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99" r:id="rId4"/>
    <p:sldId id="314" r:id="rId5"/>
    <p:sldId id="278" r:id="rId6"/>
    <p:sldId id="279" r:id="rId7"/>
    <p:sldId id="316" r:id="rId8"/>
    <p:sldId id="280" r:id="rId9"/>
    <p:sldId id="281" r:id="rId10"/>
    <p:sldId id="303" r:id="rId11"/>
    <p:sldId id="304" r:id="rId12"/>
    <p:sldId id="305" r:id="rId13"/>
    <p:sldId id="319" r:id="rId14"/>
    <p:sldId id="283" r:id="rId15"/>
    <p:sldId id="284" r:id="rId16"/>
    <p:sldId id="307" r:id="rId17"/>
    <p:sldId id="308" r:id="rId18"/>
    <p:sldId id="285" r:id="rId19"/>
    <p:sldId id="286" r:id="rId20"/>
    <p:sldId id="288" r:id="rId21"/>
    <p:sldId id="317" r:id="rId22"/>
    <p:sldId id="318" r:id="rId23"/>
    <p:sldId id="311" r:id="rId24"/>
    <p:sldId id="289" r:id="rId25"/>
    <p:sldId id="313" r:id="rId2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85" autoAdjust="0"/>
  </p:normalViewPr>
  <p:slideViewPr>
    <p:cSldViewPr snapToGrid="0">
      <p:cViewPr>
        <p:scale>
          <a:sx n="77" d="100"/>
          <a:sy n="77" d="100"/>
        </p:scale>
        <p:origin x="-984" y="-72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5" Type="http://schemas.openxmlformats.org/officeDocument/2006/relationships/image" Target="../media/image55.wmf"/><Relationship Id="rId4" Type="http://schemas.openxmlformats.org/officeDocument/2006/relationships/image" Target="../media/image54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4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3FCE1-F3F6-471C-865B-162B58151CA6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FD600-E493-4A42-AF64-314C342FA6A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B34F1-8C2D-453D-BDCD-D4F957092537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D8CA1-05BA-4207-8C39-6B33987A256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91098-B06E-4926-ACEA-400604DA7B3A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B0A80D-1218-442E-A095-675D5EF1484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92A0A-83F4-41A5-A6A2-DC0D7A628FE3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32FF7-08D0-41E5-847B-D3E778A7B5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BB05C2-4509-4B9E-AA2D-F760863AF055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893745-A468-406F-9AFA-7E4792BF109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E5036-3D49-47B7-B547-12278FB7B5FE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30E50-658F-4B4F-A345-E6C3B2236C4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C36A2-4A72-4AF6-A63F-BD90D2561ECB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17A61-D360-4A34-8D58-32B6F0C4643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7BF2A-6452-450E-BCF2-394A27FAB877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40560-CC6E-4E1F-BA3D-AAE949A146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03340-7AD1-4B6E-B6FD-6D5E9D1A6703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0A9461-D6D0-4E76-B078-01728B0086A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F87DC-3A07-4C59-8FE5-00BA9985A299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BE1BE-4CB4-4735-B9AD-E0E6B6D0CF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4FAAD-20EA-48B5-8436-B1BCD879B144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9A5BA-E1B8-476A-A7E1-83657109C1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61E98-FF1C-49B1-98AE-8116BD7DFDCC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536DB-A067-4F1A-9D72-9CD7FCDA243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61C81-E777-4BA4-841F-7F34F8DC6300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5A519-D590-4955-9DE4-FB7A9C2290B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862FB-93CB-47DA-8D00-6886D984E599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3EAFF-78AF-405C-9F62-EE15D3C4E9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38C34F-6568-4F7B-A3AC-DD06B9A7857B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FFE1EF-6D41-4E7B-B160-C221CF223DE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E6672-BC60-4126-BAE7-350401A57D58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F9E0E-51E4-4EC1-99E2-EF05BBE2D7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0283F-81C4-4B17-B96C-86F199A19942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E01D7-3866-4F08-AC56-E0ED1A4E847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921953-5148-4CA3-B3CB-E5B45AEB7D7C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85193C-798F-4C67-A6F9-C8014AEA2E3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AE831-CEA0-4D58-AADE-E4993725BDB9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4D6BA-5B33-439D-9FA5-2366DC5CCB2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52CC6-5FB7-450C-80E7-72AE57107756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20D19A-93FA-42D8-82D8-345959BF059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AD4C7-368E-425F-B970-25AB670A8EA8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BC958-5B10-4FFF-BD75-9906ECC3314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C8A82-C651-4115-909F-77BA5B766506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E1B647-4CD8-4242-AC71-238E8104F02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0DCE489-4097-4876-84DD-368EAE740AA7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4B6AB46-A25D-459C-A7CE-78FEFD0B3AB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68" r:id="rId5"/>
    <p:sldLayoutId id="2147483667" r:id="rId6"/>
    <p:sldLayoutId id="2147483666" r:id="rId7"/>
    <p:sldLayoutId id="2147483665" r:id="rId8"/>
    <p:sldLayoutId id="2147483664" r:id="rId9"/>
    <p:sldLayoutId id="2147483663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4339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925FE24-B27E-478D-B004-3AD3788C1ED2}" type="datetimeFigureOut">
              <a:rPr lang="cs-CZ"/>
              <a:pPr>
                <a:defRPr/>
              </a:pPr>
              <a:t>3.6.2018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75540A3-8F42-4EDF-A1A8-F27ACDF099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2" r:id="rId2"/>
    <p:sldLayoutId id="2147483681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74" r:id="rId10"/>
    <p:sldLayoutId id="214748367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9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8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6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5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4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9.w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52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52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57.wmf"/><Relationship Id="rId5" Type="http://schemas.openxmlformats.org/officeDocument/2006/relationships/oleObject" Target="../embeddings/oleObject55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7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Matematika v ekonomii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/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Přednáška 6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7650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dirty="0" err="1"/>
              <a:t>Mgr</a:t>
            </a:r>
            <a:r>
              <a:rPr lang="en-GB" altLang="cs-CZ" dirty="0"/>
              <a:t>. </a:t>
            </a:r>
            <a:r>
              <a:rPr lang="cs-CZ" altLang="cs-CZ" dirty="0" smtClean="0"/>
              <a:t>Radmila Krkošková</a:t>
            </a:r>
            <a:r>
              <a:rPr lang="en-GB" altLang="cs-CZ" dirty="0" smtClean="0"/>
              <a:t>, </a:t>
            </a:r>
            <a:r>
              <a:rPr lang="en-GB" altLang="cs-CZ" dirty="0"/>
              <a:t>Ph.D.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67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per partes </a:t>
            </a:r>
            <a:r>
              <a:rPr lang="cs-CZ" altLang="cs-CZ" sz="2400" b="1" dirty="0" smtClean="0"/>
              <a:t>– řešený příklad</a:t>
            </a:r>
            <a:r>
              <a:rPr lang="cs-CZ" altLang="cs-CZ" sz="2400" dirty="0" smtClean="0"/>
              <a:t> </a:t>
            </a:r>
            <a:r>
              <a:rPr lang="cs-CZ" altLang="cs-CZ" sz="2400" b="1" dirty="0"/>
              <a:t>3</a:t>
            </a:r>
            <a:endParaRPr lang="en-GB" altLang="cs-CZ" sz="2400" b="1" dirty="0"/>
          </a:p>
        </p:txBody>
      </p:sp>
      <p:sp>
        <p:nvSpPr>
          <p:cNvPr id="78868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8869" name="Text Box 5"/>
          <p:cNvSpPr txBox="1">
            <a:spLocks noChangeArrowheads="1"/>
          </p:cNvSpPr>
          <p:nvPr/>
        </p:nvSpPr>
        <p:spPr bwMode="auto">
          <a:xfrm>
            <a:off x="784225" y="1558925"/>
            <a:ext cx="2749550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Vypočtěte:               .</a:t>
            </a:r>
          </a:p>
          <a:p>
            <a:endParaRPr lang="cs-CZ" sz="2200"/>
          </a:p>
          <a:p>
            <a:r>
              <a:rPr lang="cs-CZ" sz="2200"/>
              <a:t>Řešení:</a:t>
            </a:r>
          </a:p>
          <a:p>
            <a:endParaRPr lang="cs-CZ" sz="2200"/>
          </a:p>
          <a:p>
            <a:r>
              <a:rPr lang="cs-CZ"/>
              <a:t> </a:t>
            </a:r>
          </a:p>
        </p:txBody>
      </p:sp>
      <p:sp>
        <p:nvSpPr>
          <p:cNvPr id="788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71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72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73" name="Rectangle 11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8874" name="Rectangle 14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8864" name="Object 16"/>
          <p:cNvGraphicFramePr>
            <a:graphicFrameLocks noChangeAspect="1"/>
          </p:cNvGraphicFramePr>
          <p:nvPr/>
        </p:nvGraphicFramePr>
        <p:xfrm>
          <a:off x="2251075" y="1582738"/>
          <a:ext cx="1073150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0" name="Equation" r:id="rId3" imgW="660400" imgH="279400" progId="Equation.DSMT4">
                  <p:embed/>
                </p:oleObj>
              </mc:Choice>
              <mc:Fallback>
                <p:oleObj name="Equation" r:id="rId3" imgW="660400" imgH="279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075" y="1582738"/>
                        <a:ext cx="1073150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75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8865" name="Object 17"/>
          <p:cNvGraphicFramePr>
            <a:graphicFrameLocks noChangeAspect="1"/>
          </p:cNvGraphicFramePr>
          <p:nvPr/>
        </p:nvGraphicFramePr>
        <p:xfrm>
          <a:off x="781050" y="2974975"/>
          <a:ext cx="7842250" cy="76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71" name="Equation" r:id="rId5" imgW="4673600" imgH="457200" progId="Equation.DSMT4">
                  <p:embed/>
                </p:oleObj>
              </mc:Choice>
              <mc:Fallback>
                <p:oleObj name="Equation" r:id="rId5" imgW="4673600" imgH="4572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1050" y="2974975"/>
                        <a:ext cx="7842250" cy="766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8876" name="Rectangle 18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9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per partes </a:t>
            </a:r>
            <a:r>
              <a:rPr lang="cs-CZ" altLang="cs-CZ" sz="2400" b="1" dirty="0" smtClean="0"/>
              <a:t>– řešený příklad</a:t>
            </a:r>
            <a:r>
              <a:rPr lang="cs-CZ" altLang="cs-CZ" sz="2400" dirty="0" smtClean="0"/>
              <a:t> </a:t>
            </a:r>
            <a:r>
              <a:rPr lang="cs-CZ" altLang="cs-CZ" sz="2400" b="1" dirty="0"/>
              <a:t>4</a:t>
            </a:r>
            <a:endParaRPr lang="en-GB" altLang="cs-CZ" sz="2400" b="1" dirty="0"/>
          </a:p>
        </p:txBody>
      </p:sp>
      <p:sp>
        <p:nvSpPr>
          <p:cNvPr id="7989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9896" name="Text Box 5"/>
          <p:cNvSpPr txBox="1">
            <a:spLocks noChangeArrowheads="1"/>
          </p:cNvSpPr>
          <p:nvPr/>
        </p:nvSpPr>
        <p:spPr bwMode="auto">
          <a:xfrm>
            <a:off x="784225" y="1558925"/>
            <a:ext cx="2764668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 dirty="0"/>
              <a:t>Vypočtěte:               .</a:t>
            </a:r>
          </a:p>
          <a:p>
            <a:endParaRPr lang="cs-CZ" sz="2200" dirty="0"/>
          </a:p>
          <a:p>
            <a:r>
              <a:rPr lang="cs-CZ" sz="2200" dirty="0"/>
              <a:t>Řešení: </a:t>
            </a:r>
          </a:p>
          <a:p>
            <a:endParaRPr lang="cs-CZ" sz="2200" dirty="0"/>
          </a:p>
          <a:p>
            <a:endParaRPr lang="cs-CZ" sz="2200" dirty="0"/>
          </a:p>
          <a:p>
            <a:r>
              <a:rPr lang="cs-CZ" dirty="0"/>
              <a:t> </a:t>
            </a:r>
          </a:p>
        </p:txBody>
      </p:sp>
      <p:sp>
        <p:nvSpPr>
          <p:cNvPr id="7989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98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899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00" name="Rectangle 10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01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0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03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9904" name="Rectangle 1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891" name="Object 19"/>
          <p:cNvGraphicFramePr>
            <a:graphicFrameLocks noChangeAspect="1"/>
          </p:cNvGraphicFramePr>
          <p:nvPr/>
        </p:nvGraphicFramePr>
        <p:xfrm>
          <a:off x="2224088" y="1585913"/>
          <a:ext cx="10731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7" name="Equation" r:id="rId3" imgW="672808" imgH="279279" progId="Equation.DSMT4">
                  <p:embed/>
                </p:oleObj>
              </mc:Choice>
              <mc:Fallback>
                <p:oleObj name="Equation" r:id="rId3" imgW="672808" imgH="279279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4088" y="1585913"/>
                        <a:ext cx="10731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990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9892" name="Object 20"/>
          <p:cNvGraphicFramePr>
            <a:graphicFrameLocks noChangeAspect="1"/>
          </p:cNvGraphicFramePr>
          <p:nvPr/>
        </p:nvGraphicFramePr>
        <p:xfrm>
          <a:off x="744538" y="3328988"/>
          <a:ext cx="7553325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98" name="Equation" r:id="rId5" imgW="4838700" imgH="660400" progId="Equation.DSMT4">
                  <p:embed/>
                </p:oleObj>
              </mc:Choice>
              <mc:Fallback>
                <p:oleObj name="Equation" r:id="rId5" imgW="4838700" imgH="660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538" y="3328988"/>
                        <a:ext cx="7553325" cy="1023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4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per partes </a:t>
            </a:r>
            <a:r>
              <a:rPr lang="cs-CZ" altLang="cs-CZ" sz="2400" b="1" dirty="0" smtClean="0"/>
              <a:t>– řešený příklad 5</a:t>
            </a:r>
            <a:endParaRPr lang="en-GB" altLang="cs-CZ" sz="2400" b="1" dirty="0"/>
          </a:p>
        </p:txBody>
      </p:sp>
      <p:sp>
        <p:nvSpPr>
          <p:cNvPr id="16694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66946" name="Text Box 5"/>
          <p:cNvSpPr txBox="1">
            <a:spLocks noChangeArrowheads="1"/>
          </p:cNvSpPr>
          <p:nvPr/>
        </p:nvSpPr>
        <p:spPr bwMode="auto">
          <a:xfrm>
            <a:off x="784225" y="1558925"/>
            <a:ext cx="4335463" cy="505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Vypočtěte:               .</a:t>
            </a:r>
          </a:p>
          <a:p>
            <a:endParaRPr lang="cs-CZ" sz="2200"/>
          </a:p>
          <a:p>
            <a:r>
              <a:rPr lang="cs-CZ" sz="2200"/>
              <a:t>Řešení: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Nyní označme hledaný integrál </a:t>
            </a:r>
            <a:r>
              <a:rPr lang="cs-CZ" sz="2200" i="1"/>
              <a:t>I</a:t>
            </a:r>
            <a:r>
              <a:rPr lang="cs-CZ" sz="2200"/>
              <a:t>: 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Odkud plyne: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/>
              <a:t> </a:t>
            </a:r>
          </a:p>
        </p:txBody>
      </p:sp>
      <p:sp>
        <p:nvSpPr>
          <p:cNvPr id="16694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48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49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50" name="Rectangle 10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51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52" name="Rectangle 13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53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54" name="Rectangle 1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5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6956" name="Rectangle 18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66938" name="Object 26"/>
          <p:cNvGraphicFramePr>
            <a:graphicFrameLocks noChangeAspect="1"/>
          </p:cNvGraphicFramePr>
          <p:nvPr/>
        </p:nvGraphicFramePr>
        <p:xfrm>
          <a:off x="2159000" y="1546225"/>
          <a:ext cx="1162050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53" name="Equation" r:id="rId3" imgW="698500" imgH="279400" progId="Equation.DSMT4">
                  <p:embed/>
                </p:oleObj>
              </mc:Choice>
              <mc:Fallback>
                <p:oleObj name="Equation" r:id="rId3" imgW="698500" imgH="2794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1546225"/>
                        <a:ext cx="1162050" cy="4619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57" name="Rectangle 20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66939" name="Object 27"/>
          <p:cNvGraphicFramePr>
            <a:graphicFrameLocks noChangeAspect="1"/>
          </p:cNvGraphicFramePr>
          <p:nvPr/>
        </p:nvGraphicFramePr>
        <p:xfrm>
          <a:off x="1970088" y="2281238"/>
          <a:ext cx="6381750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54" name="Equation" r:id="rId5" imgW="4584700" imgH="508000" progId="Equation.DSMT4">
                  <p:embed/>
                </p:oleObj>
              </mc:Choice>
              <mc:Fallback>
                <p:oleObj name="Equation" r:id="rId5" imgW="4584700" imgH="5080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0088" y="2281238"/>
                        <a:ext cx="6381750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58" name="Rectangle 22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66940" name="Object 28"/>
          <p:cNvGraphicFramePr>
            <a:graphicFrameLocks noChangeAspect="1"/>
          </p:cNvGraphicFramePr>
          <p:nvPr/>
        </p:nvGraphicFramePr>
        <p:xfrm>
          <a:off x="2063750" y="3173413"/>
          <a:ext cx="5689600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55" name="Equation" r:id="rId7" imgW="3975100" imgH="304800" progId="Equation.DSMT4">
                  <p:embed/>
                </p:oleObj>
              </mc:Choice>
              <mc:Fallback>
                <p:oleObj name="Equation" r:id="rId7" imgW="3975100" imgH="3048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3173413"/>
                        <a:ext cx="5689600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59" name="Rectangle 24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66941" name="Object 29"/>
          <p:cNvGraphicFramePr>
            <a:graphicFrameLocks noChangeAspect="1"/>
          </p:cNvGraphicFramePr>
          <p:nvPr/>
        </p:nvGraphicFramePr>
        <p:xfrm>
          <a:off x="3121025" y="4464050"/>
          <a:ext cx="2414588" cy="338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56" name="Equation" r:id="rId9" imgW="1497950" imgH="203112" progId="Equation.DSMT4">
                  <p:embed/>
                </p:oleObj>
              </mc:Choice>
              <mc:Fallback>
                <p:oleObj name="Equation" r:id="rId9" imgW="1497950" imgH="203112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1025" y="4464050"/>
                        <a:ext cx="2414588" cy="3381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6960" name="Rectangle 26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66942" name="Object 30"/>
          <p:cNvGraphicFramePr>
            <a:graphicFrameLocks noChangeAspect="1"/>
          </p:cNvGraphicFramePr>
          <p:nvPr/>
        </p:nvGraphicFramePr>
        <p:xfrm>
          <a:off x="3101975" y="5103813"/>
          <a:ext cx="2246313" cy="617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57" name="Equation" r:id="rId11" imgW="1524000" imgH="419100" progId="Equation.DSMT4">
                  <p:embed/>
                </p:oleObj>
              </mc:Choice>
              <mc:Fallback>
                <p:oleObj name="Equation" r:id="rId11" imgW="1524000" imgH="4191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1975" y="5103813"/>
                        <a:ext cx="2246313" cy="617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Substituční metoda integrace</a:t>
            </a:r>
            <a:endParaRPr lang="en-GB" altLang="cs-CZ" sz="2400" b="1"/>
          </a:p>
        </p:txBody>
      </p:sp>
      <p:sp>
        <p:nvSpPr>
          <p:cNvPr id="16998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69988" name="Text Box 5"/>
          <p:cNvSpPr txBox="1">
            <a:spLocks noChangeArrowheads="1"/>
          </p:cNvSpPr>
          <p:nvPr/>
        </p:nvSpPr>
        <p:spPr bwMode="auto">
          <a:xfrm>
            <a:off x="793750" y="1604963"/>
            <a:ext cx="6315075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Substituci používáme v následujících případech:</a:t>
            </a:r>
            <a:r>
              <a:rPr lang="cs-CZ"/>
              <a:t> </a:t>
            </a:r>
          </a:p>
          <a:p>
            <a:endParaRPr lang="cs-CZ"/>
          </a:p>
          <a:p>
            <a:pPr>
              <a:buFontTx/>
              <a:buChar char="•"/>
            </a:pPr>
            <a:r>
              <a:rPr lang="cs-CZ" sz="2200"/>
              <a:t> Když integrand obsahuje složenou funkci.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Když integrand obsahuje lnx nebo exp(x).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 Když integrand obsahuje goniometrické funkce.</a:t>
            </a:r>
          </a:p>
          <a:p>
            <a:pPr>
              <a:buFontTx/>
              <a:buChar char="•"/>
            </a:pPr>
            <a:endParaRPr lang="cs-CZ" sz="2200"/>
          </a:p>
          <a:p>
            <a:pPr>
              <a:buFontTx/>
              <a:buChar char="•"/>
            </a:pPr>
            <a:r>
              <a:rPr lang="cs-CZ" sz="2200"/>
              <a:t> Když integrand obsahuje odmociny.</a:t>
            </a:r>
          </a:p>
          <a:p>
            <a:pPr>
              <a:buFontTx/>
              <a:buChar char="•"/>
            </a:pPr>
            <a:endParaRPr lang="cs-CZ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substitucí – </a:t>
            </a:r>
            <a:r>
              <a:rPr lang="cs-CZ" altLang="cs-CZ" sz="2400" b="1" dirty="0" smtClean="0"/>
              <a:t>řešený příklad </a:t>
            </a:r>
            <a:r>
              <a:rPr lang="cs-CZ" altLang="cs-CZ" sz="2400" b="1" dirty="0"/>
              <a:t>1</a:t>
            </a:r>
            <a:endParaRPr lang="en-GB" altLang="cs-CZ" sz="2400" b="1" dirty="0"/>
          </a:p>
        </p:txBody>
      </p:sp>
      <p:sp>
        <p:nvSpPr>
          <p:cNvPr id="5838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8382" name="Text Box 5"/>
          <p:cNvSpPr txBox="1">
            <a:spLocks noChangeArrowheads="1"/>
          </p:cNvSpPr>
          <p:nvPr/>
        </p:nvSpPr>
        <p:spPr bwMode="auto">
          <a:xfrm>
            <a:off x="822325" y="1681163"/>
            <a:ext cx="15049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Vypočtěte:</a:t>
            </a:r>
          </a:p>
          <a:p>
            <a:endParaRPr lang="cs-CZ" sz="2200"/>
          </a:p>
          <a:p>
            <a:r>
              <a:rPr lang="cs-CZ" sz="2200"/>
              <a:t>Řešení:</a:t>
            </a:r>
            <a:endParaRPr lang="cs-CZ"/>
          </a:p>
          <a:p>
            <a:endParaRPr lang="cs-CZ"/>
          </a:p>
        </p:txBody>
      </p:sp>
      <p:sp>
        <p:nvSpPr>
          <p:cNvPr id="5838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77" name="Object 9"/>
          <p:cNvGraphicFramePr>
            <a:graphicFrameLocks noChangeAspect="1"/>
          </p:cNvGraphicFramePr>
          <p:nvPr/>
        </p:nvGraphicFramePr>
        <p:xfrm>
          <a:off x="2279650" y="1619250"/>
          <a:ext cx="1511300" cy="525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3" name="Equation" r:id="rId3" imgW="850531" imgH="291973" progId="Equation.DSMT4">
                  <p:embed/>
                </p:oleObj>
              </mc:Choice>
              <mc:Fallback>
                <p:oleObj name="Equation" r:id="rId3" imgW="850531" imgH="291973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650" y="1619250"/>
                        <a:ext cx="1511300" cy="525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4" name="Rectangle 9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8378" name="Object 10"/>
          <p:cNvGraphicFramePr>
            <a:graphicFrameLocks noChangeAspect="1"/>
          </p:cNvGraphicFramePr>
          <p:nvPr/>
        </p:nvGraphicFramePr>
        <p:xfrm>
          <a:off x="922338" y="3059113"/>
          <a:ext cx="7248525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4" name="Equation" r:id="rId5" imgW="4787900" imgH="495300" progId="Equation.DSMT4">
                  <p:embed/>
                </p:oleObj>
              </mc:Choice>
              <mc:Fallback>
                <p:oleObj name="Equation" r:id="rId5" imgW="4787900" imgH="4953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3059113"/>
                        <a:ext cx="7248525" cy="749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5" name="Text Box 10"/>
          <p:cNvSpPr txBox="1">
            <a:spLocks noChangeArrowheads="1"/>
          </p:cNvSpPr>
          <p:nvPr/>
        </p:nvSpPr>
        <p:spPr bwMode="auto">
          <a:xfrm>
            <a:off x="954088" y="4424363"/>
            <a:ext cx="66992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Pozn.: Nenahrazujeme pouze integrand, ale také dx!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substitucí – </a:t>
            </a:r>
            <a:r>
              <a:rPr lang="cs-CZ" altLang="cs-CZ" sz="2400" b="1" dirty="0"/>
              <a:t>řešený příklad </a:t>
            </a:r>
            <a:r>
              <a:rPr lang="cs-CZ" altLang="cs-CZ" sz="2400" b="1" dirty="0" smtClean="0"/>
              <a:t> 2 </a:t>
            </a:r>
            <a:r>
              <a:rPr lang="cs-CZ" altLang="cs-CZ" sz="2400" b="1" dirty="0"/>
              <a:t>a 3</a:t>
            </a:r>
            <a:endParaRPr lang="en-GB" altLang="cs-CZ" sz="2400" b="1" dirty="0"/>
          </a:p>
        </p:txBody>
      </p:sp>
      <p:sp>
        <p:nvSpPr>
          <p:cNvPr id="8194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1946" name="Text Box 5"/>
          <p:cNvSpPr txBox="1">
            <a:spLocks noChangeArrowheads="1"/>
          </p:cNvSpPr>
          <p:nvPr/>
        </p:nvSpPr>
        <p:spPr bwMode="auto">
          <a:xfrm>
            <a:off x="822325" y="1681163"/>
            <a:ext cx="15827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Vypočtěte: </a:t>
            </a:r>
          </a:p>
          <a:p>
            <a:endParaRPr lang="cs-CZ" sz="2200"/>
          </a:p>
          <a:p>
            <a:r>
              <a:rPr lang="cs-CZ" sz="2200"/>
              <a:t>Řešení:</a:t>
            </a:r>
            <a:endParaRPr lang="cs-CZ"/>
          </a:p>
          <a:p>
            <a:endParaRPr lang="cs-CZ"/>
          </a:p>
        </p:txBody>
      </p:sp>
      <p:sp>
        <p:nvSpPr>
          <p:cNvPr id="8194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48" name="Rectangle 8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194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39" name="Object 19"/>
          <p:cNvGraphicFramePr>
            <a:graphicFrameLocks noChangeAspect="1"/>
          </p:cNvGraphicFramePr>
          <p:nvPr/>
        </p:nvGraphicFramePr>
        <p:xfrm>
          <a:off x="2366963" y="1630363"/>
          <a:ext cx="1182687" cy="592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1" name="Equation" r:id="rId3" imgW="545863" imgH="279279" progId="Equation.DSMT4">
                  <p:embed/>
                </p:oleObj>
              </mc:Choice>
              <mc:Fallback>
                <p:oleObj name="Equation" r:id="rId3" imgW="545863" imgH="279279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963" y="1630363"/>
                        <a:ext cx="1182687" cy="592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0" name="Rectangle 14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40" name="Object 20"/>
          <p:cNvGraphicFramePr>
            <a:graphicFrameLocks noChangeAspect="1"/>
          </p:cNvGraphicFramePr>
          <p:nvPr/>
        </p:nvGraphicFramePr>
        <p:xfrm>
          <a:off x="2178050" y="2276475"/>
          <a:ext cx="6267450" cy="73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2" name="Equation" r:id="rId5" imgW="3924300" imgH="457200" progId="Equation.DSMT4">
                  <p:embed/>
                </p:oleObj>
              </mc:Choice>
              <mc:Fallback>
                <p:oleObj name="Equation" r:id="rId5" imgW="3924300" imgH="4572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276475"/>
                        <a:ext cx="6267450" cy="73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1" name="Text Box 15"/>
          <p:cNvSpPr txBox="1">
            <a:spLocks noChangeArrowheads="1"/>
          </p:cNvSpPr>
          <p:nvPr/>
        </p:nvSpPr>
        <p:spPr bwMode="auto">
          <a:xfrm>
            <a:off x="906463" y="3575050"/>
            <a:ext cx="158273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Vypočtěte: </a:t>
            </a:r>
          </a:p>
          <a:p>
            <a:endParaRPr lang="cs-CZ" sz="2200"/>
          </a:p>
          <a:p>
            <a:r>
              <a:rPr lang="cs-CZ" sz="2200"/>
              <a:t>Řešení:</a:t>
            </a:r>
            <a:endParaRPr lang="cs-CZ"/>
          </a:p>
          <a:p>
            <a:endParaRPr lang="cs-CZ"/>
          </a:p>
        </p:txBody>
      </p:sp>
      <p:sp>
        <p:nvSpPr>
          <p:cNvPr id="81952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41" name="Object 21"/>
          <p:cNvGraphicFramePr>
            <a:graphicFrameLocks noChangeAspect="1"/>
          </p:cNvGraphicFramePr>
          <p:nvPr/>
        </p:nvGraphicFramePr>
        <p:xfrm>
          <a:off x="2525713" y="3597275"/>
          <a:ext cx="1677987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3" name="Equation" r:id="rId7" imgW="1002865" imgH="279279" progId="Equation.DSMT4">
                  <p:embed/>
                </p:oleObj>
              </mc:Choice>
              <mc:Fallback>
                <p:oleObj name="Equation" r:id="rId7" imgW="1002865" imgH="27927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5713" y="3597275"/>
                        <a:ext cx="1677987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3" name="Rectangle 19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1942" name="Object 22"/>
          <p:cNvGraphicFramePr>
            <a:graphicFrameLocks noChangeAspect="1"/>
          </p:cNvGraphicFramePr>
          <p:nvPr/>
        </p:nvGraphicFramePr>
        <p:xfrm>
          <a:off x="1187450" y="4811713"/>
          <a:ext cx="6962775" cy="64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4" name="Equation" r:id="rId9" imgW="4940300" imgH="457200" progId="Equation.DSMT4">
                  <p:embed/>
                </p:oleObj>
              </mc:Choice>
              <mc:Fallback>
                <p:oleObj name="Equation" r:id="rId9" imgW="4940300" imgH="4572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4811713"/>
                        <a:ext cx="6962775" cy="644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7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substitucí – </a:t>
            </a:r>
            <a:r>
              <a:rPr lang="cs-CZ" altLang="cs-CZ" sz="2400" b="1" dirty="0"/>
              <a:t>řešený příklad  </a:t>
            </a:r>
            <a:r>
              <a:rPr lang="cs-CZ" altLang="cs-CZ" sz="2400" b="1" dirty="0"/>
              <a:t>4 a 5</a:t>
            </a:r>
            <a:endParaRPr lang="en-GB" altLang="cs-CZ" sz="2400" b="1" dirty="0"/>
          </a:p>
        </p:txBody>
      </p:sp>
      <p:sp>
        <p:nvSpPr>
          <p:cNvPr id="8297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82975" name="Text Box 5"/>
          <p:cNvSpPr txBox="1">
            <a:spLocks noChangeArrowheads="1"/>
          </p:cNvSpPr>
          <p:nvPr/>
        </p:nvSpPr>
        <p:spPr bwMode="auto">
          <a:xfrm>
            <a:off x="822325" y="1681163"/>
            <a:ext cx="158273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Vypočtěte: </a:t>
            </a:r>
          </a:p>
          <a:p>
            <a:endParaRPr lang="cs-CZ" sz="2200"/>
          </a:p>
          <a:p>
            <a:r>
              <a:rPr lang="cs-CZ" sz="2200"/>
              <a:t>Řešení:</a:t>
            </a:r>
            <a:endParaRPr lang="cs-CZ"/>
          </a:p>
          <a:p>
            <a:endParaRPr lang="cs-CZ"/>
          </a:p>
        </p:txBody>
      </p:sp>
      <p:sp>
        <p:nvSpPr>
          <p:cNvPr id="8297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7" name="Rectangle 7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79" name="Rectangle 10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80" name="Text Box 12"/>
          <p:cNvSpPr txBox="1">
            <a:spLocks noChangeArrowheads="1"/>
          </p:cNvSpPr>
          <p:nvPr/>
        </p:nvSpPr>
        <p:spPr bwMode="auto">
          <a:xfrm>
            <a:off x="906463" y="3575050"/>
            <a:ext cx="1582737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Vypočtěte: </a:t>
            </a:r>
          </a:p>
          <a:p>
            <a:endParaRPr lang="cs-CZ" sz="2200"/>
          </a:p>
          <a:p>
            <a:r>
              <a:rPr lang="cs-CZ" sz="2200"/>
              <a:t>Řešení:</a:t>
            </a:r>
            <a:endParaRPr lang="cs-CZ"/>
          </a:p>
          <a:p>
            <a:endParaRPr lang="cs-CZ"/>
          </a:p>
        </p:txBody>
      </p:sp>
      <p:sp>
        <p:nvSpPr>
          <p:cNvPr id="8298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82" name="Rectangle 15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82983" name="Rectangle 18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68" name="Object 24"/>
          <p:cNvGraphicFramePr>
            <a:graphicFrameLocks noChangeAspect="1"/>
          </p:cNvGraphicFramePr>
          <p:nvPr/>
        </p:nvGraphicFramePr>
        <p:xfrm>
          <a:off x="2292350" y="1581150"/>
          <a:ext cx="939800" cy="681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80" name="Equation" r:id="rId3" imgW="545863" imgH="393529" progId="Equation.DSMT4">
                  <p:embed/>
                </p:oleObj>
              </mc:Choice>
              <mc:Fallback>
                <p:oleObj name="Equation" r:id="rId3" imgW="545863" imgH="393529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2350" y="1581150"/>
                        <a:ext cx="939800" cy="681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84" name="Rectangle 20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69" name="Object 25"/>
          <p:cNvGraphicFramePr>
            <a:graphicFrameLocks noChangeAspect="1"/>
          </p:cNvGraphicFramePr>
          <p:nvPr/>
        </p:nvGraphicFramePr>
        <p:xfrm>
          <a:off x="2271713" y="2214563"/>
          <a:ext cx="4808537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81" name="Equation" r:id="rId5" imgW="2959100" imgH="660400" progId="Equation.DSMT4">
                  <p:embed/>
                </p:oleObj>
              </mc:Choice>
              <mc:Fallback>
                <p:oleObj name="Equation" r:id="rId5" imgW="2959100" imgH="6604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713" y="2214563"/>
                        <a:ext cx="4808537" cy="106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85" name="Rectangle 22"/>
          <p:cNvSpPr>
            <a:spLocks noChangeArrowheads="1"/>
          </p:cNvSpPr>
          <p:nvPr/>
        </p:nvSpPr>
        <p:spPr bwMode="auto">
          <a:xfrm>
            <a:off x="0" y="32289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70" name="Object 26"/>
          <p:cNvGraphicFramePr>
            <a:graphicFrameLocks noChangeAspect="1"/>
          </p:cNvGraphicFramePr>
          <p:nvPr/>
        </p:nvGraphicFramePr>
        <p:xfrm>
          <a:off x="2479675" y="3446463"/>
          <a:ext cx="1165225" cy="679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82" name="Equation" r:id="rId7" imgW="685800" imgH="393700" progId="Equation.DSMT4">
                  <p:embed/>
                </p:oleObj>
              </mc:Choice>
              <mc:Fallback>
                <p:oleObj name="Equation" r:id="rId7" imgW="685800" imgH="3937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9675" y="3446463"/>
                        <a:ext cx="1165225" cy="679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86" name="Rectangle 24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82971" name="Object 27"/>
          <p:cNvGraphicFramePr>
            <a:graphicFrameLocks noChangeAspect="1"/>
          </p:cNvGraphicFramePr>
          <p:nvPr/>
        </p:nvGraphicFramePr>
        <p:xfrm>
          <a:off x="2206625" y="4067175"/>
          <a:ext cx="5435600" cy="1116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83" name="Equation" r:id="rId9" imgW="3200400" imgH="660400" progId="Equation.DSMT4">
                  <p:embed/>
                </p:oleObj>
              </mc:Choice>
              <mc:Fallback>
                <p:oleObj name="Equation" r:id="rId9" imgW="3200400" imgH="6604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6625" y="4067175"/>
                        <a:ext cx="5435600" cy="1116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Integrace goniometrických funkcí</a:t>
            </a:r>
            <a:endParaRPr lang="en-GB" altLang="cs-CZ" sz="2400" b="1"/>
          </a:p>
        </p:txBody>
      </p:sp>
      <p:sp>
        <p:nvSpPr>
          <p:cNvPr id="17510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75108" name="Text Box 5"/>
          <p:cNvSpPr txBox="1">
            <a:spLocks noChangeArrowheads="1"/>
          </p:cNvSpPr>
          <p:nvPr/>
        </p:nvSpPr>
        <p:spPr bwMode="auto">
          <a:xfrm>
            <a:off x="812800" y="1784350"/>
            <a:ext cx="2157413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Důležité vztahy:</a:t>
            </a:r>
          </a:p>
        </p:txBody>
      </p:sp>
      <p:sp>
        <p:nvSpPr>
          <p:cNvPr id="175109" name="Rectangle 7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175110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9550" y="2335213"/>
            <a:ext cx="4360863" cy="383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Univerzální goniometrická substituce</a:t>
            </a:r>
            <a:r>
              <a:rPr lang="en-GB" altLang="cs-CZ" sz="2400" b="1"/>
              <a:t> </a:t>
            </a:r>
          </a:p>
        </p:txBody>
      </p:sp>
      <p:sp>
        <p:nvSpPr>
          <p:cNvPr id="17613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pic>
        <p:nvPicPr>
          <p:cNvPr id="17613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06650" y="2033588"/>
            <a:ext cx="4462463" cy="364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2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iracionálních funkcí – </a:t>
            </a:r>
            <a:r>
              <a:rPr lang="cs-CZ" altLang="cs-CZ" sz="2400" b="1" dirty="0"/>
              <a:t>řešený příklad 1</a:t>
            </a:r>
            <a:r>
              <a:rPr lang="en-GB" altLang="cs-CZ" sz="2400" b="1" dirty="0" smtClean="0"/>
              <a:t> </a:t>
            </a:r>
            <a:endParaRPr lang="en-GB" altLang="cs-CZ" sz="2400" b="1" dirty="0"/>
          </a:p>
        </p:txBody>
      </p:sp>
      <p:sp>
        <p:nvSpPr>
          <p:cNvPr id="9422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4222" name="Text Box 5"/>
          <p:cNvSpPr txBox="1">
            <a:spLocks noChangeArrowheads="1"/>
          </p:cNvSpPr>
          <p:nvPr/>
        </p:nvSpPr>
        <p:spPr bwMode="auto">
          <a:xfrm>
            <a:off x="879475" y="1577975"/>
            <a:ext cx="4833938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Vypočtěte:                  .</a:t>
            </a:r>
          </a:p>
          <a:p>
            <a:endParaRPr lang="cs-CZ" sz="2200"/>
          </a:p>
          <a:p>
            <a:r>
              <a:rPr lang="cs-CZ" sz="2200"/>
              <a:t>Řešení: nahradíme celou odmocninu.</a:t>
            </a:r>
          </a:p>
        </p:txBody>
      </p:sp>
      <p:sp>
        <p:nvSpPr>
          <p:cNvPr id="94223" name="Rectangle 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4217" name="Object 9"/>
          <p:cNvGraphicFramePr>
            <a:graphicFrameLocks noChangeAspect="1"/>
          </p:cNvGraphicFramePr>
          <p:nvPr/>
        </p:nvGraphicFramePr>
        <p:xfrm>
          <a:off x="2359025" y="1939925"/>
          <a:ext cx="122713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3" name="Equation" r:id="rId3" imgW="736600" imgH="279400" progId="Equation.DSMT4">
                  <p:embed/>
                </p:oleObj>
              </mc:Choice>
              <mc:Fallback>
                <p:oleObj name="Equation" r:id="rId3" imgW="736600" imgH="279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9025" y="1939925"/>
                        <a:ext cx="1227138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4224" name="Rectangle 9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4218" name="Object 10"/>
          <p:cNvGraphicFramePr>
            <a:graphicFrameLocks noChangeAspect="1"/>
          </p:cNvGraphicFramePr>
          <p:nvPr/>
        </p:nvGraphicFramePr>
        <p:xfrm>
          <a:off x="1120775" y="3476625"/>
          <a:ext cx="6856413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24" name="Equation" r:id="rId5" imgW="4953000" imgH="812800" progId="Equation.DSMT4">
                  <p:embed/>
                </p:oleObj>
              </mc:Choice>
              <mc:Fallback>
                <p:oleObj name="Equation" r:id="rId5" imgW="4953000" imgH="812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0775" y="3476625"/>
                        <a:ext cx="6856413" cy="1120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Obsah přednášky</a:t>
            </a:r>
            <a:r>
              <a:rPr lang="en-GB" altLang="cs-CZ" sz="2400" b="1"/>
              <a:t> </a:t>
            </a:r>
          </a:p>
        </p:txBody>
      </p:sp>
      <p:sp>
        <p:nvSpPr>
          <p:cNvPr id="286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8676" name="Rectangle 6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77" name="Text Box 7"/>
          <p:cNvSpPr txBox="1">
            <a:spLocks noChangeArrowheads="1"/>
          </p:cNvSpPr>
          <p:nvPr/>
        </p:nvSpPr>
        <p:spPr bwMode="auto">
          <a:xfrm>
            <a:off x="614363" y="1774825"/>
            <a:ext cx="6910387" cy="394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cs-CZ" sz="2200" dirty="0"/>
              <a:t>Integrace racionálních funkcí – metoda parciálních zlomků.</a:t>
            </a:r>
          </a:p>
          <a:p>
            <a:pPr marL="342900" indent="-342900">
              <a:lnSpc>
                <a:spcPct val="150000"/>
              </a:lnSpc>
            </a:pPr>
            <a:r>
              <a:rPr lang="cs-CZ" sz="2200" dirty="0"/>
              <a:t>Integrace součinu funkcí – metoda per partes.</a:t>
            </a:r>
          </a:p>
          <a:p>
            <a:pPr marL="342900" indent="-342900">
              <a:lnSpc>
                <a:spcPct val="150000"/>
              </a:lnSpc>
            </a:pPr>
            <a:r>
              <a:rPr lang="cs-CZ" sz="2200" dirty="0"/>
              <a:t>Integrace </a:t>
            </a:r>
            <a:r>
              <a:rPr lang="cs-CZ" sz="2200" dirty="0" smtClean="0"/>
              <a:t>substituční metodou.</a:t>
            </a:r>
            <a:endParaRPr lang="cs-CZ" sz="2200" dirty="0"/>
          </a:p>
          <a:p>
            <a:pPr marL="342900" indent="-342900">
              <a:lnSpc>
                <a:spcPct val="150000"/>
              </a:lnSpc>
            </a:pPr>
            <a:r>
              <a:rPr lang="cs-CZ" sz="2200" dirty="0"/>
              <a:t>Integrace iracionálních funkcí. </a:t>
            </a:r>
          </a:p>
          <a:p>
            <a:pPr marL="342900" indent="-342900">
              <a:lnSpc>
                <a:spcPct val="150000"/>
              </a:lnSpc>
            </a:pPr>
            <a:r>
              <a:rPr lang="cs-CZ" sz="2200" dirty="0"/>
              <a:t>Řešené a samostatné úlohy.                 </a:t>
            </a:r>
          </a:p>
          <a:p>
            <a:pPr marL="342900" indent="-342900">
              <a:lnSpc>
                <a:spcPct val="150000"/>
              </a:lnSpc>
            </a:pPr>
            <a:endParaRPr lang="cs-CZ" sz="2200" dirty="0"/>
          </a:p>
          <a:p>
            <a:pPr marL="342900" indent="-342900"/>
            <a:endParaRPr lang="cs-CZ" sz="2200" dirty="0"/>
          </a:p>
        </p:txBody>
      </p:sp>
      <p:sp>
        <p:nvSpPr>
          <p:cNvPr id="2867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7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79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iracionálních funkcí – </a:t>
            </a:r>
            <a:r>
              <a:rPr lang="cs-CZ" altLang="cs-CZ" sz="2400" b="1" dirty="0"/>
              <a:t>řešený příklad  </a:t>
            </a:r>
            <a:r>
              <a:rPr lang="cs-CZ" altLang="cs-CZ" sz="2400" b="1" dirty="0"/>
              <a:t>2</a:t>
            </a:r>
            <a:r>
              <a:rPr lang="en-GB" altLang="cs-CZ" sz="2400" b="1" dirty="0"/>
              <a:t> </a:t>
            </a:r>
          </a:p>
        </p:txBody>
      </p:sp>
      <p:sp>
        <p:nvSpPr>
          <p:cNvPr id="164880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64881" name="Text Box 5"/>
          <p:cNvSpPr txBox="1">
            <a:spLocks noChangeArrowheads="1"/>
          </p:cNvSpPr>
          <p:nvPr/>
        </p:nvSpPr>
        <p:spPr bwMode="auto">
          <a:xfrm>
            <a:off x="879475" y="1577975"/>
            <a:ext cx="4833938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Vypočtěte:                  .</a:t>
            </a:r>
          </a:p>
          <a:p>
            <a:endParaRPr lang="cs-CZ" sz="2200"/>
          </a:p>
          <a:p>
            <a:r>
              <a:rPr lang="cs-CZ" sz="2200"/>
              <a:t>Řešení: nahradíme celou odmocninu.</a:t>
            </a:r>
          </a:p>
        </p:txBody>
      </p:sp>
      <p:sp>
        <p:nvSpPr>
          <p:cNvPr id="164882" name="Rectangle 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4883" name="Rectangle 9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64876" name="Object 12"/>
          <p:cNvGraphicFramePr>
            <a:graphicFrameLocks noChangeAspect="1"/>
          </p:cNvGraphicFramePr>
          <p:nvPr/>
        </p:nvGraphicFramePr>
        <p:xfrm>
          <a:off x="2330450" y="1930400"/>
          <a:ext cx="1177925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82" name="Equation" r:id="rId3" imgW="749300" imgH="279400" progId="Equation.DSMT4">
                  <p:embed/>
                </p:oleObj>
              </mc:Choice>
              <mc:Fallback>
                <p:oleObj name="Equation" r:id="rId3" imgW="749300" imgH="2794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450" y="1930400"/>
                        <a:ext cx="1177925" cy="439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77" name="Object 13"/>
          <p:cNvGraphicFramePr>
            <a:graphicFrameLocks noChangeAspect="1"/>
          </p:cNvGraphicFramePr>
          <p:nvPr/>
        </p:nvGraphicFramePr>
        <p:xfrm>
          <a:off x="1146175" y="3276600"/>
          <a:ext cx="6743700" cy="118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83" name="Equation" r:id="rId5" imgW="4610100" imgH="812800" progId="Equation.DSMT4">
                  <p:embed/>
                </p:oleObj>
              </mc:Choice>
              <mc:Fallback>
                <p:oleObj name="Equation" r:id="rId5" imgW="4610100" imgH="812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175" y="3276600"/>
                        <a:ext cx="6743700" cy="1189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90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iracionálních funkcí – </a:t>
            </a:r>
            <a:r>
              <a:rPr lang="cs-CZ" altLang="cs-CZ" sz="2400" b="1" dirty="0"/>
              <a:t>řešený příklad </a:t>
            </a:r>
            <a:r>
              <a:rPr lang="cs-CZ" altLang="cs-CZ" sz="2400" b="1" dirty="0" smtClean="0"/>
              <a:t>3</a:t>
            </a:r>
            <a:r>
              <a:rPr lang="en-GB" altLang="cs-CZ" sz="2400" b="1" dirty="0" smtClean="0"/>
              <a:t> </a:t>
            </a:r>
            <a:endParaRPr lang="en-GB" altLang="cs-CZ" sz="2400" b="1" dirty="0"/>
          </a:p>
        </p:txBody>
      </p:sp>
      <p:sp>
        <p:nvSpPr>
          <p:cNvPr id="16590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65905" name="Text Box 5"/>
          <p:cNvSpPr txBox="1">
            <a:spLocks noChangeArrowheads="1"/>
          </p:cNvSpPr>
          <p:nvPr/>
        </p:nvSpPr>
        <p:spPr bwMode="auto">
          <a:xfrm>
            <a:off x="879475" y="1577975"/>
            <a:ext cx="5456238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Vypočtěte:                  .</a:t>
            </a:r>
          </a:p>
          <a:p>
            <a:endParaRPr lang="cs-CZ" sz="2200"/>
          </a:p>
          <a:p>
            <a:r>
              <a:rPr lang="cs-CZ" sz="2200"/>
              <a:t>Řešení: opět nahradíme celou odmocninu.</a:t>
            </a:r>
          </a:p>
        </p:txBody>
      </p:sp>
      <p:sp>
        <p:nvSpPr>
          <p:cNvPr id="165906" name="Rectangle 7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65907" name="Rectangle 9"/>
          <p:cNvSpPr>
            <a:spLocks noChangeArrowheads="1"/>
          </p:cNvSpPr>
          <p:nvPr/>
        </p:nvSpPr>
        <p:spPr bwMode="auto">
          <a:xfrm>
            <a:off x="0" y="30241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65900" name="Object 12"/>
          <p:cNvGraphicFramePr>
            <a:graphicFrameLocks noChangeAspect="1"/>
          </p:cNvGraphicFramePr>
          <p:nvPr/>
        </p:nvGraphicFramePr>
        <p:xfrm>
          <a:off x="2205038" y="1900238"/>
          <a:ext cx="144303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06" name="Equation" r:id="rId3" imgW="964781" imgH="304668" progId="Equation.DSMT4">
                  <p:embed/>
                </p:oleObj>
              </mc:Choice>
              <mc:Fallback>
                <p:oleObj name="Equation" r:id="rId3" imgW="964781" imgH="304668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038" y="1900238"/>
                        <a:ext cx="1443037" cy="455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5901" name="Object 13"/>
          <p:cNvGraphicFramePr>
            <a:graphicFrameLocks noChangeAspect="1"/>
          </p:cNvGraphicFramePr>
          <p:nvPr/>
        </p:nvGraphicFramePr>
        <p:xfrm>
          <a:off x="1017588" y="3395663"/>
          <a:ext cx="7437437" cy="127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07" name="Equation" r:id="rId5" imgW="4902200" imgH="838200" progId="Equation.DSMT4">
                  <p:embed/>
                </p:oleObj>
              </mc:Choice>
              <mc:Fallback>
                <p:oleObj name="Equation" r:id="rId5" imgW="4902200" imgH="838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7588" y="3395663"/>
                        <a:ext cx="7437437" cy="127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6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iracionálních funkcí – </a:t>
            </a:r>
            <a:r>
              <a:rPr lang="cs-CZ" altLang="cs-CZ" sz="2400" b="1" dirty="0"/>
              <a:t>řešený příklad  </a:t>
            </a:r>
            <a:r>
              <a:rPr lang="cs-CZ" altLang="cs-CZ" sz="2400" b="1" dirty="0"/>
              <a:t>4</a:t>
            </a:r>
            <a:r>
              <a:rPr lang="en-GB" altLang="cs-CZ" sz="2400" b="1" dirty="0"/>
              <a:t> </a:t>
            </a:r>
          </a:p>
        </p:txBody>
      </p:sp>
      <p:sp>
        <p:nvSpPr>
          <p:cNvPr id="10856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08562" name="Text Box 5"/>
          <p:cNvSpPr txBox="1">
            <a:spLocks noChangeArrowheads="1"/>
          </p:cNvSpPr>
          <p:nvPr/>
        </p:nvSpPr>
        <p:spPr bwMode="auto">
          <a:xfrm>
            <a:off x="860425" y="1333500"/>
            <a:ext cx="2905125" cy="176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r>
              <a:rPr lang="cs-CZ" sz="2200"/>
              <a:t>Vypočtěte:                  </a:t>
            </a:r>
          </a:p>
          <a:p>
            <a:endParaRPr lang="cs-CZ" sz="2200"/>
          </a:p>
          <a:p>
            <a:r>
              <a:rPr lang="cs-CZ" sz="2200"/>
              <a:t>Řešení:</a:t>
            </a:r>
          </a:p>
        </p:txBody>
      </p:sp>
      <p:sp>
        <p:nvSpPr>
          <p:cNvPr id="108563" name="Rectangle 6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08564" name="Rectangle 11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8557" name="Object 13"/>
          <p:cNvGraphicFramePr>
            <a:graphicFrameLocks noChangeAspect="1"/>
          </p:cNvGraphicFramePr>
          <p:nvPr/>
        </p:nvGraphicFramePr>
        <p:xfrm>
          <a:off x="2357438" y="1968500"/>
          <a:ext cx="1281112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3" name="Equation" r:id="rId3" imgW="799753" imgH="304668" progId="Equation.DSMT4">
                  <p:embed/>
                </p:oleObj>
              </mc:Choice>
              <mc:Fallback>
                <p:oleObj name="Equation" r:id="rId3" imgW="799753" imgH="304668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7438" y="1968500"/>
                        <a:ext cx="1281112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65" name="Rectangle 13"/>
          <p:cNvSpPr>
            <a:spLocks noChangeArrowheads="1"/>
          </p:cNvSpPr>
          <p:nvPr/>
        </p:nvSpPr>
        <p:spPr bwMode="auto">
          <a:xfrm>
            <a:off x="0" y="2933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08558" name="Object 14"/>
          <p:cNvGraphicFramePr>
            <a:graphicFrameLocks noChangeAspect="1"/>
          </p:cNvGraphicFramePr>
          <p:nvPr/>
        </p:nvGraphicFramePr>
        <p:xfrm>
          <a:off x="1195388" y="3386138"/>
          <a:ext cx="6237287" cy="144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564" name="Equation" r:id="rId5" imgW="4279900" imgH="990600" progId="Equation.DSMT4">
                  <p:embed/>
                </p:oleObj>
              </mc:Choice>
              <mc:Fallback>
                <p:oleObj name="Equation" r:id="rId5" imgW="4279900" imgH="990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5388" y="3386138"/>
                        <a:ext cx="6237287" cy="144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8566" name="Text Box 14"/>
          <p:cNvSpPr txBox="1">
            <a:spLocks noChangeArrowheads="1"/>
          </p:cNvSpPr>
          <p:nvPr/>
        </p:nvSpPr>
        <p:spPr bwMode="auto">
          <a:xfrm>
            <a:off x="954088" y="5253038"/>
            <a:ext cx="5700712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Pozn.: Podívejte se i na Eulerovy substituce.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53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Samostatné úlohy</a:t>
            </a:r>
            <a:endParaRPr lang="en-GB" altLang="cs-CZ" sz="2400" b="1"/>
          </a:p>
        </p:txBody>
      </p:sp>
      <p:sp>
        <p:nvSpPr>
          <p:cNvPr id="95254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95255" name="Text Box 5"/>
          <p:cNvSpPr txBox="1">
            <a:spLocks noChangeArrowheads="1"/>
          </p:cNvSpPr>
          <p:nvPr/>
        </p:nvSpPr>
        <p:spPr bwMode="auto">
          <a:xfrm>
            <a:off x="935038" y="1482725"/>
            <a:ext cx="1504950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Vypočtěte:</a:t>
            </a:r>
          </a:p>
          <a:p>
            <a:endParaRPr lang="cs-CZ" sz="2200"/>
          </a:p>
          <a:p>
            <a:r>
              <a:rPr lang="cs-CZ" sz="2200"/>
              <a:t>a)</a:t>
            </a:r>
          </a:p>
          <a:p>
            <a:endParaRPr lang="cs-CZ" sz="2200"/>
          </a:p>
          <a:p>
            <a:r>
              <a:rPr lang="cs-CZ" sz="2200"/>
              <a:t>b)</a:t>
            </a:r>
          </a:p>
          <a:p>
            <a:endParaRPr lang="cs-CZ" sz="2200"/>
          </a:p>
          <a:p>
            <a:r>
              <a:rPr lang="cs-CZ" sz="2200"/>
              <a:t>c)</a:t>
            </a:r>
          </a:p>
          <a:p>
            <a:endParaRPr lang="cs-CZ" sz="2200"/>
          </a:p>
          <a:p>
            <a:r>
              <a:rPr lang="cs-CZ" sz="2200"/>
              <a:t>d)</a:t>
            </a:r>
          </a:p>
          <a:p>
            <a:endParaRPr lang="cs-CZ" sz="2200"/>
          </a:p>
          <a:p>
            <a:r>
              <a:rPr lang="cs-CZ" sz="2200"/>
              <a:t>e)</a:t>
            </a:r>
          </a:p>
        </p:txBody>
      </p:sp>
      <p:sp>
        <p:nvSpPr>
          <p:cNvPr id="95256" name="Rectangle 7"/>
          <p:cNvSpPr>
            <a:spLocks noChangeArrowheads="1"/>
          </p:cNvSpPr>
          <p:nvPr/>
        </p:nvSpPr>
        <p:spPr bwMode="auto">
          <a:xfrm>
            <a:off x="0" y="3281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47" name="Object 15"/>
          <p:cNvGraphicFramePr>
            <a:graphicFrameLocks noChangeAspect="1"/>
          </p:cNvGraphicFramePr>
          <p:nvPr/>
        </p:nvGraphicFramePr>
        <p:xfrm>
          <a:off x="1417638" y="2160588"/>
          <a:ext cx="1335087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2" name="Equation" r:id="rId3" imgW="850531" imgH="291973" progId="Equation.DSMT4">
                  <p:embed/>
                </p:oleObj>
              </mc:Choice>
              <mc:Fallback>
                <p:oleObj name="Equation" r:id="rId3" imgW="850531" imgH="291973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7638" y="2160588"/>
                        <a:ext cx="1335087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7" name="Rectangle 9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48" name="Object 16"/>
          <p:cNvGraphicFramePr>
            <a:graphicFrameLocks noChangeAspect="1"/>
          </p:cNvGraphicFramePr>
          <p:nvPr/>
        </p:nvGraphicFramePr>
        <p:xfrm>
          <a:off x="1343025" y="2820988"/>
          <a:ext cx="1476375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3" name="Equation" r:id="rId5" imgW="901309" imgH="279279" progId="Equation.DSMT4">
                  <p:embed/>
                </p:oleObj>
              </mc:Choice>
              <mc:Fallback>
                <p:oleObj name="Equation" r:id="rId5" imgW="901309" imgH="279279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025" y="2820988"/>
                        <a:ext cx="1476375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8" name="Rectangle 11"/>
          <p:cNvSpPr>
            <a:spLocks noChangeArrowheads="1"/>
          </p:cNvSpPr>
          <p:nvPr/>
        </p:nvSpPr>
        <p:spPr bwMode="auto">
          <a:xfrm>
            <a:off x="400050" y="29257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49" name="Object 17"/>
          <p:cNvGraphicFramePr>
            <a:graphicFrameLocks noChangeAspect="1"/>
          </p:cNvGraphicFramePr>
          <p:nvPr/>
        </p:nvGraphicFramePr>
        <p:xfrm>
          <a:off x="1366838" y="3340100"/>
          <a:ext cx="10287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4" name="Equation" r:id="rId7" imgW="609600" imgH="419100" progId="Equation.DSMT4">
                  <p:embed/>
                </p:oleObj>
              </mc:Choice>
              <mc:Fallback>
                <p:oleObj name="Equation" r:id="rId7" imgW="609600" imgH="419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8" y="3340100"/>
                        <a:ext cx="10287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59" name="Rectangle 1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50" name="Object 18"/>
          <p:cNvGraphicFramePr>
            <a:graphicFrameLocks noChangeAspect="1"/>
          </p:cNvGraphicFramePr>
          <p:nvPr/>
        </p:nvGraphicFramePr>
        <p:xfrm>
          <a:off x="1385888" y="4138613"/>
          <a:ext cx="1047750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5" name="Equation" r:id="rId9" imgW="634725" imgH="279279" progId="Equation.DSMT4">
                  <p:embed/>
                </p:oleObj>
              </mc:Choice>
              <mc:Fallback>
                <p:oleObj name="Equation" r:id="rId9" imgW="634725" imgH="279279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888" y="4138613"/>
                        <a:ext cx="1047750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5260" name="Rectangle 15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95251" name="Object 19"/>
          <p:cNvGraphicFramePr>
            <a:graphicFrameLocks noChangeAspect="1"/>
          </p:cNvGraphicFramePr>
          <p:nvPr/>
        </p:nvGraphicFramePr>
        <p:xfrm>
          <a:off x="1377950" y="4848225"/>
          <a:ext cx="1211263" cy="450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266" name="Equation" r:id="rId11" imgW="749300" imgH="279400" progId="Equation.DSMT4">
                  <p:embed/>
                </p:oleObj>
              </mc:Choice>
              <mc:Fallback>
                <p:oleObj name="Equation" r:id="rId11" imgW="749300" imgH="279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7950" y="4848225"/>
                        <a:ext cx="1211263" cy="4508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1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Samostatné úlohy</a:t>
            </a:r>
            <a:endParaRPr lang="en-GB" altLang="cs-CZ" sz="2400" b="1"/>
          </a:p>
        </p:txBody>
      </p:sp>
      <p:sp>
        <p:nvSpPr>
          <p:cNvPr id="11061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10613" name="Rectangle 5"/>
          <p:cNvSpPr>
            <a:spLocks noChangeArrowheads="1"/>
          </p:cNvSpPr>
          <p:nvPr/>
        </p:nvSpPr>
        <p:spPr bwMode="auto">
          <a:xfrm>
            <a:off x="1046163" y="1735138"/>
            <a:ext cx="1504950" cy="310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Vypočtěte:</a:t>
            </a:r>
          </a:p>
          <a:p>
            <a:endParaRPr lang="cs-CZ" sz="2200"/>
          </a:p>
          <a:p>
            <a:r>
              <a:rPr lang="cs-CZ" sz="2200"/>
              <a:t>a)</a:t>
            </a:r>
          </a:p>
          <a:p>
            <a:endParaRPr lang="cs-CZ" sz="2200"/>
          </a:p>
          <a:p>
            <a:r>
              <a:rPr lang="cs-CZ" sz="2200"/>
              <a:t>b)</a:t>
            </a:r>
          </a:p>
          <a:p>
            <a:endParaRPr lang="cs-CZ" sz="2200"/>
          </a:p>
          <a:p>
            <a:r>
              <a:rPr lang="cs-CZ" sz="2200"/>
              <a:t>c)</a:t>
            </a:r>
          </a:p>
          <a:p>
            <a:endParaRPr lang="cs-CZ" sz="2200"/>
          </a:p>
          <a:p>
            <a:r>
              <a:rPr lang="cs-CZ" sz="2200"/>
              <a:t>d)</a:t>
            </a:r>
            <a:r>
              <a:rPr lang="cs-CZ"/>
              <a:t> </a:t>
            </a:r>
          </a:p>
        </p:txBody>
      </p:sp>
      <p:sp>
        <p:nvSpPr>
          <p:cNvPr id="110614" name="Rectangle 7"/>
          <p:cNvSpPr>
            <a:spLocks noChangeArrowheads="1"/>
          </p:cNvSpPr>
          <p:nvPr/>
        </p:nvSpPr>
        <p:spPr bwMode="auto">
          <a:xfrm>
            <a:off x="0" y="3276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606" name="Object 14"/>
          <p:cNvGraphicFramePr>
            <a:graphicFrameLocks noChangeAspect="1"/>
          </p:cNvGraphicFramePr>
          <p:nvPr/>
        </p:nvGraphicFramePr>
        <p:xfrm>
          <a:off x="1477963" y="2419350"/>
          <a:ext cx="1238250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8" name="Equation" r:id="rId3" imgW="825142" imgH="304668" progId="Equation.DSMT4">
                  <p:embed/>
                </p:oleObj>
              </mc:Choice>
              <mc:Fallback>
                <p:oleObj name="Equation" r:id="rId3" imgW="825142" imgH="304668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7963" y="2419350"/>
                        <a:ext cx="1238250" cy="45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15" name="Rectangle 9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607" name="Object 15"/>
          <p:cNvGraphicFramePr>
            <a:graphicFrameLocks noChangeAspect="1"/>
          </p:cNvGraphicFramePr>
          <p:nvPr/>
        </p:nvGraphicFramePr>
        <p:xfrm>
          <a:off x="1508125" y="2992438"/>
          <a:ext cx="1006475" cy="650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19" name="Equation" r:id="rId5" imgW="647700" imgH="419100" progId="Equation.DSMT4">
                  <p:embed/>
                </p:oleObj>
              </mc:Choice>
              <mc:Fallback>
                <p:oleObj name="Equation" r:id="rId5" imgW="647700" imgH="4191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25" y="2992438"/>
                        <a:ext cx="1006475" cy="650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616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0608" name="Object 16"/>
          <p:cNvGraphicFramePr>
            <a:graphicFrameLocks noChangeAspect="1"/>
          </p:cNvGraphicFramePr>
          <p:nvPr/>
        </p:nvGraphicFramePr>
        <p:xfrm>
          <a:off x="1508125" y="3757613"/>
          <a:ext cx="1490663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0" name="Equation" r:id="rId7" imgW="939800" imgH="279400" progId="Equation.DSMT4">
                  <p:embed/>
                </p:oleObj>
              </mc:Choice>
              <mc:Fallback>
                <p:oleObj name="Equation" r:id="rId7" imgW="939800" imgH="279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8125" y="3757613"/>
                        <a:ext cx="1490663" cy="4365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0609" name="Object 17"/>
          <p:cNvGraphicFramePr>
            <a:graphicFrameLocks noChangeAspect="1"/>
          </p:cNvGraphicFramePr>
          <p:nvPr/>
        </p:nvGraphicFramePr>
        <p:xfrm>
          <a:off x="1535113" y="4448175"/>
          <a:ext cx="130810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621" name="Equation" r:id="rId9" imgW="812447" imgH="279279" progId="Equation.DSMT4">
                  <p:embed/>
                </p:oleObj>
              </mc:Choice>
              <mc:Fallback>
                <p:oleObj name="Equation" r:id="rId9" imgW="812447" imgH="279279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4448175"/>
                        <a:ext cx="1308100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8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racionálních funkcí </a:t>
            </a:r>
            <a:r>
              <a:rPr lang="cs-CZ" altLang="cs-CZ" sz="2400" b="1" dirty="0" smtClean="0"/>
              <a:t>– řešený příklad 1</a:t>
            </a:r>
            <a:endParaRPr lang="en-GB" altLang="cs-CZ" sz="2400" b="1" dirty="0"/>
          </a:p>
        </p:txBody>
      </p:sp>
      <p:sp>
        <p:nvSpPr>
          <p:cNvPr id="11368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13682" name="Rectangle 6"/>
          <p:cNvSpPr>
            <a:spLocks noChangeArrowheads="1"/>
          </p:cNvSpPr>
          <p:nvPr/>
        </p:nvSpPr>
        <p:spPr bwMode="auto">
          <a:xfrm>
            <a:off x="0" y="3181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3676" name="Object 12"/>
          <p:cNvGraphicFramePr>
            <a:graphicFrameLocks noChangeAspect="1"/>
          </p:cNvGraphicFramePr>
          <p:nvPr/>
        </p:nvGraphicFramePr>
        <p:xfrm>
          <a:off x="2252663" y="1941513"/>
          <a:ext cx="2219325" cy="741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85" name="Equation" r:id="rId3" imgW="1485255" imgH="495085" progId="Equation.DSMT4">
                  <p:embed/>
                </p:oleObj>
              </mc:Choice>
              <mc:Fallback>
                <p:oleObj name="Equation" r:id="rId3" imgW="1485255" imgH="495085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2663" y="1941513"/>
                        <a:ext cx="2219325" cy="741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83" name="Text Box 7"/>
          <p:cNvSpPr txBox="1">
            <a:spLocks noChangeArrowheads="1"/>
          </p:cNvSpPr>
          <p:nvPr/>
        </p:nvSpPr>
        <p:spPr bwMode="auto">
          <a:xfrm>
            <a:off x="700088" y="2095500"/>
            <a:ext cx="6910387" cy="344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Vypočtěte:                               .</a:t>
            </a:r>
          </a:p>
          <a:p>
            <a:endParaRPr lang="cs-CZ" sz="2200"/>
          </a:p>
          <a:p>
            <a:r>
              <a:rPr lang="cs-CZ" sz="2200"/>
              <a:t>Řešení: ve jmenovateli je kořen x = -1 násobnosti 3.</a:t>
            </a:r>
          </a:p>
          <a:p>
            <a:endParaRPr lang="cs-CZ" sz="2200"/>
          </a:p>
          <a:p>
            <a:r>
              <a:rPr lang="cs-CZ" sz="2200"/>
              <a:t>Rozklad na parciální zlomky: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Po úpravě dostaneme: </a:t>
            </a:r>
          </a:p>
          <a:p>
            <a:endParaRPr lang="cs-CZ" sz="2200"/>
          </a:p>
        </p:txBody>
      </p:sp>
      <p:sp>
        <p:nvSpPr>
          <p:cNvPr id="11368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3677" name="Object 13"/>
          <p:cNvGraphicFramePr>
            <a:graphicFrameLocks noChangeAspect="1"/>
          </p:cNvGraphicFramePr>
          <p:nvPr/>
        </p:nvGraphicFramePr>
        <p:xfrm>
          <a:off x="1620838" y="3902075"/>
          <a:ext cx="523875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86" name="Equation" r:id="rId5" imgW="3302000" imgH="495300" progId="Equation.DSMT4">
                  <p:embed/>
                </p:oleObj>
              </mc:Choice>
              <mc:Fallback>
                <p:oleObj name="Equation" r:id="rId5" imgW="3302000" imgH="4953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0838" y="3902075"/>
                        <a:ext cx="523875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368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13678" name="Object 14"/>
          <p:cNvGraphicFramePr>
            <a:graphicFrameLocks noChangeAspect="1"/>
          </p:cNvGraphicFramePr>
          <p:nvPr/>
        </p:nvGraphicFramePr>
        <p:xfrm>
          <a:off x="1790700" y="5257800"/>
          <a:ext cx="5254625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87" name="Equation" r:id="rId7" imgW="3886200" imgH="533400" progId="Equation.DSMT4">
                  <p:embed/>
                </p:oleObj>
              </mc:Choice>
              <mc:Fallback>
                <p:oleObj name="Equation" r:id="rId7" imgW="3886200" imgH="533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5257800"/>
                        <a:ext cx="5254625" cy="720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1214" name="Text Box 5"/>
          <p:cNvSpPr txBox="1">
            <a:spLocks noChangeArrowheads="1"/>
          </p:cNvSpPr>
          <p:nvPr/>
        </p:nvSpPr>
        <p:spPr bwMode="auto">
          <a:xfrm>
            <a:off x="906463" y="1973263"/>
            <a:ext cx="6845300" cy="3411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Z rovnosti jmenovatelů dostaneme: </a:t>
            </a:r>
          </a:p>
          <a:p>
            <a:pPr algn="ctr"/>
            <a:endParaRPr lang="cs-CZ" sz="2000"/>
          </a:p>
          <a:p>
            <a:pPr algn="ctr"/>
            <a:r>
              <a:rPr lang="cs-CZ" sz="2000"/>
              <a:t>A = 1, B = 4, C = -2, D = 5</a:t>
            </a:r>
            <a:r>
              <a:rPr lang="cs-CZ" sz="2200"/>
              <a:t>.</a:t>
            </a:r>
          </a:p>
          <a:p>
            <a:endParaRPr lang="cs-CZ" sz="2200"/>
          </a:p>
          <a:p>
            <a:r>
              <a:rPr lang="cs-CZ" sz="2200"/>
              <a:t>Rozklad na parciální zlomky je tedy následující: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Nyní integrujeme:</a:t>
            </a:r>
          </a:p>
          <a:p>
            <a:endParaRPr lang="cs-CZ" sz="2200"/>
          </a:p>
        </p:txBody>
      </p:sp>
      <p:sp>
        <p:nvSpPr>
          <p:cNvPr id="5121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1209" name="Object 9"/>
          <p:cNvGraphicFramePr>
            <a:graphicFrameLocks noChangeAspect="1"/>
          </p:cNvGraphicFramePr>
          <p:nvPr/>
        </p:nvGraphicFramePr>
        <p:xfrm>
          <a:off x="1406525" y="3808413"/>
          <a:ext cx="6126163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5" name="Equation" r:id="rId3" imgW="4572000" imgH="495300" progId="Equation.DSMT4">
                  <p:embed/>
                </p:oleObj>
              </mc:Choice>
              <mc:Fallback>
                <p:oleObj name="Equation" r:id="rId3" imgW="4572000" imgH="4953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6525" y="3808413"/>
                        <a:ext cx="6126163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6" name="Rectangle 9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1210" name="Object 10"/>
          <p:cNvGraphicFramePr>
            <a:graphicFrameLocks noChangeAspect="1"/>
          </p:cNvGraphicFramePr>
          <p:nvPr/>
        </p:nvGraphicFramePr>
        <p:xfrm>
          <a:off x="2451100" y="5106988"/>
          <a:ext cx="3956050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6" name="Equation" r:id="rId5" imgW="2425700" imgH="469900" progId="Equation.DSMT4">
                  <p:embed/>
                </p:oleObj>
              </mc:Choice>
              <mc:Fallback>
                <p:oleObj name="Equation" r:id="rId5" imgW="2425700" imgH="4699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5106988"/>
                        <a:ext cx="3956050" cy="760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8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racionálních funkcí </a:t>
            </a:r>
            <a:r>
              <a:rPr lang="cs-CZ" altLang="cs-CZ" sz="2400" b="1" dirty="0" smtClean="0"/>
              <a:t>– řešený příklad 2</a:t>
            </a:r>
            <a:r>
              <a:rPr lang="en-GB" altLang="cs-CZ" sz="2400" b="1" dirty="0" smtClean="0"/>
              <a:t> </a:t>
            </a:r>
            <a:endParaRPr lang="en-GB" altLang="cs-CZ" sz="2400" b="1" dirty="0"/>
          </a:p>
        </p:txBody>
      </p:sp>
      <p:sp>
        <p:nvSpPr>
          <p:cNvPr id="5328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3282" name="Text Box 5"/>
          <p:cNvSpPr txBox="1">
            <a:spLocks noChangeArrowheads="1"/>
          </p:cNvSpPr>
          <p:nvPr/>
        </p:nvSpPr>
        <p:spPr bwMode="auto">
          <a:xfrm>
            <a:off x="709613" y="1982788"/>
            <a:ext cx="7040562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Vypočtěte:                         .</a:t>
            </a:r>
          </a:p>
          <a:p>
            <a:endParaRPr lang="cs-CZ" sz="2200"/>
          </a:p>
          <a:p>
            <a:r>
              <a:rPr lang="cs-CZ" sz="2200"/>
              <a:t>Řešení: Jedná se o typ rozkladu č. </a:t>
            </a:r>
            <a:r>
              <a:rPr lang="cs-CZ" sz="2000"/>
              <a:t>3</a:t>
            </a:r>
            <a:r>
              <a:rPr lang="cs-CZ" sz="2200"/>
              <a:t>: </a:t>
            </a:r>
          </a:p>
        </p:txBody>
      </p:sp>
      <p:sp>
        <p:nvSpPr>
          <p:cNvPr id="53283" name="Rectangle 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75" name="Object 27"/>
          <p:cNvGraphicFramePr>
            <a:graphicFrameLocks noChangeAspect="1"/>
          </p:cNvGraphicFramePr>
          <p:nvPr/>
        </p:nvGraphicFramePr>
        <p:xfrm>
          <a:off x="2273300" y="1874838"/>
          <a:ext cx="1622425" cy="6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7" name="Equation" r:id="rId3" imgW="1016000" imgH="419100" progId="Equation.DSMT4">
                  <p:embed/>
                </p:oleObj>
              </mc:Choice>
              <mc:Fallback>
                <p:oleObj name="Equation" r:id="rId3" imgW="1016000" imgH="419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3300" y="1874838"/>
                        <a:ext cx="1622425" cy="668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8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76" name="Object 28"/>
          <p:cNvGraphicFramePr>
            <a:graphicFrameLocks noChangeAspect="1"/>
          </p:cNvGraphicFramePr>
          <p:nvPr/>
        </p:nvGraphicFramePr>
        <p:xfrm>
          <a:off x="3108325" y="3260725"/>
          <a:ext cx="262413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8" name="Equation" r:id="rId5" imgW="1651000" imgH="419100" progId="Equation.DSMT4">
                  <p:embed/>
                </p:oleObj>
              </mc:Choice>
              <mc:Fallback>
                <p:oleObj name="Equation" r:id="rId5" imgW="1651000" imgH="41910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8325" y="3260725"/>
                        <a:ext cx="2624138" cy="663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85" name="Text Box 10"/>
          <p:cNvSpPr txBox="1">
            <a:spLocks noChangeArrowheads="1"/>
          </p:cNvSpPr>
          <p:nvPr/>
        </p:nvSpPr>
        <p:spPr bwMode="auto">
          <a:xfrm>
            <a:off x="785813" y="4235450"/>
            <a:ext cx="39497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Koeficienty: </a:t>
            </a:r>
            <a:r>
              <a:rPr lang="cs-CZ" sz="2000"/>
              <a:t>A = 1, B = -2, C = 2.</a:t>
            </a:r>
          </a:p>
        </p:txBody>
      </p:sp>
      <p:sp>
        <p:nvSpPr>
          <p:cNvPr id="53286" name="Rectangle 1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77" name="Object 29"/>
          <p:cNvGraphicFramePr>
            <a:graphicFrameLocks noChangeAspect="1"/>
          </p:cNvGraphicFramePr>
          <p:nvPr/>
        </p:nvGraphicFramePr>
        <p:xfrm>
          <a:off x="2967038" y="4654550"/>
          <a:ext cx="322897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89" name="Equation" r:id="rId7" imgW="2209800" imgH="419100" progId="Equation.DSMT4">
                  <p:embed/>
                </p:oleObj>
              </mc:Choice>
              <mc:Fallback>
                <p:oleObj name="Equation" r:id="rId7" imgW="2209800" imgH="4191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7038" y="4654550"/>
                        <a:ext cx="3228975" cy="612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87" name="Text Box 13"/>
          <p:cNvSpPr txBox="1">
            <a:spLocks noChangeArrowheads="1"/>
          </p:cNvSpPr>
          <p:nvPr/>
        </p:nvSpPr>
        <p:spPr bwMode="auto">
          <a:xfrm>
            <a:off x="774700" y="5461000"/>
            <a:ext cx="17399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Integrujeme:</a:t>
            </a:r>
          </a:p>
        </p:txBody>
      </p:sp>
      <p:sp>
        <p:nvSpPr>
          <p:cNvPr id="53288" name="Rectangle 1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3278" name="Object 30"/>
          <p:cNvGraphicFramePr>
            <a:graphicFrameLocks noChangeAspect="1"/>
          </p:cNvGraphicFramePr>
          <p:nvPr/>
        </p:nvGraphicFramePr>
        <p:xfrm>
          <a:off x="2681288" y="5397500"/>
          <a:ext cx="4500562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0" name="Equation" r:id="rId9" imgW="3124200" imgH="419100" progId="Equation.DSMT4">
                  <p:embed/>
                </p:oleObj>
              </mc:Choice>
              <mc:Fallback>
                <p:oleObj name="Equation" r:id="rId9" imgW="3124200" imgH="4191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1288" y="5397500"/>
                        <a:ext cx="4500562" cy="604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1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racionálních funkcí </a:t>
            </a:r>
            <a:r>
              <a:rPr lang="cs-CZ" altLang="cs-CZ" sz="2400" b="1" dirty="0" smtClean="0"/>
              <a:t>– řešený příklad 3</a:t>
            </a:r>
            <a:endParaRPr lang="en-GB" altLang="cs-CZ" sz="2400" b="1" dirty="0"/>
          </a:p>
        </p:txBody>
      </p:sp>
      <p:sp>
        <p:nvSpPr>
          <p:cNvPr id="14031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140318" name="Text Box 5"/>
          <p:cNvSpPr txBox="1">
            <a:spLocks noChangeArrowheads="1"/>
          </p:cNvSpPr>
          <p:nvPr/>
        </p:nvSpPr>
        <p:spPr bwMode="auto">
          <a:xfrm>
            <a:off x="719138" y="1709738"/>
            <a:ext cx="7040562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Vypočtěte:                         .</a:t>
            </a:r>
          </a:p>
          <a:p>
            <a:endParaRPr lang="cs-CZ" sz="2200"/>
          </a:p>
          <a:p>
            <a:r>
              <a:rPr lang="cs-CZ" sz="2200"/>
              <a:t>Řešení: Jedná se o typ rozkladu č. 1: </a:t>
            </a:r>
          </a:p>
        </p:txBody>
      </p:sp>
      <p:sp>
        <p:nvSpPr>
          <p:cNvPr id="140319" name="Rectangle 7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032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0321" name="Text Box 10"/>
          <p:cNvSpPr txBox="1">
            <a:spLocks noChangeArrowheads="1"/>
          </p:cNvSpPr>
          <p:nvPr/>
        </p:nvSpPr>
        <p:spPr bwMode="auto">
          <a:xfrm>
            <a:off x="862013" y="3924300"/>
            <a:ext cx="3113087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Koeficienty: </a:t>
            </a:r>
            <a:r>
              <a:rPr lang="cs-CZ" sz="2000"/>
              <a:t>A = 2, B = 5.</a:t>
            </a:r>
          </a:p>
        </p:txBody>
      </p:sp>
      <p:sp>
        <p:nvSpPr>
          <p:cNvPr id="140322" name="Rectangle 12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0323" name="Text Box 13"/>
          <p:cNvSpPr txBox="1">
            <a:spLocks noChangeArrowheads="1"/>
          </p:cNvSpPr>
          <p:nvPr/>
        </p:nvSpPr>
        <p:spPr bwMode="auto">
          <a:xfrm>
            <a:off x="954088" y="4545013"/>
            <a:ext cx="173990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Integrujeme:</a:t>
            </a:r>
          </a:p>
        </p:txBody>
      </p:sp>
      <p:sp>
        <p:nvSpPr>
          <p:cNvPr id="140324" name="Rectangle 15"/>
          <p:cNvSpPr>
            <a:spLocks noChangeArrowheads="1"/>
          </p:cNvSpPr>
          <p:nvPr/>
        </p:nvSpPr>
        <p:spPr bwMode="auto">
          <a:xfrm>
            <a:off x="0" y="3219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140311" name="Object 23"/>
          <p:cNvGraphicFramePr>
            <a:graphicFrameLocks noChangeAspect="1"/>
          </p:cNvGraphicFramePr>
          <p:nvPr/>
        </p:nvGraphicFramePr>
        <p:xfrm>
          <a:off x="2176463" y="1611313"/>
          <a:ext cx="1582737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23" name="Equation" r:id="rId3" imgW="1002865" imgH="393529" progId="Equation.DSMT4">
                  <p:embed/>
                </p:oleObj>
              </mc:Choice>
              <mc:Fallback>
                <p:oleObj name="Equation" r:id="rId3" imgW="1002865" imgH="393529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6463" y="1611313"/>
                        <a:ext cx="1582737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312" name="Object 24"/>
          <p:cNvGraphicFramePr>
            <a:graphicFrameLocks noChangeAspect="1"/>
          </p:cNvGraphicFramePr>
          <p:nvPr/>
        </p:nvGraphicFramePr>
        <p:xfrm>
          <a:off x="2703513" y="3033713"/>
          <a:ext cx="269716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24" name="Equation" r:id="rId5" imgW="1688367" imgH="393529" progId="Equation.DSMT4">
                  <p:embed/>
                </p:oleObj>
              </mc:Choice>
              <mc:Fallback>
                <p:oleObj name="Equation" r:id="rId5" imgW="1688367" imgH="393529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3" y="3033713"/>
                        <a:ext cx="2697162" cy="628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313" name="Object 25"/>
          <p:cNvGraphicFramePr>
            <a:graphicFrameLocks noChangeAspect="1"/>
          </p:cNvGraphicFramePr>
          <p:nvPr/>
        </p:nvGraphicFramePr>
        <p:xfrm>
          <a:off x="2909888" y="4514850"/>
          <a:ext cx="3776662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25" name="Equation" r:id="rId7" imgW="2362200" imgH="393700" progId="Equation.DSMT4">
                  <p:embed/>
                </p:oleObj>
              </mc:Choice>
              <mc:Fallback>
                <p:oleObj name="Equation" r:id="rId7" imgW="2362200" imgH="3937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9888" y="4514850"/>
                        <a:ext cx="3776662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314" name="Object 26"/>
          <p:cNvGraphicFramePr>
            <a:graphicFrameLocks noChangeAspect="1"/>
          </p:cNvGraphicFramePr>
          <p:nvPr/>
        </p:nvGraphicFramePr>
        <p:xfrm>
          <a:off x="2944813" y="5268913"/>
          <a:ext cx="4389437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26" name="Equation" r:id="rId9" imgW="2667000" imgH="393700" progId="Equation.DSMT4">
                  <p:embed/>
                </p:oleObj>
              </mc:Choice>
              <mc:Fallback>
                <p:oleObj name="Equation" r:id="rId9" imgW="2667000" imgH="3937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4813" y="5268913"/>
                        <a:ext cx="4389437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Integrace per partes</a:t>
            </a:r>
            <a:r>
              <a:rPr lang="en-GB" altLang="cs-CZ" sz="2400" b="1"/>
              <a:t> </a:t>
            </a:r>
          </a:p>
        </p:txBody>
      </p:sp>
      <p:sp>
        <p:nvSpPr>
          <p:cNvPr id="5429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4292" name="Text Box 5"/>
          <p:cNvSpPr txBox="1">
            <a:spLocks noChangeArrowheads="1"/>
          </p:cNvSpPr>
          <p:nvPr/>
        </p:nvSpPr>
        <p:spPr bwMode="auto">
          <a:xfrm>
            <a:off x="642938" y="1577975"/>
            <a:ext cx="7551737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Metoda Per partes se používá pro integraci funkcí ve </a:t>
            </a:r>
          </a:p>
          <a:p>
            <a:r>
              <a:rPr lang="cs-CZ" sz="2200"/>
              <a:t>tvaru součinu dvou funkcí. </a:t>
            </a:r>
          </a:p>
          <a:p>
            <a:r>
              <a:rPr lang="cs-CZ" sz="2200"/>
              <a:t>Označme u(x) a v(x) obě funkce. Pak:</a:t>
            </a:r>
          </a:p>
          <a:p>
            <a:endParaRPr lang="cs-CZ" sz="2200"/>
          </a:p>
        </p:txBody>
      </p:sp>
      <p:sp>
        <p:nvSpPr>
          <p:cNvPr id="54293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5" name="Object 13"/>
          <p:cNvGraphicFramePr>
            <a:graphicFrameLocks noChangeAspect="1"/>
          </p:cNvGraphicFramePr>
          <p:nvPr/>
        </p:nvGraphicFramePr>
        <p:xfrm>
          <a:off x="3582988" y="2998788"/>
          <a:ext cx="1677987" cy="407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7" name="Equation" r:id="rId3" imgW="1054100" imgH="254000" progId="Equation.DSMT4">
                  <p:embed/>
                </p:oleObj>
              </mc:Choice>
              <mc:Fallback>
                <p:oleObj name="Equation" r:id="rId3" imgW="1054100" imgH="254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2988" y="2998788"/>
                        <a:ext cx="1677987" cy="4079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4" name="Rectangle 9"/>
          <p:cNvSpPr>
            <a:spLocks noChangeArrowheads="1"/>
          </p:cNvSpPr>
          <p:nvPr/>
        </p:nvSpPr>
        <p:spPr bwMode="auto">
          <a:xfrm>
            <a:off x="0" y="3324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6" name="Object 14"/>
          <p:cNvGraphicFramePr>
            <a:graphicFrameLocks noChangeAspect="1"/>
          </p:cNvGraphicFramePr>
          <p:nvPr/>
        </p:nvGraphicFramePr>
        <p:xfrm>
          <a:off x="3838575" y="3521075"/>
          <a:ext cx="1366838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8" name="Equation" r:id="rId5" imgW="901309" imgH="203112" progId="Equation.DSMT4">
                  <p:embed/>
                </p:oleObj>
              </mc:Choice>
              <mc:Fallback>
                <p:oleObj name="Equation" r:id="rId5" imgW="901309" imgH="203112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3521075"/>
                        <a:ext cx="1366838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5" name="Rectangle 11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7" name="Object 15"/>
          <p:cNvGraphicFramePr>
            <a:graphicFrameLocks noChangeAspect="1"/>
          </p:cNvGraphicFramePr>
          <p:nvPr/>
        </p:nvGraphicFramePr>
        <p:xfrm>
          <a:off x="3384550" y="4054475"/>
          <a:ext cx="240030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9" name="Equation" r:id="rId7" imgW="1663700" imgH="279400" progId="Equation.DSMT4">
                  <p:embed/>
                </p:oleObj>
              </mc:Choice>
              <mc:Fallback>
                <p:oleObj name="Equation" r:id="rId7" imgW="1663700" imgH="279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4550" y="4054475"/>
                        <a:ext cx="2400300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6" name="Rectangle 13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4288" name="Object 16"/>
          <p:cNvGraphicFramePr>
            <a:graphicFrameLocks noChangeAspect="1"/>
          </p:cNvGraphicFramePr>
          <p:nvPr/>
        </p:nvGraphicFramePr>
        <p:xfrm>
          <a:off x="3187700" y="4629150"/>
          <a:ext cx="245745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00" name="Equation" r:id="rId9" imgW="1282700" imgH="279400" progId="Equation.DSMT4">
                  <p:embed/>
                </p:oleObj>
              </mc:Choice>
              <mc:Fallback>
                <p:oleObj name="Equation" r:id="rId9" imgW="1282700" imgH="279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7700" y="4629150"/>
                        <a:ext cx="2457450" cy="5318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97" name="Text Box 14"/>
          <p:cNvSpPr txBox="1">
            <a:spLocks noChangeArrowheads="1"/>
          </p:cNvSpPr>
          <p:nvPr/>
        </p:nvSpPr>
        <p:spPr bwMode="auto">
          <a:xfrm>
            <a:off x="898525" y="5121275"/>
            <a:ext cx="53324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r>
              <a:rPr lang="cs-CZ" sz="2200"/>
              <a:t>Poslední řádek je vzorec pro “per partes“.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per partes </a:t>
            </a:r>
            <a:r>
              <a:rPr lang="cs-CZ" altLang="cs-CZ" sz="2400" b="1" dirty="0" smtClean="0"/>
              <a:t>– řešený příklad 1</a:t>
            </a:r>
            <a:r>
              <a:rPr lang="en-GB" altLang="cs-CZ" sz="2400" b="1" dirty="0" smtClean="0"/>
              <a:t> </a:t>
            </a:r>
            <a:endParaRPr lang="en-GB" altLang="cs-CZ" sz="2400" b="1" dirty="0"/>
          </a:p>
        </p:txBody>
      </p:sp>
      <p:sp>
        <p:nvSpPr>
          <p:cNvPr id="5530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55310" name="Text Box 5"/>
          <p:cNvSpPr txBox="1">
            <a:spLocks noChangeArrowheads="1"/>
          </p:cNvSpPr>
          <p:nvPr/>
        </p:nvSpPr>
        <p:spPr bwMode="auto">
          <a:xfrm>
            <a:off x="784225" y="1558925"/>
            <a:ext cx="2749550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Vypočtěte:               .</a:t>
            </a:r>
          </a:p>
          <a:p>
            <a:endParaRPr lang="cs-CZ" sz="2200"/>
          </a:p>
          <a:p>
            <a:r>
              <a:rPr lang="cs-CZ" sz="2200"/>
              <a:t>Řešení:</a:t>
            </a:r>
          </a:p>
          <a:p>
            <a:endParaRPr lang="cs-CZ" sz="2200"/>
          </a:p>
          <a:p>
            <a:r>
              <a:rPr lang="cs-CZ"/>
              <a:t> </a:t>
            </a:r>
          </a:p>
        </p:txBody>
      </p:sp>
      <p:sp>
        <p:nvSpPr>
          <p:cNvPr id="5531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317750" y="1544638"/>
          <a:ext cx="928688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1" name="Equation" r:id="rId3" imgW="558800" imgH="279400" progId="Equation.DSMT4">
                  <p:embed/>
                </p:oleObj>
              </mc:Choice>
              <mc:Fallback>
                <p:oleObj name="Equation" r:id="rId3" imgW="558800" imgH="279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1544638"/>
                        <a:ext cx="928688" cy="4651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12" name="Rectangle 9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1168400" y="2857500"/>
          <a:ext cx="6894513" cy="788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12" name="Equation" r:id="rId5" imgW="4406900" imgH="508000" progId="Equation.DSMT4">
                  <p:embed/>
                </p:oleObj>
              </mc:Choice>
              <mc:Fallback>
                <p:oleObj name="Equation" r:id="rId5" imgW="4406900" imgH="508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8400" y="2857500"/>
                        <a:ext cx="6894513" cy="7889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313" name="Text Box 10"/>
          <p:cNvSpPr txBox="1">
            <a:spLocks noChangeArrowheads="1"/>
          </p:cNvSpPr>
          <p:nvPr/>
        </p:nvSpPr>
        <p:spPr bwMode="auto">
          <a:xfrm>
            <a:off x="774700" y="4452938"/>
            <a:ext cx="79263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Pozn.: volba u a v´ je důležitá. Pokud ji provedeme nesprávně,</a:t>
            </a:r>
          </a:p>
          <a:p>
            <a:r>
              <a:rPr lang="cs-CZ" sz="2200"/>
              <a:t>integrál se nezjednoduší.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41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 dirty="0"/>
              <a:t>Integrace per partes – </a:t>
            </a:r>
            <a:r>
              <a:rPr lang="cs-CZ" altLang="cs-CZ" sz="2400" b="1" dirty="0" smtClean="0"/>
              <a:t>řešený příklad 2</a:t>
            </a:r>
            <a:endParaRPr lang="en-GB" altLang="cs-CZ" sz="2400" b="1" dirty="0"/>
          </a:p>
        </p:txBody>
      </p:sp>
      <p:sp>
        <p:nvSpPr>
          <p:cNvPr id="77842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77843" name="Text Box 5"/>
          <p:cNvSpPr txBox="1">
            <a:spLocks noChangeArrowheads="1"/>
          </p:cNvSpPr>
          <p:nvPr/>
        </p:nvSpPr>
        <p:spPr bwMode="auto">
          <a:xfrm>
            <a:off x="784225" y="1558925"/>
            <a:ext cx="2749550" cy="170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Vypočtěte:               .</a:t>
            </a:r>
          </a:p>
          <a:p>
            <a:endParaRPr lang="cs-CZ" sz="2200"/>
          </a:p>
          <a:p>
            <a:r>
              <a:rPr lang="cs-CZ" sz="2200"/>
              <a:t>Řešení:</a:t>
            </a:r>
          </a:p>
          <a:p>
            <a:endParaRPr lang="cs-CZ" sz="2200"/>
          </a:p>
          <a:p>
            <a:r>
              <a:rPr lang="cs-CZ"/>
              <a:t> </a:t>
            </a:r>
          </a:p>
        </p:txBody>
      </p:sp>
      <p:sp>
        <p:nvSpPr>
          <p:cNvPr id="7784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7845" name="Rectangle 8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77846" name="Rectangle 12"/>
          <p:cNvSpPr>
            <a:spLocks noChangeArrowheads="1"/>
          </p:cNvSpPr>
          <p:nvPr/>
        </p:nvSpPr>
        <p:spPr bwMode="auto">
          <a:xfrm>
            <a:off x="0" y="3290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7838" name="Object 14"/>
          <p:cNvGraphicFramePr>
            <a:graphicFrameLocks noChangeAspect="1"/>
          </p:cNvGraphicFramePr>
          <p:nvPr/>
        </p:nvGraphicFramePr>
        <p:xfrm>
          <a:off x="2179638" y="1555750"/>
          <a:ext cx="1138237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4" name="Equation" r:id="rId3" imgW="660400" imgH="279400" progId="Equation.DSMT4">
                  <p:embed/>
                </p:oleObj>
              </mc:Choice>
              <mc:Fallback>
                <p:oleObj name="Equation" r:id="rId3" imgW="660400" imgH="279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9638" y="1555750"/>
                        <a:ext cx="1138237" cy="477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847" name="Rectangle 14"/>
          <p:cNvSpPr>
            <a:spLocks noChangeArrowheads="1"/>
          </p:cNvSpPr>
          <p:nvPr/>
        </p:nvSpPr>
        <p:spPr bwMode="auto">
          <a:xfrm>
            <a:off x="0" y="31003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77839" name="Object 15"/>
          <p:cNvGraphicFramePr>
            <a:graphicFrameLocks noChangeAspect="1"/>
          </p:cNvGraphicFramePr>
          <p:nvPr/>
        </p:nvGraphicFramePr>
        <p:xfrm>
          <a:off x="854075" y="2949575"/>
          <a:ext cx="7473950" cy="947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845" name="Equation" r:id="rId5" imgW="5181600" imgH="660400" progId="Equation.DSMT4">
                  <p:embed/>
                </p:oleObj>
              </mc:Choice>
              <mc:Fallback>
                <p:oleObj name="Equation" r:id="rId5" imgW="5181600" imgH="660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4075" y="2949575"/>
                        <a:ext cx="7473950" cy="947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550</TotalTime>
  <Words>617</Words>
  <Application>Microsoft Office PowerPoint</Application>
  <PresentationFormat>Předvádění na obrazovce (4:3)</PresentationFormat>
  <Paragraphs>395</Paragraphs>
  <Slides>24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2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7" baseType="lpstr">
      <vt:lpstr>Motiv sady Office</vt:lpstr>
      <vt:lpstr>Vlastní návrh</vt:lpstr>
      <vt:lpstr>Equation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stoklasova</cp:lastModifiedBy>
  <cp:revision>72</cp:revision>
  <dcterms:created xsi:type="dcterms:W3CDTF">2016-03-17T12:08:01Z</dcterms:created>
  <dcterms:modified xsi:type="dcterms:W3CDTF">2018-06-03T08:21:20Z</dcterms:modified>
</cp:coreProperties>
</file>