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308" r:id="rId6"/>
    <p:sldId id="283" r:id="rId7"/>
    <p:sldId id="282" r:id="rId8"/>
    <p:sldId id="284" r:id="rId9"/>
    <p:sldId id="296" r:id="rId10"/>
    <p:sldId id="295" r:id="rId11"/>
    <p:sldId id="285" r:id="rId12"/>
    <p:sldId id="286" r:id="rId13"/>
    <p:sldId id="287" r:id="rId14"/>
    <p:sldId id="309" r:id="rId15"/>
    <p:sldId id="310" r:id="rId16"/>
    <p:sldId id="288" r:id="rId17"/>
    <p:sldId id="311" r:id="rId18"/>
    <p:sldId id="312" r:id="rId19"/>
    <p:sldId id="313" r:id="rId20"/>
    <p:sldId id="289" r:id="rId21"/>
    <p:sldId id="290" r:id="rId22"/>
    <p:sldId id="291" r:id="rId23"/>
    <p:sldId id="292" r:id="rId24"/>
    <p:sldId id="293" r:id="rId25"/>
    <p:sldId id="294" r:id="rId26"/>
    <p:sldId id="297" r:id="rId27"/>
    <p:sldId id="298" r:id="rId28"/>
    <p:sldId id="299" r:id="rId29"/>
    <p:sldId id="300" r:id="rId30"/>
    <p:sldId id="306" r:id="rId3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1" d="100"/>
          <a:sy n="81" d="100"/>
        </p:scale>
        <p:origin x="-864" y="-7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38.wmf"/><Relationship Id="rId4" Type="http://schemas.openxmlformats.org/officeDocument/2006/relationships/image" Target="../media/image4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F6F6A-47C9-48A5-A52C-AD082EA856FC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D6A38-8E9E-478F-8294-F3272E52B6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E3E0C-88E9-4451-8BCA-C83B6DA3FCD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DFEC5-4C66-44C8-A015-37B9A63808C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3B34A-00E9-42C4-AEC3-176F2ED0E7A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C3958-224B-41E2-8CB1-76B05283B8C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51150-9EFB-4051-B88F-01122A7D477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C7E4A-0EB7-4DC5-B959-0EE653DC34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69957-83FC-448A-98B6-6D23622C4E7F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DD79-2E9B-4259-B21E-40E4746F7B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B1287-53D7-47EA-B959-14D5DD5D060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BC45B-0263-4231-8400-41FFE3F688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2CC13-511D-42B2-A564-DA6B42B19CB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7DE52-305A-4106-BBB0-E426E6CF66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93BB-63F3-4F10-98BF-D043975BF09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96B4D-494D-4DA0-859B-F7DCC6CEB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96ED1-1D4E-4DEB-8103-4185D88CD8E3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2E76B-B54A-42EA-B973-D754CB763A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9C17-28D2-4B78-A030-8A4357760E7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FD228-D1B8-40CC-AF4D-9986C5D7F4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4F85A-B18C-49EF-97A6-1C457C4B536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52916-10AD-4C87-A962-28BDBA4EF9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82DBB-5DF0-4914-8737-C74314C91F1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72FDE-79E5-42BC-916A-DF2E98D833F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E7344-3BC4-478B-89FB-E4DD75CB68A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6BF29-36AB-40A9-8A4A-DDD20603C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EF066-A50F-4AEA-9780-7AE7DF8FA21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06946-7CE2-4324-9760-D1A2D2CF7B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C4AAC-7E67-4FB1-BCF0-3DDCFF92456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33BFA-DDB7-4CF8-B753-15EAD2F188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5FBB0-6E9C-4084-B21A-98223410BB5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904D-CF93-4D5F-852B-0A78A16E855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5C58D-C792-40F7-AE61-C6A7EAF6B48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BDC5E-8F37-4798-BBB2-5DE32EE9241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41847-DB47-47EA-97D1-F47A12D3E80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70990-BE0D-4167-A9DC-B6A567DD060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59627-3639-41E0-B190-98CD0235A57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94941-3F93-4ADF-A51E-5F700AD6F13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798F-2B09-434A-94BF-1BE6F672C81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5D527-BE94-412C-A80A-AF7A49500B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E374-6141-49B7-B721-C49640BAF7B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6EC0D-BF2F-4630-8F04-8B4598A409A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991F6-BCE3-44B9-B95F-7FD457D1074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62751-F8BA-4802-96CB-5988D89CFEF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AFF3E9-0CFC-4928-98B9-02616B053CA1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6EAC57E-E863-4311-8240-2E0EB97740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6BE4B04-E81E-406E-B22E-4B34836E087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AF032E0-382A-4955-8F86-66E09F6864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5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3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2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/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Přednáška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8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Určitý integrál -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2</a:t>
            </a:r>
            <a:endParaRPr lang="en-GB" altLang="cs-CZ" sz="2400" b="1" dirty="0"/>
          </a:p>
        </p:txBody>
      </p:sp>
      <p:sp>
        <p:nvSpPr>
          <p:cNvPr id="5738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8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9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90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7356475" cy="371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Určete:</a:t>
            </a:r>
          </a:p>
          <a:p>
            <a:endParaRPr lang="cs-CZ" sz="2400"/>
          </a:p>
          <a:p>
            <a:r>
              <a:rPr lang="cs-CZ" sz="2400"/>
              <a:t>Řešení: </a:t>
            </a:r>
          </a:p>
          <a:p>
            <a:endParaRPr lang="cs-CZ" sz="2400"/>
          </a:p>
          <a:p>
            <a:r>
              <a:rPr lang="cs-CZ" sz="2400"/>
              <a:t>Obsah plochy pod danou křivkou na intervalu (0,3) </a:t>
            </a:r>
          </a:p>
          <a:p>
            <a:r>
              <a:rPr lang="cs-CZ" sz="2400"/>
              <a:t> je 9 čtverečných jednotek.</a:t>
            </a:r>
          </a:p>
          <a:p>
            <a:endParaRPr lang="cs-CZ" sz="2400"/>
          </a:p>
          <a:p>
            <a:r>
              <a:rPr lang="cs-CZ" sz="2400"/>
              <a:t>Pozn. : Kladné funkci přiřazuje určitý integrál kladnou</a:t>
            </a:r>
          </a:p>
          <a:p>
            <a:r>
              <a:rPr lang="cs-CZ" sz="2400"/>
              <a:t> hodnotu, záporné funkci zápornou!</a:t>
            </a:r>
          </a:p>
          <a:p>
            <a:endParaRPr lang="cs-CZ" sz="2200"/>
          </a:p>
        </p:txBody>
      </p:sp>
      <p:sp>
        <p:nvSpPr>
          <p:cNvPr id="5739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9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93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82" name="Object 38"/>
          <p:cNvGraphicFramePr>
            <a:graphicFrameLocks noChangeAspect="1"/>
          </p:cNvGraphicFramePr>
          <p:nvPr/>
        </p:nvGraphicFramePr>
        <p:xfrm>
          <a:off x="1939925" y="1846263"/>
          <a:ext cx="757238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6" name="Equation" r:id="rId3" imgW="419100" imgH="469900" progId="Equation.DSMT4">
                  <p:embed/>
                </p:oleObj>
              </mc:Choice>
              <mc:Fallback>
                <p:oleObj name="Equation" r:id="rId3" imgW="419100" imgH="4699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1846263"/>
                        <a:ext cx="757238" cy="84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94" name="Rectangle 1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83" name="Object 39"/>
          <p:cNvGraphicFramePr>
            <a:graphicFrameLocks noChangeAspect="1"/>
          </p:cNvGraphicFramePr>
          <p:nvPr/>
        </p:nvGraphicFramePr>
        <p:xfrm>
          <a:off x="2106613" y="2505075"/>
          <a:ext cx="29686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7" name="Equation" r:id="rId5" imgW="1752600" imgH="508000" progId="Equation.DSMT4">
                  <p:embed/>
                </p:oleObj>
              </mc:Choice>
              <mc:Fallback>
                <p:oleObj name="Equation" r:id="rId5" imgW="1752600" imgH="5080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2505075"/>
                        <a:ext cx="2968625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Určitý integrál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3 a 4</a:t>
            </a:r>
            <a:endParaRPr lang="en-GB" altLang="cs-CZ" sz="2400" b="1" dirty="0"/>
          </a:p>
        </p:txBody>
      </p:sp>
      <p:sp>
        <p:nvSpPr>
          <p:cNvPr id="584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44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4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4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447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16732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</a:t>
            </a:r>
          </a:p>
          <a:p>
            <a:endParaRPr lang="cs-CZ" sz="2400"/>
          </a:p>
          <a:p>
            <a:r>
              <a:rPr lang="cs-CZ" sz="2400"/>
              <a:t>Řešení: </a:t>
            </a:r>
          </a:p>
          <a:p>
            <a:endParaRPr lang="cs-CZ" sz="2400"/>
          </a:p>
        </p:txBody>
      </p:sp>
      <p:sp>
        <p:nvSpPr>
          <p:cNvPr id="5844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5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51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5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37" name="Object 69"/>
          <p:cNvGraphicFramePr>
            <a:graphicFrameLocks noChangeAspect="1"/>
          </p:cNvGraphicFramePr>
          <p:nvPr/>
        </p:nvGraphicFramePr>
        <p:xfrm>
          <a:off x="2506663" y="1793875"/>
          <a:ext cx="10906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5" name="Equation" r:id="rId3" imgW="558800" imgH="457200" progId="Equation.DSMT4">
                  <p:embed/>
                </p:oleObj>
              </mc:Choice>
              <mc:Fallback>
                <p:oleObj name="Equation" r:id="rId3" imgW="558800" imgH="45720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663" y="1793875"/>
                        <a:ext cx="1090612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53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38" name="Object 70"/>
          <p:cNvGraphicFramePr>
            <a:graphicFrameLocks noChangeAspect="1"/>
          </p:cNvGraphicFramePr>
          <p:nvPr/>
        </p:nvGraphicFramePr>
        <p:xfrm>
          <a:off x="2197100" y="2632075"/>
          <a:ext cx="50006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6" name="Equation" r:id="rId5" imgW="3124200" imgH="457200" progId="Equation.DSMT4">
                  <p:embed/>
                </p:oleObj>
              </mc:Choice>
              <mc:Fallback>
                <p:oleObj name="Equation" r:id="rId5" imgW="3124200" imgH="45720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32075"/>
                        <a:ext cx="500062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54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55" name="Text Box 21"/>
          <p:cNvSpPr txBox="1">
            <a:spLocks noChangeArrowheads="1"/>
          </p:cNvSpPr>
          <p:nvPr/>
        </p:nvSpPr>
        <p:spPr bwMode="auto">
          <a:xfrm>
            <a:off x="944563" y="4049713"/>
            <a:ext cx="16271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</a:t>
            </a:r>
          </a:p>
          <a:p>
            <a:endParaRPr lang="cs-CZ" sz="2400"/>
          </a:p>
          <a:p>
            <a:r>
              <a:rPr lang="cs-CZ" sz="2400"/>
              <a:t>Řešení: </a:t>
            </a:r>
          </a:p>
          <a:p>
            <a:endParaRPr lang="cs-CZ" sz="2400"/>
          </a:p>
        </p:txBody>
      </p:sp>
      <p:sp>
        <p:nvSpPr>
          <p:cNvPr id="58456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39" name="Object 71"/>
          <p:cNvGraphicFramePr>
            <a:graphicFrameLocks noChangeAspect="1"/>
          </p:cNvGraphicFramePr>
          <p:nvPr/>
        </p:nvGraphicFramePr>
        <p:xfrm>
          <a:off x="2405063" y="3935413"/>
          <a:ext cx="19812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7" name="Equation" r:id="rId7" imgW="1155700" imgH="457200" progId="Equation.DSMT4">
                  <p:embed/>
                </p:oleObj>
              </mc:Choice>
              <mc:Fallback>
                <p:oleObj name="Equation" r:id="rId7" imgW="1155700" imgH="45720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3935413"/>
                        <a:ext cx="198120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5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440" name="Object 72"/>
          <p:cNvGraphicFramePr>
            <a:graphicFrameLocks noChangeAspect="1"/>
          </p:cNvGraphicFramePr>
          <p:nvPr/>
        </p:nvGraphicFramePr>
        <p:xfrm>
          <a:off x="2197100" y="4738688"/>
          <a:ext cx="58816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8" name="Equation" r:id="rId9" imgW="3898900" imgH="469900" progId="Equation.DSMT4">
                  <p:embed/>
                </p:oleObj>
              </mc:Choice>
              <mc:Fallback>
                <p:oleObj name="Equation" r:id="rId9" imgW="3898900" imgH="46990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4738688"/>
                        <a:ext cx="5881688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4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 – per partes</a:t>
            </a:r>
            <a:endParaRPr lang="en-GB" altLang="cs-CZ" sz="2400" b="1"/>
          </a:p>
        </p:txBody>
      </p:sp>
      <p:sp>
        <p:nvSpPr>
          <p:cNvPr id="5944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944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4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48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2743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Metoda per partes: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Příklad:</a:t>
            </a:r>
          </a:p>
        </p:txBody>
      </p:sp>
      <p:sp>
        <p:nvSpPr>
          <p:cNvPr id="5944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5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6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58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40" name="Object 48"/>
          <p:cNvGraphicFramePr>
            <a:graphicFrameLocks noChangeAspect="1"/>
          </p:cNvGraphicFramePr>
          <p:nvPr/>
        </p:nvGraphicFramePr>
        <p:xfrm>
          <a:off x="2178050" y="2549525"/>
          <a:ext cx="525145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4" name="Equation" r:id="rId3" imgW="2908300" imgH="508000" progId="Equation.DSMT4">
                  <p:embed/>
                </p:oleObj>
              </mc:Choice>
              <mc:Fallback>
                <p:oleObj name="Equation" r:id="rId3" imgW="2908300" imgH="5080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549525"/>
                        <a:ext cx="525145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41" name="Object 49"/>
          <p:cNvGraphicFramePr>
            <a:graphicFrameLocks noChangeAspect="1"/>
          </p:cNvGraphicFramePr>
          <p:nvPr/>
        </p:nvGraphicFramePr>
        <p:xfrm>
          <a:off x="573088" y="4524375"/>
          <a:ext cx="7829550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45" name="Equation" r:id="rId5" imgW="5410200" imgH="508000" progId="Equation.DSMT4">
                  <p:embed/>
                </p:oleObj>
              </mc:Choice>
              <mc:Fallback>
                <p:oleObj name="Equation" r:id="rId5" imgW="5410200" imgH="5080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4524375"/>
                        <a:ext cx="7829550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6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Per partes – </a:t>
            </a:r>
            <a:r>
              <a:rPr lang="cs-CZ" altLang="cs-CZ" sz="2400" b="1" dirty="0"/>
              <a:t>řešený příklad 1</a:t>
            </a:r>
            <a:endParaRPr lang="en-GB" altLang="cs-CZ" sz="2400" b="1" dirty="0"/>
          </a:p>
        </p:txBody>
      </p:sp>
      <p:sp>
        <p:nvSpPr>
          <p:cNvPr id="9116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116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11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6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1168" name="Text Box 8"/>
          <p:cNvSpPr txBox="1">
            <a:spLocks noChangeArrowheads="1"/>
          </p:cNvSpPr>
          <p:nvPr/>
        </p:nvSpPr>
        <p:spPr bwMode="auto">
          <a:xfrm>
            <a:off x="784225" y="1712913"/>
            <a:ext cx="50561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Řešte metodou per partes:              .</a:t>
            </a:r>
          </a:p>
          <a:p>
            <a:endParaRPr lang="cs-CZ" sz="2400"/>
          </a:p>
          <a:p>
            <a:r>
              <a:rPr lang="cs-CZ" sz="2400"/>
              <a:t>Řešení: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9116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5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6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8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1179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1160" name="Object 24"/>
          <p:cNvGraphicFramePr>
            <a:graphicFrameLocks noChangeAspect="1"/>
          </p:cNvGraphicFramePr>
          <p:nvPr/>
        </p:nvGraphicFramePr>
        <p:xfrm>
          <a:off x="4514850" y="1550988"/>
          <a:ext cx="1054100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4" name="Equation" r:id="rId3" imgW="647700" imgH="457200" progId="Equation.DSMT4">
                  <p:embed/>
                </p:oleObj>
              </mc:Choice>
              <mc:Fallback>
                <p:oleObj name="Equation" r:id="rId3" imgW="6477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1550988"/>
                        <a:ext cx="1054100" cy="744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80" name="Rectangle 24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1161" name="Object 25"/>
          <p:cNvGraphicFramePr>
            <a:graphicFrameLocks noChangeAspect="1"/>
          </p:cNvGraphicFramePr>
          <p:nvPr/>
        </p:nvGraphicFramePr>
        <p:xfrm>
          <a:off x="962025" y="3124200"/>
          <a:ext cx="709453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5" name="Equation" r:id="rId5" imgW="5575300" imgH="685800" progId="Equation.DSMT4">
                  <p:embed/>
                </p:oleObj>
              </mc:Choice>
              <mc:Fallback>
                <p:oleObj name="Equation" r:id="rId5" imgW="5575300" imgH="685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3124200"/>
                        <a:ext cx="7094538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Per partes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2</a:t>
            </a:r>
            <a:endParaRPr lang="en-GB" altLang="cs-CZ" sz="2400" b="1" dirty="0"/>
          </a:p>
        </p:txBody>
      </p:sp>
      <p:sp>
        <p:nvSpPr>
          <p:cNvPr id="9219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219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21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9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2194" name="Text Box 8"/>
          <p:cNvSpPr txBox="1">
            <a:spLocks noChangeArrowheads="1"/>
          </p:cNvSpPr>
          <p:nvPr/>
        </p:nvSpPr>
        <p:spPr bwMode="auto">
          <a:xfrm>
            <a:off x="784225" y="1712913"/>
            <a:ext cx="50561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Řešte metodou per partes:              .</a:t>
            </a:r>
          </a:p>
          <a:p>
            <a:endParaRPr lang="cs-CZ" sz="2400"/>
          </a:p>
          <a:p>
            <a:r>
              <a:rPr lang="cs-CZ" sz="2400"/>
              <a:t>Řešení: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9219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9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9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9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19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0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1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2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4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5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6" name="Rectangle 21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2207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2186" name="Object 26"/>
          <p:cNvGraphicFramePr>
            <a:graphicFrameLocks noChangeAspect="1"/>
          </p:cNvGraphicFramePr>
          <p:nvPr/>
        </p:nvGraphicFramePr>
        <p:xfrm>
          <a:off x="4524375" y="1606550"/>
          <a:ext cx="10715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0" name="Equation" r:id="rId3" imgW="660400" imgH="457200" progId="Equation.DSMT4">
                  <p:embed/>
                </p:oleObj>
              </mc:Choice>
              <mc:Fallback>
                <p:oleObj name="Equation" r:id="rId3" imgW="66040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606550"/>
                        <a:ext cx="1071563" cy="746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8" name="Rectangle 2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2187" name="Object 27"/>
          <p:cNvGraphicFramePr>
            <a:graphicFrameLocks noChangeAspect="1"/>
          </p:cNvGraphicFramePr>
          <p:nvPr/>
        </p:nvGraphicFramePr>
        <p:xfrm>
          <a:off x="809625" y="3205163"/>
          <a:ext cx="75184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1" name="Equation" r:id="rId5" imgW="5613400" imgH="469900" progId="Equation.DSMT4">
                  <p:embed/>
                </p:oleObj>
              </mc:Choice>
              <mc:Fallback>
                <p:oleObj name="Equation" r:id="rId5" imgW="5613400" imgH="4699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3205163"/>
                        <a:ext cx="7518400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52" name="TextovéPole 8"/>
          <p:cNvSpPr txBox="1">
            <a:spLocks noChangeArrowheads="1"/>
          </p:cNvSpPr>
          <p:nvPr/>
        </p:nvSpPr>
        <p:spPr bwMode="auto">
          <a:xfrm>
            <a:off x="338138" y="806450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Substituce v určitém integrálu</a:t>
            </a:r>
            <a:endParaRPr lang="en-GB" altLang="cs-CZ" sz="2400" b="1"/>
          </a:p>
        </p:txBody>
      </p:sp>
      <p:sp>
        <p:nvSpPr>
          <p:cNvPr id="6045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5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57" name="Text Box 8"/>
          <p:cNvSpPr txBox="1">
            <a:spLocks noChangeArrowheads="1"/>
          </p:cNvSpPr>
          <p:nvPr/>
        </p:nvSpPr>
        <p:spPr bwMode="auto">
          <a:xfrm>
            <a:off x="812800" y="1835150"/>
            <a:ext cx="723741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Při substituci nahrazujeme nejen danou funkci a dx, </a:t>
            </a:r>
          </a:p>
          <a:p>
            <a:r>
              <a:rPr lang="cs-CZ" sz="2400"/>
              <a:t>ale také integrační meze!</a:t>
            </a:r>
          </a:p>
          <a:p>
            <a:endParaRPr lang="cs-CZ" sz="2400"/>
          </a:p>
          <a:p>
            <a:r>
              <a:rPr lang="cs-CZ" sz="2400"/>
              <a:t>Příklad: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6045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8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9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50" name="Object 34"/>
          <p:cNvGraphicFramePr>
            <a:graphicFrameLocks noChangeAspect="1"/>
          </p:cNvGraphicFramePr>
          <p:nvPr/>
        </p:nvGraphicFramePr>
        <p:xfrm>
          <a:off x="809625" y="3632200"/>
          <a:ext cx="7304088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Equation" r:id="rId3" imgW="5346700" imgH="914400" progId="Equation.DSMT4">
                  <p:embed/>
                </p:oleObj>
              </mc:Choice>
              <mc:Fallback>
                <p:oleObj name="Equation" r:id="rId3" imgW="5346700" imgH="914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3632200"/>
                        <a:ext cx="7304088" cy="124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12" name="TextovéPole 8"/>
          <p:cNvSpPr txBox="1">
            <a:spLocks noChangeArrowheads="1"/>
          </p:cNvSpPr>
          <p:nvPr/>
        </p:nvSpPr>
        <p:spPr bwMode="auto">
          <a:xfrm>
            <a:off x="338138" y="806450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Substituce v určitém integrálu - </a:t>
            </a:r>
            <a:r>
              <a:rPr lang="cs-CZ" altLang="cs-CZ" sz="2400" b="1" dirty="0"/>
              <a:t>řešený příklad 1</a:t>
            </a:r>
            <a:endParaRPr lang="en-GB" altLang="cs-CZ" sz="2400" b="1" dirty="0"/>
          </a:p>
        </p:txBody>
      </p:sp>
      <p:sp>
        <p:nvSpPr>
          <p:cNvPr id="9321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321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321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1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3217" name="Text Box 8"/>
          <p:cNvSpPr txBox="1">
            <a:spLocks noChangeArrowheads="1"/>
          </p:cNvSpPr>
          <p:nvPr/>
        </p:nvSpPr>
        <p:spPr bwMode="auto">
          <a:xfrm>
            <a:off x="812800" y="1835150"/>
            <a:ext cx="32226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                  .</a:t>
            </a:r>
          </a:p>
          <a:p>
            <a:endParaRPr lang="cs-CZ" sz="2400"/>
          </a:p>
          <a:p>
            <a:r>
              <a:rPr lang="cs-CZ" sz="2400"/>
              <a:t>Řešení: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9321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1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8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29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323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3209" name="Object 25"/>
          <p:cNvGraphicFramePr>
            <a:graphicFrameLocks noChangeAspect="1"/>
          </p:cNvGraphicFramePr>
          <p:nvPr/>
        </p:nvGraphicFramePr>
        <p:xfrm>
          <a:off x="2459038" y="1708150"/>
          <a:ext cx="124777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3" name="Equation" r:id="rId3" imgW="825500" imgH="469900" progId="Equation.DSMT4">
                  <p:embed/>
                </p:oleObj>
              </mc:Choice>
              <mc:Fallback>
                <p:oleObj name="Equation" r:id="rId3" imgW="825500" imgH="4699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1708150"/>
                        <a:ext cx="124777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31" name="Rectangle 25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3210" name="Object 26"/>
          <p:cNvGraphicFramePr>
            <a:graphicFrameLocks noChangeAspect="1"/>
          </p:cNvGraphicFramePr>
          <p:nvPr/>
        </p:nvGraphicFramePr>
        <p:xfrm>
          <a:off x="1695450" y="3140075"/>
          <a:ext cx="6342063" cy="167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14" name="Equation" r:id="rId5" imgW="4914900" imgH="1295400" progId="Equation.DSMT4">
                  <p:embed/>
                </p:oleObj>
              </mc:Choice>
              <mc:Fallback>
                <p:oleObj name="Equation" r:id="rId5" imgW="4914900" imgH="12954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140075"/>
                        <a:ext cx="6342063" cy="167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39" name="TextovéPole 8"/>
          <p:cNvSpPr txBox="1">
            <a:spLocks noChangeArrowheads="1"/>
          </p:cNvSpPr>
          <p:nvPr/>
        </p:nvSpPr>
        <p:spPr bwMode="auto">
          <a:xfrm>
            <a:off x="338138" y="806450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Substituce v určitém integrálu - </a:t>
            </a:r>
            <a:r>
              <a:rPr lang="cs-CZ" altLang="cs-CZ" sz="2400" b="1" dirty="0"/>
              <a:t>řešený příklad 2</a:t>
            </a:r>
            <a:endParaRPr lang="en-GB" altLang="cs-CZ" sz="2400" b="1" dirty="0"/>
          </a:p>
        </p:txBody>
      </p:sp>
      <p:sp>
        <p:nvSpPr>
          <p:cNvPr id="9424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424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424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4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4244" name="Text Box 8"/>
          <p:cNvSpPr txBox="1">
            <a:spLocks noChangeArrowheads="1"/>
          </p:cNvSpPr>
          <p:nvPr/>
        </p:nvSpPr>
        <p:spPr bwMode="auto">
          <a:xfrm>
            <a:off x="812800" y="1835150"/>
            <a:ext cx="322262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                  .</a:t>
            </a:r>
          </a:p>
          <a:p>
            <a:endParaRPr lang="cs-CZ" sz="2400"/>
          </a:p>
          <a:p>
            <a:r>
              <a:rPr lang="cs-CZ" sz="2400"/>
              <a:t>Řešení: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9424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4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4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4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5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6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8" name="Rectangle 23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4259" name="Rectangle 2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36" name="Object 28"/>
          <p:cNvGraphicFramePr>
            <a:graphicFrameLocks noChangeAspect="1"/>
          </p:cNvGraphicFramePr>
          <p:nvPr/>
        </p:nvGraphicFramePr>
        <p:xfrm>
          <a:off x="2413000" y="1790700"/>
          <a:ext cx="1366838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0" name="Equation" r:id="rId3" imgW="927100" imgH="469900" progId="Equation.DSMT4">
                  <p:embed/>
                </p:oleObj>
              </mc:Choice>
              <mc:Fallback>
                <p:oleObj name="Equation" r:id="rId3" imgW="927100" imgH="4699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1790700"/>
                        <a:ext cx="1366838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60" name="Rectangle 2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37" name="Object 29"/>
          <p:cNvGraphicFramePr>
            <a:graphicFrameLocks noChangeAspect="1"/>
          </p:cNvGraphicFramePr>
          <p:nvPr/>
        </p:nvGraphicFramePr>
        <p:xfrm>
          <a:off x="1622425" y="3128963"/>
          <a:ext cx="5799138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41" name="Equation" r:id="rId5" imgW="4216400" imgH="508000" progId="Equation.DSMT4">
                  <p:embed/>
                </p:oleObj>
              </mc:Choice>
              <mc:Fallback>
                <p:oleObj name="Equation" r:id="rId5" imgW="4216400" imgH="508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2425" y="3128963"/>
                        <a:ext cx="5799138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63" name="TextovéPole 8"/>
          <p:cNvSpPr txBox="1">
            <a:spLocks noChangeArrowheads="1"/>
          </p:cNvSpPr>
          <p:nvPr/>
        </p:nvSpPr>
        <p:spPr bwMode="auto">
          <a:xfrm>
            <a:off x="338138" y="806450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Substituce v určitém integrálu - </a:t>
            </a:r>
            <a:r>
              <a:rPr lang="cs-CZ" altLang="cs-CZ" sz="2400" b="1" dirty="0"/>
              <a:t>řešený příklad 3</a:t>
            </a:r>
            <a:endParaRPr lang="en-GB" altLang="cs-CZ" sz="2400" b="1" dirty="0"/>
          </a:p>
        </p:txBody>
      </p:sp>
      <p:sp>
        <p:nvSpPr>
          <p:cNvPr id="9526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526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52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6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5268" name="Text Box 8"/>
          <p:cNvSpPr txBox="1">
            <a:spLocks noChangeArrowheads="1"/>
          </p:cNvSpPr>
          <p:nvPr/>
        </p:nvSpPr>
        <p:spPr bwMode="auto">
          <a:xfrm>
            <a:off x="812800" y="1835150"/>
            <a:ext cx="28860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              .</a:t>
            </a:r>
          </a:p>
          <a:p>
            <a:endParaRPr lang="cs-CZ" sz="2400"/>
          </a:p>
          <a:p>
            <a:r>
              <a:rPr lang="cs-CZ" sz="2400"/>
              <a:t>Řešení: 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9526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79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80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8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82" name="Rectangle 23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83" name="Rectangle 2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60" name="Object 28"/>
          <p:cNvGraphicFramePr>
            <a:graphicFrameLocks noChangeAspect="1"/>
          </p:cNvGraphicFramePr>
          <p:nvPr/>
        </p:nvGraphicFramePr>
        <p:xfrm>
          <a:off x="2432050" y="1719263"/>
          <a:ext cx="9953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4" name="Equation" r:id="rId3" imgW="672808" imgH="495085" progId="Equation.DSMT4">
                  <p:embed/>
                </p:oleObj>
              </mc:Choice>
              <mc:Fallback>
                <p:oleObj name="Equation" r:id="rId3" imgW="672808" imgH="49508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1719263"/>
                        <a:ext cx="995363" cy="72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8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61" name="Object 29"/>
          <p:cNvGraphicFramePr>
            <a:graphicFrameLocks noChangeAspect="1"/>
          </p:cNvGraphicFramePr>
          <p:nvPr/>
        </p:nvGraphicFramePr>
        <p:xfrm>
          <a:off x="1319213" y="3287713"/>
          <a:ext cx="66452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5" name="Equation" r:id="rId5" imgW="4381500" imgH="660400" progId="Equation.DSMT4">
                  <p:embed/>
                </p:oleObj>
              </mc:Choice>
              <mc:Fallback>
                <p:oleObj name="Equation" r:id="rId5" imgW="4381500" imgH="660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3287713"/>
                        <a:ext cx="6645275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6153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53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53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3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537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162401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Vypočtěte:</a:t>
            </a:r>
          </a:p>
          <a:p>
            <a:endParaRPr lang="cs-CZ" sz="2400"/>
          </a:p>
          <a:p>
            <a:r>
              <a:rPr lang="cs-CZ" sz="2400"/>
              <a:t>a)</a:t>
            </a:r>
          </a:p>
          <a:p>
            <a:endParaRPr lang="cs-CZ" sz="2400"/>
          </a:p>
          <a:p>
            <a:r>
              <a:rPr lang="cs-CZ" sz="2400"/>
              <a:t>b)</a:t>
            </a:r>
          </a:p>
          <a:p>
            <a:endParaRPr lang="cs-CZ" sz="2400"/>
          </a:p>
          <a:p>
            <a:r>
              <a:rPr lang="cs-CZ" sz="2400"/>
              <a:t>c)</a:t>
            </a:r>
          </a:p>
          <a:p>
            <a:endParaRPr lang="cs-CZ" sz="2400"/>
          </a:p>
          <a:p>
            <a:r>
              <a:rPr lang="cs-CZ" sz="2400"/>
              <a:t>d)</a:t>
            </a:r>
          </a:p>
          <a:p>
            <a:endParaRPr lang="cs-CZ" sz="2400"/>
          </a:p>
          <a:p>
            <a:r>
              <a:rPr lang="cs-CZ" sz="2400"/>
              <a:t>e)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153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3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4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55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526" name="Object 86"/>
          <p:cNvGraphicFramePr>
            <a:graphicFrameLocks noChangeAspect="1"/>
          </p:cNvGraphicFramePr>
          <p:nvPr/>
        </p:nvGraphicFramePr>
        <p:xfrm>
          <a:off x="1308100" y="2243138"/>
          <a:ext cx="7715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6" name="Equation" r:id="rId3" imgW="406224" imgH="469696" progId="Equation.DSMT4">
                  <p:embed/>
                </p:oleObj>
              </mc:Choice>
              <mc:Fallback>
                <p:oleObj name="Equation" r:id="rId3" imgW="406224" imgH="469696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00" y="2243138"/>
                        <a:ext cx="77152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1" name="Rectangle 2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527" name="Object 87"/>
          <p:cNvGraphicFramePr>
            <a:graphicFrameLocks noChangeAspect="1"/>
          </p:cNvGraphicFramePr>
          <p:nvPr/>
        </p:nvGraphicFramePr>
        <p:xfrm>
          <a:off x="1243013" y="3124200"/>
          <a:ext cx="17272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7" name="Equation" r:id="rId5" imgW="1117600" imgH="457200" progId="Equation.DSMT4">
                  <p:embed/>
                </p:oleObj>
              </mc:Choice>
              <mc:Fallback>
                <p:oleObj name="Equation" r:id="rId5" imgW="1117600" imgH="4572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124200"/>
                        <a:ext cx="17272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2" name="Rectangle 2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528" name="Object 88"/>
          <p:cNvGraphicFramePr>
            <a:graphicFrameLocks noChangeAspect="1"/>
          </p:cNvGraphicFramePr>
          <p:nvPr/>
        </p:nvGraphicFramePr>
        <p:xfrm>
          <a:off x="1289050" y="3829050"/>
          <a:ext cx="12049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8" name="Equation" r:id="rId7" imgW="787400" imgH="469900" progId="Equation.DSMT4">
                  <p:embed/>
                </p:oleObj>
              </mc:Choice>
              <mc:Fallback>
                <p:oleObj name="Equation" r:id="rId7" imgW="787400" imgH="4699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3829050"/>
                        <a:ext cx="1204913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3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529" name="Object 89"/>
          <p:cNvGraphicFramePr>
            <a:graphicFrameLocks noChangeAspect="1"/>
          </p:cNvGraphicFramePr>
          <p:nvPr/>
        </p:nvGraphicFramePr>
        <p:xfrm>
          <a:off x="1376363" y="4454525"/>
          <a:ext cx="7207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9" name="Equation" r:id="rId9" imgW="393529" imgH="457002" progId="Equation.DSMT4">
                  <p:embed/>
                </p:oleObj>
              </mc:Choice>
              <mc:Fallback>
                <p:oleObj name="Equation" r:id="rId9" imgW="393529" imgH="457002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363" y="4454525"/>
                        <a:ext cx="720725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4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530" name="Object 90"/>
          <p:cNvGraphicFramePr>
            <a:graphicFrameLocks noChangeAspect="1"/>
          </p:cNvGraphicFramePr>
          <p:nvPr/>
        </p:nvGraphicFramePr>
        <p:xfrm>
          <a:off x="1336675" y="5287963"/>
          <a:ext cx="9493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0" name="Equation" r:id="rId11" imgW="545863" imgH="469696" progId="Equation.DSMT4">
                  <p:embed/>
                </p:oleObj>
              </mc:Choice>
              <mc:Fallback>
                <p:oleObj name="Equation" r:id="rId11" imgW="545863" imgH="469696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5287963"/>
                        <a:ext cx="9493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0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</a:t>
            </a:r>
            <a:endParaRPr lang="en-GB" altLang="cs-CZ" sz="2400" b="1"/>
          </a:p>
        </p:txBody>
      </p:sp>
      <p:sp>
        <p:nvSpPr>
          <p:cNvPr id="2870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70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70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70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70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700" name="Object 28"/>
          <p:cNvGraphicFramePr>
            <a:graphicFrameLocks noChangeAspect="1"/>
          </p:cNvGraphicFramePr>
          <p:nvPr/>
        </p:nvGraphicFramePr>
        <p:xfrm>
          <a:off x="2922588" y="2043113"/>
          <a:ext cx="2714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2" name="Equation" r:id="rId3" imgW="1459866" imgH="469696" progId="Equation.DSMT4">
                  <p:embed/>
                </p:oleObj>
              </mc:Choice>
              <mc:Fallback>
                <p:oleObj name="Equation" r:id="rId3" imgW="1459866" imgH="46969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043113"/>
                        <a:ext cx="27146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8" name="Text Box 18"/>
          <p:cNvSpPr txBox="1">
            <a:spLocks noChangeArrowheads="1"/>
          </p:cNvSpPr>
          <p:nvPr/>
        </p:nvSpPr>
        <p:spPr bwMode="auto">
          <a:xfrm>
            <a:off x="889000" y="1435100"/>
            <a:ext cx="33401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Newtonův určitý integrál:</a:t>
            </a:r>
          </a:p>
        </p:txBody>
      </p:sp>
      <p:sp>
        <p:nvSpPr>
          <p:cNvPr id="28709" name="Text Box 19"/>
          <p:cNvSpPr txBox="1">
            <a:spLocks noChangeArrowheads="1"/>
          </p:cNvSpPr>
          <p:nvPr/>
        </p:nvSpPr>
        <p:spPr bwMode="auto">
          <a:xfrm>
            <a:off x="869950" y="3035300"/>
            <a:ext cx="7769225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 definici výše je F primitivní funkce k f, </a:t>
            </a:r>
            <a:r>
              <a:rPr lang="cs-CZ" sz="2200" i="1"/>
              <a:t>a</a:t>
            </a:r>
            <a:r>
              <a:rPr lang="cs-CZ" sz="2200"/>
              <a:t> a </a:t>
            </a:r>
            <a:r>
              <a:rPr lang="cs-CZ" sz="2200" i="1"/>
              <a:t>b</a:t>
            </a:r>
            <a:r>
              <a:rPr lang="cs-CZ" sz="2200"/>
              <a:t> jsou integrační</a:t>
            </a:r>
          </a:p>
          <a:p>
            <a:r>
              <a:rPr lang="cs-CZ" sz="2200"/>
              <a:t>meze.</a:t>
            </a:r>
          </a:p>
          <a:p>
            <a:endParaRPr lang="cs-CZ" sz="2200"/>
          </a:p>
          <a:p>
            <a:r>
              <a:rPr lang="cs-CZ" sz="2200"/>
              <a:t>Pozn.: Výsledkem určitého integrálu je vždy číslo.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0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Obsah plochy sevřené dvěma křivkami</a:t>
            </a:r>
            <a:endParaRPr lang="en-GB" altLang="cs-CZ" sz="2400" b="1"/>
          </a:p>
        </p:txBody>
      </p:sp>
      <p:sp>
        <p:nvSpPr>
          <p:cNvPr id="6251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51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14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792321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Nechť f(x) a h(x) jsou dvě funkce (křivky), které ohraničují</a:t>
            </a:r>
          </a:p>
          <a:p>
            <a:r>
              <a:rPr lang="cs-CZ" sz="2400"/>
              <a:t>určitou plochu s obsahem S, a nechť </a:t>
            </a:r>
            <a:r>
              <a:rPr lang="cs-CZ" sz="2400" i="1"/>
              <a:t>a</a:t>
            </a:r>
            <a:r>
              <a:rPr lang="cs-CZ" sz="2400"/>
              <a:t> a </a:t>
            </a:r>
            <a:r>
              <a:rPr lang="cs-CZ" sz="2400" i="1"/>
              <a:t>b</a:t>
            </a:r>
            <a:r>
              <a:rPr lang="cs-CZ" sz="2400"/>
              <a:t> jsou jejich </a:t>
            </a:r>
          </a:p>
          <a:p>
            <a:r>
              <a:rPr lang="cs-CZ" sz="2400"/>
              <a:t> (x-ové) průsečíky. </a:t>
            </a:r>
          </a:p>
          <a:p>
            <a:r>
              <a:rPr lang="cs-CZ" sz="2400"/>
              <a:t>Pak je obsah plochy dán jako: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251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8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30" name="Rectangle 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31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3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507" name="Object 43"/>
          <p:cNvGraphicFramePr>
            <a:graphicFrameLocks noChangeAspect="1"/>
          </p:cNvGraphicFramePr>
          <p:nvPr/>
        </p:nvGraphicFramePr>
        <p:xfrm>
          <a:off x="3063875" y="3590925"/>
          <a:ext cx="240823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3" imgW="1384300" imgH="469900" progId="Equation.DSMT4">
                  <p:embed/>
                </p:oleObj>
              </mc:Choice>
              <mc:Fallback>
                <p:oleObj name="Equation" r:id="rId3" imgW="1384300" imgH="4699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5" y="3590925"/>
                        <a:ext cx="2408238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4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Obsah plochy – </a:t>
            </a:r>
            <a:r>
              <a:rPr lang="cs-CZ" altLang="cs-CZ" sz="2400" b="1" dirty="0"/>
              <a:t>řešený příklad 1</a:t>
            </a:r>
            <a:endParaRPr lang="en-GB" altLang="cs-CZ" sz="2400" b="1" dirty="0"/>
          </a:p>
        </p:txBody>
      </p:sp>
      <p:sp>
        <p:nvSpPr>
          <p:cNvPr id="6354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Určete obsah plochy sevřené křivkami          a          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54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4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4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6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41" name="Object 53"/>
          <p:cNvGraphicFramePr>
            <a:graphicFrameLocks noChangeAspect="1"/>
          </p:cNvGraphicFramePr>
          <p:nvPr/>
        </p:nvGraphicFramePr>
        <p:xfrm>
          <a:off x="6173788" y="1760538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5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88" y="1760538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6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42" name="Object 54"/>
          <p:cNvGraphicFramePr>
            <a:graphicFrameLocks noChangeAspect="1"/>
          </p:cNvGraphicFramePr>
          <p:nvPr/>
        </p:nvGraphicFramePr>
        <p:xfrm>
          <a:off x="5140325" y="1744663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6" name="Equation" r:id="rId5" imgW="482391" imgH="241195" progId="Equation.DSMT4">
                  <p:embed/>
                </p:oleObj>
              </mc:Choice>
              <mc:Fallback>
                <p:oleObj name="Equation" r:id="rId5" imgW="482391" imgH="241195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744663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569" name="Picture 1706" descr="Graf 2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05063" y="2573338"/>
            <a:ext cx="42862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94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Řešení: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Najdeme průsečíky obou křivek: x = 0 a x = 1, která z plyne rovnosti obou funkcí: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Nyní dosadíme do vztahu pro obsah plochy: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9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9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9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9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0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0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1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2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3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615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90" name="Object 78"/>
          <p:cNvGraphicFramePr>
            <a:graphicFrameLocks noChangeAspect="1"/>
          </p:cNvGraphicFramePr>
          <p:nvPr/>
        </p:nvGraphicFramePr>
        <p:xfrm>
          <a:off x="3546475" y="2635250"/>
          <a:ext cx="104775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4" name="Equation" r:id="rId3" imgW="533169" imgH="228501" progId="Equation.DSMT4">
                  <p:embed/>
                </p:oleObj>
              </mc:Choice>
              <mc:Fallback>
                <p:oleObj name="Equation" r:id="rId3" imgW="533169" imgH="228501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2635250"/>
                        <a:ext cx="104775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1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91" name="Object 79"/>
          <p:cNvGraphicFramePr>
            <a:graphicFrameLocks noChangeAspect="1"/>
          </p:cNvGraphicFramePr>
          <p:nvPr/>
        </p:nvGraphicFramePr>
        <p:xfrm>
          <a:off x="1082675" y="3884613"/>
          <a:ext cx="623093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5" name="Equation" r:id="rId5" imgW="3606800" imgH="508000" progId="Equation.DSMT4">
                  <p:embed/>
                </p:oleObj>
              </mc:Choice>
              <mc:Fallback>
                <p:oleObj name="Equation" r:id="rId5" imgW="3606800" imgH="50800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3884613"/>
                        <a:ext cx="6230938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Obsah plochy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2</a:t>
            </a:r>
            <a:endParaRPr lang="en-GB" altLang="cs-CZ" sz="2400" b="1" dirty="0"/>
          </a:p>
        </p:txBody>
      </p:sp>
      <p:sp>
        <p:nvSpPr>
          <p:cNvPr id="6562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Určete obsah plochy sevřené křivkami               a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Řešení: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Opět začneme s nalezením průsečíků. Rovnice            má kořeny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x = 0 a x = 2.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Nyní integrujeme: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6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6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2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62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3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619" name="Object 83"/>
          <p:cNvGraphicFramePr>
            <a:graphicFrameLocks noChangeAspect="1"/>
          </p:cNvGraphicFramePr>
          <p:nvPr/>
        </p:nvGraphicFramePr>
        <p:xfrm>
          <a:off x="6532563" y="1717675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7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563" y="1717675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4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4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620" name="Object 84"/>
          <p:cNvGraphicFramePr>
            <a:graphicFrameLocks noChangeAspect="1"/>
          </p:cNvGraphicFramePr>
          <p:nvPr/>
        </p:nvGraphicFramePr>
        <p:xfrm>
          <a:off x="5221288" y="1773238"/>
          <a:ext cx="80803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8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288" y="1773238"/>
                        <a:ext cx="808037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50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621" name="Object 85"/>
          <p:cNvGraphicFramePr>
            <a:graphicFrameLocks noChangeAspect="1"/>
          </p:cNvGraphicFramePr>
          <p:nvPr/>
        </p:nvGraphicFramePr>
        <p:xfrm>
          <a:off x="6276975" y="2722563"/>
          <a:ext cx="8905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29" name="Equation" r:id="rId7" imgW="494870" imgH="203024" progId="Equation.DSMT4">
                  <p:embed/>
                </p:oleObj>
              </mc:Choice>
              <mc:Fallback>
                <p:oleObj name="Equation" r:id="rId7" imgW="494870" imgH="20302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975" y="2722563"/>
                        <a:ext cx="890588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51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622" name="Object 86"/>
          <p:cNvGraphicFramePr>
            <a:graphicFrameLocks noChangeAspect="1"/>
          </p:cNvGraphicFramePr>
          <p:nvPr/>
        </p:nvGraphicFramePr>
        <p:xfrm>
          <a:off x="1544638" y="4251325"/>
          <a:ext cx="58134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30" name="Equation" r:id="rId9" imgW="3327400" imgH="508000" progId="Equation.DSMT4">
                  <p:embed/>
                </p:oleObj>
              </mc:Choice>
              <mc:Fallback>
                <p:oleObj name="Equation" r:id="rId9" imgW="3327400" imgH="5080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4251325"/>
                        <a:ext cx="581342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Obrázek: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240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240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240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09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0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2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6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7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8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19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0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1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2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3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5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6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2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3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2431" name="Rectangle 3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02432" name="Picture 1713" descr="Graf 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8050" y="2141538"/>
            <a:ext cx="4535488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8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Objem rotačního tělesa</a:t>
            </a:r>
            <a:endParaRPr lang="en-GB" altLang="cs-CZ" sz="2400" b="1"/>
          </a:p>
        </p:txBody>
      </p:sp>
      <p:sp>
        <p:nvSpPr>
          <p:cNvPr id="69684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968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8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8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0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1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2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3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4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6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7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10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11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12" name="Rectangle 3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13" name="Text Box 36"/>
          <p:cNvSpPr txBox="1">
            <a:spLocks noChangeArrowheads="1"/>
          </p:cNvSpPr>
          <p:nvPr/>
        </p:nvSpPr>
        <p:spPr bwMode="auto">
          <a:xfrm>
            <a:off x="661988" y="1643063"/>
            <a:ext cx="7578725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Nechť těleso T vznikne rotací křivky f(x) kolem osy x. Pak je</a:t>
            </a:r>
          </a:p>
          <a:p>
            <a:r>
              <a:rPr lang="cs-CZ" sz="2200"/>
              <a:t> objem tělesa dán takto: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Pozn: můžeme si představit, že těleso rozřežeme na tenké </a:t>
            </a:r>
          </a:p>
          <a:p>
            <a:r>
              <a:rPr lang="cs-CZ" sz="2200"/>
              <a:t> válce kolmé k ose x.</a:t>
            </a:r>
          </a:p>
          <a:p>
            <a:endParaRPr lang="cs-CZ" sz="2200"/>
          </a:p>
        </p:txBody>
      </p:sp>
      <p:sp>
        <p:nvSpPr>
          <p:cNvPr id="69714" name="Rectangle 3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81" name="Object 49"/>
          <p:cNvGraphicFramePr>
            <a:graphicFrameLocks noChangeAspect="1"/>
          </p:cNvGraphicFramePr>
          <p:nvPr/>
        </p:nvGraphicFramePr>
        <p:xfrm>
          <a:off x="3236913" y="2590800"/>
          <a:ext cx="21113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3" name="Equation" r:id="rId3" imgW="977900" imgH="469900" progId="Equation.DSMT4">
                  <p:embed/>
                </p:oleObj>
              </mc:Choice>
              <mc:Fallback>
                <p:oleObj name="Equation" r:id="rId3" imgW="977900" imgH="4699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913" y="2590800"/>
                        <a:ext cx="2111375" cy="1004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Objem rotačního tělesa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1</a:t>
            </a:r>
            <a:endParaRPr lang="en-GB" altLang="cs-CZ" sz="2400" b="1" dirty="0"/>
          </a:p>
        </p:txBody>
      </p:sp>
      <p:sp>
        <p:nvSpPr>
          <p:cNvPr id="7072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Určete objem rotačního tělesa, které vznikne rotací křivky        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kolem osy x a intervalu (0,3).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072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7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7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3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49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5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5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717" name="Object 61"/>
          <p:cNvGraphicFramePr>
            <a:graphicFrameLocks noChangeAspect="1"/>
          </p:cNvGraphicFramePr>
          <p:nvPr/>
        </p:nvGraphicFramePr>
        <p:xfrm>
          <a:off x="7572375" y="1714500"/>
          <a:ext cx="873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1" name="Equation" r:id="rId3" imgW="482391" imgH="241195" progId="Equation.DSMT4">
                  <p:embed/>
                </p:oleObj>
              </mc:Choice>
              <mc:Fallback>
                <p:oleObj name="Equation" r:id="rId3" imgW="482391" imgH="24119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75" y="1714500"/>
                        <a:ext cx="8731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52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718" name="Object 62"/>
          <p:cNvGraphicFramePr>
            <a:graphicFrameLocks noChangeAspect="1"/>
          </p:cNvGraphicFramePr>
          <p:nvPr/>
        </p:nvGraphicFramePr>
        <p:xfrm>
          <a:off x="1341438" y="2960688"/>
          <a:ext cx="60960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2" name="Equation" r:id="rId5" imgW="3416300" imgH="508000" progId="Equation.DSMT4">
                  <p:embed/>
                </p:oleObj>
              </mc:Choice>
              <mc:Fallback>
                <p:oleObj name="Equation" r:id="rId5" imgW="3416300" imgH="50800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960688"/>
                        <a:ext cx="6096000" cy="90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53" name="Text Box 40"/>
          <p:cNvSpPr txBox="1">
            <a:spLocks noChangeArrowheads="1"/>
          </p:cNvSpPr>
          <p:nvPr/>
        </p:nvSpPr>
        <p:spPr bwMode="auto">
          <a:xfrm>
            <a:off x="850900" y="4678363"/>
            <a:ext cx="47402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Poznámka: Jde o rotační paraboloid.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Objem rotačního tělesa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2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71749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175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2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5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6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7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8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6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1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2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5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7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78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65754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altLang="cs-CZ" sz="2200"/>
              <a:t>Určete objem rotačního tělesa, které vznikne rotací </a:t>
            </a:r>
          </a:p>
          <a:p>
            <a:r>
              <a:rPr lang="cs-CZ" altLang="cs-CZ" sz="2200"/>
              <a:t> křivky           kolem osy x a intervalu (1,2).</a:t>
            </a:r>
            <a:endParaRPr lang="en-GB" altLang="cs-CZ" sz="2200"/>
          </a:p>
          <a:p>
            <a:endParaRPr lang="cs-CZ" sz="2200"/>
          </a:p>
          <a:p>
            <a:r>
              <a:rPr lang="cs-CZ" sz="2200"/>
              <a:t>Řešení:</a:t>
            </a:r>
          </a:p>
        </p:txBody>
      </p:sp>
      <p:sp>
        <p:nvSpPr>
          <p:cNvPr id="71779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0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1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82" name="Rectangle 4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45" name="Object 65"/>
          <p:cNvGraphicFramePr>
            <a:graphicFrameLocks noChangeAspect="1"/>
          </p:cNvGraphicFramePr>
          <p:nvPr/>
        </p:nvGraphicFramePr>
        <p:xfrm>
          <a:off x="1566863" y="1936750"/>
          <a:ext cx="8239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9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6863" y="1936750"/>
                        <a:ext cx="823912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83" name="Rectangle 4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46" name="Object 66"/>
          <p:cNvGraphicFramePr>
            <a:graphicFrameLocks noChangeAspect="1"/>
          </p:cNvGraphicFramePr>
          <p:nvPr/>
        </p:nvGraphicFramePr>
        <p:xfrm>
          <a:off x="1470025" y="3257550"/>
          <a:ext cx="5894388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0" name="Equation" r:id="rId5" imgW="3467100" imgH="508000" progId="Equation.DSMT4">
                  <p:embed/>
                </p:oleObj>
              </mc:Choice>
              <mc:Fallback>
                <p:oleObj name="Equation" r:id="rId5" imgW="3467100" imgH="5080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025" y="3257550"/>
                        <a:ext cx="5894388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Objem rotačního tělesa – </a:t>
            </a:r>
            <a:r>
              <a:rPr lang="cs-CZ" altLang="cs-CZ" sz="2400" b="1" dirty="0"/>
              <a:t>řešený příklad 3</a:t>
            </a:r>
            <a:endParaRPr lang="en-GB" altLang="cs-CZ" sz="2400" b="1" dirty="0"/>
          </a:p>
        </p:txBody>
      </p:sp>
      <p:sp>
        <p:nvSpPr>
          <p:cNvPr id="72773" name="TextovéPole 10"/>
          <p:cNvSpPr txBox="1">
            <a:spLocks noChangeArrowheads="1"/>
          </p:cNvSpPr>
          <p:nvPr/>
        </p:nvSpPr>
        <p:spPr bwMode="auto">
          <a:xfrm>
            <a:off x="666750" y="1400175"/>
            <a:ext cx="84772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cs-CZ" altLang="cs-CZ" sz="2200"/>
              <a:t>Určete objem rotačního tělesa, které vznikne rotací </a:t>
            </a:r>
          </a:p>
          <a:p>
            <a:pPr marL="342900" indent="-342900"/>
            <a:endParaRPr lang="cs-CZ" altLang="cs-CZ" sz="2200"/>
          </a:p>
          <a:p>
            <a:pPr marL="342900" indent="-342900"/>
            <a:r>
              <a:rPr lang="cs-CZ" altLang="cs-CZ" sz="2200"/>
              <a:t> křivky           kolem osy x a intervalu (1,4).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277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7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7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9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0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1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2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3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6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7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8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9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0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1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2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3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5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6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7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9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0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1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2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4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805" name="Text Box 39"/>
          <p:cNvSpPr txBox="1">
            <a:spLocks noChangeArrowheads="1"/>
          </p:cNvSpPr>
          <p:nvPr/>
        </p:nvSpPr>
        <p:spPr bwMode="auto">
          <a:xfrm>
            <a:off x="850900" y="4678363"/>
            <a:ext cx="43513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Pozn.:  Jde o rotační hyperboloid.</a:t>
            </a:r>
          </a:p>
        </p:txBody>
      </p:sp>
      <p:sp>
        <p:nvSpPr>
          <p:cNvPr id="72806" name="Rectangle 4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69" name="Object 65"/>
          <p:cNvGraphicFramePr>
            <a:graphicFrameLocks noChangeAspect="1"/>
          </p:cNvGraphicFramePr>
          <p:nvPr/>
        </p:nvGraphicFramePr>
        <p:xfrm>
          <a:off x="1616075" y="1925638"/>
          <a:ext cx="720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3" name="Equation" r:id="rId3" imgW="393529" imgH="393529" progId="Equation.DSMT4">
                  <p:embed/>
                </p:oleObj>
              </mc:Choice>
              <mc:Fallback>
                <p:oleObj name="Equation" r:id="rId3" imgW="393529" imgH="393529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1925638"/>
                        <a:ext cx="720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807" name="Rectangle 4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70" name="Object 66"/>
          <p:cNvGraphicFramePr>
            <a:graphicFrameLocks noChangeAspect="1"/>
          </p:cNvGraphicFramePr>
          <p:nvPr/>
        </p:nvGraphicFramePr>
        <p:xfrm>
          <a:off x="1233488" y="3189288"/>
          <a:ext cx="65087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4" name="Equation" r:id="rId5" imgW="3467100" imgH="495300" progId="Equation.DSMT4">
                  <p:embed/>
                </p:oleObj>
              </mc:Choice>
              <mc:Fallback>
                <p:oleObj name="Equation" r:id="rId5" imgW="3467100" imgH="495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3189288"/>
                        <a:ext cx="65087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7997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97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7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7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7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7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7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7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6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7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8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89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0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1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2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3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8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99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4987925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Určete obsah plochy sevřené křivkami: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8000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00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002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003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004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005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006" name="Rectangle 4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66" name="Object 94"/>
          <p:cNvGraphicFramePr>
            <a:graphicFrameLocks noChangeAspect="1"/>
          </p:cNvGraphicFramePr>
          <p:nvPr/>
        </p:nvGraphicFramePr>
        <p:xfrm>
          <a:off x="1181100" y="2314575"/>
          <a:ext cx="14954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2" name="Equation" r:id="rId3" imgW="800100" imgH="228600" progId="Equation.DSMT4">
                  <p:embed/>
                </p:oleObj>
              </mc:Choice>
              <mc:Fallback>
                <p:oleObj name="Equation" r:id="rId3" imgW="800100" imgH="22860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314575"/>
                        <a:ext cx="149542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07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67" name="Object 95"/>
          <p:cNvGraphicFramePr>
            <a:graphicFrameLocks noChangeAspect="1"/>
          </p:cNvGraphicFramePr>
          <p:nvPr/>
        </p:nvGraphicFramePr>
        <p:xfrm>
          <a:off x="1246188" y="2976563"/>
          <a:ext cx="14620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3" name="Equation" r:id="rId5" imgW="876300" imgH="228600" progId="Equation.DSMT4">
                  <p:embed/>
                </p:oleObj>
              </mc:Choice>
              <mc:Fallback>
                <p:oleObj name="Equation" r:id="rId5" imgW="876300" imgH="2286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2976563"/>
                        <a:ext cx="146208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08" name="Rectangle 4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68" name="Object 96"/>
          <p:cNvGraphicFramePr>
            <a:graphicFrameLocks noChangeAspect="1"/>
          </p:cNvGraphicFramePr>
          <p:nvPr/>
        </p:nvGraphicFramePr>
        <p:xfrm>
          <a:off x="1195388" y="3560763"/>
          <a:ext cx="13398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74" name="Equation" r:id="rId7" imgW="914400" imgH="419100" progId="Equation.DSMT4">
                  <p:embed/>
                </p:oleObj>
              </mc:Choice>
              <mc:Fallback>
                <p:oleObj name="Equation" r:id="rId7" imgW="914400" imgH="4191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560763"/>
                        <a:ext cx="1339850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009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2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 – základní vlastnosti</a:t>
            </a:r>
            <a:endParaRPr lang="en-GB" altLang="cs-CZ" sz="2400" b="1"/>
          </a:p>
        </p:txBody>
      </p:sp>
      <p:sp>
        <p:nvSpPr>
          <p:cNvPr id="5332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32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3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33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332" name="Text Box 8"/>
          <p:cNvSpPr txBox="1">
            <a:spLocks noChangeArrowheads="1"/>
          </p:cNvSpPr>
          <p:nvPr/>
        </p:nvSpPr>
        <p:spPr bwMode="auto">
          <a:xfrm>
            <a:off x="774700" y="1597025"/>
            <a:ext cx="4802188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Základní vlastnosti určitého integrálu:</a:t>
            </a:r>
          </a:p>
          <a:p>
            <a:endParaRPr lang="cs-CZ" sz="2200"/>
          </a:p>
          <a:p>
            <a:r>
              <a:rPr lang="cs-CZ" sz="2200"/>
              <a:t>i)</a:t>
            </a:r>
          </a:p>
          <a:p>
            <a:endParaRPr lang="cs-CZ" sz="2200"/>
          </a:p>
          <a:p>
            <a:r>
              <a:rPr lang="cs-CZ" sz="2200"/>
              <a:t>ii)</a:t>
            </a:r>
          </a:p>
          <a:p>
            <a:endParaRPr lang="cs-CZ" sz="2200"/>
          </a:p>
          <a:p>
            <a:r>
              <a:rPr lang="cs-CZ" sz="2200"/>
              <a:t>iii)</a:t>
            </a:r>
          </a:p>
          <a:p>
            <a:endParaRPr lang="cs-CZ" sz="2200"/>
          </a:p>
          <a:p>
            <a:r>
              <a:rPr lang="cs-CZ" sz="2200"/>
              <a:t>iv)</a:t>
            </a:r>
          </a:p>
          <a:p>
            <a:endParaRPr lang="cs-CZ" sz="2200"/>
          </a:p>
          <a:p>
            <a:r>
              <a:rPr lang="cs-CZ" sz="2200"/>
              <a:t>v)</a:t>
            </a:r>
          </a:p>
        </p:txBody>
      </p:sp>
      <p:sp>
        <p:nvSpPr>
          <p:cNvPr id="53333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321" name="Object 73"/>
          <p:cNvGraphicFramePr>
            <a:graphicFrameLocks noChangeAspect="1"/>
          </p:cNvGraphicFramePr>
          <p:nvPr/>
        </p:nvGraphicFramePr>
        <p:xfrm>
          <a:off x="1069975" y="2517775"/>
          <a:ext cx="11525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1"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2517775"/>
                        <a:ext cx="1152525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322" name="Object 74"/>
          <p:cNvGraphicFramePr>
            <a:graphicFrameLocks noChangeAspect="1"/>
          </p:cNvGraphicFramePr>
          <p:nvPr/>
        </p:nvGraphicFramePr>
        <p:xfrm>
          <a:off x="1195388" y="3203575"/>
          <a:ext cx="18383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2" name="Equation" r:id="rId5" imgW="1346200" imgH="469900" progId="Equation.DSMT4">
                  <p:embed/>
                </p:oleObj>
              </mc:Choice>
              <mc:Fallback>
                <p:oleObj name="Equation" r:id="rId5" imgW="1346200" imgH="4699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203575"/>
                        <a:ext cx="183832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34" name="Rectangle 14"/>
          <p:cNvSpPr>
            <a:spLocks noChangeArrowheads="1"/>
          </p:cNvSpPr>
          <p:nvPr/>
        </p:nvSpPr>
        <p:spPr bwMode="auto">
          <a:xfrm>
            <a:off x="0" y="2735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323" name="Object 75"/>
          <p:cNvGraphicFramePr>
            <a:graphicFrameLocks noChangeAspect="1"/>
          </p:cNvGraphicFramePr>
          <p:nvPr/>
        </p:nvGraphicFramePr>
        <p:xfrm>
          <a:off x="1249363" y="3860800"/>
          <a:ext cx="19716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Equation" r:id="rId7" imgW="1371600" imgH="457200" progId="Equation.DSMT4">
                  <p:embed/>
                </p:oleObj>
              </mc:Choice>
              <mc:Fallback>
                <p:oleObj name="Equation" r:id="rId7" imgW="1371600" imgH="457200" progId="Equation.DSMT4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3860800"/>
                        <a:ext cx="19716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35" name="Rectangle 16"/>
          <p:cNvSpPr>
            <a:spLocks noChangeArrowheads="1"/>
          </p:cNvSpPr>
          <p:nvPr/>
        </p:nvSpPr>
        <p:spPr bwMode="auto">
          <a:xfrm>
            <a:off x="0" y="2759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324" name="Object 76"/>
          <p:cNvGraphicFramePr>
            <a:graphicFrameLocks noChangeAspect="1"/>
          </p:cNvGraphicFramePr>
          <p:nvPr/>
        </p:nvGraphicFramePr>
        <p:xfrm>
          <a:off x="1249363" y="4540250"/>
          <a:ext cx="36195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4" name="Equation" r:id="rId9" imgW="2425700" imgH="469900" progId="Equation.DSMT4">
                  <p:embed/>
                </p:oleObj>
              </mc:Choice>
              <mc:Fallback>
                <p:oleObj name="Equation" r:id="rId9" imgW="2425700" imgH="4699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4540250"/>
                        <a:ext cx="36195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336" name="Rectangle 18"/>
          <p:cNvSpPr>
            <a:spLocks noChangeArrowheads="1"/>
          </p:cNvSpPr>
          <p:nvPr/>
        </p:nvSpPr>
        <p:spPr bwMode="auto">
          <a:xfrm>
            <a:off x="0" y="2744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325" name="Object 77"/>
          <p:cNvGraphicFramePr>
            <a:graphicFrameLocks noChangeAspect="1"/>
          </p:cNvGraphicFramePr>
          <p:nvPr/>
        </p:nvGraphicFramePr>
        <p:xfrm>
          <a:off x="1266825" y="5211763"/>
          <a:ext cx="26590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5" name="Equation" r:id="rId11" imgW="1905000" imgH="457200" progId="Equation.DSMT4">
                  <p:embed/>
                </p:oleObj>
              </mc:Choice>
              <mc:Fallback>
                <p:oleObj name="Equation" r:id="rId11" imgW="1905000" imgH="4572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5211763"/>
                        <a:ext cx="2659063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 – základní vlastnosti</a:t>
            </a:r>
            <a:endParaRPr lang="en-GB" altLang="cs-CZ" sz="2400" b="1"/>
          </a:p>
        </p:txBody>
      </p:sp>
      <p:sp>
        <p:nvSpPr>
          <p:cNvPr id="542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7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774700" y="1597025"/>
            <a:ext cx="7288213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Bod i): integrace přes interval nulové délky je nula.</a:t>
            </a:r>
          </a:p>
          <a:p>
            <a:endParaRPr lang="cs-CZ" sz="2200"/>
          </a:p>
          <a:p>
            <a:r>
              <a:rPr lang="cs-CZ" sz="2200"/>
              <a:t>Bod ii): při výměně mezí integrál změní znaménko.</a:t>
            </a:r>
          </a:p>
          <a:p>
            <a:endParaRPr lang="cs-CZ" sz="2200"/>
          </a:p>
          <a:p>
            <a:r>
              <a:rPr lang="cs-CZ" sz="2200"/>
              <a:t>Bod iii): multiplikační konstantu lze vytknout před integrál.</a:t>
            </a:r>
          </a:p>
          <a:p>
            <a:endParaRPr lang="cs-CZ" sz="2200"/>
          </a:p>
          <a:p>
            <a:r>
              <a:rPr lang="cs-CZ" sz="2200"/>
              <a:t>Bod iv): lze integrovat člen po členu.</a:t>
            </a:r>
          </a:p>
          <a:p>
            <a:endParaRPr lang="cs-CZ" sz="2200"/>
          </a:p>
          <a:p>
            <a:r>
              <a:rPr lang="cs-CZ" sz="2200"/>
              <a:t>Bod v): interval integrace lze rozdělit. </a:t>
            </a:r>
          </a:p>
        </p:txBody>
      </p:sp>
      <p:sp>
        <p:nvSpPr>
          <p:cNvPr id="54280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81" name="Rectangle 14"/>
          <p:cNvSpPr>
            <a:spLocks noChangeArrowheads="1"/>
          </p:cNvSpPr>
          <p:nvPr/>
        </p:nvSpPr>
        <p:spPr bwMode="auto">
          <a:xfrm>
            <a:off x="0" y="2735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82" name="Rectangle 16"/>
          <p:cNvSpPr>
            <a:spLocks noChangeArrowheads="1"/>
          </p:cNvSpPr>
          <p:nvPr/>
        </p:nvSpPr>
        <p:spPr bwMode="auto">
          <a:xfrm>
            <a:off x="0" y="2759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83" name="Rectangle 18"/>
          <p:cNvSpPr>
            <a:spLocks noChangeArrowheads="1"/>
          </p:cNvSpPr>
          <p:nvPr/>
        </p:nvSpPr>
        <p:spPr bwMode="auto">
          <a:xfrm>
            <a:off x="0" y="2744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Užití určitého integrálu</a:t>
            </a:r>
            <a:endParaRPr lang="en-GB" altLang="cs-CZ" sz="2400" b="1"/>
          </a:p>
        </p:txBody>
      </p:sp>
      <p:sp>
        <p:nvSpPr>
          <p:cNvPr id="1075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75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75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7527" name="Text Box 8"/>
          <p:cNvSpPr txBox="1">
            <a:spLocks noChangeArrowheads="1"/>
          </p:cNvSpPr>
          <p:nvPr/>
        </p:nvSpPr>
        <p:spPr bwMode="auto">
          <a:xfrm>
            <a:off x="1011238" y="1568450"/>
            <a:ext cx="6029325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Obsah plochy pod nebo nad danou křivkou,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Obsah plochy sevřené dvěmi a více křivkami,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Délka křivky,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Objem a povrch rotačního tělesa,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A další….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3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 – obsah plochy</a:t>
            </a:r>
            <a:endParaRPr lang="en-GB" altLang="cs-CZ" sz="2400" b="1"/>
          </a:p>
        </p:txBody>
      </p:sp>
      <p:sp>
        <p:nvSpPr>
          <p:cNvPr id="5533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3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7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38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329488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Určete:</a:t>
            </a:r>
          </a:p>
          <a:p>
            <a:endParaRPr lang="cs-CZ" sz="2400"/>
          </a:p>
          <a:p>
            <a:r>
              <a:rPr lang="cs-CZ" sz="2400"/>
              <a:t>Řešení: 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Jaký je význam oněch 7/3? </a:t>
            </a:r>
            <a:r>
              <a:rPr lang="cs-CZ"/>
              <a:t> </a:t>
            </a:r>
          </a:p>
          <a:p>
            <a:endParaRPr lang="cs-CZ" sz="2200"/>
          </a:p>
          <a:p>
            <a:r>
              <a:rPr lang="cs-CZ" sz="2200"/>
              <a:t>Je to obsah plochy pod křivkou f(x) na intervalu (1,2), viz </a:t>
            </a:r>
          </a:p>
          <a:p>
            <a:r>
              <a:rPr lang="cs-CZ" sz="2200"/>
              <a:t>následující obrázek.</a:t>
            </a:r>
          </a:p>
        </p:txBody>
      </p:sp>
      <p:sp>
        <p:nvSpPr>
          <p:cNvPr id="55339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30" name="Object 34"/>
          <p:cNvGraphicFramePr>
            <a:graphicFrameLocks noChangeAspect="1"/>
          </p:cNvGraphicFramePr>
          <p:nvPr/>
        </p:nvGraphicFramePr>
        <p:xfrm>
          <a:off x="1860550" y="1535113"/>
          <a:ext cx="777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4" name="Equation" r:id="rId3" imgW="419100" imgH="457200" progId="Equation.DSMT4">
                  <p:embed/>
                </p:oleObj>
              </mc:Choice>
              <mc:Fallback>
                <p:oleObj name="Equation" r:id="rId3" imgW="419100" imgH="457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1535113"/>
                        <a:ext cx="777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31" name="Object 35"/>
          <p:cNvGraphicFramePr>
            <a:graphicFrameLocks noChangeAspect="1"/>
          </p:cNvGraphicFramePr>
          <p:nvPr/>
        </p:nvGraphicFramePr>
        <p:xfrm>
          <a:off x="2106613" y="2335213"/>
          <a:ext cx="2678112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Equation" r:id="rId5" imgW="1765300" imgH="508000" progId="Equation.DSMT4">
                  <p:embed/>
                </p:oleObj>
              </mc:Choice>
              <mc:Fallback>
                <p:oleObj name="Equation" r:id="rId5" imgW="1765300" imgH="5080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613" y="2335213"/>
                        <a:ext cx="2678112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Určitý integrál – obsah plochy</a:t>
            </a:r>
            <a:endParaRPr lang="en-GB" altLang="cs-CZ" sz="2400" b="1"/>
          </a:p>
        </p:txBody>
      </p:sp>
      <p:sp>
        <p:nvSpPr>
          <p:cNvPr id="7373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373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37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373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373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373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73737" name="Picture 1608" descr="Graf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804988"/>
            <a:ext cx="5218113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4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Určitý integrál – </a:t>
            </a:r>
            <a:r>
              <a:rPr lang="cs-CZ" altLang="cs-CZ" sz="2400" b="1" dirty="0" smtClean="0"/>
              <a:t>řešený příklad </a:t>
            </a:r>
            <a:r>
              <a:rPr lang="cs-CZ" altLang="cs-CZ" sz="2400" b="1" dirty="0"/>
              <a:t>1</a:t>
            </a:r>
            <a:endParaRPr lang="en-GB" altLang="cs-CZ" sz="2400" b="1" dirty="0"/>
          </a:p>
        </p:txBody>
      </p:sp>
      <p:sp>
        <p:nvSpPr>
          <p:cNvPr id="6865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865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54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835900" cy="298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Určete obsah plochy omezené křivkami:               , osa x,</a:t>
            </a:r>
          </a:p>
          <a:p>
            <a:r>
              <a:rPr lang="cs-CZ" sz="2400"/>
              <a:t>x = -1 a x = 2.</a:t>
            </a:r>
          </a:p>
          <a:p>
            <a:endParaRPr lang="cs-CZ" sz="2400"/>
          </a:p>
          <a:p>
            <a:r>
              <a:rPr lang="cs-CZ" sz="2400"/>
              <a:t>Řešení: Interval integrace rozdělíme na (-1,0) a (0,2).</a:t>
            </a:r>
          </a:p>
          <a:p>
            <a:r>
              <a:rPr lang="cs-CZ" sz="2400"/>
              <a:t>Pak integrujeme:</a:t>
            </a:r>
          </a:p>
          <a:p>
            <a:endParaRPr lang="cs-CZ" sz="2400"/>
          </a:p>
          <a:p>
            <a:endParaRPr lang="cs-CZ" sz="2400"/>
          </a:p>
          <a:p>
            <a:endParaRPr lang="cs-CZ" sz="2200"/>
          </a:p>
        </p:txBody>
      </p:sp>
      <p:sp>
        <p:nvSpPr>
          <p:cNvPr id="6865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7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46" name="Object 38"/>
          <p:cNvGraphicFramePr>
            <a:graphicFrameLocks noChangeAspect="1"/>
          </p:cNvGraphicFramePr>
          <p:nvPr/>
        </p:nvGraphicFramePr>
        <p:xfrm>
          <a:off x="6503988" y="1681163"/>
          <a:ext cx="9731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0" name="Equation" r:id="rId3" imgW="406224" imgH="228501" progId="Equation.DSMT4">
                  <p:embed/>
                </p:oleObj>
              </mc:Choice>
              <mc:Fallback>
                <p:oleObj name="Equation" r:id="rId3" imgW="406224" imgH="228501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988" y="1681163"/>
                        <a:ext cx="9731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5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47" name="Object 39"/>
          <p:cNvGraphicFramePr>
            <a:graphicFrameLocks noChangeAspect="1"/>
          </p:cNvGraphicFramePr>
          <p:nvPr/>
        </p:nvGraphicFramePr>
        <p:xfrm>
          <a:off x="893763" y="4157663"/>
          <a:ext cx="721836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1" name="Equation" r:id="rId5" imgW="4241800" imgH="558800" progId="Equation.DSMT4">
                  <p:embed/>
                </p:oleObj>
              </mc:Choice>
              <mc:Fallback>
                <p:oleObj name="Equation" r:id="rId5" imgW="4241800" imgH="5588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4157663"/>
                        <a:ext cx="7218362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Určitý integrál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1</a:t>
            </a:r>
            <a:endParaRPr lang="en-GB" altLang="cs-CZ" sz="2400" b="1" dirty="0"/>
          </a:p>
        </p:txBody>
      </p:sp>
      <p:sp>
        <p:nvSpPr>
          <p:cNvPr id="1044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445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44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5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0445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445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04457" name="Picture 1694" descr="Graf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513" y="1714500"/>
            <a:ext cx="535305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473</TotalTime>
  <Words>806</Words>
  <Application>Microsoft Office PowerPoint</Application>
  <PresentationFormat>Předvádění na obrazovce (4:3)</PresentationFormat>
  <Paragraphs>440</Paragraphs>
  <Slides>29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2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60</cp:revision>
  <dcterms:created xsi:type="dcterms:W3CDTF">2016-03-17T12:08:01Z</dcterms:created>
  <dcterms:modified xsi:type="dcterms:W3CDTF">2018-06-03T08:30:21Z</dcterms:modified>
</cp:coreProperties>
</file>