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3" r:id="rId4"/>
    <p:sldId id="308" r:id="rId5"/>
    <p:sldId id="309" r:id="rId6"/>
    <p:sldId id="284" r:id="rId7"/>
    <p:sldId id="286" r:id="rId8"/>
    <p:sldId id="311" r:id="rId9"/>
    <p:sldId id="312" r:id="rId10"/>
    <p:sldId id="281" r:id="rId11"/>
    <p:sldId id="310" r:id="rId12"/>
    <p:sldId id="282" r:id="rId13"/>
    <p:sldId id="287" r:id="rId14"/>
    <p:sldId id="316" r:id="rId15"/>
    <p:sldId id="288" r:id="rId16"/>
    <p:sldId id="289" r:id="rId17"/>
    <p:sldId id="290" r:id="rId18"/>
    <p:sldId id="291" r:id="rId19"/>
    <p:sldId id="292" r:id="rId20"/>
    <p:sldId id="293" r:id="rId21"/>
    <p:sldId id="313" r:id="rId22"/>
    <p:sldId id="294" r:id="rId23"/>
    <p:sldId id="314" r:id="rId24"/>
    <p:sldId id="307" r:id="rId25"/>
    <p:sldId id="295" r:id="rId26"/>
    <p:sldId id="315" r:id="rId27"/>
    <p:sldId id="296" r:id="rId28"/>
    <p:sldId id="304" r:id="rId29"/>
    <p:sldId id="297" r:id="rId3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9753" autoAdjust="0"/>
  </p:normalViewPr>
  <p:slideViewPr>
    <p:cSldViewPr snapToGrid="0">
      <p:cViewPr>
        <p:scale>
          <a:sx n="81" d="100"/>
          <a:sy n="81" d="100"/>
        </p:scale>
        <p:origin x="-864" y="21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D3866-D08A-4EBD-8789-AAC869EA4A0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A4FE7-8B3C-419D-922E-425D7DB744C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3F033-785B-4A94-BC79-3337D40E1D3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E1687-D2E6-4D93-867D-6D2B44EC84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5AB2-0579-4A7B-8CDD-1D138851E2A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19FA6-1A28-4402-A5D4-917F60FAE92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18B72-F4FC-45E5-BDFB-19AD3BA7623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2A236-BDD1-45EB-BB6C-CDA92DB65B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E5EEA-B4F3-4EAD-99AC-ADB87D12A15F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ADAE-57EF-47EB-AFB4-2BF8BDD51F8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9130-DB29-4167-8517-96D770B182D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CC8E7-2280-4281-8ECF-6D80ED2388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C3048-263B-47FD-ADC6-87EFB761C25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E73E9-9AD9-4DAB-97BC-0EEAF5A4D8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71FE0-11FC-45B4-86DF-EC1D9BC7B53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976D-C1CE-4DEA-A437-667EC2C00F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90101-DC4A-4CD2-A06C-BA42C45E913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B2891-A30D-40A1-9937-54B787FEA6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5CE52-DDC7-4617-B93F-F6FA3C0C244F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55742-FEBA-4F43-833C-C3160DCA8B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ABFA-81EF-4692-9B6C-92A2CE5D3F6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276C-BD8F-4D6E-B35E-E5EF8CEE2F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D5CE7-F2DA-4890-876A-F76FC2DD8D6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CCFA7-2928-45E4-96DF-1ED77FD70F6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E387C-6D03-476E-A298-FE59F939A1CD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B5935-1B20-4152-A3C0-8482E36232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61149-18EA-494F-847F-80AEF0412D2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EFC97-A86A-41EB-AC12-A029FB5292D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FF033-431E-4530-ACF7-23C4EC3F365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34C5D-8F3D-437A-89D1-9F6EAF7D81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1FF87-41EF-4892-9775-33FD2E21CA81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334DD-61CE-4FA6-8556-889B6DE598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2DEF8-5AAE-43C1-B6DD-C757E5D0125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AA216-8B38-49B4-B950-858610A2A72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B0CD3-00E5-45FE-B563-DE812B065E1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E036D-618F-4DE2-B1F6-BDB792E4FC3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79B14-731F-4998-8F64-F867EF69A2F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47608-C5F5-493A-BAAE-C29EC16239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97EC2-A114-49A3-8F0C-7A60398DF25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73F3-71DA-409D-B816-4028B0E27D0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AFAD8-CECE-4A10-ACB1-8FB1EEC3EF7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74414-8AE6-4AC1-B304-2D2361C9EB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B22D-6059-43D4-B501-38B3328ADF81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59334-0CAA-4A00-A000-1639622FDFB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76F7FF-05C9-4B5D-AE96-4B62B9F5519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B8F22F5-659D-4F14-A94A-B27A45556BE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CA62F6-7F1C-458C-8BF0-FA824C37D38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5607E2-572C-4C62-ACB1-41E3E30110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hyperlink" Target="https://cs.wikipedia.org/wiki/Paradox" TargetMode="External"/><Relationship Id="rId7" Type="http://schemas.openxmlformats.org/officeDocument/2006/relationships/hyperlink" Target="https://cs.wikipedia.org/wiki/Infinitesim%C3%A1ln%C3%AD_po%C4%8Det" TargetMode="External"/><Relationship Id="rId2" Type="http://schemas.openxmlformats.org/officeDocument/2006/relationships/hyperlink" Target="https://commons.wikimedia.org/wiki/File:Zeno_Achilles_Paradox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cs.wikipedia.org/wiki/Achilles_a_%C5%BEelva#cite_note-1" TargetMode="External"/><Relationship Id="rId5" Type="http://schemas.openxmlformats.org/officeDocument/2006/relationships/hyperlink" Target="https://cs.wikipedia.org/wiki/Aristotel%C3%A9s" TargetMode="External"/><Relationship Id="rId4" Type="http://schemas.openxmlformats.org/officeDocument/2006/relationships/hyperlink" Target="https://cs.wikipedia.org/wiki/Z%C3%A9n%C3%B3n_z_Elej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4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3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6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8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/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Přednáška 8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  <a:p>
            <a:pPr algn="ctr"/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2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 dirty="0"/>
              <a:t>Celkový příjem jako integrál toku příjmu – </a:t>
            </a:r>
            <a:r>
              <a:rPr lang="cs-CZ" altLang="cs-CZ" sz="2000" b="1" dirty="0"/>
              <a:t>řešený příklad </a:t>
            </a:r>
            <a:r>
              <a:rPr lang="cs-CZ" altLang="cs-CZ" sz="2200" b="1" dirty="0" smtClean="0"/>
              <a:t>1</a:t>
            </a:r>
            <a:endParaRPr lang="en-GB" altLang="cs-CZ" sz="2200" b="1" dirty="0"/>
          </a:p>
        </p:txBody>
      </p:sp>
      <p:sp>
        <p:nvSpPr>
          <p:cNvPr id="119828" name="TextovéPole 10"/>
          <p:cNvSpPr txBox="1">
            <a:spLocks noChangeArrowheads="1"/>
          </p:cNvSpPr>
          <p:nvPr/>
        </p:nvSpPr>
        <p:spPr bwMode="auto">
          <a:xfrm>
            <a:off x="330200" y="1560513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1982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766445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Určete celkový příjem (TR), je-li dán tok příjmů                     ,</a:t>
            </a:r>
          </a:p>
          <a:p>
            <a:r>
              <a:rPr lang="cs-CZ" sz="2200"/>
              <a:t> </a:t>
            </a:r>
          </a:p>
          <a:p>
            <a:r>
              <a:rPr lang="cs-CZ" sz="2200"/>
              <a:t>a časový interval je vymezen hodnotami 1 a 15 (např. dní</a:t>
            </a:r>
          </a:p>
          <a:p>
            <a:r>
              <a:rPr lang="cs-CZ" sz="2200"/>
              <a:t> nebo let).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</p:txBody>
      </p:sp>
      <p:sp>
        <p:nvSpPr>
          <p:cNvPr id="11983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9831" name="Text Box 7"/>
          <p:cNvSpPr txBox="1">
            <a:spLocks noChangeArrowheads="1"/>
          </p:cNvSpPr>
          <p:nvPr/>
        </p:nvSpPr>
        <p:spPr bwMode="auto">
          <a:xfrm>
            <a:off x="774700" y="15113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</p:txBody>
      </p:sp>
      <p:sp>
        <p:nvSpPr>
          <p:cNvPr id="119832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9833" name="Text Box 10"/>
          <p:cNvSpPr txBox="1">
            <a:spLocks noChangeArrowheads="1"/>
          </p:cNvSpPr>
          <p:nvPr/>
        </p:nvSpPr>
        <p:spPr bwMode="auto">
          <a:xfrm>
            <a:off x="944563" y="3914775"/>
            <a:ext cx="25876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000"/>
              <a:t>= 324 996 (jednotka).</a:t>
            </a:r>
          </a:p>
        </p:txBody>
      </p:sp>
      <p:sp>
        <p:nvSpPr>
          <p:cNvPr id="119834" name="Rectangle 1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9824" name="Object 16"/>
          <p:cNvGraphicFramePr>
            <a:graphicFrameLocks noChangeAspect="1"/>
          </p:cNvGraphicFramePr>
          <p:nvPr/>
        </p:nvGraphicFramePr>
        <p:xfrm>
          <a:off x="1101725" y="3794125"/>
          <a:ext cx="7388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0" name="Equation" r:id="rId3" imgW="4940300" imgH="457200" progId="Equation.DSMT4">
                  <p:embed/>
                </p:oleObj>
              </mc:Choice>
              <mc:Fallback>
                <p:oleObj name="Equation" r:id="rId3" imgW="4940300" imgH="457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794125"/>
                        <a:ext cx="7388225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5" name="Object 17"/>
          <p:cNvGraphicFramePr>
            <a:graphicFrameLocks noChangeAspect="1"/>
          </p:cNvGraphicFramePr>
          <p:nvPr/>
        </p:nvGraphicFramePr>
        <p:xfrm>
          <a:off x="6607175" y="1641475"/>
          <a:ext cx="14509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1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7175" y="1641475"/>
                        <a:ext cx="14509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</a:t>
            </a:r>
            <a:endParaRPr lang="en-GB" altLang="cs-CZ" sz="2400" b="1"/>
          </a:p>
        </p:txBody>
      </p:sp>
      <p:sp>
        <p:nvSpPr>
          <p:cNvPr id="542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86" name="Rectangle 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522538" y="2376488"/>
          <a:ext cx="3074987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3" name="Equation" r:id="rId3" imgW="1676400" imgH="431800" progId="Equation.DSMT4">
                  <p:embed/>
                </p:oleObj>
              </mc:Choice>
              <mc:Fallback>
                <p:oleObj name="Equation" r:id="rId3" imgW="1676400" imgH="431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2376488"/>
                        <a:ext cx="3074987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7" name="Text Box 9"/>
          <p:cNvSpPr txBox="1">
            <a:spLocks noChangeArrowheads="1"/>
          </p:cNvSpPr>
          <p:nvPr/>
        </p:nvSpPr>
        <p:spPr bwMode="auto">
          <a:xfrm>
            <a:off x="944563" y="1614488"/>
            <a:ext cx="6527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altLang="cs-CZ" sz="2200"/>
              <a:t>Nekonečná číselná řada je definována následovně</a:t>
            </a:r>
            <a:r>
              <a:rPr lang="cs-CZ" sz="2200"/>
              <a:t>:</a:t>
            </a:r>
          </a:p>
        </p:txBody>
      </p:sp>
      <p:sp>
        <p:nvSpPr>
          <p:cNvPr id="54288" name="Text Box 10"/>
          <p:cNvSpPr txBox="1">
            <a:spLocks noChangeArrowheads="1"/>
          </p:cNvSpPr>
          <p:nvPr/>
        </p:nvSpPr>
        <p:spPr bwMode="auto">
          <a:xfrm>
            <a:off x="1123950" y="3340100"/>
            <a:ext cx="66103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Jednotlivé členy řady jsou obecně reálná čísla</a:t>
            </a:r>
            <a:r>
              <a:rPr lang="cs-CZ" sz="1400"/>
              <a:t>.</a:t>
            </a:r>
          </a:p>
          <a:p>
            <a:endParaRPr lang="cs-CZ" sz="1400"/>
          </a:p>
          <a:p>
            <a:pPr>
              <a:buFontTx/>
              <a:buChar char="•"/>
            </a:pPr>
            <a:r>
              <a:rPr lang="cs-CZ" sz="2200"/>
              <a:t> Jestliže má daná řada konečný součet, nazývá se </a:t>
            </a:r>
          </a:p>
          <a:p>
            <a:r>
              <a:rPr lang="cs-CZ" sz="2200"/>
              <a:t>  konvergentní</a:t>
            </a:r>
          </a:p>
          <a:p>
            <a:pPr>
              <a:buFontTx/>
              <a:buChar char="•"/>
            </a:pPr>
            <a:r>
              <a:rPr lang="cs-CZ" sz="2200"/>
              <a:t> V opačném případě je řada divergentní. </a:t>
            </a:r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</a:t>
            </a:r>
            <a:endParaRPr lang="en-GB" altLang="cs-CZ" sz="2400" b="1"/>
          </a:p>
        </p:txBody>
      </p:sp>
      <p:sp>
        <p:nvSpPr>
          <p:cNvPr id="1454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454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454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541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5415" name="Text Box 9"/>
          <p:cNvSpPr txBox="1">
            <a:spLocks noChangeArrowheads="1"/>
          </p:cNvSpPr>
          <p:nvPr/>
        </p:nvSpPr>
        <p:spPr bwMode="auto">
          <a:xfrm>
            <a:off x="944563" y="1614488"/>
            <a:ext cx="622141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Nejdůležitější problémy:</a:t>
            </a:r>
          </a:p>
          <a:p>
            <a:endParaRPr lang="cs-CZ" sz="2200"/>
          </a:p>
          <a:p>
            <a:pPr>
              <a:lnSpc>
                <a:spcPct val="150000"/>
              </a:lnSpc>
              <a:buFontTx/>
              <a:buChar char="•"/>
            </a:pPr>
            <a:r>
              <a:rPr lang="cs-CZ" sz="2200"/>
              <a:t> Je daná řada konvergentní nebo divergentní?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cs-CZ" sz="2200"/>
              <a:t> Pokud je řada konvergentní, jaký je její součet?</a:t>
            </a:r>
          </a:p>
        </p:txBody>
      </p:sp>
      <p:sp>
        <p:nvSpPr>
          <p:cNvPr id="145416" name="Text Box 11"/>
          <p:cNvSpPr txBox="1">
            <a:spLocks noChangeArrowheads="1"/>
          </p:cNvSpPr>
          <p:nvPr/>
        </p:nvSpPr>
        <p:spPr bwMode="auto">
          <a:xfrm>
            <a:off x="879475" y="4141788"/>
            <a:ext cx="766127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Historická poznámka: </a:t>
            </a:r>
            <a:r>
              <a:rPr lang="cs-CZ" sz="2200" dirty="0" err="1"/>
              <a:t>Zenónův</a:t>
            </a:r>
            <a:r>
              <a:rPr lang="cs-CZ" sz="2200" dirty="0"/>
              <a:t> paradox o Achillovi a želvě</a:t>
            </a:r>
          </a:p>
          <a:p>
            <a:r>
              <a:rPr lang="cs-CZ" sz="2200" dirty="0"/>
              <a:t> ilustruje, že starověcí Řekové považovali součet nekonečné</a:t>
            </a:r>
          </a:p>
          <a:p>
            <a:r>
              <a:rPr lang="cs-CZ" sz="2200" dirty="0"/>
              <a:t> řady vždy za nekonečný.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232" y="227364"/>
            <a:ext cx="8710245" cy="680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2"/>
              </a:rPr>
              <a:t>  </a:t>
            </a:r>
            <a:r>
              <a:rPr kumimoji="0" lang="cs-CZ" altLang="cs-CZ" sz="1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Achilles a želva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je starověký 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3" tooltip="Paradox"/>
              </a:rPr>
              <a:t>paradox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, kterým prý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4" tooltip="Zénón z Eleje"/>
              </a:rPr>
              <a:t>Zénón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4" tooltip="Zénón z Eleje"/>
              </a:rPr>
              <a:t> z Eleje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dokazoval nemožnost pohybu. Achilles – nejrychlejší běžec – nikdy nedohoní želvu, která je o kus před ním. V okamžiku, kdy totiž doběhne na původní místo želvy, želva se posunula o malý kousek dál. Když Achilles uběhne tento kousek, je želva zase o kousek dál a tak až do nekonečna. Jeho pohyb lze tedy popsat jako nekonečnou řadu stále kratších úseček, což pro starší řecké filosofy představovalo nepřekonatelný paradox.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Paradox reprodukuje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5" tooltip="Aristotelés"/>
              </a:rPr>
              <a:t>Aristotelés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ve své Fyzice a ukazuje, v čem je mylný.</a:t>
            </a:r>
            <a:r>
              <a:rPr kumimoji="0" lang="cs-CZ" altLang="cs-CZ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6"/>
              </a:rPr>
              <a:t>[</a:t>
            </a:r>
            <a:r>
              <a:rPr kumimoji="0" lang="cs-CZ" altLang="cs-CZ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Chyba úvahy tkví v tom, že i součet nekonečné řady může být konečný, pokud se její členy dostatečně rychle zmenšují. Tak je tomu i v tomto případě. </a:t>
            </a:r>
            <a:r>
              <a:rPr kumimoji="0" lang="cs-CZ" altLang="cs-CZ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Zenónova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úvaha je nicméně jednou z prvních ukázek uvažování, které vedlo k vynálezu 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hlinkClick r:id="rId7" tooltip="Infinitesimální počet"/>
              </a:rPr>
              <a:t>infinitesimálního počtu.</a:t>
            </a: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166914" name="Picture 2" descr="https://upload.wikimedia.org/wikipedia/commons/thumb/6/66/Zeno_Achilles_Paradox.png/220px-Zeno_Achilles_Paradox.png">
            <a:hlinkClick r:id="rId2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034" y="757603"/>
            <a:ext cx="2903903" cy="2255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208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smtClean="0"/>
              <a:t>Nekonečné číselné řady – řešený příklad 1</a:t>
            </a:r>
            <a:endParaRPr lang="en-GB" altLang="cs-CZ" sz="2400" b="1" dirty="0"/>
          </a:p>
        </p:txBody>
      </p:sp>
      <p:sp>
        <p:nvSpPr>
          <p:cNvPr id="6043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3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33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34" name="Text Box 8"/>
          <p:cNvSpPr txBox="1">
            <a:spLocks noChangeArrowheads="1"/>
          </p:cNvSpPr>
          <p:nvPr/>
        </p:nvSpPr>
        <p:spPr bwMode="auto">
          <a:xfrm>
            <a:off x="944563" y="1614488"/>
            <a:ext cx="730567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Příklad: Uvažujme dělení pizzy tak, že v každém kroku se odkrojí  ½ toho, co v předešlém kroku. Množství odkrojené pizzy je pak možné vyjádřit jako nekonečnou řadu:</a:t>
            </a:r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r>
              <a:rPr lang="cs-CZ" sz="2200" dirty="0"/>
              <a:t>Jaký je součet této řady? </a:t>
            </a:r>
            <a:r>
              <a:rPr lang="cs-CZ" sz="2200" dirty="0">
                <a:sym typeface="Wingdings" pitchFamily="2" charset="2"/>
              </a:rPr>
              <a:t></a:t>
            </a:r>
          </a:p>
          <a:p>
            <a:r>
              <a:rPr lang="cs-CZ" sz="2200" dirty="0"/>
              <a:t> </a:t>
            </a:r>
          </a:p>
          <a:p>
            <a:r>
              <a:rPr lang="cs-CZ" sz="2200" dirty="0"/>
              <a:t> </a:t>
            </a:r>
          </a:p>
          <a:p>
            <a:endParaRPr lang="cs-CZ" sz="2200" dirty="0"/>
          </a:p>
          <a:p>
            <a:pPr>
              <a:buFontTx/>
              <a:buChar char="•"/>
            </a:pPr>
            <a:endParaRPr lang="cs-CZ" sz="2200" dirty="0"/>
          </a:p>
        </p:txBody>
      </p:sp>
      <p:sp>
        <p:nvSpPr>
          <p:cNvPr id="60435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27" name="Object 11"/>
          <p:cNvGraphicFramePr>
            <a:graphicFrameLocks noChangeAspect="1"/>
          </p:cNvGraphicFramePr>
          <p:nvPr/>
        </p:nvGraphicFramePr>
        <p:xfrm>
          <a:off x="3186113" y="3352800"/>
          <a:ext cx="22098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0" name="Equation" r:id="rId3" imgW="1193800" imgH="393700" progId="Equation.DSMT4">
                  <p:embed/>
                </p:oleObj>
              </mc:Choice>
              <mc:Fallback>
                <p:oleObj name="Equation" r:id="rId3" imgW="1193800" imgH="393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6113" y="3352800"/>
                        <a:ext cx="220980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Nekonečné číselné řady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2 a 3 </a:t>
            </a:r>
            <a:endParaRPr lang="en-GB" altLang="cs-CZ" sz="2400" b="1" dirty="0"/>
          </a:p>
        </p:txBody>
      </p:sp>
      <p:sp>
        <p:nvSpPr>
          <p:cNvPr id="6147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7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7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8" name="Rectangle 9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9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0" name="Object 30"/>
          <p:cNvGraphicFramePr>
            <a:graphicFrameLocks noChangeAspect="1"/>
          </p:cNvGraphicFramePr>
          <p:nvPr/>
        </p:nvGraphicFramePr>
        <p:xfrm>
          <a:off x="2225675" y="2449513"/>
          <a:ext cx="3181350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6" name="Equation" r:id="rId3" imgW="1917700" imgH="431800" progId="Equation.DSMT4">
                  <p:embed/>
                </p:oleObj>
              </mc:Choice>
              <mc:Fallback>
                <p:oleObj name="Equation" r:id="rId3" imgW="1917700" imgH="431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5" y="2449513"/>
                        <a:ext cx="3181350" cy="712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0" name="Text Box 13"/>
          <p:cNvSpPr txBox="1">
            <a:spLocks noChangeArrowheads="1"/>
          </p:cNvSpPr>
          <p:nvPr/>
        </p:nvSpPr>
        <p:spPr bwMode="auto">
          <a:xfrm>
            <a:off x="850900" y="1870075"/>
            <a:ext cx="4864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Příklad: Určete součet Grandiho řady:</a:t>
            </a:r>
          </a:p>
        </p:txBody>
      </p:sp>
      <p:sp>
        <p:nvSpPr>
          <p:cNvPr id="61481" name="Text Box 14"/>
          <p:cNvSpPr txBox="1">
            <a:spLocks noChangeArrowheads="1"/>
          </p:cNvSpPr>
          <p:nvPr/>
        </p:nvSpPr>
        <p:spPr bwMode="auto">
          <a:xfrm>
            <a:off x="915988" y="3255963"/>
            <a:ext cx="721201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Součet neexistuje (proč?).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Příklad k zapamatování: Určete součet harmonické řady:</a:t>
            </a:r>
          </a:p>
        </p:txBody>
      </p:sp>
      <p:sp>
        <p:nvSpPr>
          <p:cNvPr id="61482" name="Rectangle 1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1" name="Object 31"/>
          <p:cNvGraphicFramePr>
            <a:graphicFrameLocks noChangeAspect="1"/>
          </p:cNvGraphicFramePr>
          <p:nvPr/>
        </p:nvGraphicFramePr>
        <p:xfrm>
          <a:off x="2673350" y="4910138"/>
          <a:ext cx="343535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Equation" r:id="rId5" imgW="2044700" imgH="431800" progId="Equation.DSMT4">
                  <p:embed/>
                </p:oleObj>
              </mc:Choice>
              <mc:Fallback>
                <p:oleObj name="Equation" r:id="rId5" imgW="2044700" imgH="4318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4910138"/>
                        <a:ext cx="343535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Nutná podmínka konvergence</a:t>
            </a:r>
            <a:endParaRPr lang="en-GB" altLang="cs-CZ" sz="2400" b="1"/>
          </a:p>
        </p:txBody>
      </p:sp>
      <p:sp>
        <p:nvSpPr>
          <p:cNvPr id="6248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85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48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7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8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9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90" name="Text Box 11"/>
          <p:cNvSpPr txBox="1">
            <a:spLocks noChangeArrowheads="1"/>
          </p:cNvSpPr>
          <p:nvPr/>
        </p:nvSpPr>
        <p:spPr bwMode="auto">
          <a:xfrm>
            <a:off x="850900" y="1870075"/>
            <a:ext cx="399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Nutná podmínka konvergence:</a:t>
            </a:r>
          </a:p>
        </p:txBody>
      </p:sp>
      <p:sp>
        <p:nvSpPr>
          <p:cNvPr id="62491" name="Text Box 12"/>
          <p:cNvSpPr txBox="1">
            <a:spLocks noChangeArrowheads="1"/>
          </p:cNvSpPr>
          <p:nvPr/>
        </p:nvSpPr>
        <p:spPr bwMode="auto">
          <a:xfrm>
            <a:off x="915988" y="3255963"/>
            <a:ext cx="682466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Slovně: členy dané řady se musí zmenšovat k nule. </a:t>
            </a:r>
          </a:p>
          <a:p>
            <a:endParaRPr lang="cs-CZ" sz="2200"/>
          </a:p>
          <a:p>
            <a:r>
              <a:rPr lang="cs-CZ" sz="2200"/>
              <a:t>Pozor (!): Pokud daná řada tuto podmínku nesplňuje, </a:t>
            </a:r>
          </a:p>
          <a:p>
            <a:r>
              <a:rPr lang="cs-CZ" sz="2200"/>
              <a:t> je divergentní. Pokud ji splňuje, může, ale nemusí </a:t>
            </a:r>
          </a:p>
          <a:p>
            <a:r>
              <a:rPr lang="cs-CZ" sz="2200"/>
              <a:t> konvergovat.</a:t>
            </a:r>
          </a:p>
        </p:txBody>
      </p:sp>
      <p:sp>
        <p:nvSpPr>
          <p:cNvPr id="62492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481" name="Object 17"/>
          <p:cNvGraphicFramePr>
            <a:graphicFrameLocks noChangeAspect="1"/>
          </p:cNvGraphicFramePr>
          <p:nvPr/>
        </p:nvGraphicFramePr>
        <p:xfrm>
          <a:off x="3514725" y="2555875"/>
          <a:ext cx="128746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4" name="Equation" r:id="rId3" imgW="634725" imgH="279279" progId="Equation.DSMT4">
                  <p:embed/>
                </p:oleObj>
              </mc:Choice>
              <mc:Fallback>
                <p:oleObj name="Equation" r:id="rId3" imgW="634725" imgH="27927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2555875"/>
                        <a:ext cx="1287463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extovéPole 8"/>
          <p:cNvSpPr txBox="1">
            <a:spLocks noChangeArrowheads="1"/>
          </p:cNvSpPr>
          <p:nvPr/>
        </p:nvSpPr>
        <p:spPr bwMode="auto">
          <a:xfrm>
            <a:off x="338138" y="842963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Kritéria konvergence</a:t>
            </a:r>
            <a:endParaRPr lang="en-GB" altLang="cs-CZ" sz="2400" b="1"/>
          </a:p>
        </p:txBody>
      </p:sp>
      <p:sp>
        <p:nvSpPr>
          <p:cNvPr id="14950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4950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495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0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1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2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3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4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9515" name="Text Box 15"/>
          <p:cNvSpPr txBox="1">
            <a:spLocks noChangeArrowheads="1"/>
          </p:cNvSpPr>
          <p:nvPr/>
        </p:nvSpPr>
        <p:spPr bwMode="auto">
          <a:xfrm>
            <a:off x="812800" y="1973263"/>
            <a:ext cx="70104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Konvergenci (divergenci) řad určujeme na základě tzv. </a:t>
            </a:r>
          </a:p>
          <a:p>
            <a:r>
              <a:rPr lang="cs-CZ" sz="2200"/>
              <a:t> kritérií konvergence. Nejznáměší kritéria: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Srovnávací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Podílové (d´Alembertovo)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Odmocninové (Cauchyho)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Integrální.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3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Dirichletova řada</a:t>
            </a:r>
            <a:endParaRPr lang="en-GB" altLang="cs-CZ" sz="2400" b="1"/>
          </a:p>
        </p:txBody>
      </p:sp>
      <p:sp>
        <p:nvSpPr>
          <p:cNvPr id="64538" name="TextovéPole 10"/>
          <p:cNvSpPr txBox="1">
            <a:spLocks noChangeArrowheads="1"/>
          </p:cNvSpPr>
          <p:nvPr/>
        </p:nvSpPr>
        <p:spPr bwMode="auto">
          <a:xfrm>
            <a:off x="320675" y="1541463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3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1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2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3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4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5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46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7164388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Dirichletova řada            konverguje pro             .</a:t>
            </a:r>
          </a:p>
          <a:p>
            <a:endParaRPr lang="cs-CZ" sz="2200"/>
          </a:p>
          <a:p>
            <a:r>
              <a:rPr lang="cs-CZ" sz="2200"/>
              <a:t>Je často používaná jako srovnávací kritérium.</a:t>
            </a:r>
          </a:p>
          <a:p>
            <a:endParaRPr lang="cs-CZ" sz="2200"/>
          </a:p>
          <a:p>
            <a:r>
              <a:rPr lang="cs-CZ" sz="2200"/>
              <a:t>Příklad: dokažte, že řada                    konverguje.</a:t>
            </a:r>
          </a:p>
          <a:p>
            <a:endParaRPr lang="cs-CZ" sz="2200"/>
          </a:p>
          <a:p>
            <a:r>
              <a:rPr lang="cs-CZ" sz="2200"/>
              <a:t>Řešení: Každý člen dané řady je menší než odpovídající</a:t>
            </a:r>
          </a:p>
          <a:p>
            <a:r>
              <a:rPr lang="cs-CZ" sz="2200"/>
              <a:t> člen řady               . </a:t>
            </a:r>
          </a:p>
          <a:p>
            <a:endParaRPr lang="cs-CZ" sz="2200"/>
          </a:p>
          <a:p>
            <a:r>
              <a:rPr lang="cs-CZ" sz="2200"/>
              <a:t>Proto daná řada konverguje.  </a:t>
            </a:r>
          </a:p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4547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2" name="Object 20"/>
          <p:cNvGraphicFramePr>
            <a:graphicFrameLocks noChangeAspect="1"/>
          </p:cNvGraphicFramePr>
          <p:nvPr/>
        </p:nvGraphicFramePr>
        <p:xfrm>
          <a:off x="3167063" y="1819275"/>
          <a:ext cx="6905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4" name="Equation" r:id="rId3" imgW="406224" imgH="431613" progId="Equation.DSMT4">
                  <p:embed/>
                </p:oleObj>
              </mc:Choice>
              <mc:Fallback>
                <p:oleObj name="Equation" r:id="rId3" imgW="406224" imgH="43161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1819275"/>
                        <a:ext cx="690562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48" name="Rectangle 16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3" name="Object 21"/>
          <p:cNvGraphicFramePr>
            <a:graphicFrameLocks noChangeAspect="1"/>
          </p:cNvGraphicFramePr>
          <p:nvPr/>
        </p:nvGraphicFramePr>
        <p:xfrm>
          <a:off x="5875338" y="1987550"/>
          <a:ext cx="8270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5" name="Equation" r:id="rId5" imgW="355138" imgH="177569" progId="Equation.DSMT4">
                  <p:embed/>
                </p:oleObj>
              </mc:Choice>
              <mc:Fallback>
                <p:oleObj name="Equation" r:id="rId5" imgW="355138" imgH="1775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338" y="1987550"/>
                        <a:ext cx="82708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4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4" name="Object 22"/>
          <p:cNvGraphicFramePr>
            <a:graphicFrameLocks noChangeAspect="1"/>
          </p:cNvGraphicFramePr>
          <p:nvPr/>
        </p:nvGraphicFramePr>
        <p:xfrm>
          <a:off x="4024313" y="3259138"/>
          <a:ext cx="14160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6" name="Equation" r:id="rId7" imgW="1092200" imgH="457200" progId="Equation.DSMT4">
                  <p:embed/>
                </p:oleObj>
              </mc:Choice>
              <mc:Fallback>
                <p:oleObj name="Equation" r:id="rId7" imgW="109220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3259138"/>
                        <a:ext cx="141605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5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5" name="Object 23"/>
          <p:cNvGraphicFramePr>
            <a:graphicFrameLocks noChangeAspect="1"/>
          </p:cNvGraphicFramePr>
          <p:nvPr/>
        </p:nvGraphicFramePr>
        <p:xfrm>
          <a:off x="2386013" y="4316413"/>
          <a:ext cx="6635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7" name="Equation" r:id="rId9" imgW="393529" imgH="431613" progId="Equation.DSMT4">
                  <p:embed/>
                </p:oleObj>
              </mc:Choice>
              <mc:Fallback>
                <p:oleObj name="Equation" r:id="rId9" imgW="393529" imgH="43161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316413"/>
                        <a:ext cx="6635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podílové kritérium</a:t>
            </a:r>
            <a:endParaRPr lang="en-GB" altLang="cs-CZ" sz="2400" b="1"/>
          </a:p>
        </p:txBody>
      </p:sp>
      <p:sp>
        <p:nvSpPr>
          <p:cNvPr id="15155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5155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5155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58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59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0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1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3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51564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5" name="Rectangle 15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6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8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51569" name="Rectangle 25"/>
          <p:cNvSpPr>
            <a:spLocks noChangeArrowheads="1"/>
          </p:cNvSpPr>
          <p:nvPr/>
        </p:nvSpPr>
        <p:spPr bwMode="auto">
          <a:xfrm>
            <a:off x="-1244600" y="2516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51570" name="Picture 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75" y="1765300"/>
            <a:ext cx="7993063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Obsah přednášky</a:t>
            </a:r>
            <a:endParaRPr lang="en-GB" altLang="cs-CZ" sz="2400" b="1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  <a:r>
              <a:rPr lang="cs-CZ" altLang="cs-CZ" sz="2200" dirty="0"/>
              <a:t>Aplikace integrálního počtu v ekonomii:</a:t>
            </a: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endParaRPr lang="cs-CZ" altLang="cs-CZ" sz="2200" dirty="0"/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arenR"/>
            </a:pPr>
            <a:r>
              <a:rPr lang="cs-CZ" altLang="cs-CZ" sz="2200" dirty="0"/>
              <a:t>Přebytek spotřebitele a výrobce v podmínkách dokonalé konkurence.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arenR"/>
            </a:pPr>
            <a:r>
              <a:rPr lang="cs-CZ" altLang="cs-CZ" sz="2200" dirty="0" smtClean="0"/>
              <a:t>Celkový </a:t>
            </a:r>
            <a:r>
              <a:rPr lang="cs-CZ" altLang="cs-CZ" sz="2200" dirty="0"/>
              <a:t>příjem jako integrál toku příjmu</a:t>
            </a:r>
            <a:r>
              <a:rPr lang="cs-CZ" altLang="cs-CZ" sz="2200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arenR"/>
            </a:pPr>
            <a:r>
              <a:rPr lang="cs-CZ" altLang="cs-CZ" sz="2200" dirty="0" smtClean="0"/>
              <a:t>Nekonečné číselné řady.</a:t>
            </a: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dirty="0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podílové kritérium</a:t>
            </a:r>
            <a:endParaRPr lang="en-GB" altLang="cs-CZ" sz="2400" b="1"/>
          </a:p>
        </p:txBody>
      </p:sp>
      <p:sp>
        <p:nvSpPr>
          <p:cNvPr id="16386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386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638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69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0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1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2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3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4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63875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6" name="Rectangle 15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879" name="Text Box 21"/>
          <p:cNvSpPr txBox="1">
            <a:spLocks noChangeArrowheads="1"/>
          </p:cNvSpPr>
          <p:nvPr/>
        </p:nvSpPr>
        <p:spPr bwMode="auto">
          <a:xfrm>
            <a:off x="785813" y="1944688"/>
            <a:ext cx="65278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Používáme v případě, že členy řady tvoří faktoriály.</a:t>
            </a:r>
          </a:p>
          <a:p>
            <a:endParaRPr lang="cs-CZ" sz="2200"/>
          </a:p>
          <a:p>
            <a:r>
              <a:rPr lang="cs-CZ" sz="2200"/>
              <a:t>Příklad: Rozhodněte o konvergenci řady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Řada konverguje.</a:t>
            </a:r>
          </a:p>
          <a:p>
            <a:endParaRPr lang="cs-CZ" sz="2200"/>
          </a:p>
        </p:txBody>
      </p:sp>
      <p:sp>
        <p:nvSpPr>
          <p:cNvPr id="163880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3862" name="Object 22"/>
          <p:cNvGraphicFramePr>
            <a:graphicFrameLocks noChangeAspect="1"/>
          </p:cNvGraphicFramePr>
          <p:nvPr/>
        </p:nvGraphicFramePr>
        <p:xfrm>
          <a:off x="5910263" y="2443163"/>
          <a:ext cx="63658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8" name="Equation" r:id="rId3" imgW="406048" imgH="444114" progId="Equation.DSMT4">
                  <p:embed/>
                </p:oleObj>
              </mc:Choice>
              <mc:Fallback>
                <p:oleObj name="Equation" r:id="rId3" imgW="406048" imgH="444114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0263" y="2443163"/>
                        <a:ext cx="636587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1" name="Rectangle 25"/>
          <p:cNvSpPr>
            <a:spLocks noChangeArrowheads="1"/>
          </p:cNvSpPr>
          <p:nvPr/>
        </p:nvSpPr>
        <p:spPr bwMode="auto">
          <a:xfrm>
            <a:off x="-1244600" y="2516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3863" name="Object 23"/>
          <p:cNvGraphicFramePr>
            <a:graphicFrameLocks noChangeAspect="1"/>
          </p:cNvGraphicFramePr>
          <p:nvPr/>
        </p:nvGraphicFramePr>
        <p:xfrm>
          <a:off x="2535238" y="2921000"/>
          <a:ext cx="322738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9" name="Equation" r:id="rId5" imgW="2044700" imgH="863600" progId="Equation.DSMT4">
                  <p:embed/>
                </p:oleObj>
              </mc:Choice>
              <mc:Fallback>
                <p:oleObj name="Equation" r:id="rId5" imgW="2044700" imgH="863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2921000"/>
                        <a:ext cx="3227387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2" name="Text Box 26"/>
          <p:cNvSpPr txBox="1">
            <a:spLocks noChangeArrowheads="1"/>
          </p:cNvSpPr>
          <p:nvPr/>
        </p:nvSpPr>
        <p:spPr bwMode="auto">
          <a:xfrm>
            <a:off x="973138" y="5065713"/>
            <a:ext cx="74739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Rozhodovací tabulka:</a:t>
            </a:r>
          </a:p>
          <a:p>
            <a:r>
              <a:rPr lang="cs-CZ"/>
              <a:t>Pro L </a:t>
            </a:r>
            <a:r>
              <a:rPr lang="en-US"/>
              <a:t>&lt; 1 </a:t>
            </a:r>
            <a:r>
              <a:rPr lang="cs-CZ"/>
              <a:t>řada konverguje, pro</a:t>
            </a:r>
            <a:r>
              <a:rPr lang="en-US"/>
              <a:t> L &gt; 1 </a:t>
            </a:r>
            <a:r>
              <a:rPr lang="cs-CZ"/>
              <a:t>diverguje, pro </a:t>
            </a:r>
            <a:r>
              <a:rPr lang="en-US"/>
              <a:t>L</a:t>
            </a:r>
            <a:r>
              <a:rPr lang="cs-CZ"/>
              <a:t>= 1 nelze rozhodnout.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Nekonečná číselná řada – odmocninové kritérium</a:t>
            </a:r>
            <a:endParaRPr lang="en-GB" altLang="cs-CZ" sz="2400" b="1"/>
          </a:p>
        </p:txBody>
      </p:sp>
      <p:sp>
        <p:nvSpPr>
          <p:cNvPr id="1669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691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669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18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19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0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1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3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66924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5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8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2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66930" name="Picture 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538" y="2251075"/>
            <a:ext cx="7781925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6488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Nekonečná číselná řada – odmocninové kritérium</a:t>
            </a:r>
            <a:endParaRPr lang="en-GB" altLang="cs-CZ" sz="2400" b="1"/>
          </a:p>
        </p:txBody>
      </p:sp>
      <p:sp>
        <p:nvSpPr>
          <p:cNvPr id="16489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489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648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3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4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5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6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7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98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64899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900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90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90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903" name="Text Box 17"/>
          <p:cNvSpPr txBox="1">
            <a:spLocks noChangeArrowheads="1"/>
          </p:cNvSpPr>
          <p:nvPr/>
        </p:nvSpPr>
        <p:spPr bwMode="auto">
          <a:xfrm>
            <a:off x="973138" y="1889125"/>
            <a:ext cx="68389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Používáme pro řady s mocninami nebo exp funkcemi.</a:t>
            </a:r>
          </a:p>
          <a:p>
            <a:endParaRPr lang="cs-CZ" sz="2200"/>
          </a:p>
          <a:p>
            <a:r>
              <a:rPr lang="cs-CZ" sz="2200"/>
              <a:t>Příklad:Rozhodněte o konvergenci řady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Protože L </a:t>
            </a:r>
            <a:r>
              <a:rPr lang="en-US" sz="2200"/>
              <a:t>&lt; 1, </a:t>
            </a:r>
            <a:r>
              <a:rPr lang="cs-CZ" sz="2200"/>
              <a:t>řada konverguje.</a:t>
            </a:r>
          </a:p>
        </p:txBody>
      </p:sp>
      <p:sp>
        <p:nvSpPr>
          <p:cNvPr id="164904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4886" name="Object 22"/>
          <p:cNvGraphicFramePr>
            <a:graphicFrameLocks noChangeAspect="1"/>
          </p:cNvGraphicFramePr>
          <p:nvPr/>
        </p:nvGraphicFramePr>
        <p:xfrm>
          <a:off x="6011863" y="2370138"/>
          <a:ext cx="9302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92" name="Equation" r:id="rId3" imgW="545863" imgH="457002" progId="Equation.DSMT4">
                  <p:embed/>
                </p:oleObj>
              </mc:Choice>
              <mc:Fallback>
                <p:oleObj name="Equation" r:id="rId3" imgW="545863" imgH="457002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370138"/>
                        <a:ext cx="930275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90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4887" name="Object 23"/>
          <p:cNvGraphicFramePr>
            <a:graphicFrameLocks noChangeAspect="1"/>
          </p:cNvGraphicFramePr>
          <p:nvPr/>
        </p:nvGraphicFramePr>
        <p:xfrm>
          <a:off x="2093913" y="3354388"/>
          <a:ext cx="190817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93" name="Equation" r:id="rId5" imgW="1181100" imgH="508000" progId="Equation.DSMT4">
                  <p:embed/>
                </p:oleObj>
              </mc:Choice>
              <mc:Fallback>
                <p:oleObj name="Equation" r:id="rId5" imgW="1181100" imgH="508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3354388"/>
                        <a:ext cx="1908175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9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Odmocninové kritérium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1</a:t>
            </a:r>
            <a:endParaRPr lang="en-GB" altLang="cs-CZ" sz="2400" b="1" dirty="0"/>
          </a:p>
        </p:txBody>
      </p:sp>
      <p:sp>
        <p:nvSpPr>
          <p:cNvPr id="8399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399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399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3999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0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1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2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3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4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84005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6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9" name="Text Box 17"/>
          <p:cNvSpPr txBox="1">
            <a:spLocks noChangeArrowheads="1"/>
          </p:cNvSpPr>
          <p:nvPr/>
        </p:nvSpPr>
        <p:spPr bwMode="auto">
          <a:xfrm>
            <a:off x="973138" y="1889125"/>
            <a:ext cx="52228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Rozhodněte o konvergenci řady             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Protože L </a:t>
            </a:r>
            <a:r>
              <a:rPr lang="en-US" sz="2200"/>
              <a:t>&gt; 1, </a:t>
            </a:r>
            <a:r>
              <a:rPr lang="cs-CZ" sz="2200"/>
              <a:t>řada diverguje.</a:t>
            </a:r>
          </a:p>
        </p:txBody>
      </p:sp>
      <p:sp>
        <p:nvSpPr>
          <p:cNvPr id="84010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1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2" name="Object 24"/>
          <p:cNvGraphicFramePr>
            <a:graphicFrameLocks noChangeAspect="1"/>
          </p:cNvGraphicFramePr>
          <p:nvPr/>
        </p:nvGraphicFramePr>
        <p:xfrm>
          <a:off x="5138738" y="1743075"/>
          <a:ext cx="89693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8" name="Equation" r:id="rId3" imgW="545863" imgH="469696" progId="Equation.DSMT4">
                  <p:embed/>
                </p:oleObj>
              </mc:Choice>
              <mc:Fallback>
                <p:oleObj name="Equation" r:id="rId3" imgW="545863" imgH="46969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1743075"/>
                        <a:ext cx="896937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5"/>
          <p:cNvGraphicFramePr>
            <a:graphicFrameLocks noChangeAspect="1"/>
          </p:cNvGraphicFramePr>
          <p:nvPr/>
        </p:nvGraphicFramePr>
        <p:xfrm>
          <a:off x="2582863" y="2976563"/>
          <a:ext cx="2084387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9" name="Equation" r:id="rId5" imgW="1206500" imgH="508000" progId="Equation.DSMT4">
                  <p:embed/>
                </p:oleObj>
              </mc:Choice>
              <mc:Fallback>
                <p:oleObj name="Equation" r:id="rId5" imgW="1206500" imgH="508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2976563"/>
                        <a:ext cx="2084387" cy="87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integrální kritérium</a:t>
            </a:r>
            <a:endParaRPr lang="en-GB" altLang="cs-CZ" sz="2400" b="1"/>
          </a:p>
        </p:txBody>
      </p:sp>
      <p:sp>
        <p:nvSpPr>
          <p:cNvPr id="16896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896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689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66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67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68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69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0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1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68972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3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4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8976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68977" name="Picture 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5988" y="2125663"/>
            <a:ext cx="769937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integrální kritérium</a:t>
            </a:r>
            <a:endParaRPr lang="en-GB" altLang="cs-CZ" sz="2400" b="1"/>
          </a:p>
        </p:txBody>
      </p:sp>
      <p:sp>
        <p:nvSpPr>
          <p:cNvPr id="1659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59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659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5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6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7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8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19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65920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21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2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2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24" name="Rectangle 17"/>
          <p:cNvSpPr>
            <a:spLocks noChangeArrowheads="1"/>
          </p:cNvSpPr>
          <p:nvPr/>
        </p:nvSpPr>
        <p:spPr bwMode="auto">
          <a:xfrm>
            <a:off x="1031875" y="1735138"/>
            <a:ext cx="7313613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Nejobecnější kritérium, které lze použít když ostatní </a:t>
            </a:r>
          </a:p>
          <a:p>
            <a:r>
              <a:rPr lang="cs-CZ" sz="2200"/>
              <a:t> kritéria selžou.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Příklad: Rozhodněte o konvergenci harmonické řady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Protože výsledek je nekonečný, řada diverguje..</a:t>
            </a:r>
          </a:p>
        </p:txBody>
      </p:sp>
      <p:sp>
        <p:nvSpPr>
          <p:cNvPr id="165925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5908" name="Object 20"/>
          <p:cNvGraphicFramePr>
            <a:graphicFrameLocks noChangeAspect="1"/>
          </p:cNvGraphicFramePr>
          <p:nvPr/>
        </p:nvGraphicFramePr>
        <p:xfrm>
          <a:off x="2506663" y="3827463"/>
          <a:ext cx="32829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11" name="Equation" r:id="rId3" imgW="2032000" imgH="457200" progId="Equation.DSMT4">
                  <p:embed/>
                </p:oleObj>
              </mc:Choice>
              <mc:Fallback>
                <p:oleObj name="Equation" r:id="rId3" imgW="203200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663" y="3827463"/>
                        <a:ext cx="328295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Leibnizovo kritérium</a:t>
            </a:r>
            <a:endParaRPr lang="en-GB" altLang="cs-CZ" sz="2400" b="1"/>
          </a:p>
        </p:txBody>
      </p:sp>
      <p:sp>
        <p:nvSpPr>
          <p:cNvPr id="1710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710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710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4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5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6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7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8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19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171020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21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2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2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24" name="Text Box 17"/>
          <p:cNvSpPr txBox="1">
            <a:spLocks noChangeArrowheads="1"/>
          </p:cNvSpPr>
          <p:nvPr/>
        </p:nvSpPr>
        <p:spPr bwMode="auto">
          <a:xfrm>
            <a:off x="803275" y="1879600"/>
            <a:ext cx="4040188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Používá se pro alternující řady.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17102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1026" name="Rectangle 2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71027" name="Picture 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754313"/>
            <a:ext cx="7375525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3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Leibnizovo kritérium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1</a:t>
            </a:r>
            <a:endParaRPr lang="en-GB" altLang="cs-CZ" sz="2400" b="1" dirty="0"/>
          </a:p>
        </p:txBody>
      </p:sp>
      <p:sp>
        <p:nvSpPr>
          <p:cNvPr id="7683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683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68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5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6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7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8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39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0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76841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2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5" name="Text Box 17"/>
          <p:cNvSpPr txBox="1">
            <a:spLocks noChangeArrowheads="1"/>
          </p:cNvSpPr>
          <p:nvPr/>
        </p:nvSpPr>
        <p:spPr bwMode="auto">
          <a:xfrm>
            <a:off x="803275" y="1879600"/>
            <a:ext cx="7834313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Příklad: Rozhodněte o konvergenci řady                  .</a:t>
            </a:r>
          </a:p>
          <a:p>
            <a:endParaRPr lang="cs-CZ" sz="2200"/>
          </a:p>
          <a:p>
            <a:r>
              <a:rPr lang="cs-CZ" sz="2200"/>
              <a:t>Řešení: Zkontrolujeme, zda jsou splněny předpoklady kritéria: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Podmínky jsou splněny, proto řada konverguje.</a:t>
            </a:r>
          </a:p>
          <a:p>
            <a:endParaRPr lang="cs-CZ" sz="2200"/>
          </a:p>
          <a:p>
            <a:r>
              <a:rPr lang="cs-CZ" sz="2200"/>
              <a:t>Pozn: Daná řada ale nekonverguje absolutně.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7684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7" name="Rectangle 2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6848" name="Rectangle 2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7" name="Object 27"/>
          <p:cNvGraphicFramePr>
            <a:graphicFrameLocks noChangeAspect="1"/>
          </p:cNvGraphicFramePr>
          <p:nvPr/>
        </p:nvGraphicFramePr>
        <p:xfrm>
          <a:off x="5948363" y="1760538"/>
          <a:ext cx="12446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6" name="Equation" r:id="rId3" imgW="774364" imgH="431613" progId="Equation.DSMT4">
                  <p:embed/>
                </p:oleObj>
              </mc:Choice>
              <mc:Fallback>
                <p:oleObj name="Equation" r:id="rId3" imgW="774364" imgH="431613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3" y="1760538"/>
                        <a:ext cx="12446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49" name="Rectangle 2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8" name="Object 28"/>
          <p:cNvGraphicFramePr>
            <a:graphicFrameLocks noChangeAspect="1"/>
          </p:cNvGraphicFramePr>
          <p:nvPr/>
        </p:nvGraphicFramePr>
        <p:xfrm>
          <a:off x="1998663" y="3179763"/>
          <a:ext cx="9858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7" name="Equation" r:id="rId5" imgW="609336" imgH="393529" progId="Equation.DSMT4">
                  <p:embed/>
                </p:oleObj>
              </mc:Choice>
              <mc:Fallback>
                <p:oleObj name="Equation" r:id="rId5" imgW="609336" imgH="393529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663" y="3179763"/>
                        <a:ext cx="985837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50" name="Rectangle 2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6829" name="Object 29"/>
          <p:cNvGraphicFramePr>
            <a:graphicFrameLocks noChangeAspect="1"/>
          </p:cNvGraphicFramePr>
          <p:nvPr/>
        </p:nvGraphicFramePr>
        <p:xfrm>
          <a:off x="3375025" y="3195638"/>
          <a:ext cx="16510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8" name="Equation" r:id="rId7" imgW="1091726" imgH="393529" progId="Equation.DSMT4">
                  <p:embed/>
                </p:oleObj>
              </mc:Choice>
              <mc:Fallback>
                <p:oleObj name="Equation" r:id="rId7" imgW="1091726" imgH="39352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3195638"/>
                        <a:ext cx="1651000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5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Nekonečné číselné řady – operace s řadami</a:t>
            </a:r>
            <a:endParaRPr lang="en-GB" altLang="cs-CZ" sz="2400" b="1"/>
          </a:p>
        </p:txBody>
      </p:sp>
      <p:sp>
        <p:nvSpPr>
          <p:cNvPr id="6965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965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0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1" name="Rectangle 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2" name="Rectangle 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3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4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5" name="Text Box 12"/>
          <p:cNvSpPr txBox="1">
            <a:spLocks noChangeArrowheads="1"/>
          </p:cNvSpPr>
          <p:nvPr/>
        </p:nvSpPr>
        <p:spPr bwMode="auto">
          <a:xfrm>
            <a:off x="812800" y="1973263"/>
            <a:ext cx="261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 </a:t>
            </a:r>
          </a:p>
        </p:txBody>
      </p:sp>
      <p:sp>
        <p:nvSpPr>
          <p:cNvPr id="69666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7" name="Rectangle 14"/>
          <p:cNvSpPr>
            <a:spLocks noChangeArrowheads="1"/>
          </p:cNvSpPr>
          <p:nvPr/>
        </p:nvSpPr>
        <p:spPr bwMode="auto">
          <a:xfrm>
            <a:off x="0" y="3343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8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6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0" name="Text Box 17"/>
          <p:cNvSpPr txBox="1">
            <a:spLocks noChangeArrowheads="1"/>
          </p:cNvSpPr>
          <p:nvPr/>
        </p:nvSpPr>
        <p:spPr bwMode="auto">
          <a:xfrm>
            <a:off x="1181100" y="1822450"/>
            <a:ext cx="673100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Povolené operace s konvergentními řadami zahrnují:</a:t>
            </a:r>
          </a:p>
          <a:p>
            <a:endParaRPr lang="cs-CZ" sz="2200"/>
          </a:p>
          <a:p>
            <a:r>
              <a:rPr lang="cs-CZ" sz="2200"/>
              <a:t>i)</a:t>
            </a:r>
          </a:p>
          <a:p>
            <a:endParaRPr lang="cs-CZ" sz="2200"/>
          </a:p>
          <a:p>
            <a:r>
              <a:rPr lang="cs-CZ" sz="2200"/>
              <a:t>ii)</a:t>
            </a:r>
          </a:p>
          <a:p>
            <a:r>
              <a:rPr lang="cs-CZ" sz="2200"/>
              <a:t> </a:t>
            </a:r>
          </a:p>
          <a:p>
            <a:endParaRPr lang="cs-CZ" sz="2200"/>
          </a:p>
          <a:p>
            <a:r>
              <a:rPr lang="cs-CZ" sz="2200"/>
              <a:t>Obě tyto operace nemají vliv na konvergenci.</a:t>
            </a:r>
          </a:p>
          <a:p>
            <a:endParaRPr lang="cs-CZ" sz="2200"/>
          </a:p>
        </p:txBody>
      </p:sp>
      <p:sp>
        <p:nvSpPr>
          <p:cNvPr id="69671" name="Rectangle 19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53" name="Object 21"/>
          <p:cNvGraphicFramePr>
            <a:graphicFrameLocks noChangeAspect="1"/>
          </p:cNvGraphicFramePr>
          <p:nvPr/>
        </p:nvGraphicFramePr>
        <p:xfrm>
          <a:off x="1639888" y="2414588"/>
          <a:ext cx="1595437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9" name="Equation" r:id="rId3" imgW="1104900" imgH="431800" progId="Equation.DSMT4">
                  <p:embed/>
                </p:oleObj>
              </mc:Choice>
              <mc:Fallback>
                <p:oleObj name="Equation" r:id="rId3" imgW="1104900" imgH="431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88" y="2414588"/>
                        <a:ext cx="1595437" cy="61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72" name="Rectangle 2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54" name="Object 22"/>
          <p:cNvGraphicFramePr>
            <a:graphicFrameLocks noChangeAspect="1"/>
          </p:cNvGraphicFramePr>
          <p:nvPr/>
        </p:nvGraphicFramePr>
        <p:xfrm>
          <a:off x="1565275" y="3081338"/>
          <a:ext cx="230028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0" name="Equation" r:id="rId5" imgW="1714500" imgH="431800" progId="Equation.DSMT4">
                  <p:embed/>
                </p:oleObj>
              </mc:Choice>
              <mc:Fallback>
                <p:oleObj name="Equation" r:id="rId5" imgW="1714500" imgH="431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3081338"/>
                        <a:ext cx="2300288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Přebytek spotřebitele a výrobce v podmínkách dokonalé konkurence</a:t>
            </a:r>
            <a:endParaRPr lang="en-GB" altLang="cs-CZ" sz="2400" b="1"/>
          </a:p>
        </p:txBody>
      </p:sp>
      <p:sp>
        <p:nvSpPr>
          <p:cNvPr id="952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Přebytek spotřebitele (CS) a výrobce (PS) v podmínkách dokonalé konkurence je definován takto: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Vysvětlení viz obrázek.</a:t>
            </a:r>
            <a:endParaRPr lang="en-GB" altLang="cs-CZ" sz="2200"/>
          </a:p>
        </p:txBody>
      </p:sp>
      <p:sp>
        <p:nvSpPr>
          <p:cNvPr id="9524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52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525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3" name="Object 11"/>
          <p:cNvGraphicFramePr>
            <a:graphicFrameLocks noChangeAspect="1"/>
          </p:cNvGraphicFramePr>
          <p:nvPr/>
        </p:nvGraphicFramePr>
        <p:xfrm>
          <a:off x="2968625" y="2913063"/>
          <a:ext cx="2484438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9" name="Equation" r:id="rId3" imgW="1511300" imgH="482600" progId="Equation.DSMT4">
                  <p:embed/>
                </p:oleObj>
              </mc:Choice>
              <mc:Fallback>
                <p:oleObj name="Equation" r:id="rId3" imgW="1511300" imgH="482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25" y="2913063"/>
                        <a:ext cx="2484438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3035300" y="3684588"/>
          <a:ext cx="24384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0" name="Equation" r:id="rId5" imgW="1485900" imgH="482600" progId="Equation.DSMT4">
                  <p:embed/>
                </p:oleObj>
              </mc:Choice>
              <mc:Fallback>
                <p:oleObj name="Equation" r:id="rId5" imgW="1485900" imgH="482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684588"/>
                        <a:ext cx="24384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Přebytek spotřebitele a výrobce v podmínkách dokonalé konkurence</a:t>
            </a:r>
            <a:endParaRPr lang="en-GB" altLang="cs-CZ" sz="2400" b="1"/>
          </a:p>
        </p:txBody>
      </p:sp>
      <p:sp>
        <p:nvSpPr>
          <p:cNvPr id="962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</p:txBody>
      </p:sp>
      <p:sp>
        <p:nvSpPr>
          <p:cNvPr id="9626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962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9626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96264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633538"/>
            <a:ext cx="6107112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4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altLang="cs-CZ" sz="2400" b="1" dirty="0"/>
          </a:p>
          <a:p>
            <a:pPr algn="ctr"/>
            <a:r>
              <a:rPr lang="cs-CZ" altLang="cs-CZ" sz="2400" b="1" dirty="0"/>
              <a:t>Přebytek spotřebitele a výrobce -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1</a:t>
            </a:r>
            <a:endParaRPr lang="en-GB" altLang="cs-CZ" sz="2400" b="1" dirty="0"/>
          </a:p>
        </p:txBody>
      </p:sp>
      <p:sp>
        <p:nvSpPr>
          <p:cNvPr id="5634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4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5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6" name="Text Box 11"/>
          <p:cNvSpPr txBox="1">
            <a:spLocks noChangeArrowheads="1"/>
          </p:cNvSpPr>
          <p:nvPr/>
        </p:nvSpPr>
        <p:spPr bwMode="auto">
          <a:xfrm>
            <a:off x="944563" y="2066925"/>
            <a:ext cx="61849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Určete CS a PS:                      a    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r>
              <a:rPr lang="cs-CZ" sz="2200"/>
              <a:t>  V bodě rovnováhy se obě funkce rovnají:</a:t>
            </a:r>
          </a:p>
        </p:txBody>
      </p:sp>
      <p:graphicFrame>
        <p:nvGraphicFramePr>
          <p:cNvPr id="56337" name="Object 17"/>
          <p:cNvGraphicFramePr>
            <a:graphicFrameLocks noChangeAspect="1"/>
          </p:cNvGraphicFramePr>
          <p:nvPr/>
        </p:nvGraphicFramePr>
        <p:xfrm>
          <a:off x="3213100" y="2154238"/>
          <a:ext cx="1338263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6" name="Equation" r:id="rId3" imgW="825500" imgH="203200" progId="Equation.DSMT4">
                  <p:embed/>
                </p:oleObj>
              </mc:Choice>
              <mc:Fallback>
                <p:oleObj name="Equation" r:id="rId3" imgW="825500" imgH="203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2154238"/>
                        <a:ext cx="1338263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38" name="Object 18"/>
          <p:cNvGraphicFramePr>
            <a:graphicFrameLocks noChangeAspect="1"/>
          </p:cNvGraphicFramePr>
          <p:nvPr/>
        </p:nvGraphicFramePr>
        <p:xfrm>
          <a:off x="5146675" y="2027238"/>
          <a:ext cx="12446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7" name="Equation" r:id="rId5" imgW="850531" imgH="431613" progId="Equation.DSMT4">
                  <p:embed/>
                </p:oleObj>
              </mc:Choice>
              <mc:Fallback>
                <p:oleObj name="Equation" r:id="rId5" imgW="850531" imgH="431613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027238"/>
                        <a:ext cx="124460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/>
          <p:cNvGraphicFramePr>
            <a:graphicFrameLocks noChangeAspect="1"/>
          </p:cNvGraphicFramePr>
          <p:nvPr/>
        </p:nvGraphicFramePr>
        <p:xfrm>
          <a:off x="2817813" y="3652838"/>
          <a:ext cx="16414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8" name="Equation" r:id="rId7" imgW="876300" imgH="419100" progId="Equation.DSMT4">
                  <p:embed/>
                </p:oleObj>
              </mc:Choice>
              <mc:Fallback>
                <p:oleObj name="Equation" r:id="rId7" imgW="8763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3652838"/>
                        <a:ext cx="1641475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48" name="Rectangle 18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9" name="Text Box 19"/>
          <p:cNvSpPr txBox="1">
            <a:spLocks noChangeArrowheads="1"/>
          </p:cNvSpPr>
          <p:nvPr/>
        </p:nvSpPr>
        <p:spPr bwMode="auto">
          <a:xfrm>
            <a:off x="1039813" y="4498975"/>
            <a:ext cx="5880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Tato rovnice má dva kořeny: Q = 5 a Q = -10.</a:t>
            </a:r>
          </a:p>
          <a:p>
            <a:r>
              <a:rPr lang="cs-CZ" sz="2200"/>
              <a:t>Záporný kořen zamítneme, máme tedy: Q</a:t>
            </a:r>
            <a:r>
              <a:rPr lang="cs-CZ" sz="1400"/>
              <a:t>E</a:t>
            </a:r>
            <a:r>
              <a:rPr lang="cs-CZ" sz="2200"/>
              <a:t>=5.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9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6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7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9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0" name="Rectangle 15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1" name="Text Box 16"/>
          <p:cNvSpPr txBox="1">
            <a:spLocks noChangeArrowheads="1"/>
          </p:cNvSpPr>
          <p:nvPr/>
        </p:nvSpPr>
        <p:spPr bwMode="auto">
          <a:xfrm>
            <a:off x="1106488" y="24812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402" name="Text Box 17"/>
          <p:cNvSpPr txBox="1">
            <a:spLocks noChangeArrowheads="1"/>
          </p:cNvSpPr>
          <p:nvPr/>
        </p:nvSpPr>
        <p:spPr bwMode="auto">
          <a:xfrm>
            <a:off x="757238" y="2190750"/>
            <a:ext cx="6388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Nyní můžeme dosadit do dříve uvedených vzorců </a:t>
            </a:r>
          </a:p>
          <a:p>
            <a:r>
              <a:rPr lang="cs-CZ" sz="2200"/>
              <a:t> pro CS a PS: </a:t>
            </a:r>
          </a:p>
        </p:txBody>
      </p:sp>
      <p:sp>
        <p:nvSpPr>
          <p:cNvPr id="58403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9" name="Object 21"/>
          <p:cNvGraphicFramePr>
            <a:graphicFrameLocks noChangeAspect="1"/>
          </p:cNvGraphicFramePr>
          <p:nvPr/>
        </p:nvGraphicFramePr>
        <p:xfrm>
          <a:off x="1236663" y="3368675"/>
          <a:ext cx="58769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5" name="Equation" r:id="rId3" imgW="3911600" imgH="457200" progId="Equation.DSMT4">
                  <p:embed/>
                </p:oleObj>
              </mc:Choice>
              <mc:Fallback>
                <p:oleObj name="Equation" r:id="rId3" imgW="3911600" imgH="457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3368675"/>
                        <a:ext cx="58769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4" name="Rectangle 2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1198563" y="4129088"/>
          <a:ext cx="5300662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name="Equation" r:id="rId5" imgW="3708400" imgH="508000" progId="Equation.DSMT4">
                  <p:embed/>
                </p:oleObj>
              </mc:Choice>
              <mc:Fallback>
                <p:oleObj name="Equation" r:id="rId5" imgW="3708400" imgH="508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4129088"/>
                        <a:ext cx="5300662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5" name="Text Box 22"/>
          <p:cNvSpPr txBox="1">
            <a:spLocks noChangeArrowheads="1"/>
          </p:cNvSpPr>
          <p:nvPr/>
        </p:nvSpPr>
        <p:spPr bwMode="auto">
          <a:xfrm>
            <a:off x="1123950" y="5310188"/>
            <a:ext cx="4286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Pozn.: Výsledek musí být kladný.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1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altLang="cs-CZ" sz="2400" b="1" dirty="0"/>
          </a:p>
          <a:p>
            <a:pPr algn="ctr"/>
            <a:r>
              <a:rPr lang="cs-CZ" altLang="cs-CZ" sz="2400" b="1" dirty="0"/>
              <a:t>Přebytek spotřebitele a výrobce -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2</a:t>
            </a:r>
            <a:endParaRPr lang="en-GB" altLang="cs-CZ" sz="2400" b="1" dirty="0"/>
          </a:p>
        </p:txBody>
      </p:sp>
      <p:sp>
        <p:nvSpPr>
          <p:cNvPr id="14031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4031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4031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15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16" name="Text Box 11"/>
          <p:cNvSpPr txBox="1">
            <a:spLocks noChangeArrowheads="1"/>
          </p:cNvSpPr>
          <p:nvPr/>
        </p:nvSpPr>
        <p:spPr bwMode="auto">
          <a:xfrm>
            <a:off x="944563" y="2066925"/>
            <a:ext cx="61849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Určete CS a PS:                      a    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r>
              <a:rPr lang="cs-CZ" sz="2200"/>
              <a:t>  V bodě rovnováhy se obě funkce rovnají:</a:t>
            </a:r>
          </a:p>
        </p:txBody>
      </p:sp>
      <p:sp>
        <p:nvSpPr>
          <p:cNvPr id="14031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18" name="Rectangle 18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19" name="Text Box 19"/>
          <p:cNvSpPr txBox="1">
            <a:spLocks noChangeArrowheads="1"/>
          </p:cNvSpPr>
          <p:nvPr/>
        </p:nvSpPr>
        <p:spPr bwMode="auto">
          <a:xfrm>
            <a:off x="1039813" y="4498975"/>
            <a:ext cx="71056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Tato rovnice má kořen Q = 8, kterému odpovídá P = 44.</a:t>
            </a:r>
          </a:p>
        </p:txBody>
      </p:sp>
      <p:graphicFrame>
        <p:nvGraphicFramePr>
          <p:cNvPr id="140307" name="Object 19"/>
          <p:cNvGraphicFramePr>
            <a:graphicFrameLocks noChangeAspect="1"/>
          </p:cNvGraphicFramePr>
          <p:nvPr/>
        </p:nvGraphicFramePr>
        <p:xfrm>
          <a:off x="3149600" y="2147888"/>
          <a:ext cx="152082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16" name="Equation" r:id="rId3" imgW="977476" imgH="203112" progId="Equation.DSMT4">
                  <p:embed/>
                </p:oleObj>
              </mc:Choice>
              <mc:Fallback>
                <p:oleObj name="Equation" r:id="rId3" imgW="977476" imgH="203112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147888"/>
                        <a:ext cx="152082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08" name="Object 20"/>
          <p:cNvGraphicFramePr>
            <a:graphicFrameLocks noChangeAspect="1"/>
          </p:cNvGraphicFramePr>
          <p:nvPr/>
        </p:nvGraphicFramePr>
        <p:xfrm>
          <a:off x="4984750" y="2176463"/>
          <a:ext cx="1425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17" name="Equation" r:id="rId5" imgW="1002865" imgH="203112" progId="Equation.DSMT4">
                  <p:embed/>
                </p:oleObj>
              </mc:Choice>
              <mc:Fallback>
                <p:oleObj name="Equation" r:id="rId5" imgW="1002865" imgH="203112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2176463"/>
                        <a:ext cx="142557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09" name="Object 21"/>
          <p:cNvGraphicFramePr>
            <a:graphicFrameLocks noChangeAspect="1"/>
          </p:cNvGraphicFramePr>
          <p:nvPr/>
        </p:nvGraphicFramePr>
        <p:xfrm>
          <a:off x="3567113" y="3760788"/>
          <a:ext cx="2044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18" name="Equation" r:id="rId7" imgW="1143000" imgH="203200" progId="Equation.DSMT4">
                  <p:embed/>
                </p:oleObj>
              </mc:Choice>
              <mc:Fallback>
                <p:oleObj name="Equation" r:id="rId7" imgW="1143000" imgH="203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113" y="3760788"/>
                        <a:ext cx="204470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3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4133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4133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0" name="Rectangle 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1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3" name="Rectangle 13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4" name="Rectangle 15"/>
          <p:cNvSpPr>
            <a:spLocks noChangeArrowheads="1"/>
          </p:cNvSpPr>
          <p:nvPr/>
        </p:nvSpPr>
        <p:spPr bwMode="auto">
          <a:xfrm>
            <a:off x="0" y="3638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5" name="Text Box 16"/>
          <p:cNvSpPr txBox="1">
            <a:spLocks noChangeArrowheads="1"/>
          </p:cNvSpPr>
          <p:nvPr/>
        </p:nvSpPr>
        <p:spPr bwMode="auto">
          <a:xfrm>
            <a:off x="1106488" y="24812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141346" name="Text Box 17"/>
          <p:cNvSpPr txBox="1">
            <a:spLocks noChangeArrowheads="1"/>
          </p:cNvSpPr>
          <p:nvPr/>
        </p:nvSpPr>
        <p:spPr bwMode="auto">
          <a:xfrm>
            <a:off x="700088" y="2463800"/>
            <a:ext cx="59658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Nyní můžeme dosadit do vzorců pro CS a PS: </a:t>
            </a:r>
          </a:p>
        </p:txBody>
      </p:sp>
      <p:sp>
        <p:nvSpPr>
          <p:cNvPr id="141347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8" name="Rectangle 21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1349" name="Text Box 22"/>
          <p:cNvSpPr txBox="1">
            <a:spLocks noChangeArrowheads="1"/>
          </p:cNvSpPr>
          <p:nvPr/>
        </p:nvSpPr>
        <p:spPr bwMode="auto">
          <a:xfrm>
            <a:off x="1123950" y="5310188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graphicFrame>
        <p:nvGraphicFramePr>
          <p:cNvPr id="141333" name="Object 21"/>
          <p:cNvGraphicFramePr>
            <a:graphicFrameLocks noChangeAspect="1"/>
          </p:cNvGraphicFramePr>
          <p:nvPr/>
        </p:nvGraphicFramePr>
        <p:xfrm>
          <a:off x="1357313" y="3363913"/>
          <a:ext cx="62611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39" name="Equation" r:id="rId3" imgW="4279900" imgH="469900" progId="Equation.DSMT4">
                  <p:embed/>
                </p:oleObj>
              </mc:Choice>
              <mc:Fallback>
                <p:oleObj name="Equation" r:id="rId3" imgW="4279900" imgH="4699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363913"/>
                        <a:ext cx="6261100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34" name="Object 22"/>
          <p:cNvGraphicFramePr>
            <a:graphicFrameLocks noChangeAspect="1"/>
          </p:cNvGraphicFramePr>
          <p:nvPr/>
        </p:nvGraphicFramePr>
        <p:xfrm>
          <a:off x="1374775" y="4241800"/>
          <a:ext cx="61849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1340" name="Equation" r:id="rId5" imgW="4508500" imgH="508000" progId="Equation.DSMT4">
                  <p:embed/>
                </p:oleObj>
              </mc:Choice>
              <mc:Fallback>
                <p:oleObj name="Equation" r:id="rId5" imgW="4508500" imgH="508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4241800"/>
                        <a:ext cx="61849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/>
              <a:t>Celkový příjem jako integrál toku příjmu</a:t>
            </a:r>
            <a:endParaRPr lang="en-GB" altLang="cs-CZ" sz="2200" b="1"/>
          </a:p>
        </p:txBody>
      </p:sp>
      <p:sp>
        <p:nvSpPr>
          <p:cNvPr id="5326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6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63" name="Text Box 7"/>
          <p:cNvSpPr txBox="1">
            <a:spLocks noChangeArrowheads="1"/>
          </p:cNvSpPr>
          <p:nvPr/>
        </p:nvSpPr>
        <p:spPr bwMode="auto">
          <a:xfrm>
            <a:off x="774700" y="1511300"/>
            <a:ext cx="695960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Nechť celkový příjem (TR) je dán jako suma z toku f (t)</a:t>
            </a:r>
          </a:p>
          <a:p>
            <a:r>
              <a:rPr lang="cs-CZ" sz="2200"/>
              <a:t> během určitého období t</a:t>
            </a:r>
            <a:r>
              <a:rPr lang="cs-CZ" sz="1400"/>
              <a:t>1</a:t>
            </a:r>
            <a:r>
              <a:rPr lang="cs-CZ" sz="2200"/>
              <a:t> až t</a:t>
            </a:r>
            <a:r>
              <a:rPr lang="cs-CZ" sz="1400"/>
              <a:t>2</a:t>
            </a:r>
            <a:r>
              <a:rPr lang="cs-CZ" sz="2200"/>
              <a:t>. Pak: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Příkladem mohou být tržby velkých obchodních </a:t>
            </a:r>
          </a:p>
          <a:p>
            <a:r>
              <a:rPr lang="cs-CZ" sz="2200"/>
              <a:t> řetězců nebo bank.</a:t>
            </a:r>
          </a:p>
          <a:p>
            <a:endParaRPr lang="cs-CZ" sz="2200"/>
          </a:p>
        </p:txBody>
      </p:sp>
      <p:sp>
        <p:nvSpPr>
          <p:cNvPr id="53264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3344863" y="2709863"/>
          <a:ext cx="1790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0" name="Equation" r:id="rId3" imgW="901309" imgH="495085" progId="Equation.DSMT4">
                  <p:embed/>
                </p:oleObj>
              </mc:Choice>
              <mc:Fallback>
                <p:oleObj name="Equation" r:id="rId3" imgW="901309" imgH="49508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2709863"/>
                        <a:ext cx="17907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5" name="Rectangle 1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6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780</TotalTime>
  <Words>1090</Words>
  <Application>Microsoft Office PowerPoint</Application>
  <PresentationFormat>Předvádění na obrazovce (4:3)</PresentationFormat>
  <Paragraphs>454</Paragraphs>
  <Slides>28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1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72</cp:revision>
  <dcterms:created xsi:type="dcterms:W3CDTF">2016-03-17T12:08:01Z</dcterms:created>
  <dcterms:modified xsi:type="dcterms:W3CDTF">2018-06-03T08:55:02Z</dcterms:modified>
</cp:coreProperties>
</file>