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2" r:id="rId2"/>
    <p:sldId id="263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66" r:id="rId26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5BBB1"/>
    <a:srgbClr val="ACDED9"/>
    <a:srgbClr val="1B4541"/>
    <a:srgbClr val="839ECF"/>
    <a:srgbClr val="B1C2E1"/>
    <a:srgbClr val="385890"/>
    <a:srgbClr val="6587C3"/>
    <a:srgbClr val="223558"/>
    <a:srgbClr val="F5D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08"/>
      </p:cViewPr>
      <p:guideLst>
        <p:guide orient="horz" pos="302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86D570-3FE4-471A-AF80-7E4BABB9BF9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6495B70E-9F11-49B8-B9A4-5BB420D8A8B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br>
            <a: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br>
            <a: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br>
            <a:rPr kumimoji="0" 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Strategická</a:t>
          </a:r>
          <a:br>
            <a:rPr kumimoji="0" 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</a:br>
          <a:r>
            <a:rPr kumimoji="0" 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(EIS)</a:t>
          </a:r>
        </a:p>
      </dgm:t>
    </dgm:pt>
    <dgm:pt modelId="{82EC966D-F369-43FC-A87A-A10FB351CC15}" type="parTrans" cxnId="{F688A036-4BA4-423B-9546-10D681B7C811}">
      <dgm:prSet/>
      <dgm:spPr/>
      <dgm:t>
        <a:bodyPr/>
        <a:lstStyle/>
        <a:p>
          <a:endParaRPr lang="cs-CZ"/>
        </a:p>
      </dgm:t>
    </dgm:pt>
    <dgm:pt modelId="{2C2EE584-5BEB-43B6-902B-91D80CB5543B}" type="sibTrans" cxnId="{F688A036-4BA4-423B-9546-10D681B7C811}">
      <dgm:prSet/>
      <dgm:spPr/>
      <dgm:t>
        <a:bodyPr/>
        <a:lstStyle/>
        <a:p>
          <a:endParaRPr lang="cs-CZ"/>
        </a:p>
      </dgm:t>
    </dgm:pt>
    <dgm:pt modelId="{24848461-CAE0-494C-B819-89C301F58C0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Taktická (MIS)</a:t>
          </a:r>
          <a:br>
            <a:rPr kumimoji="0" 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</a:br>
          <a:r>
            <a:rPr kumimoji="0" 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stanovení cen, mapování </a:t>
          </a:r>
          <a:br>
            <a:rPr kumimoji="0" 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</a:br>
          <a:r>
            <a:rPr kumimoji="0" 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zákazníků…</a:t>
          </a:r>
        </a:p>
      </dgm:t>
    </dgm:pt>
    <dgm:pt modelId="{526776D6-F94E-4886-9C38-CAA58A1A845C}" type="parTrans" cxnId="{141A539B-BD74-48BE-9795-E3247A9915ED}">
      <dgm:prSet/>
      <dgm:spPr/>
      <dgm:t>
        <a:bodyPr/>
        <a:lstStyle/>
        <a:p>
          <a:endParaRPr lang="cs-CZ"/>
        </a:p>
      </dgm:t>
    </dgm:pt>
    <dgm:pt modelId="{27524EE0-708E-40E4-B12F-8BFF78F8D31C}" type="sibTrans" cxnId="{141A539B-BD74-48BE-9795-E3247A9915ED}">
      <dgm:prSet/>
      <dgm:spPr/>
      <dgm:t>
        <a:bodyPr/>
        <a:lstStyle/>
        <a:p>
          <a:endParaRPr lang="cs-CZ"/>
        </a:p>
      </dgm:t>
    </dgm:pt>
    <dgm:pt modelId="{6289F0FD-C9EA-4034-8D2D-8D377ADC185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Operativní (Zpracování transakci)</a:t>
          </a:r>
          <a:br>
            <a:rPr kumimoji="0" 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</a:br>
          <a:r>
            <a:rPr kumimoji="0" lang="cs-CZ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prodej, výroba, servis, logistika…</a:t>
          </a:r>
        </a:p>
      </dgm:t>
    </dgm:pt>
    <dgm:pt modelId="{2B24D12B-D205-446B-8B1F-2F0E4F6DB751}" type="parTrans" cxnId="{A34CCE0D-DF70-45A9-A734-CFC5CC9B3152}">
      <dgm:prSet/>
      <dgm:spPr/>
      <dgm:t>
        <a:bodyPr/>
        <a:lstStyle/>
        <a:p>
          <a:endParaRPr lang="cs-CZ"/>
        </a:p>
      </dgm:t>
    </dgm:pt>
    <dgm:pt modelId="{604364DC-F931-4F90-9A90-71B2CB203170}" type="sibTrans" cxnId="{A34CCE0D-DF70-45A9-A734-CFC5CC9B3152}">
      <dgm:prSet/>
      <dgm:spPr/>
      <dgm:t>
        <a:bodyPr/>
        <a:lstStyle/>
        <a:p>
          <a:endParaRPr lang="cs-CZ"/>
        </a:p>
      </dgm:t>
    </dgm:pt>
    <dgm:pt modelId="{11583E61-7EBA-4F8B-82DA-4F26BF7C07C1}" type="pres">
      <dgm:prSet presAssocID="{4186D570-3FE4-471A-AF80-7E4BABB9BF9B}" presName="Name0" presStyleCnt="0">
        <dgm:presLayoutVars>
          <dgm:dir/>
          <dgm:animLvl val="lvl"/>
          <dgm:resizeHandles val="exact"/>
        </dgm:presLayoutVars>
      </dgm:prSet>
      <dgm:spPr/>
    </dgm:pt>
    <dgm:pt modelId="{21A94B47-434B-4665-9CCA-ABB109BD5378}" type="pres">
      <dgm:prSet presAssocID="{6495B70E-9F11-49B8-B9A4-5BB420D8A8BC}" presName="Name8" presStyleCnt="0"/>
      <dgm:spPr/>
    </dgm:pt>
    <dgm:pt modelId="{6DD9B07A-5DB1-4618-A278-9633551FEA06}" type="pres">
      <dgm:prSet presAssocID="{6495B70E-9F11-49B8-B9A4-5BB420D8A8BC}" presName="level" presStyleLbl="node1" presStyleIdx="0" presStyleCnt="3">
        <dgm:presLayoutVars>
          <dgm:chMax val="1"/>
          <dgm:bulletEnabled val="1"/>
        </dgm:presLayoutVars>
      </dgm:prSet>
      <dgm:spPr/>
    </dgm:pt>
    <dgm:pt modelId="{49E7210B-792D-4A41-BE84-5B71455A4530}" type="pres">
      <dgm:prSet presAssocID="{6495B70E-9F11-49B8-B9A4-5BB420D8A8B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49BC908-7D94-45EE-A497-67B6A1800A49}" type="pres">
      <dgm:prSet presAssocID="{24848461-CAE0-494C-B819-89C301F58C03}" presName="Name8" presStyleCnt="0"/>
      <dgm:spPr/>
    </dgm:pt>
    <dgm:pt modelId="{EDF45856-EB2E-4D80-961E-8FE6E3D1F5A0}" type="pres">
      <dgm:prSet presAssocID="{24848461-CAE0-494C-B819-89C301F58C03}" presName="level" presStyleLbl="node1" presStyleIdx="1" presStyleCnt="3">
        <dgm:presLayoutVars>
          <dgm:chMax val="1"/>
          <dgm:bulletEnabled val="1"/>
        </dgm:presLayoutVars>
      </dgm:prSet>
      <dgm:spPr/>
    </dgm:pt>
    <dgm:pt modelId="{566A8867-2621-4ACE-9332-2B41045EE133}" type="pres">
      <dgm:prSet presAssocID="{24848461-CAE0-494C-B819-89C301F58C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C20D32E-E302-4A15-8338-35BCC34C182D}" type="pres">
      <dgm:prSet presAssocID="{6289F0FD-C9EA-4034-8D2D-8D377ADC185A}" presName="Name8" presStyleCnt="0"/>
      <dgm:spPr/>
    </dgm:pt>
    <dgm:pt modelId="{EB6DB2D1-F875-4D36-8258-D9599F402347}" type="pres">
      <dgm:prSet presAssocID="{6289F0FD-C9EA-4034-8D2D-8D377ADC185A}" presName="level" presStyleLbl="node1" presStyleIdx="2" presStyleCnt="3" custLinFactNeighborY="-629">
        <dgm:presLayoutVars>
          <dgm:chMax val="1"/>
          <dgm:bulletEnabled val="1"/>
        </dgm:presLayoutVars>
      </dgm:prSet>
      <dgm:spPr/>
    </dgm:pt>
    <dgm:pt modelId="{602A16FC-59A7-4EFA-8DA3-07BD7089C53A}" type="pres">
      <dgm:prSet presAssocID="{6289F0FD-C9EA-4034-8D2D-8D377ADC185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34CCE0D-DF70-45A9-A734-CFC5CC9B3152}" srcId="{4186D570-3FE4-471A-AF80-7E4BABB9BF9B}" destId="{6289F0FD-C9EA-4034-8D2D-8D377ADC185A}" srcOrd="2" destOrd="0" parTransId="{2B24D12B-D205-446B-8B1F-2F0E4F6DB751}" sibTransId="{604364DC-F931-4F90-9A90-71B2CB203170}"/>
    <dgm:cxn modelId="{F688A036-4BA4-423B-9546-10D681B7C811}" srcId="{4186D570-3FE4-471A-AF80-7E4BABB9BF9B}" destId="{6495B70E-9F11-49B8-B9A4-5BB420D8A8BC}" srcOrd="0" destOrd="0" parTransId="{82EC966D-F369-43FC-A87A-A10FB351CC15}" sibTransId="{2C2EE584-5BEB-43B6-902B-91D80CB5543B}"/>
    <dgm:cxn modelId="{53373266-4063-4BEB-8D84-47206CAE5D26}" type="presOf" srcId="{24848461-CAE0-494C-B819-89C301F58C03}" destId="{EDF45856-EB2E-4D80-961E-8FE6E3D1F5A0}" srcOrd="0" destOrd="0" presId="urn:microsoft.com/office/officeart/2005/8/layout/pyramid1"/>
    <dgm:cxn modelId="{18EED68B-850B-4550-8EFF-AED77D07F4C6}" type="presOf" srcId="{6495B70E-9F11-49B8-B9A4-5BB420D8A8BC}" destId="{6DD9B07A-5DB1-4618-A278-9633551FEA06}" srcOrd="0" destOrd="0" presId="urn:microsoft.com/office/officeart/2005/8/layout/pyramid1"/>
    <dgm:cxn modelId="{538F4A95-9BCD-40C9-8491-2F852EE03780}" type="presOf" srcId="{6289F0FD-C9EA-4034-8D2D-8D377ADC185A}" destId="{EB6DB2D1-F875-4D36-8258-D9599F402347}" srcOrd="0" destOrd="0" presId="urn:microsoft.com/office/officeart/2005/8/layout/pyramid1"/>
    <dgm:cxn modelId="{141A539B-BD74-48BE-9795-E3247A9915ED}" srcId="{4186D570-3FE4-471A-AF80-7E4BABB9BF9B}" destId="{24848461-CAE0-494C-B819-89C301F58C03}" srcOrd="1" destOrd="0" parTransId="{526776D6-F94E-4886-9C38-CAA58A1A845C}" sibTransId="{27524EE0-708E-40E4-B12F-8BFF78F8D31C}"/>
    <dgm:cxn modelId="{B3FD769F-F2D5-4C15-8A0E-5AC934E17A58}" type="presOf" srcId="{4186D570-3FE4-471A-AF80-7E4BABB9BF9B}" destId="{11583E61-7EBA-4F8B-82DA-4F26BF7C07C1}" srcOrd="0" destOrd="0" presId="urn:microsoft.com/office/officeart/2005/8/layout/pyramid1"/>
    <dgm:cxn modelId="{25DB0DB2-29BF-4F1D-944D-46DC7ED6F153}" type="presOf" srcId="{6495B70E-9F11-49B8-B9A4-5BB420D8A8BC}" destId="{49E7210B-792D-4A41-BE84-5B71455A4530}" srcOrd="1" destOrd="0" presId="urn:microsoft.com/office/officeart/2005/8/layout/pyramid1"/>
    <dgm:cxn modelId="{C920B5C8-79B5-4E54-AEEF-68AA00F39D2B}" type="presOf" srcId="{24848461-CAE0-494C-B819-89C301F58C03}" destId="{566A8867-2621-4ACE-9332-2B41045EE133}" srcOrd="1" destOrd="0" presId="urn:microsoft.com/office/officeart/2005/8/layout/pyramid1"/>
    <dgm:cxn modelId="{517086EA-EB06-4C6D-8877-7B2BB21B9A15}" type="presOf" srcId="{6289F0FD-C9EA-4034-8D2D-8D377ADC185A}" destId="{602A16FC-59A7-4EFA-8DA3-07BD7089C53A}" srcOrd="1" destOrd="0" presId="urn:microsoft.com/office/officeart/2005/8/layout/pyramid1"/>
    <dgm:cxn modelId="{7672B9BF-C5CA-4E02-BD03-E8D3DD3E0527}" type="presParOf" srcId="{11583E61-7EBA-4F8B-82DA-4F26BF7C07C1}" destId="{21A94B47-434B-4665-9CCA-ABB109BD5378}" srcOrd="0" destOrd="0" presId="urn:microsoft.com/office/officeart/2005/8/layout/pyramid1"/>
    <dgm:cxn modelId="{238A99F2-78E4-48EB-AB40-EC7A3F4F27C5}" type="presParOf" srcId="{21A94B47-434B-4665-9CCA-ABB109BD5378}" destId="{6DD9B07A-5DB1-4618-A278-9633551FEA06}" srcOrd="0" destOrd="0" presId="urn:microsoft.com/office/officeart/2005/8/layout/pyramid1"/>
    <dgm:cxn modelId="{6657DCC1-A14D-424C-A899-23C71AAE8803}" type="presParOf" srcId="{21A94B47-434B-4665-9CCA-ABB109BD5378}" destId="{49E7210B-792D-4A41-BE84-5B71455A4530}" srcOrd="1" destOrd="0" presId="urn:microsoft.com/office/officeart/2005/8/layout/pyramid1"/>
    <dgm:cxn modelId="{AFF622D5-C455-4562-ABCB-9D86367FE621}" type="presParOf" srcId="{11583E61-7EBA-4F8B-82DA-4F26BF7C07C1}" destId="{949BC908-7D94-45EE-A497-67B6A1800A49}" srcOrd="1" destOrd="0" presId="urn:microsoft.com/office/officeart/2005/8/layout/pyramid1"/>
    <dgm:cxn modelId="{AFCDD49A-B4B8-439F-82E3-9990B3FABC41}" type="presParOf" srcId="{949BC908-7D94-45EE-A497-67B6A1800A49}" destId="{EDF45856-EB2E-4D80-961E-8FE6E3D1F5A0}" srcOrd="0" destOrd="0" presId="urn:microsoft.com/office/officeart/2005/8/layout/pyramid1"/>
    <dgm:cxn modelId="{5C2E3AF2-120E-4DA3-9D84-7030709768CE}" type="presParOf" srcId="{949BC908-7D94-45EE-A497-67B6A1800A49}" destId="{566A8867-2621-4ACE-9332-2B41045EE133}" srcOrd="1" destOrd="0" presId="urn:microsoft.com/office/officeart/2005/8/layout/pyramid1"/>
    <dgm:cxn modelId="{2A241187-D7FE-4DFF-939E-EA4C35BCF370}" type="presParOf" srcId="{11583E61-7EBA-4F8B-82DA-4F26BF7C07C1}" destId="{6C20D32E-E302-4A15-8338-35BCC34C182D}" srcOrd="2" destOrd="0" presId="urn:microsoft.com/office/officeart/2005/8/layout/pyramid1"/>
    <dgm:cxn modelId="{1CBE3A66-042B-43D2-9CDC-6388AB58BB4C}" type="presParOf" srcId="{6C20D32E-E302-4A15-8338-35BCC34C182D}" destId="{EB6DB2D1-F875-4D36-8258-D9599F402347}" srcOrd="0" destOrd="0" presId="urn:microsoft.com/office/officeart/2005/8/layout/pyramid1"/>
    <dgm:cxn modelId="{7251DFAF-59C7-4FA7-A757-DE12A2F59607}" type="presParOf" srcId="{6C20D32E-E302-4A15-8338-35BCC34C182D}" destId="{602A16FC-59A7-4EFA-8DA3-07BD7089C53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6D570-3FE4-471A-AF80-7E4BABB9BF9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/>
      <dgm:spPr/>
    </dgm:pt>
    <dgm:pt modelId="{11583E61-7EBA-4F8B-82DA-4F26BF7C07C1}" type="pres">
      <dgm:prSet presAssocID="{4186D570-3FE4-471A-AF80-7E4BABB9BF9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B3FD769F-F2D5-4C15-8A0E-5AC934E17A58}" type="presOf" srcId="{4186D570-3FE4-471A-AF80-7E4BABB9BF9B}" destId="{11583E61-7EBA-4F8B-82DA-4F26BF7C07C1}" srcOrd="0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9B07A-5DB1-4618-A278-9633551FEA06}">
      <dsp:nvSpPr>
        <dsp:cNvPr id="0" name=""/>
        <dsp:cNvSpPr/>
      </dsp:nvSpPr>
      <dsp:spPr>
        <a:xfrm>
          <a:off x="1709960" y="0"/>
          <a:ext cx="1709960" cy="1200133"/>
        </a:xfrm>
        <a:prstGeom prst="trapezoid">
          <a:avLst>
            <a:gd name="adj" fmla="val 71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b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b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br>
            <a:rPr kumimoji="0" lang="cs-CZ" sz="15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</a:br>
          <a:r>
            <a:rPr kumimoji="0" lang="cs-CZ" sz="15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Strategická</a:t>
          </a:r>
          <a:br>
            <a:rPr kumimoji="0" lang="cs-CZ" sz="15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</a:br>
          <a:r>
            <a:rPr kumimoji="0" lang="cs-CZ" sz="15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(EIS)</a:t>
          </a:r>
        </a:p>
      </dsp:txBody>
      <dsp:txXfrm>
        <a:off x="1709960" y="0"/>
        <a:ext cx="1709960" cy="1200133"/>
      </dsp:txXfrm>
    </dsp:sp>
    <dsp:sp modelId="{EDF45856-EB2E-4D80-961E-8FE6E3D1F5A0}">
      <dsp:nvSpPr>
        <dsp:cNvPr id="0" name=""/>
        <dsp:cNvSpPr/>
      </dsp:nvSpPr>
      <dsp:spPr>
        <a:xfrm>
          <a:off x="854980" y="1200133"/>
          <a:ext cx="3419921" cy="1200133"/>
        </a:xfrm>
        <a:prstGeom prst="trapezoid">
          <a:avLst>
            <a:gd name="adj" fmla="val 71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5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Taktická (MIS)</a:t>
          </a:r>
          <a:br>
            <a:rPr kumimoji="0" lang="cs-CZ" sz="15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</a:br>
          <a:r>
            <a:rPr kumimoji="0" lang="cs-CZ" sz="15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stanovení cen, mapování </a:t>
          </a:r>
          <a:br>
            <a:rPr kumimoji="0" lang="cs-CZ" sz="15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</a:br>
          <a:r>
            <a:rPr kumimoji="0" lang="cs-CZ" sz="15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zákazníků…</a:t>
          </a:r>
        </a:p>
      </dsp:txBody>
      <dsp:txXfrm>
        <a:off x="1453466" y="1200133"/>
        <a:ext cx="2222948" cy="1200133"/>
      </dsp:txXfrm>
    </dsp:sp>
    <dsp:sp modelId="{EB6DB2D1-F875-4D36-8258-D9599F402347}">
      <dsp:nvSpPr>
        <dsp:cNvPr id="0" name=""/>
        <dsp:cNvSpPr/>
      </dsp:nvSpPr>
      <dsp:spPr>
        <a:xfrm>
          <a:off x="0" y="2392717"/>
          <a:ext cx="5129882" cy="1200133"/>
        </a:xfrm>
        <a:prstGeom prst="trapezoid">
          <a:avLst>
            <a:gd name="adj" fmla="val 712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sz="15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Operativní (Zpracování transakci)</a:t>
          </a:r>
          <a:br>
            <a:rPr kumimoji="0" lang="cs-CZ" sz="15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</a:br>
          <a:r>
            <a:rPr kumimoji="0" lang="cs-CZ" sz="1500" b="1" i="0" u="none" strike="noStrike" kern="1200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rPr>
            <a:t>prodej, výroba, servis, logistika…</a:t>
          </a:r>
        </a:p>
      </dsp:txBody>
      <dsp:txXfrm>
        <a:off x="897729" y="2392717"/>
        <a:ext cx="3334423" cy="120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70135AE5-81D3-44E6-A59B-B021E1FCED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C9066C1-7F0F-45F8-ABD0-75892C0FB0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C83FC-E443-4837-A0C8-5C903D60FF95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F468A7-4853-4CEE-8A35-F48A276FC7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F32276D-BA84-4CDE-843C-3F96E2D1B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A11C6-7F78-4A59-8AEC-860400BC44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8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2E46A-1F8E-4551-9C06-A7C58A745491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DE3C1-E858-46B6-84E8-6E5617D783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18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01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4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1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55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551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48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9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86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822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9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C8B1C-927A-47B0-A48E-07839BA1748C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C8B1C-927A-47B0-A48E-07839BA1748C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808B9-4D1F-4069-9EB9-CD8802008F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CF937454-C819-4C95-813A-73E6A1E76613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3DB907D3-9F92-4892-8CBE-EA7F3D68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70338" y="4515966"/>
              <a:ext cx="1621342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407574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239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687E8438-E225-4B7F-A764-FEFBC2D78C02}"/>
              </a:ext>
            </a:extLst>
          </p:cNvPr>
          <p:cNvSpPr txBox="1">
            <a:spLocks/>
          </p:cNvSpPr>
          <p:nvPr/>
        </p:nvSpPr>
        <p:spPr>
          <a:xfrm>
            <a:off x="611560" y="1563639"/>
            <a:ext cx="5040560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IS/IT v podniku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5C589846-0791-43CE-8FFB-8E00A7889DA2}"/>
              </a:ext>
            </a:extLst>
          </p:cNvPr>
          <p:cNvSpPr txBox="1">
            <a:spLocks/>
          </p:cNvSpPr>
          <p:nvPr/>
        </p:nvSpPr>
        <p:spPr>
          <a:xfrm>
            <a:off x="5292080" y="3867894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doc. Mgr. Petr Suchánek, Ph.D.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FB0B3410-AB3B-4EDF-9D45-E78871371410}"/>
              </a:ext>
            </a:extLst>
          </p:cNvPr>
          <p:cNvCxnSpPr>
            <a:cxnSpLocks/>
          </p:cNvCxnSpPr>
          <p:nvPr/>
        </p:nvCxnSpPr>
        <p:spPr>
          <a:xfrm flipH="1">
            <a:off x="709604" y="229529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63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regulační obvod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193ADDC4-2096-4ABA-B28D-7ECF142FF5CA}"/>
              </a:ext>
            </a:extLst>
          </p:cNvPr>
          <p:cNvGrpSpPr/>
          <p:nvPr/>
        </p:nvGrpSpPr>
        <p:grpSpPr>
          <a:xfrm>
            <a:off x="379798" y="1221224"/>
            <a:ext cx="7884368" cy="2151393"/>
            <a:chOff x="323528" y="987574"/>
            <a:chExt cx="7884368" cy="2151393"/>
          </a:xfrm>
        </p:grpSpPr>
        <p:pic>
          <p:nvPicPr>
            <p:cNvPr id="23" name="Obrázek 22">
              <a:extLst>
                <a:ext uri="{FF2B5EF4-FFF2-40B4-BE49-F238E27FC236}">
                  <a16:creationId xmlns:a16="http://schemas.microsoft.com/office/drawing/2014/main" id="{274E3E5D-6687-487C-B286-93B7E44EC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987574"/>
              <a:ext cx="7884368" cy="2151393"/>
            </a:xfrm>
            <a:prstGeom prst="rect">
              <a:avLst/>
            </a:prstGeom>
          </p:spPr>
        </p:pic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9CF47C9F-F6F0-4AE3-A952-B336492BD718}"/>
                </a:ext>
              </a:extLst>
            </p:cNvPr>
            <p:cNvSpPr txBox="1"/>
            <p:nvPr/>
          </p:nvSpPr>
          <p:spPr>
            <a:xfrm>
              <a:off x="3815916" y="275024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>
                  <a:solidFill>
                    <a:srgbClr val="000000"/>
                  </a:solidFill>
                </a:rPr>
                <a:t>Zpětná vazba</a:t>
              </a:r>
            </a:p>
          </p:txBody>
        </p:sp>
      </p:grp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83290631-9EDF-45B2-9B95-BCC5F30C0D72}"/>
              </a:ext>
            </a:extLst>
          </p:cNvPr>
          <p:cNvSpPr txBox="1"/>
          <p:nvPr/>
        </p:nvSpPr>
        <p:spPr>
          <a:xfrm>
            <a:off x="1213802" y="3462753"/>
            <a:ext cx="273630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- žádaná veličina;</a:t>
            </a:r>
          </a:p>
          <a:p>
            <a:pPr>
              <a:lnSpc>
                <a:spcPct val="107000"/>
              </a:lnSpc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- regulační odchylka;</a:t>
            </a:r>
          </a:p>
          <a:p>
            <a:pPr>
              <a:lnSpc>
                <a:spcPct val="107000"/>
              </a:lnSpc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- regulovaná veličina;</a:t>
            </a:r>
          </a:p>
          <a:p>
            <a:pPr>
              <a:lnSpc>
                <a:spcPct val="107000"/>
              </a:lnSpc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poruchová veličina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007EBB35-105E-4A79-8888-7D7198CCCC51}"/>
              </a:ext>
            </a:extLst>
          </p:cNvPr>
          <p:cNvSpPr txBox="1"/>
          <p:nvPr/>
        </p:nvSpPr>
        <p:spPr>
          <a:xfrm>
            <a:off x="4736980" y="3470416"/>
            <a:ext cx="259228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- akční veličina;</a:t>
            </a:r>
          </a:p>
          <a:p>
            <a:pPr>
              <a:lnSpc>
                <a:spcPct val="107000"/>
              </a:lnSpc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– regulátor;</a:t>
            </a:r>
          </a:p>
          <a:p>
            <a:pPr>
              <a:lnSpc>
                <a:spcPct val="107000"/>
              </a:lnSpc>
            </a:pPr>
            <a:r>
              <a:rPr lang="cs-C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- regulovaná soustava</a:t>
            </a:r>
          </a:p>
        </p:txBody>
      </p:sp>
    </p:spTree>
    <p:extLst>
      <p:ext uri="{BB962C8B-B14F-4D97-AF65-F5344CB8AC3E}">
        <p14:creationId xmlns:p14="http://schemas.microsoft.com/office/powerpoint/2010/main" val="1751925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regulační obvod </a:t>
            </a:r>
            <a:r>
              <a:rPr lang="en-GB" sz="3200" b="1" cap="all" dirty="0">
                <a:solidFill>
                  <a:srgbClr val="307871"/>
                </a:solidFill>
              </a:rPr>
              <a:t>&amp;</a:t>
            </a:r>
            <a:r>
              <a:rPr lang="cs-CZ" sz="3200" b="1" cap="all" dirty="0">
                <a:solidFill>
                  <a:srgbClr val="307871"/>
                </a:solidFill>
              </a:rPr>
              <a:t> obchodní podnik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12" name="Obrázek 11" descr="regulace_ecomm">
            <a:extLst>
              <a:ext uri="{FF2B5EF4-FFF2-40B4-BE49-F238E27FC236}">
                <a16:creationId xmlns:a16="http://schemas.microsoft.com/office/drawing/2014/main" id="{874EF0B3-F23F-4AA3-8063-EB8C571755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98" y="873781"/>
            <a:ext cx="5197439" cy="4269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649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07034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cs-CZ" sz="2400" dirty="0"/>
              <a:t>Zpětná vazba u systému řízení označuje proces, kdy jsou informace o výstupech systému (výsledcích jeho činnosti) vraceny zpět do systému, aby mohly ovlivnit další rozhodování, procesy nebo činnosti.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Význam zpětné vazby v systému řízení:</a:t>
            </a:r>
          </a:p>
          <a:p>
            <a:pPr>
              <a:buBlip>
                <a:blip r:embed="rId2"/>
              </a:buBlip>
            </a:pPr>
            <a:endParaRPr lang="cs-CZ" sz="2400" dirty="0"/>
          </a:p>
          <a:p>
            <a:pPr>
              <a:buBlip>
                <a:blip r:embed="rId2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zpětná vazba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AD8B83B0-61D8-4A82-A868-121E771AFDAD}"/>
              </a:ext>
            </a:extLst>
          </p:cNvPr>
          <p:cNvSpPr txBox="1">
            <a:spLocks/>
          </p:cNvSpPr>
          <p:nvPr/>
        </p:nvSpPr>
        <p:spPr>
          <a:xfrm>
            <a:off x="165775" y="3316480"/>
            <a:ext cx="5109609" cy="1170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2"/>
              </a:buBlip>
            </a:pPr>
            <a:r>
              <a:rPr lang="cs-CZ" sz="1800" b="1" dirty="0"/>
              <a:t>Adaptabilita:</a:t>
            </a:r>
            <a:r>
              <a:rPr lang="cs-CZ" sz="1800" dirty="0"/>
              <a:t> Umožňuje systému přizpůsobit se změnám v okolí nebo podmínkách.</a:t>
            </a:r>
          </a:p>
          <a:p>
            <a:pPr lvl="1">
              <a:buBlip>
                <a:blip r:embed="rId2"/>
              </a:buBlip>
            </a:pPr>
            <a:r>
              <a:rPr lang="cs-CZ" sz="1800" b="1" dirty="0"/>
              <a:t>Korektivní akce: </a:t>
            </a:r>
            <a:r>
              <a:rPr lang="cs-CZ" sz="1800" dirty="0"/>
              <a:t>Identifikuje odchylky od požadovaného stavu a umožňuje nápravná opatření.</a:t>
            </a:r>
          </a:p>
          <a:p>
            <a:pPr lvl="1">
              <a:buBlip>
                <a:blip r:embed="rId2"/>
              </a:buBlip>
            </a:pPr>
            <a:endParaRPr lang="cs-CZ" sz="2000" dirty="0"/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825DA883-63D1-4282-ADBC-6E6A8121C3B9}"/>
              </a:ext>
            </a:extLst>
          </p:cNvPr>
          <p:cNvSpPr txBox="1">
            <a:spLocks/>
          </p:cNvSpPr>
          <p:nvPr/>
        </p:nvSpPr>
        <p:spPr>
          <a:xfrm>
            <a:off x="4721346" y="3307098"/>
            <a:ext cx="4204606" cy="1170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2"/>
              </a:buBlip>
            </a:pPr>
            <a:r>
              <a:rPr lang="cs-CZ" sz="1800" b="1" dirty="0"/>
              <a:t>Efektivita: </a:t>
            </a:r>
            <a:r>
              <a:rPr lang="cs-CZ" sz="1800" dirty="0"/>
              <a:t>Pomáhá dosahovat cílů s menším plýtváním zdroji.</a:t>
            </a:r>
          </a:p>
          <a:p>
            <a:pPr lvl="1">
              <a:buBlip>
                <a:blip r:embed="rId2"/>
              </a:buBlip>
            </a:pPr>
            <a:r>
              <a:rPr lang="cs-CZ" sz="1800" b="1" dirty="0"/>
              <a:t>Učení a zlepšování: </a:t>
            </a:r>
            <a:r>
              <a:rPr lang="cs-CZ" sz="1800" dirty="0"/>
              <a:t>Poskytuje podklady pro dlouhodobou optimalizaci a růst systému.</a:t>
            </a:r>
          </a:p>
          <a:p>
            <a:pPr lvl="1">
              <a:buBlip>
                <a:blip r:embed="rId2"/>
              </a:buBlip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76731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07034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cs-CZ" sz="2400" dirty="0"/>
              <a:t>Pozitivní zpětná vazba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Zesiluje výstupy systému a stimuluje jeho růst nebo akceleraci.</a:t>
            </a:r>
          </a:p>
          <a:p>
            <a:pPr lvl="1">
              <a:buBlip>
                <a:blip r:embed="rId2"/>
              </a:buBlip>
            </a:pPr>
            <a:r>
              <a:rPr lang="cs-CZ" sz="2000" b="1" dirty="0"/>
              <a:t>Příklad:</a:t>
            </a:r>
            <a:r>
              <a:rPr lang="cs-CZ" sz="2000" dirty="0"/>
              <a:t> Zvyšující se poptávka po produktu vede ke zvýšení výroby.</a:t>
            </a:r>
          </a:p>
          <a:p>
            <a:pPr lvl="1">
              <a:buBlip>
                <a:blip r:embed="rId2"/>
              </a:buBlip>
            </a:pPr>
            <a:r>
              <a:rPr lang="cs-CZ" sz="2000" b="1" dirty="0"/>
              <a:t>Riziko: </a:t>
            </a:r>
            <a:r>
              <a:rPr lang="cs-CZ" sz="2000" dirty="0"/>
              <a:t>Příliš silná pozitivní zpětná vazba může způsobit destabilizaci systému (např. přehřátí ekonomiky).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Negativní zpětná vazba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Snižuje odchylky od cílového stavu a udržuje systém stabilní.</a:t>
            </a:r>
          </a:p>
          <a:p>
            <a:pPr lvl="1">
              <a:buBlip>
                <a:blip r:embed="rId2"/>
              </a:buBlip>
            </a:pPr>
            <a:r>
              <a:rPr lang="cs-CZ" sz="2000" b="1" dirty="0"/>
              <a:t>Příklad:</a:t>
            </a:r>
            <a:r>
              <a:rPr lang="cs-CZ" sz="2000" dirty="0"/>
              <a:t> Zvýšení teploty v místnosti aktivuje klimatizaci, která ji sníží.</a:t>
            </a:r>
          </a:p>
          <a:p>
            <a:pPr lvl="1">
              <a:buBlip>
                <a:blip r:embed="rId2"/>
              </a:buBlip>
            </a:pPr>
            <a:r>
              <a:rPr lang="cs-CZ" sz="2000" b="1" dirty="0"/>
              <a:t>Přínos:</a:t>
            </a:r>
            <a:r>
              <a:rPr lang="cs-CZ" sz="2000" dirty="0"/>
              <a:t> Podporuje rovnováhu a korekci systému.</a:t>
            </a:r>
          </a:p>
          <a:p>
            <a:pPr>
              <a:buBlip>
                <a:blip r:embed="rId2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57657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zpětná vazba – pozitivní/negativní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47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396018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cs-CZ" sz="2400" dirty="0"/>
              <a:t>Soubor technologií, nástrojů, postupů a systémů, které slouží k získávání, zpracování, ukládání, přenosu, správě a využívání dat a informací.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Obor, který kombinuje hardware, software, sítě a lidské faktory, aby umožnil efektivní práci s daty a informacemi a podporoval rozhodování, komunikaci a automatizaci procesů.</a:t>
            </a:r>
          </a:p>
          <a:p>
            <a:pPr>
              <a:buBlip>
                <a:blip r:embed="rId2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57657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informační technologie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7D91279-9AAA-4164-87F4-25978E945574}"/>
              </a:ext>
            </a:extLst>
          </p:cNvPr>
          <p:cNvSpPr txBox="1">
            <a:spLocks/>
          </p:cNvSpPr>
          <p:nvPr/>
        </p:nvSpPr>
        <p:spPr>
          <a:xfrm>
            <a:off x="1069174" y="3654362"/>
            <a:ext cx="2084932" cy="1170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2"/>
              </a:buBlip>
            </a:pPr>
            <a:r>
              <a:rPr lang="cs-CZ" sz="2000" dirty="0"/>
              <a:t>Hardware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Software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Sítě</a:t>
            </a:r>
          </a:p>
          <a:p>
            <a:pPr lvl="1">
              <a:buBlip>
                <a:blip r:embed="rId2"/>
              </a:buBlip>
            </a:pPr>
            <a:endParaRPr lang="cs-CZ" sz="2000" dirty="0"/>
          </a:p>
          <a:p>
            <a:pPr lvl="1">
              <a:buBlip>
                <a:blip r:embed="rId2"/>
              </a:buBlip>
            </a:pPr>
            <a:endParaRPr lang="cs-CZ" sz="200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5052BD30-4553-4CFE-A998-D273F8621D53}"/>
              </a:ext>
            </a:extLst>
          </p:cNvPr>
          <p:cNvSpPr txBox="1">
            <a:spLocks/>
          </p:cNvSpPr>
          <p:nvPr/>
        </p:nvSpPr>
        <p:spPr>
          <a:xfrm>
            <a:off x="5561438" y="3652014"/>
            <a:ext cx="2084932" cy="1170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2"/>
              </a:buBlip>
            </a:pPr>
            <a:r>
              <a:rPr lang="cs-CZ" sz="2000" dirty="0"/>
              <a:t>Data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Lidé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Procesy</a:t>
            </a:r>
          </a:p>
          <a:p>
            <a:pPr lvl="1">
              <a:buBlip>
                <a:blip r:embed="rId2"/>
              </a:buBlip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90071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5160449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cs-CZ" sz="2400" dirty="0"/>
              <a:t>Informační systémy lze kategorizovat podle jednotlivých úrovní řízení v organizaci, protože každá úroveň má jiné potřeby, cíle a požadavky na informace.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Typicky rozlišujeme tři základní úrovně řízení: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strategické řízení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taktické řízení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operativní řízení</a:t>
            </a:r>
          </a:p>
          <a:p>
            <a:pPr>
              <a:buBlip>
                <a:blip r:embed="rId2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57657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informační systém </a:t>
            </a:r>
            <a:r>
              <a:rPr lang="en-GB" sz="3200" b="1" cap="all" dirty="0">
                <a:solidFill>
                  <a:srgbClr val="307871"/>
                </a:solidFill>
              </a:rPr>
              <a:t>&amp;</a:t>
            </a:r>
            <a:r>
              <a:rPr lang="cs-CZ" sz="3200" b="1" cap="all" dirty="0">
                <a:solidFill>
                  <a:srgbClr val="307871"/>
                </a:solidFill>
              </a:rPr>
              <a:t> úrovně řízení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5A4C155-A2D8-49D8-A699-14BC3EC99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841002"/>
              </p:ext>
            </p:extLst>
          </p:nvPr>
        </p:nvGraphicFramePr>
        <p:xfrm>
          <a:off x="3923928" y="1016434"/>
          <a:ext cx="512988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7165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276443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cs-CZ" sz="2400" dirty="0"/>
              <a:t>Strategické řízení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Tato úroveň se zabývá dlouhodobými cíli organizace, plánováním, rozvojem a směřováním organizace.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Potřebuje agregované informace, dlouhodobé trendy, analýzy a prognózy.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Taktické řízení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Tato úroveň se zaměřuje na střednědobé cíle, rozdělování zdrojů a plánování konkrétních aktivit organizace.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Vyžaduje podrobnější informace o výkonu jednotlivých částí organizace.</a:t>
            </a:r>
          </a:p>
          <a:p>
            <a:pPr>
              <a:buBlip>
                <a:blip r:embed="rId2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57657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informační systém </a:t>
            </a:r>
            <a:r>
              <a:rPr lang="en-GB" sz="3200" b="1" cap="all" dirty="0">
                <a:solidFill>
                  <a:srgbClr val="307871"/>
                </a:solidFill>
              </a:rPr>
              <a:t>&amp;</a:t>
            </a:r>
            <a:r>
              <a:rPr lang="cs-CZ" sz="3200" b="1" cap="all" dirty="0">
                <a:solidFill>
                  <a:srgbClr val="307871"/>
                </a:solidFill>
              </a:rPr>
              <a:t> úrovně řízení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167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276443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cs-CZ" sz="2400" dirty="0"/>
              <a:t>Operativní řízení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Tato úroveň se zaměřuje na každodenní činnosti a rutinní procesy v organizaci.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Potřebuje podrobná data v reálném čase.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57657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informační systém </a:t>
            </a:r>
            <a:r>
              <a:rPr lang="en-GB" sz="3200" b="1" cap="all" dirty="0">
                <a:solidFill>
                  <a:srgbClr val="307871"/>
                </a:solidFill>
              </a:rPr>
              <a:t>&amp;</a:t>
            </a:r>
            <a:r>
              <a:rPr lang="cs-CZ" sz="3200" b="1" cap="all" dirty="0">
                <a:solidFill>
                  <a:srgbClr val="307871"/>
                </a:solidFill>
              </a:rPr>
              <a:t> úrovně řízení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8" name="Obrázek 7">
            <a:extLst>
              <a:ext uri="{FF2B5EF4-FFF2-40B4-BE49-F238E27FC236}">
                <a16:creationId xmlns:a16="http://schemas.microsoft.com/office/drawing/2014/main" id="{B5598634-3514-4550-8906-A5FCCCB8C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0" y="2879168"/>
            <a:ext cx="8782449" cy="165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49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616624" cy="507703"/>
          </a:xfrm>
        </p:spPr>
        <p:txBody>
          <a:bodyPr/>
          <a:lstStyle/>
          <a:p>
            <a:r>
              <a:rPr lang="cs-CZ" dirty="0"/>
              <a:t>Informační systém </a:t>
            </a:r>
            <a:r>
              <a:rPr lang="en-GB" dirty="0"/>
              <a:t>&amp;</a:t>
            </a:r>
            <a:r>
              <a:rPr lang="cs-CZ" dirty="0"/>
              <a:t> úrovně řízení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0678F3AC-542D-44BB-87CC-701FBFCF5D67}"/>
              </a:ext>
            </a:extLst>
          </p:cNvPr>
          <p:cNvSpPr txBox="1">
            <a:spLocks/>
          </p:cNvSpPr>
          <p:nvPr/>
        </p:nvSpPr>
        <p:spPr>
          <a:xfrm>
            <a:off x="331912" y="843558"/>
            <a:ext cx="8136904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C8BD2AD-F41E-41B9-9343-EFCDB446E5AE}"/>
              </a:ext>
            </a:extLst>
          </p:cNvPr>
          <p:cNvGraphicFramePr/>
          <p:nvPr/>
        </p:nvGraphicFramePr>
        <p:xfrm>
          <a:off x="331912" y="843558"/>
          <a:ext cx="683237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D1373B7A-A237-40AC-B7AF-8A443DD88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0"/>
            <a:ext cx="8918226" cy="50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10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57657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dimenze tvorby informačních systémů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pic>
        <p:nvPicPr>
          <p:cNvPr id="9" name="Obrázek 8">
            <a:extLst>
              <a:ext uri="{FF2B5EF4-FFF2-40B4-BE49-F238E27FC236}">
                <a16:creationId xmlns:a16="http://schemas.microsoft.com/office/drawing/2014/main" id="{9DB02EE5-440B-402A-AA63-447285F38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7" y="1268928"/>
            <a:ext cx="8856846" cy="37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4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14279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Informační společnost je koncept, který popisuje společnost, v níž jsou klíčovými zdroji informace, znalosti a technologie spojené s jejich zpracováním, sdílením a využíváním.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Dominance informačních a komunikačních technologií (ICT)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Znalostní ekonomika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Digitalizace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Globalizace informací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Změny v prostředí </a:t>
            </a:r>
          </a:p>
          <a:p>
            <a:pPr>
              <a:buBlip>
                <a:blip r:embed="rId3"/>
              </a:buBlip>
            </a:pPr>
            <a:endParaRPr lang="cs-CZ" sz="2400" b="1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informační společnost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9177" y="4659313"/>
            <a:ext cx="2084932" cy="288701"/>
            <a:chOff x="3549177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9177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1936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276443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cs-CZ" sz="2400" dirty="0"/>
              <a:t>Zlepšení rozhodovacího procesu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Efektivní plánování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Zlepšení komunikace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Zvýšení kontroly a monitorování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Zlepšení přístupu k externím informacím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Podpora strategických cílů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Zabezpečení informací a minimalizace rizik</a:t>
            </a:r>
          </a:p>
          <a:p>
            <a:pPr>
              <a:buBlip>
                <a:blip r:embed="rId2"/>
              </a:buBlip>
            </a:pPr>
            <a:r>
              <a:rPr lang="cs-CZ" sz="2400" dirty="0"/>
              <a:t>Podpora inovací</a:t>
            </a:r>
          </a:p>
          <a:p>
            <a:pPr>
              <a:buBlip>
                <a:blip r:embed="rId2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8329200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IS/IT &amp; podpora činnosti managementu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005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276443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cs-CZ" sz="2400" dirty="0"/>
              <a:t>Finanční přístupy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ROI (Return on </a:t>
            </a:r>
            <a:r>
              <a:rPr lang="cs-CZ" sz="2000" dirty="0" err="1"/>
              <a:t>Investment</a:t>
            </a:r>
            <a:r>
              <a:rPr lang="cs-CZ" sz="2000" dirty="0"/>
              <a:t>) – Návratnost investice, porovnání přínosů a nákladů na IT.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TCO (</a:t>
            </a:r>
            <a:r>
              <a:rPr lang="cs-CZ" sz="2000" dirty="0" err="1"/>
              <a:t>Total</a:t>
            </a:r>
            <a:r>
              <a:rPr lang="cs-CZ" sz="2000" dirty="0"/>
              <a:t> </a:t>
            </a:r>
            <a:r>
              <a:rPr lang="cs-CZ" sz="2000" dirty="0" err="1"/>
              <a:t>Cost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Ownership</a:t>
            </a:r>
            <a:r>
              <a:rPr lang="cs-CZ" sz="2000" dirty="0"/>
              <a:t>) – Celkové náklady na vlastnictví IT (hardware, software, údržba, provoz).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ROA (Return on </a:t>
            </a:r>
            <a:r>
              <a:rPr lang="cs-CZ" sz="2000" dirty="0" err="1"/>
              <a:t>Assets</a:t>
            </a:r>
            <a:r>
              <a:rPr lang="cs-CZ" sz="2000" dirty="0"/>
              <a:t>) – Jak IT přispívá k efektivitě využití aktiv organizace.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NPV (Net </a:t>
            </a:r>
            <a:r>
              <a:rPr lang="cs-CZ" sz="2000" dirty="0" err="1"/>
              <a:t>Present</a:t>
            </a:r>
            <a:r>
              <a:rPr lang="cs-CZ" sz="2000" dirty="0"/>
              <a:t> Value) a IRR (</a:t>
            </a:r>
            <a:r>
              <a:rPr lang="cs-CZ" sz="2000" dirty="0" err="1"/>
              <a:t>Internal</a:t>
            </a:r>
            <a:r>
              <a:rPr lang="cs-CZ" sz="2000" dirty="0"/>
              <a:t> </a:t>
            </a:r>
            <a:r>
              <a:rPr lang="cs-CZ" sz="2000" dirty="0" err="1"/>
              <a:t>Rate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Return) – Hodnocení investic do IT na základě cash </a:t>
            </a:r>
            <a:r>
              <a:rPr lang="cs-CZ" sz="2000" dirty="0" err="1"/>
              <a:t>flow</a:t>
            </a:r>
            <a:r>
              <a:rPr lang="cs-CZ" sz="2000" dirty="0"/>
              <a:t>.</a:t>
            </a:r>
          </a:p>
          <a:p>
            <a:pPr>
              <a:buBlip>
                <a:blip r:embed="rId2"/>
              </a:buBlip>
            </a:pPr>
            <a:endParaRPr lang="cs-CZ" sz="2400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57657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Hodnota IS/IT pro organizaci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0833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276443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cs-CZ" sz="2400" dirty="0"/>
              <a:t>Strategické přístupy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Hodnota pro byznys strategii – Jak IS/IT přispívá k inovacím, diferenciaci, lepší zákaznické zkušenosti, apod.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Konkurenční výhoda (</a:t>
            </a:r>
            <a:r>
              <a:rPr lang="cs-CZ" sz="2000" dirty="0" err="1"/>
              <a:t>Porterův</a:t>
            </a:r>
            <a:r>
              <a:rPr lang="cs-CZ" sz="2000" dirty="0"/>
              <a:t> model) – Jak IT pomáhá organizaci získat lepší postavení na trhu.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SWOT analýza IT – Jaké jsou silné/slabé stránky a příležitosti/hrozby spojené s IT.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57657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Hodnota IS/IT pro organizaci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6544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276443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cs-CZ" sz="2400" dirty="0"/>
              <a:t>Operační přístupy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Efektivita a produktivita – Jak IT zlepšuje pracovní procesy, snižuje chyby, zrychluje činnosti.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Automatizace a digitalizace – Jak pomáhá snižovat potřebu manuální práce a chybovost.</a:t>
            </a:r>
          </a:p>
          <a:p>
            <a:pPr lvl="1">
              <a:buBlip>
                <a:blip r:embed="rId2"/>
              </a:buBlip>
            </a:pPr>
            <a:r>
              <a:rPr lang="cs-CZ" sz="2000" dirty="0" err="1"/>
              <a:t>Uptime</a:t>
            </a:r>
            <a:r>
              <a:rPr lang="cs-CZ" sz="2000" dirty="0"/>
              <a:t> a dostupnost systémů – Jak stabilní a spolehlivé jsou IT systémy.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57657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Hodnota IS/IT pro organizaci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894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5" y="1241749"/>
            <a:ext cx="4105371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cs-CZ" sz="2400" dirty="0"/>
              <a:t>Hodnocení podle uživatelů a zákazníků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Uživatelská spokojenost – Jak IT pomáhá interním zaměstnancům nebo zákazníkům.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Zlepšení zákaznické zkušenosti – Jak IT podporuje lepší služby a komunikaci.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1" y="462980"/>
            <a:ext cx="7576577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Hodnota IS/IT pro organizaci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737AEF79-2AFC-416E-84E5-1AE0663399EF}"/>
              </a:ext>
            </a:extLst>
          </p:cNvPr>
          <p:cNvSpPr txBox="1">
            <a:spLocks/>
          </p:cNvSpPr>
          <p:nvPr/>
        </p:nvSpPr>
        <p:spPr>
          <a:xfrm>
            <a:off x="4614231" y="1232367"/>
            <a:ext cx="4464098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/>
              </a:buBlip>
            </a:pPr>
            <a:r>
              <a:rPr lang="cs-CZ" sz="2400" dirty="0"/>
              <a:t>Regulace, bezpečnost a rizika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Soulad s legislativou (GDPR, ISO 27001, atd.) – Jak IT pomáhá s bezpečností a dodržováním předpisů.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Bezpečnostní hrozby a odolnost – Jak IT přispívá k ochraně proti kybernetickým hrozbám.</a:t>
            </a:r>
          </a:p>
          <a:p>
            <a:pPr lvl="1">
              <a:buBlip>
                <a:blip r:embed="rId2"/>
              </a:buBlip>
            </a:pPr>
            <a:r>
              <a:rPr lang="cs-CZ" sz="2000" dirty="0"/>
              <a:t>BCP (Business </a:t>
            </a:r>
            <a:r>
              <a:rPr lang="cs-CZ" sz="2000" dirty="0" err="1"/>
              <a:t>Continuity</a:t>
            </a:r>
            <a:r>
              <a:rPr lang="cs-CZ" sz="2000" dirty="0"/>
              <a:t> </a:t>
            </a:r>
            <a:r>
              <a:rPr lang="cs-CZ" sz="2000" dirty="0" err="1"/>
              <a:t>Planning</a:t>
            </a:r>
            <a:r>
              <a:rPr lang="cs-CZ" sz="2000" dirty="0"/>
              <a:t>) – Jak IT pomáhá udržet chod firmy v krizových situacích.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8576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>
            <a:extLst>
              <a:ext uri="{FF2B5EF4-FFF2-40B4-BE49-F238E27FC236}">
                <a16:creationId xmlns:a16="http://schemas.microsoft.com/office/drawing/2014/main" id="{B610EB80-C87B-4447-9825-BAC98404569D}"/>
              </a:ext>
            </a:extLst>
          </p:cNvPr>
          <p:cNvGrpSpPr/>
          <p:nvPr/>
        </p:nvGrpSpPr>
        <p:grpSpPr>
          <a:xfrm>
            <a:off x="0" y="-20538"/>
            <a:ext cx="9144000" cy="5143500"/>
            <a:chOff x="0" y="0"/>
            <a:chExt cx="9144000" cy="5143500"/>
          </a:xfrm>
        </p:grpSpPr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9B2297F0-AFBE-478F-99F6-7560D3C6C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3" name="Obdélník: se zakulacenými rohy 12">
              <a:extLst>
                <a:ext uri="{FF2B5EF4-FFF2-40B4-BE49-F238E27FC236}">
                  <a16:creationId xmlns:a16="http://schemas.microsoft.com/office/drawing/2014/main" id="{85237D80-94D7-45A4-A3FA-12A54210D606}"/>
                </a:ext>
              </a:extLst>
            </p:cNvPr>
            <p:cNvSpPr/>
            <p:nvPr/>
          </p:nvSpPr>
          <p:spPr>
            <a:xfrm>
              <a:off x="17892" y="4515966"/>
              <a:ext cx="1673788" cy="288032"/>
            </a:xfrm>
            <a:prstGeom prst="roundRect">
              <a:avLst>
                <a:gd name="adj" fmla="val 50000"/>
              </a:avLst>
            </a:prstGeom>
            <a:solidFill>
              <a:srgbClr val="3078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7524115B-EB76-44B4-A8B2-02837B9EB826}"/>
                </a:ext>
              </a:extLst>
            </p:cNvPr>
            <p:cNvSpPr txBox="1"/>
            <p:nvPr/>
          </p:nvSpPr>
          <p:spPr>
            <a:xfrm>
              <a:off x="372410" y="4496221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b="1" dirty="0">
                  <a:solidFill>
                    <a:schemeClr val="bg1"/>
                  </a:solidFill>
                </a:rPr>
                <a:t>www.slu.cz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A0950B4E-DAB5-43A2-898E-94A6A0769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9702" y="325900"/>
              <a:ext cx="1953684" cy="956834"/>
            </a:xfrm>
            <a:prstGeom prst="rect">
              <a:avLst/>
            </a:prstGeom>
          </p:spPr>
        </p:pic>
      </p:grpSp>
      <p:sp>
        <p:nvSpPr>
          <p:cNvPr id="9" name="Nadpis 1">
            <a:extLst>
              <a:ext uri="{FF2B5EF4-FFF2-40B4-BE49-F238E27FC236}">
                <a16:creationId xmlns:a16="http://schemas.microsoft.com/office/drawing/2014/main" id="{C51D9093-0704-4F4C-A1A1-D0B3B97BA909}"/>
              </a:ext>
            </a:extLst>
          </p:cNvPr>
          <p:cNvSpPr txBox="1">
            <a:spLocks/>
          </p:cNvSpPr>
          <p:nvPr/>
        </p:nvSpPr>
        <p:spPr>
          <a:xfrm>
            <a:off x="6012160" y="4083918"/>
            <a:ext cx="2538172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3200" b="1" cap="all" dirty="0">
                <a:solidFill>
                  <a:srgbClr val="307871"/>
                </a:solidFill>
              </a:rPr>
              <a:t>Děkujeme</a:t>
            </a:r>
            <a:br>
              <a:rPr lang="cs-CZ" sz="3200" b="1" cap="all" dirty="0">
                <a:solidFill>
                  <a:srgbClr val="307871"/>
                </a:solidFill>
              </a:rPr>
            </a:br>
            <a:r>
              <a:rPr lang="cs-CZ" sz="3200" b="1" cap="all" dirty="0">
                <a:solidFill>
                  <a:srgbClr val="307871"/>
                </a:solidFill>
              </a:rPr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val="547617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14279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Informační nezpracované fakty, které samy o sobě nemají žádný význam, dokud nejsou interpretovány.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Bez kontextu nedávají smysl.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Jsou základem pro další zpracování (informační systémy je sbírají a uchovávají).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Představují objektivní záznam reality.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data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2140" y="4659313"/>
            <a:ext cx="2084932" cy="288701"/>
            <a:chOff x="3542140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2140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DBBB31DF-5078-4F6C-935A-4B82F2862894}"/>
              </a:ext>
            </a:extLst>
          </p:cNvPr>
          <p:cNvSpPr txBox="1"/>
          <p:nvPr/>
        </p:nvSpPr>
        <p:spPr>
          <a:xfrm>
            <a:off x="1043608" y="386789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Uveďte a kategorizujte metody a způsoby získávání dat.</a:t>
            </a:r>
          </a:p>
        </p:txBody>
      </p:sp>
    </p:spTree>
    <p:extLst>
      <p:ext uri="{BB962C8B-B14F-4D97-AF65-F5344CB8AC3E}">
        <p14:creationId xmlns:p14="http://schemas.microsoft.com/office/powerpoint/2010/main" val="211975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14279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Vznikají z dat, když jsou tato data zpracována a umístěna do kontextu, čímž získávají smysl a význam - bez kontextu nedávají smysl.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Poskytují kontext a umožňují pochopení dat.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Slouží jako podklad pro rozhodování a komunikaci.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Mohou být: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sdělovány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analyzovány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ukládány</a:t>
            </a:r>
          </a:p>
          <a:p>
            <a:pPr>
              <a:buBlip>
                <a:blip r:embed="rId3"/>
              </a:buBlip>
            </a:pPr>
            <a:endParaRPr lang="cs-CZ" sz="2400" b="1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informace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42141" y="4659313"/>
            <a:ext cx="2084932" cy="288701"/>
            <a:chOff x="3542141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42141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4702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115137"/>
            <a:ext cx="8142799" cy="2736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Informace, které byly pochopeny, analyzovány a propojeny se zkušenostmi, porozuměním nebo schopnostmi.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Jsou výsledkem kombinace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informací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zkušeností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kontextu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kritického myšlení.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Vedou k řešení problémů nebo k tvorbě inovací.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Jsou subjektivní – různí lidé mohou stejná data a informace interpretovat různě.</a:t>
            </a:r>
          </a:p>
          <a:p>
            <a:pPr>
              <a:buBlip>
                <a:blip r:embed="rId3"/>
              </a:buBlip>
            </a:pPr>
            <a:endParaRPr lang="cs-CZ" sz="2400" b="1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znalosti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70278" y="4659313"/>
            <a:ext cx="2084932" cy="288701"/>
            <a:chOff x="3570278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70278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093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142799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Data → Informace: Zpracováním dat v kontextu vznikají informace.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Informace → Znalosti: Informace získávají hlubší význam a hodnotu při analýze a pochopení.</a:t>
            </a:r>
          </a:p>
          <a:p>
            <a:pPr>
              <a:buBlip>
                <a:blip r:embed="rId3"/>
              </a:buBlip>
            </a:pPr>
            <a:endParaRPr lang="cs-CZ" sz="2400" dirty="0"/>
          </a:p>
          <a:p>
            <a:pPr lvl="1">
              <a:buBlip>
                <a:blip r:embed="rId3"/>
              </a:buBlip>
            </a:pPr>
            <a:r>
              <a:rPr lang="cs-CZ" sz="2000" dirty="0"/>
              <a:t>Data: "50, 70, 90."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Informace: "Student získal z testů 50 %, 70 % a 90 %."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Znalosti: "Student se zlepšuje díky pravidelnému studiu."</a:t>
            </a:r>
          </a:p>
          <a:p>
            <a:pPr>
              <a:buBlip>
                <a:blip r:embed="rId3"/>
              </a:buBlip>
            </a:pPr>
            <a:endParaRPr lang="cs-CZ" sz="2400" b="1" dirty="0"/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data, informace, znalosti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56208" y="4659313"/>
            <a:ext cx="2084932" cy="288701"/>
            <a:chOff x="3556208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56208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2697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3F11D11-9FCA-4671-BA5C-C8A78A2406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9F32186E-5A08-4375-B0BD-0C87E62A8DFA}"/>
              </a:ext>
            </a:extLst>
          </p:cNvPr>
          <p:cNvSpPr txBox="1">
            <a:spLocks/>
          </p:cNvSpPr>
          <p:nvPr/>
        </p:nvSpPr>
        <p:spPr>
          <a:xfrm>
            <a:off x="368154" y="1241749"/>
            <a:ext cx="8607034" cy="17124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cs-CZ" sz="2400" dirty="0"/>
              <a:t>Soubor vzájemně propojených a koordinovaných prvků, které společně fungují za účelem dosažení konkrétního cíle nebo účelu.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Tyto prvky mohou být fyzické (např. části stroje), abstraktní (např. pravidla nebo procesy) nebo obojí.</a:t>
            </a:r>
          </a:p>
          <a:p>
            <a:pPr>
              <a:buBlip>
                <a:blip r:embed="rId3"/>
              </a:buBlip>
            </a:pPr>
            <a:r>
              <a:rPr lang="cs-CZ" sz="2400" dirty="0"/>
              <a:t>U systému pracujeme s pojmy: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systém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7E4EB602-D368-4F73-80AB-F955FEE2832F}"/>
              </a:ext>
            </a:extLst>
          </p:cNvPr>
          <p:cNvSpPr txBox="1">
            <a:spLocks/>
          </p:cNvSpPr>
          <p:nvPr/>
        </p:nvSpPr>
        <p:spPr>
          <a:xfrm>
            <a:off x="365806" y="3391760"/>
            <a:ext cx="3967043" cy="1170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3"/>
              </a:buBlip>
            </a:pPr>
            <a:r>
              <a:rPr lang="cs-CZ" sz="2000" dirty="0"/>
              <a:t>Prvky systému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Vazby a interakce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Cíl</a:t>
            </a:r>
          </a:p>
          <a:p>
            <a:pPr lvl="1">
              <a:buBlip>
                <a:blip r:embed="rId3"/>
              </a:buBlip>
            </a:pPr>
            <a:endParaRPr lang="cs-CZ" sz="2000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64819A11-C8DC-4E16-8BF1-9E5585971003}"/>
              </a:ext>
            </a:extLst>
          </p:cNvPr>
          <p:cNvSpPr txBox="1">
            <a:spLocks/>
          </p:cNvSpPr>
          <p:nvPr/>
        </p:nvSpPr>
        <p:spPr>
          <a:xfrm>
            <a:off x="3038651" y="3387655"/>
            <a:ext cx="2084932" cy="11705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Blip>
                <a:blip r:embed="rId3"/>
              </a:buBlip>
            </a:pPr>
            <a:r>
              <a:rPr lang="cs-CZ" sz="2000" dirty="0"/>
              <a:t>Hranice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Struktura</a:t>
            </a:r>
          </a:p>
          <a:p>
            <a:pPr lvl="1">
              <a:buBlip>
                <a:blip r:embed="rId3"/>
              </a:buBlip>
            </a:pPr>
            <a:r>
              <a:rPr lang="cs-CZ" sz="2000" dirty="0"/>
              <a:t>Chování</a:t>
            </a:r>
          </a:p>
          <a:p>
            <a:pPr lvl="1">
              <a:buBlip>
                <a:blip r:embed="rId3"/>
              </a:buBlip>
            </a:pPr>
            <a:endParaRPr lang="cs-CZ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FC6EF2D-E330-4B3E-8742-30DAE2965156}"/>
              </a:ext>
            </a:extLst>
          </p:cNvPr>
          <p:cNvSpPr txBox="1"/>
          <p:nvPr/>
        </p:nvSpPr>
        <p:spPr>
          <a:xfrm>
            <a:off x="5628458" y="2954215"/>
            <a:ext cx="314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Vysvětlete tyto pojmy v kontextu pojmu systém.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3EA695C-E6F8-4727-8B81-21D0A6ACFA5C}"/>
              </a:ext>
            </a:extLst>
          </p:cNvPr>
          <p:cNvSpPr txBox="1"/>
          <p:nvPr/>
        </p:nvSpPr>
        <p:spPr>
          <a:xfrm>
            <a:off x="5355043" y="3864191"/>
            <a:ext cx="374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0070C0"/>
                </a:solidFill>
              </a:rPr>
              <a:t>Vyjmenujte alespoň 5 konkrétních příkladů systémů.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8FEB7F3-781F-4D22-925A-3A4B40D4CB16}"/>
              </a:ext>
            </a:extLst>
          </p:cNvPr>
          <p:cNvSpPr/>
          <p:nvPr/>
        </p:nvSpPr>
        <p:spPr>
          <a:xfrm>
            <a:off x="780757" y="3312942"/>
            <a:ext cx="4206132" cy="12723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7723879C-3020-4B58-A00A-A6A7B231A4C6}"/>
              </a:ext>
            </a:extLst>
          </p:cNvPr>
          <p:cNvCxnSpPr/>
          <p:nvPr/>
        </p:nvCxnSpPr>
        <p:spPr>
          <a:xfrm flipH="1">
            <a:off x="4986889" y="3387655"/>
            <a:ext cx="633149" cy="5140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3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systém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pSp>
        <p:nvGrpSpPr>
          <p:cNvPr id="15" name="Skupina 26">
            <a:extLst>
              <a:ext uri="{FF2B5EF4-FFF2-40B4-BE49-F238E27FC236}">
                <a16:creationId xmlns:a16="http://schemas.microsoft.com/office/drawing/2014/main" id="{A0CCED92-27B8-4C92-8F55-9B605203A3E9}"/>
              </a:ext>
            </a:extLst>
          </p:cNvPr>
          <p:cNvGrpSpPr/>
          <p:nvPr/>
        </p:nvGrpSpPr>
        <p:grpSpPr>
          <a:xfrm>
            <a:off x="971600" y="1275606"/>
            <a:ext cx="7025434" cy="3218124"/>
            <a:chOff x="491980" y="1643050"/>
            <a:chExt cx="8009110" cy="3714776"/>
          </a:xfrm>
        </p:grpSpPr>
        <p:sp>
          <p:nvSpPr>
            <p:cNvPr id="18" name="Mrak 17">
              <a:extLst>
                <a:ext uri="{FF2B5EF4-FFF2-40B4-BE49-F238E27FC236}">
                  <a16:creationId xmlns:a16="http://schemas.microsoft.com/office/drawing/2014/main" id="{912D8E84-42A5-4445-823B-B0871412A1E0}"/>
                </a:ext>
              </a:extLst>
            </p:cNvPr>
            <p:cNvSpPr/>
            <p:nvPr/>
          </p:nvSpPr>
          <p:spPr>
            <a:xfrm>
              <a:off x="1214414" y="1643050"/>
              <a:ext cx="6072230" cy="3714776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6C34FD42-E929-4145-B1C4-9FFEDD8CEFFB}"/>
                </a:ext>
              </a:extLst>
            </p:cNvPr>
            <p:cNvSpPr txBox="1"/>
            <p:nvPr/>
          </p:nvSpPr>
          <p:spPr>
            <a:xfrm>
              <a:off x="2357422" y="2928934"/>
              <a:ext cx="928694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Prvek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02958C44-CC5B-4AFD-81D5-46E48B9855F1}"/>
                </a:ext>
              </a:extLst>
            </p:cNvPr>
            <p:cNvSpPr txBox="1"/>
            <p:nvPr/>
          </p:nvSpPr>
          <p:spPr>
            <a:xfrm>
              <a:off x="4786314" y="2571744"/>
              <a:ext cx="928694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Prvek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7356E3F8-FF7C-4DE3-8A05-D24F2D075133}"/>
                </a:ext>
              </a:extLst>
            </p:cNvPr>
            <p:cNvSpPr txBox="1"/>
            <p:nvPr/>
          </p:nvSpPr>
          <p:spPr>
            <a:xfrm>
              <a:off x="3571868" y="3786190"/>
              <a:ext cx="928694" cy="3693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Prvek</a:t>
              </a:r>
            </a:p>
          </p:txBody>
        </p:sp>
        <p:cxnSp>
          <p:nvCxnSpPr>
            <p:cNvPr id="22" name="Přímá spojovací čára 14">
              <a:extLst>
                <a:ext uri="{FF2B5EF4-FFF2-40B4-BE49-F238E27FC236}">
                  <a16:creationId xmlns:a16="http://schemas.microsoft.com/office/drawing/2014/main" id="{CC42173A-999A-47E3-9CE7-72209562BFB6}"/>
                </a:ext>
              </a:extLst>
            </p:cNvPr>
            <p:cNvCxnSpPr>
              <a:stCxn id="19" idx="3"/>
              <a:endCxn id="20" idx="1"/>
            </p:cNvCxnSpPr>
            <p:nvPr/>
          </p:nvCxnSpPr>
          <p:spPr>
            <a:xfrm flipV="1">
              <a:off x="3286116" y="2756410"/>
              <a:ext cx="1500198" cy="35719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ovací čára 16">
              <a:extLst>
                <a:ext uri="{FF2B5EF4-FFF2-40B4-BE49-F238E27FC236}">
                  <a16:creationId xmlns:a16="http://schemas.microsoft.com/office/drawing/2014/main" id="{392AC518-6779-4EEF-88CD-52836CC678AE}"/>
                </a:ext>
              </a:extLst>
            </p:cNvPr>
            <p:cNvCxnSpPr>
              <a:stCxn id="19" idx="2"/>
              <a:endCxn id="21" idx="1"/>
            </p:cNvCxnSpPr>
            <p:nvPr/>
          </p:nvCxnSpPr>
          <p:spPr>
            <a:xfrm rot="16200000" flipH="1">
              <a:off x="2860523" y="3259511"/>
              <a:ext cx="672590" cy="75009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ovací čára 18">
              <a:extLst>
                <a:ext uri="{FF2B5EF4-FFF2-40B4-BE49-F238E27FC236}">
                  <a16:creationId xmlns:a16="http://schemas.microsoft.com/office/drawing/2014/main" id="{5B8EDCF3-0FB7-4ACE-A08B-B185DAD05EC0}"/>
                </a:ext>
              </a:extLst>
            </p:cNvPr>
            <p:cNvCxnSpPr>
              <a:stCxn id="21" idx="3"/>
              <a:endCxn id="20" idx="2"/>
            </p:cNvCxnSpPr>
            <p:nvPr/>
          </p:nvCxnSpPr>
          <p:spPr>
            <a:xfrm flipV="1">
              <a:off x="4500562" y="2941076"/>
              <a:ext cx="750099" cy="102978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bdélník 24">
              <a:extLst>
                <a:ext uri="{FF2B5EF4-FFF2-40B4-BE49-F238E27FC236}">
                  <a16:creationId xmlns:a16="http://schemas.microsoft.com/office/drawing/2014/main" id="{C6293195-3E1B-4C02-8077-9F7AC2F71DDF}"/>
                </a:ext>
              </a:extLst>
            </p:cNvPr>
            <p:cNvSpPr/>
            <p:nvPr/>
          </p:nvSpPr>
          <p:spPr>
            <a:xfrm rot="3821380">
              <a:off x="7056379" y="2121559"/>
              <a:ext cx="18004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54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Okolí</a:t>
              </a:r>
            </a:p>
          </p:txBody>
        </p:sp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16E2F9AE-C440-464D-A74D-0C10D917867E}"/>
                </a:ext>
              </a:extLst>
            </p:cNvPr>
            <p:cNvSpPr/>
            <p:nvPr/>
          </p:nvSpPr>
          <p:spPr>
            <a:xfrm rot="16738638">
              <a:off x="53398" y="3071338"/>
              <a:ext cx="18004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54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Okolí</a:t>
              </a:r>
            </a:p>
          </p:txBody>
        </p:sp>
        <p:sp>
          <p:nvSpPr>
            <p:cNvPr id="27" name="Šipka doprava 12">
              <a:extLst>
                <a:ext uri="{FF2B5EF4-FFF2-40B4-BE49-F238E27FC236}">
                  <a16:creationId xmlns:a16="http://schemas.microsoft.com/office/drawing/2014/main" id="{E7B1CD6F-9CAC-4211-A26C-7C46E843A210}"/>
                </a:ext>
              </a:extLst>
            </p:cNvPr>
            <p:cNvSpPr/>
            <p:nvPr/>
          </p:nvSpPr>
          <p:spPr>
            <a:xfrm rot="1308272">
              <a:off x="6786578" y="3643314"/>
              <a:ext cx="1500198" cy="64294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6CAE6469-6DE1-4CC4-9F1F-3A1AAF7F8B5B}"/>
                </a:ext>
              </a:extLst>
            </p:cNvPr>
            <p:cNvSpPr txBox="1"/>
            <p:nvPr/>
          </p:nvSpPr>
          <p:spPr>
            <a:xfrm>
              <a:off x="6929454" y="4357694"/>
              <a:ext cx="157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Výstupní vazby</a:t>
              </a:r>
            </a:p>
          </p:txBody>
        </p:sp>
        <p:sp>
          <p:nvSpPr>
            <p:cNvPr id="29" name="Šipka doprava 14">
              <a:extLst>
                <a:ext uri="{FF2B5EF4-FFF2-40B4-BE49-F238E27FC236}">
                  <a16:creationId xmlns:a16="http://schemas.microsoft.com/office/drawing/2014/main" id="{8627CA2E-3DD1-4512-8EB0-58AF7288B86F}"/>
                </a:ext>
              </a:extLst>
            </p:cNvPr>
            <p:cNvSpPr/>
            <p:nvPr/>
          </p:nvSpPr>
          <p:spPr>
            <a:xfrm rot="1308272">
              <a:off x="1065843" y="1827232"/>
              <a:ext cx="1500198" cy="64294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0" name="TextovéPole 29">
              <a:extLst>
                <a:ext uri="{FF2B5EF4-FFF2-40B4-BE49-F238E27FC236}">
                  <a16:creationId xmlns:a16="http://schemas.microsoft.com/office/drawing/2014/main" id="{6A789E8C-17B0-4863-926B-7A42DAB17747}"/>
                </a:ext>
              </a:extLst>
            </p:cNvPr>
            <p:cNvSpPr txBox="1"/>
            <p:nvPr/>
          </p:nvSpPr>
          <p:spPr>
            <a:xfrm>
              <a:off x="637215" y="2126353"/>
              <a:ext cx="15716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Vstupní vazby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86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>
            <a:extLst>
              <a:ext uri="{FF2B5EF4-FFF2-40B4-BE49-F238E27FC236}">
                <a16:creationId xmlns:a16="http://schemas.microsoft.com/office/drawing/2014/main" id="{E3EB44EC-C4DB-45B3-B140-89D74BD24ABC}"/>
              </a:ext>
            </a:extLst>
          </p:cNvPr>
          <p:cNvSpPr txBox="1">
            <a:spLocks/>
          </p:cNvSpPr>
          <p:nvPr/>
        </p:nvSpPr>
        <p:spPr>
          <a:xfrm>
            <a:off x="596752" y="462980"/>
            <a:ext cx="6279504" cy="668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cap="all" dirty="0">
                <a:solidFill>
                  <a:srgbClr val="307871"/>
                </a:solidFill>
              </a:rPr>
              <a:t>systém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5F0C02EF-9092-4081-AAC3-2797EEE80548}"/>
              </a:ext>
            </a:extLst>
          </p:cNvPr>
          <p:cNvCxnSpPr>
            <a:cxnSpLocks/>
          </p:cNvCxnSpPr>
          <p:nvPr/>
        </p:nvCxnSpPr>
        <p:spPr>
          <a:xfrm flipH="1">
            <a:off x="709604" y="1175158"/>
            <a:ext cx="997276" cy="0"/>
          </a:xfrm>
          <a:prstGeom prst="line">
            <a:avLst/>
          </a:prstGeom>
          <a:ln w="19050">
            <a:solidFill>
              <a:srgbClr val="307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Skupina 4">
            <a:extLst>
              <a:ext uri="{FF2B5EF4-FFF2-40B4-BE49-F238E27FC236}">
                <a16:creationId xmlns:a16="http://schemas.microsoft.com/office/drawing/2014/main" id="{4024DE07-41B5-86BA-1F1B-9BB483A781F1}"/>
              </a:ext>
            </a:extLst>
          </p:cNvPr>
          <p:cNvGrpSpPr/>
          <p:nvPr/>
        </p:nvGrpSpPr>
        <p:grpSpPr>
          <a:xfrm>
            <a:off x="3535106" y="4659313"/>
            <a:ext cx="2084932" cy="288701"/>
            <a:chOff x="3535106" y="4659313"/>
            <a:chExt cx="2084932" cy="288701"/>
          </a:xfrm>
        </p:grpSpPr>
        <p:cxnSp>
          <p:nvCxnSpPr>
            <p:cNvPr id="6" name="Přímá spojnice 5">
              <a:extLst>
                <a:ext uri="{FF2B5EF4-FFF2-40B4-BE49-F238E27FC236}">
                  <a16:creationId xmlns:a16="http://schemas.microsoft.com/office/drawing/2014/main" id="{0C8291C8-494C-0945-9236-0EF536F33F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11960" y="4659313"/>
              <a:ext cx="720080" cy="0"/>
            </a:xfrm>
            <a:prstGeom prst="line">
              <a:avLst/>
            </a:prstGeom>
            <a:ln>
              <a:solidFill>
                <a:srgbClr val="3078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1661E9A3-47F9-AC71-EFA6-1AB9369B1CB1}"/>
                </a:ext>
              </a:extLst>
            </p:cNvPr>
            <p:cNvSpPr txBox="1"/>
            <p:nvPr/>
          </p:nvSpPr>
          <p:spPr>
            <a:xfrm>
              <a:off x="3535106" y="4701793"/>
              <a:ext cx="20849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000" b="1" cap="all" spc="100" dirty="0">
                  <a:solidFill>
                    <a:schemeClr val="bg1">
                      <a:lumMod val="50000"/>
                    </a:schemeClr>
                  </a:solidFill>
                </a:rPr>
                <a:t>Slezská univerzita</a:t>
              </a:r>
            </a:p>
          </p:txBody>
        </p:sp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348C127B-3377-410B-B21E-13CE99164CE4}"/>
              </a:ext>
            </a:extLst>
          </p:cNvPr>
          <p:cNvGrpSpPr/>
          <p:nvPr/>
        </p:nvGrpSpPr>
        <p:grpSpPr>
          <a:xfrm>
            <a:off x="712259" y="1689375"/>
            <a:ext cx="6999401" cy="2827607"/>
            <a:chOff x="584104" y="1910970"/>
            <a:chExt cx="7774110" cy="3232542"/>
          </a:xfrm>
        </p:grpSpPr>
        <p:sp>
          <p:nvSpPr>
            <p:cNvPr id="46" name="Mrak 45">
              <a:extLst>
                <a:ext uri="{FF2B5EF4-FFF2-40B4-BE49-F238E27FC236}">
                  <a16:creationId xmlns:a16="http://schemas.microsoft.com/office/drawing/2014/main" id="{A30D8145-49CC-4300-9F67-827D0D6117D0}"/>
                </a:ext>
              </a:extLst>
            </p:cNvPr>
            <p:cNvSpPr/>
            <p:nvPr/>
          </p:nvSpPr>
          <p:spPr>
            <a:xfrm>
              <a:off x="1923790" y="1976818"/>
              <a:ext cx="5362020" cy="316669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D223ADF6-952D-45EA-B146-AD2DF7282798}"/>
                </a:ext>
              </a:extLst>
            </p:cNvPr>
            <p:cNvSpPr txBox="1"/>
            <p:nvPr/>
          </p:nvSpPr>
          <p:spPr>
            <a:xfrm>
              <a:off x="2933111" y="3072980"/>
              <a:ext cx="820074" cy="42631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Lidé</a:t>
              </a:r>
            </a:p>
          </p:txBody>
        </p:sp>
        <p:sp>
          <p:nvSpPr>
            <p:cNvPr id="48" name="TextovéPole 47">
              <a:extLst>
                <a:ext uri="{FF2B5EF4-FFF2-40B4-BE49-F238E27FC236}">
                  <a16:creationId xmlns:a16="http://schemas.microsoft.com/office/drawing/2014/main" id="{D56680C1-5464-47A6-B3D9-C558584F0B25}"/>
                </a:ext>
              </a:extLst>
            </p:cNvPr>
            <p:cNvSpPr txBox="1"/>
            <p:nvPr/>
          </p:nvSpPr>
          <p:spPr>
            <a:xfrm>
              <a:off x="4785831" y="2809699"/>
              <a:ext cx="2093928" cy="42631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Informační zdroje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88E0A92A-FA0C-470E-BD4F-23FFCA456387}"/>
                </a:ext>
              </a:extLst>
            </p:cNvPr>
            <p:cNvSpPr txBox="1"/>
            <p:nvPr/>
          </p:nvSpPr>
          <p:spPr>
            <a:xfrm>
              <a:off x="3929058" y="3803757"/>
              <a:ext cx="1563566" cy="426311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Procedury</a:t>
              </a:r>
            </a:p>
          </p:txBody>
        </p:sp>
        <p:cxnSp>
          <p:nvCxnSpPr>
            <p:cNvPr id="50" name="Přímá spojovací čára 26">
              <a:extLst>
                <a:ext uri="{FF2B5EF4-FFF2-40B4-BE49-F238E27FC236}">
                  <a16:creationId xmlns:a16="http://schemas.microsoft.com/office/drawing/2014/main" id="{737F8234-081D-4A3A-85C9-17EFFD6CBFAC}"/>
                </a:ext>
              </a:extLst>
            </p:cNvPr>
            <p:cNvCxnSpPr>
              <a:cxnSpLocks/>
              <a:stCxn id="47" idx="3"/>
              <a:endCxn id="48" idx="1"/>
            </p:cNvCxnSpPr>
            <p:nvPr/>
          </p:nvCxnSpPr>
          <p:spPr>
            <a:xfrm flipV="1">
              <a:off x="3753184" y="3022855"/>
              <a:ext cx="1032646" cy="26328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ovací čára 27">
              <a:extLst>
                <a:ext uri="{FF2B5EF4-FFF2-40B4-BE49-F238E27FC236}">
                  <a16:creationId xmlns:a16="http://schemas.microsoft.com/office/drawing/2014/main" id="{36B82CB9-FDDE-40F9-8AA7-BB2B54C6E2AD}"/>
                </a:ext>
              </a:extLst>
            </p:cNvPr>
            <p:cNvCxnSpPr>
              <a:cxnSpLocks/>
              <a:stCxn id="47" idx="2"/>
              <a:endCxn id="49" idx="1"/>
            </p:cNvCxnSpPr>
            <p:nvPr/>
          </p:nvCxnSpPr>
          <p:spPr>
            <a:xfrm>
              <a:off x="3343147" y="3499291"/>
              <a:ext cx="585910" cy="51762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ovací čára 28">
              <a:extLst>
                <a:ext uri="{FF2B5EF4-FFF2-40B4-BE49-F238E27FC236}">
                  <a16:creationId xmlns:a16="http://schemas.microsoft.com/office/drawing/2014/main" id="{62A7B255-BB59-411B-85C9-69ABBE342214}"/>
                </a:ext>
              </a:extLst>
            </p:cNvPr>
            <p:cNvCxnSpPr>
              <a:cxnSpLocks/>
              <a:stCxn id="49" idx="3"/>
              <a:endCxn id="48" idx="2"/>
            </p:cNvCxnSpPr>
            <p:nvPr/>
          </p:nvCxnSpPr>
          <p:spPr>
            <a:xfrm flipV="1">
              <a:off x="5492624" y="3236010"/>
              <a:ext cx="340172" cy="78090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bdélník 52">
              <a:extLst>
                <a:ext uri="{FF2B5EF4-FFF2-40B4-BE49-F238E27FC236}">
                  <a16:creationId xmlns:a16="http://schemas.microsoft.com/office/drawing/2014/main" id="{D86AFB6A-DDFD-4776-8F06-8C3E7F0BD0F2}"/>
                </a:ext>
              </a:extLst>
            </p:cNvPr>
            <p:cNvSpPr/>
            <p:nvPr/>
          </p:nvSpPr>
          <p:spPr>
            <a:xfrm rot="3821380">
              <a:off x="7110007" y="2370609"/>
              <a:ext cx="1534847" cy="8153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54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Okolí</a:t>
              </a:r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0E5ED7C1-B0D1-4D9D-9096-D32F7CB822D4}"/>
                </a:ext>
              </a:extLst>
            </p:cNvPr>
            <p:cNvSpPr/>
            <p:nvPr/>
          </p:nvSpPr>
          <p:spPr>
            <a:xfrm rot="16738638">
              <a:off x="926097" y="3180257"/>
              <a:ext cx="1534847" cy="8153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cs-CZ" sz="5400" b="0" cap="none" spc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Okolí</a:t>
              </a:r>
            </a:p>
          </p:txBody>
        </p:sp>
        <p:sp>
          <p:nvSpPr>
            <p:cNvPr id="55" name="Šipka doprava 12">
              <a:extLst>
                <a:ext uri="{FF2B5EF4-FFF2-40B4-BE49-F238E27FC236}">
                  <a16:creationId xmlns:a16="http://schemas.microsoft.com/office/drawing/2014/main" id="{F0AC4B74-5BBC-49D4-9872-0CBDDDCC0058}"/>
                </a:ext>
              </a:extLst>
            </p:cNvPr>
            <p:cNvSpPr/>
            <p:nvPr/>
          </p:nvSpPr>
          <p:spPr>
            <a:xfrm rot="1308272">
              <a:off x="6844232" y="3681961"/>
              <a:ext cx="1324734" cy="54808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ovéPole 55">
              <a:extLst>
                <a:ext uri="{FF2B5EF4-FFF2-40B4-BE49-F238E27FC236}">
                  <a16:creationId xmlns:a16="http://schemas.microsoft.com/office/drawing/2014/main" id="{A9108ECB-3E87-4799-9D38-9FAFEF173603}"/>
                </a:ext>
              </a:extLst>
            </p:cNvPr>
            <p:cNvSpPr txBox="1"/>
            <p:nvPr/>
          </p:nvSpPr>
          <p:spPr>
            <a:xfrm>
              <a:off x="6970397" y="4290940"/>
              <a:ext cx="1387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Výstupy</a:t>
              </a:r>
            </a:p>
          </p:txBody>
        </p:sp>
        <p:sp>
          <p:nvSpPr>
            <p:cNvPr id="57" name="Šipka doprava 14">
              <a:extLst>
                <a:ext uri="{FF2B5EF4-FFF2-40B4-BE49-F238E27FC236}">
                  <a16:creationId xmlns:a16="http://schemas.microsoft.com/office/drawing/2014/main" id="{5845F5B2-DDC2-4E28-AE4A-7CD811F533F6}"/>
                </a:ext>
              </a:extLst>
            </p:cNvPr>
            <p:cNvSpPr/>
            <p:nvPr/>
          </p:nvSpPr>
          <p:spPr>
            <a:xfrm rot="1308272">
              <a:off x="1792596" y="2133825"/>
              <a:ext cx="1324734" cy="548082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TextovéPole 57">
              <a:extLst>
                <a:ext uri="{FF2B5EF4-FFF2-40B4-BE49-F238E27FC236}">
                  <a16:creationId xmlns:a16="http://schemas.microsoft.com/office/drawing/2014/main" id="{80AC463E-8F1B-4F86-9E37-3A98475467B1}"/>
                </a:ext>
              </a:extLst>
            </p:cNvPr>
            <p:cNvSpPr txBox="1"/>
            <p:nvPr/>
          </p:nvSpPr>
          <p:spPr>
            <a:xfrm>
              <a:off x="584104" y="1910970"/>
              <a:ext cx="13878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Vstupy</a:t>
              </a:r>
            </a:p>
          </p:txBody>
        </p:sp>
      </p:grpSp>
      <p:sp>
        <p:nvSpPr>
          <p:cNvPr id="59" name="Obdélník 58">
            <a:extLst>
              <a:ext uri="{FF2B5EF4-FFF2-40B4-BE49-F238E27FC236}">
                <a16:creationId xmlns:a16="http://schemas.microsoft.com/office/drawing/2014/main" id="{BE767FE0-EF0F-4826-B634-A3902DA8DA6C}"/>
              </a:ext>
            </a:extLst>
          </p:cNvPr>
          <p:cNvSpPr/>
          <p:nvPr/>
        </p:nvSpPr>
        <p:spPr>
          <a:xfrm>
            <a:off x="2267744" y="400938"/>
            <a:ext cx="6876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000000"/>
                </a:solidFill>
              </a:rPr>
              <a:t>Informační systém </a:t>
            </a:r>
            <a:r>
              <a:rPr lang="cs-CZ" dirty="0">
                <a:solidFill>
                  <a:srgbClr val="000000"/>
                </a:solidFill>
              </a:rPr>
              <a:t>je soubor vzájemně propojených komponent, které jsou navrženy k tomu, aby shromažďovaly, ukládaly, zpracovávaly a spravovaly data a poskytovaly informace potřebné pro podporu rozhodování, koordinaci, analýzu a kontrolu v organizaci nebo systému. </a:t>
            </a:r>
          </a:p>
        </p:txBody>
      </p:sp>
    </p:spTree>
    <p:extLst>
      <p:ext uri="{BB962C8B-B14F-4D97-AF65-F5344CB8AC3E}">
        <p14:creationId xmlns:p14="http://schemas.microsoft.com/office/powerpoint/2010/main" val="25671600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1238</Words>
  <Application>Microsoft Office PowerPoint</Application>
  <PresentationFormat>Předvádění na obrazovce (16:9)</PresentationFormat>
  <Paragraphs>185</Paragraphs>
  <Slides>25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Informační systém &amp; úrovně řízení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Alexandr Ochonský</dc:creator>
  <cp:lastModifiedBy>Petr Suchánek</cp:lastModifiedBy>
  <cp:revision>83</cp:revision>
  <dcterms:created xsi:type="dcterms:W3CDTF">2016-07-06T15:42:34Z</dcterms:created>
  <dcterms:modified xsi:type="dcterms:W3CDTF">2025-02-18T08:31:25Z</dcterms:modified>
</cp:coreProperties>
</file>