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6" r:id="rId2"/>
    <p:sldId id="361" r:id="rId3"/>
    <p:sldId id="422" r:id="rId4"/>
    <p:sldId id="572" r:id="rId5"/>
    <p:sldId id="573" r:id="rId6"/>
    <p:sldId id="574" r:id="rId7"/>
    <p:sldId id="575" r:id="rId8"/>
    <p:sldId id="576" r:id="rId9"/>
    <p:sldId id="577" r:id="rId10"/>
    <p:sldId id="595" r:id="rId11"/>
    <p:sldId id="578" r:id="rId12"/>
    <p:sldId id="579" r:id="rId13"/>
    <p:sldId id="580" r:id="rId14"/>
    <p:sldId id="582" r:id="rId15"/>
    <p:sldId id="583" r:id="rId16"/>
    <p:sldId id="584" r:id="rId17"/>
    <p:sldId id="585" r:id="rId18"/>
    <p:sldId id="586" r:id="rId19"/>
    <p:sldId id="588" r:id="rId20"/>
    <p:sldId id="589" r:id="rId21"/>
    <p:sldId id="590" r:id="rId22"/>
    <p:sldId id="591" r:id="rId23"/>
    <p:sldId id="592" r:id="rId24"/>
    <p:sldId id="593" r:id="rId25"/>
    <p:sldId id="571" r:id="rId26"/>
    <p:sldId id="594" r:id="rId27"/>
    <p:sldId id="274" r:id="rId28"/>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81E3A"/>
    <a:srgbClr val="307871"/>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44" autoAdjust="0"/>
    <p:restoredTop sz="94660"/>
  </p:normalViewPr>
  <p:slideViewPr>
    <p:cSldViewPr>
      <p:cViewPr varScale="1">
        <p:scale>
          <a:sx n="107" d="100"/>
          <a:sy n="107" d="100"/>
        </p:scale>
        <p:origin x="475"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6301A912-BC21-4286-9BD7-B92B2DB49A22}" type="datetimeFigureOut">
              <a:rPr lang="en-US" smtClean="0"/>
              <a:t>3/5/2026</a:t>
            </a:fld>
            <a:endParaRPr lang="en-US"/>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B72D866-D22D-4042-B8E0-E9D703272AB8}" type="slidenum">
              <a:rPr lang="en-US" smtClean="0"/>
              <a:t>‹#›</a:t>
            </a:fld>
            <a:endParaRPr lang="en-US"/>
          </a:p>
        </p:txBody>
      </p:sp>
    </p:spTree>
    <p:extLst>
      <p:ext uri="{BB962C8B-B14F-4D97-AF65-F5344CB8AC3E}">
        <p14:creationId xmlns:p14="http://schemas.microsoft.com/office/powerpoint/2010/main" val="3688286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05.03.2026</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484211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32706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3776515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456629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9897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72027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649944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15766111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632190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2143372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49736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305093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3643663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362381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05875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3574400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728340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416698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57336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799798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281124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801763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172896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44805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31603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184808"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r>
              <a:rPr lang="cs-CZ" sz="2400" b="1" dirty="0">
                <a:solidFill>
                  <a:schemeClr val="bg1"/>
                </a:solidFill>
                <a:latin typeface="Times New Roman" panose="02020603050405020304" pitchFamily="18" charset="0"/>
                <a:cs typeface="Times New Roman" panose="02020603050405020304" pitchFamily="18" charset="0"/>
              </a:rPr>
              <a:t>TOPIC</a:t>
            </a:r>
            <a:br>
              <a:rPr lang="cs-CZ" sz="2400" b="1" dirty="0">
                <a:solidFill>
                  <a:schemeClr val="bg1"/>
                </a:solidFill>
                <a:latin typeface="Times New Roman" panose="02020603050405020304" pitchFamily="18" charset="0"/>
                <a:cs typeface="Times New Roman" panose="02020603050405020304" pitchFamily="18" charset="0"/>
              </a:rPr>
            </a:br>
            <a:br>
              <a:rPr lang="en-US" sz="2400" b="1" dirty="0">
                <a:solidFill>
                  <a:schemeClr val="bg1"/>
                </a:solidFill>
                <a:latin typeface="Times New Roman" panose="02020603050405020304" pitchFamily="18" charset="0"/>
                <a:cs typeface="Times New Roman" panose="02020603050405020304" pitchFamily="18" charset="0"/>
              </a:rPr>
            </a:br>
            <a:r>
              <a:rPr lang="cs-CZ" sz="2400" b="1" cap="all" dirty="0" err="1">
                <a:solidFill>
                  <a:schemeClr val="bg1"/>
                </a:solidFill>
                <a:latin typeface="Times New Roman" panose="02020603050405020304" pitchFamily="18" charset="0"/>
                <a:cs typeface="Times New Roman" panose="02020603050405020304" pitchFamily="18" charset="0"/>
              </a:rPr>
              <a:t>Organization</a:t>
            </a:r>
            <a:r>
              <a:rPr lang="cs-CZ" sz="2400" b="1" cap="all" dirty="0">
                <a:solidFill>
                  <a:schemeClr val="bg1"/>
                </a:solidFill>
                <a:latin typeface="Times New Roman" panose="02020603050405020304" pitchFamily="18" charset="0"/>
                <a:cs typeface="Times New Roman" panose="02020603050405020304" pitchFamily="18" charset="0"/>
              </a:rPr>
              <a:t> structure</a:t>
            </a:r>
            <a:br>
              <a:rPr lang="cs-CZ" sz="2400" b="1" cap="all" dirty="0">
                <a:solidFill>
                  <a:schemeClr val="bg1"/>
                </a:solidFill>
                <a:latin typeface="Times New Roman" panose="02020603050405020304" pitchFamily="18" charset="0"/>
                <a:cs typeface="Times New Roman" panose="02020603050405020304" pitchFamily="18" charset="0"/>
              </a:rPr>
            </a:br>
            <a:br>
              <a:rPr lang="cs-CZ" sz="2400" b="1" cap="all" dirty="0">
                <a:solidFill>
                  <a:schemeClr val="bg1"/>
                </a:solidFill>
                <a:latin typeface="Times New Roman" panose="02020603050405020304" pitchFamily="18" charset="0"/>
                <a:cs typeface="Times New Roman" panose="02020603050405020304" pitchFamily="18" charset="0"/>
              </a:rPr>
            </a:br>
            <a:r>
              <a:rPr lang="cs-CZ" sz="2400" b="1" cap="all" dirty="0">
                <a:solidFill>
                  <a:schemeClr val="bg1"/>
                </a:solidFill>
                <a:latin typeface="Times New Roman" panose="02020603050405020304" pitchFamily="18" charset="0"/>
                <a:cs typeface="Times New Roman" panose="02020603050405020304" pitchFamily="18" charset="0"/>
              </a:rPr>
              <a:t>WORK DESIGN, ELEMENTS OF STRUCTURE</a:t>
            </a:r>
            <a:endParaRPr lang="en-US" sz="2400" b="1" cap="all"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940152" y="3723878"/>
            <a:ext cx="3032119"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en-GB" altLang="cs-CZ" sz="1600" b="1" dirty="0">
                <a:solidFill>
                  <a:srgbClr val="307871"/>
                </a:solidFill>
                <a:latin typeface="Times New Roman" panose="02020603050405020304" pitchFamily="18" charset="0"/>
                <a:cs typeface="Times New Roman" panose="02020603050405020304" pitchFamily="18" charset="0"/>
              </a:rPr>
              <a:t>Ing. Pavel Adámek, Ph.D.</a:t>
            </a:r>
          </a:p>
          <a:p>
            <a:pPr algn="r"/>
            <a:r>
              <a:rPr lang="en-GB" altLang="cs-CZ" sz="1600" b="1" i="1" dirty="0">
                <a:solidFill>
                  <a:srgbClr val="307871"/>
                </a:solidFill>
                <a:latin typeface="Times New Roman" panose="02020603050405020304" pitchFamily="18" charset="0"/>
                <a:cs typeface="Times New Roman" panose="02020603050405020304" pitchFamily="18" charset="0"/>
              </a:rPr>
              <a:t>adamek@opf.slu.cz</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800" dirty="0">
              <a:solidFill>
                <a:srgbClr val="FF000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Fordism</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B56D78F0-6A72-446A-836D-8DE0C4ED2EE7}"/>
              </a:ext>
            </a:extLst>
          </p:cNvPr>
          <p:cNvPicPr>
            <a:picLocks noChangeAspect="1"/>
          </p:cNvPicPr>
          <p:nvPr/>
        </p:nvPicPr>
        <p:blipFill>
          <a:blip r:embed="rId3"/>
          <a:stretch>
            <a:fillRect/>
          </a:stretch>
        </p:blipFill>
        <p:spPr>
          <a:xfrm>
            <a:off x="4765063" y="267494"/>
            <a:ext cx="4133365" cy="2713571"/>
          </a:xfrm>
          <a:prstGeom prst="rect">
            <a:avLst/>
          </a:prstGeom>
        </p:spPr>
      </p:pic>
      <p:pic>
        <p:nvPicPr>
          <p:cNvPr id="4" name="Obrázek 3">
            <a:extLst>
              <a:ext uri="{FF2B5EF4-FFF2-40B4-BE49-F238E27FC236}">
                <a16:creationId xmlns:a16="http://schemas.microsoft.com/office/drawing/2014/main" id="{95A04A3C-A702-4516-A865-16A546572A41}"/>
              </a:ext>
            </a:extLst>
          </p:cNvPr>
          <p:cNvPicPr>
            <a:picLocks noChangeAspect="1"/>
          </p:cNvPicPr>
          <p:nvPr/>
        </p:nvPicPr>
        <p:blipFill>
          <a:blip r:embed="rId4"/>
          <a:stretch>
            <a:fillRect/>
          </a:stretch>
        </p:blipFill>
        <p:spPr>
          <a:xfrm>
            <a:off x="401049" y="1203598"/>
            <a:ext cx="3392839" cy="2713571"/>
          </a:xfrm>
          <a:prstGeom prst="rect">
            <a:avLst/>
          </a:prstGeom>
        </p:spPr>
      </p:pic>
      <p:pic>
        <p:nvPicPr>
          <p:cNvPr id="1026" name="Picture 2" descr="Ford's $2B investment in Michigan 'solidifies' state's auto production -  Bridge Michigan">
            <a:extLst>
              <a:ext uri="{FF2B5EF4-FFF2-40B4-BE49-F238E27FC236}">
                <a16:creationId xmlns:a16="http://schemas.microsoft.com/office/drawing/2014/main" id="{91443FCD-0E22-4859-B40F-80BAB818B9D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6523" y="2726670"/>
            <a:ext cx="3497585" cy="2331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483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i="1" dirty="0">
                <a:solidFill>
                  <a:srgbClr val="002060"/>
                </a:solidFill>
                <a:latin typeface="Times New Roman" panose="02020603050405020304" pitchFamily="18" charset="0"/>
                <a:cs typeface="Times New Roman" panose="02020603050405020304" pitchFamily="18" charset="0"/>
              </a:rPr>
              <a:t>Just how alienating and demotivating is Taylorism? </a:t>
            </a:r>
            <a:r>
              <a:rPr lang="en-GB" sz="1600" dirty="0">
                <a:solidFill>
                  <a:srgbClr val="002060"/>
                </a:solidFill>
                <a:latin typeface="Times New Roman" panose="02020603050405020304" pitchFamily="18" charset="0"/>
                <a:cs typeface="Times New Roman" panose="02020603050405020304" pitchFamily="18" charset="0"/>
              </a:rPr>
              <a:t>Paul Adler (1999) offers an interesting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counter-argument to this established view, claiming that Taylorism actually represents a</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fundamental emancipatory philosophy of job design.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He reports that at the New United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Motors Manufacturing, Inc. (NUMMI) auto plant in Fremont, California, which uses a</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classical </a:t>
            </a:r>
            <a:r>
              <a:rPr lang="en-GB" sz="1600" dirty="0" err="1">
                <a:solidFill>
                  <a:srgbClr val="002060"/>
                </a:solidFill>
                <a:latin typeface="Times New Roman" panose="02020603050405020304" pitchFamily="18" charset="0"/>
                <a:cs typeface="Times New Roman" panose="02020603050405020304" pitchFamily="18" charset="0"/>
              </a:rPr>
              <a:t>Taylorist</a:t>
            </a:r>
            <a:r>
              <a:rPr lang="en-GB" sz="1600" dirty="0">
                <a:solidFill>
                  <a:srgbClr val="002060"/>
                </a:solidFill>
                <a:latin typeface="Times New Roman" panose="02020603050405020304" pitchFamily="18" charset="0"/>
                <a:cs typeface="Times New Roman" panose="02020603050405020304" pitchFamily="18" charset="0"/>
              </a:rPr>
              <a:t> approach, workers show relatively </a:t>
            </a:r>
            <a:r>
              <a:rPr lang="en-GB" sz="1600" b="1" dirty="0">
                <a:solidFill>
                  <a:srgbClr val="002060"/>
                </a:solidFill>
                <a:latin typeface="Times New Roman" panose="02020603050405020304" pitchFamily="18" charset="0"/>
                <a:cs typeface="Times New Roman" panose="02020603050405020304" pitchFamily="18" charset="0"/>
              </a:rPr>
              <a:t>high levels of motivation and job</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commitment</a:t>
            </a:r>
            <a:r>
              <a:rPr lang="cs-CZ" sz="1600" dirty="0">
                <a:solidFill>
                  <a:srgbClr val="002060"/>
                </a:solidFill>
                <a:latin typeface="Times New Roman" panose="02020603050405020304" pitchFamily="18" charset="0"/>
                <a:cs typeface="Times New Roman" panose="02020603050405020304" pitchFamily="18" charset="0"/>
              </a:rPr>
              <a:t>.</a:t>
            </a:r>
          </a:p>
          <a:p>
            <a:r>
              <a:rPr lang="en-GB" sz="1600" b="1" dirty="0">
                <a:solidFill>
                  <a:srgbClr val="002060"/>
                </a:solidFill>
                <a:latin typeface="Times New Roman" panose="02020603050405020304" pitchFamily="18" charset="0"/>
                <a:cs typeface="Times New Roman" panose="02020603050405020304" pitchFamily="18" charset="0"/>
              </a:rPr>
              <a:t>Instrumental</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orientation </a:t>
            </a:r>
            <a:r>
              <a:rPr lang="en-GB" sz="1600" dirty="0">
                <a:solidFill>
                  <a:srgbClr val="002060"/>
                </a:solidFill>
                <a:latin typeface="Times New Roman" panose="02020603050405020304" pitchFamily="18" charset="0"/>
                <a:cs typeface="Times New Roman" panose="02020603050405020304" pitchFamily="18" charset="0"/>
              </a:rPr>
              <a:t>an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attitude that sees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work as an instrument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the fulfilment of</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other life goals.</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Introjection</a:t>
            </a:r>
            <a:r>
              <a:rPr lang="en-GB" sz="1600" dirty="0">
                <a:solidFill>
                  <a:srgbClr val="002060"/>
                </a:solidFill>
                <a:latin typeface="Times New Roman" panose="02020603050405020304" pitchFamily="18" charset="0"/>
                <a:cs typeface="Times New Roman" panose="02020603050405020304" pitchFamily="18" charset="0"/>
              </a:rPr>
              <a:t> a</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formerly external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regulation or value that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has been ‘taken in’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is now enforced through</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internal pressures such as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guilt, anxiety, or related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self-esteem dynamics.</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err="1">
                <a:solidFill>
                  <a:srgbClr val="002060"/>
                </a:solidFill>
                <a:latin typeface="Times New Roman" panose="02020603050405020304" pitchFamily="18" charset="0"/>
                <a:cs typeface="Times New Roman" panose="02020603050405020304" pitchFamily="18" charset="0"/>
              </a:rPr>
              <a:t>Concertive</a:t>
            </a:r>
            <a:r>
              <a:rPr lang="en-GB" sz="1600" dirty="0">
                <a:solidFill>
                  <a:srgbClr val="002060"/>
                </a:solidFill>
                <a:latin typeface="Times New Roman" panose="02020603050405020304" pitchFamily="18" charset="0"/>
                <a:cs typeface="Times New Roman" panose="02020603050405020304" pitchFamily="18" charset="0"/>
              </a:rPr>
              <a:t> control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control exercised by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 workers themselves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who collaborate to</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develop the means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their own control by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negotiating a consensus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which shapes their own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behaviour according to</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 set of core values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such as those of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corporate vision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statement.</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FF000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Back</a:t>
            </a:r>
            <a:r>
              <a:rPr lang="cs-CZ" dirty="0"/>
              <a:t> to the </a:t>
            </a:r>
            <a:r>
              <a:rPr lang="cs-CZ" dirty="0" err="1"/>
              <a:t>future</a:t>
            </a:r>
            <a:r>
              <a:rPr lang="cs-CZ" dirty="0"/>
              <a:t>?</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766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People’s attitudes and </a:t>
            </a:r>
            <a:r>
              <a:rPr lang="en-GB" sz="1600" b="1" dirty="0">
                <a:solidFill>
                  <a:srgbClr val="002060"/>
                </a:solidFill>
                <a:latin typeface="Times New Roman" panose="02020603050405020304" pitchFamily="18" charset="0"/>
                <a:cs typeface="Times New Roman" panose="02020603050405020304" pitchFamily="18" charset="0"/>
              </a:rPr>
              <a:t>behaviour can be shaped </a:t>
            </a:r>
            <a:r>
              <a:rPr lang="en-GB" sz="1600" dirty="0">
                <a:solidFill>
                  <a:srgbClr val="002060"/>
                </a:solidFill>
                <a:latin typeface="Times New Roman" panose="02020603050405020304" pitchFamily="18" charset="0"/>
                <a:cs typeface="Times New Roman" panose="02020603050405020304" pitchFamily="18" charset="0"/>
              </a:rPr>
              <a:t>as much by the structure of the organization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within which they work as by the personalities that they possess and the groups and teams of</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which they are a part.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 </a:t>
            </a:r>
            <a:r>
              <a:rPr lang="en-GB" sz="1600" b="1" dirty="0">
                <a:solidFill>
                  <a:srgbClr val="002060"/>
                </a:solidFill>
                <a:latin typeface="Times New Roman" panose="02020603050405020304" pitchFamily="18" charset="0"/>
                <a:cs typeface="Times New Roman" panose="02020603050405020304" pitchFamily="18" charset="0"/>
              </a:rPr>
              <a:t>constraints and demands of the job</a:t>
            </a:r>
            <a:r>
              <a:rPr lang="en-GB" sz="1600" dirty="0">
                <a:solidFill>
                  <a:srgbClr val="002060"/>
                </a:solidFill>
                <a:latin typeface="Times New Roman" panose="02020603050405020304" pitchFamily="18" charset="0"/>
                <a:cs typeface="Times New Roman" panose="02020603050405020304" pitchFamily="18" charset="0"/>
              </a:rPr>
              <a:t>, imposed through the roles that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they play, can dictate their behaviour and even change their personalities.</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Jay Lorsch described organization structure as management’s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formal and explicit attempts to indicate to organizational members what is expected of</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them.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This involved the definition of individual jobs and their expected relationship to each</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other as indicated in organizational charts and in job descriptions</a:t>
            </a:r>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Why study elements of structure</a:t>
            </a:r>
            <a:r>
              <a:rPr lang="cs-CZ" dirty="0"/>
              <a:t>?</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698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animEffect transition="in" filter="fade">
                                      <p:cBhvr>
                                        <p:cTn id="17" dur="500"/>
                                        <p:tgtEl>
                                          <p:spTgt spid="16">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7" end="7"/>
                                            </p:txEl>
                                          </p:spTgt>
                                        </p:tgtEl>
                                        <p:attrNameLst>
                                          <p:attrName>style.visibility</p:attrName>
                                        </p:attrNameLst>
                                      </p:cBhvr>
                                      <p:to>
                                        <p:strVal val="visible"/>
                                      </p:to>
                                    </p:set>
                                    <p:animEffect transition="in" filter="fade">
                                      <p:cBhvr>
                                        <p:cTn id="22"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24D5F5F9-F080-4297-B85F-CAC7E11AAE9F}"/>
              </a:ext>
            </a:extLst>
          </p:cNvPr>
          <p:cNvPicPr>
            <a:picLocks noChangeAspect="1"/>
          </p:cNvPicPr>
          <p:nvPr/>
        </p:nvPicPr>
        <p:blipFill rotWithShape="1">
          <a:blip r:embed="rId3"/>
          <a:srcRect l="35038" t="20601" r="27163" b="15000"/>
          <a:stretch/>
        </p:blipFill>
        <p:spPr>
          <a:xfrm>
            <a:off x="3726808" y="-24493"/>
            <a:ext cx="5392689" cy="5167993"/>
          </a:xfrm>
          <a:prstGeom prst="rect">
            <a:avLst/>
          </a:prstGeom>
        </p:spPr>
      </p:pic>
      <p:sp>
        <p:nvSpPr>
          <p:cNvPr id="3" name="Obdélník 2">
            <a:extLst>
              <a:ext uri="{FF2B5EF4-FFF2-40B4-BE49-F238E27FC236}">
                <a16:creationId xmlns:a16="http://schemas.microsoft.com/office/drawing/2014/main" id="{DA04816F-B483-4E92-92AD-49A767FD81CD}"/>
              </a:ext>
            </a:extLst>
          </p:cNvPr>
          <p:cNvSpPr/>
          <p:nvPr/>
        </p:nvSpPr>
        <p:spPr>
          <a:xfrm>
            <a:off x="467544" y="1538348"/>
            <a:ext cx="3024336" cy="1477328"/>
          </a:xfrm>
          <a:prstGeom prst="rect">
            <a:avLst/>
          </a:prstGeom>
        </p:spPr>
        <p:txBody>
          <a:bodyPr wrap="square">
            <a:spAutoFit/>
          </a:bodyPr>
          <a:lstStyle/>
          <a:p>
            <a:pPr algn="ctr"/>
            <a:r>
              <a:rPr lang="en-GB" dirty="0"/>
              <a:t>Alan Fox argued that explanations of human behaviour in organizations must consider</a:t>
            </a:r>
          </a:p>
          <a:p>
            <a:pPr algn="ctr"/>
            <a:r>
              <a:rPr lang="en-GB" dirty="0"/>
              <a:t>structural factors</a:t>
            </a:r>
            <a:r>
              <a:rPr lang="cs-CZ" dirty="0"/>
              <a:t>.</a:t>
            </a:r>
            <a:endParaRPr lang="en-GB" dirty="0"/>
          </a:p>
        </p:txBody>
      </p:sp>
      <p:sp>
        <p:nvSpPr>
          <p:cNvPr id="7" name="Nadpis 6">
            <a:extLst>
              <a:ext uri="{FF2B5EF4-FFF2-40B4-BE49-F238E27FC236}">
                <a16:creationId xmlns:a16="http://schemas.microsoft.com/office/drawing/2014/main" id="{DB0656D1-57BE-4220-8120-FB8D8A27945B}"/>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2489399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The purpose of organization structure is, first, to divide up</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organizational activities and allocate them to sub-units; and second, to coordinate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control these activities so that they achieve the aims of the organization.</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Organization structuring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7F88290B-34BD-4BD2-A4FE-425BF2F9905D}"/>
              </a:ext>
            </a:extLst>
          </p:cNvPr>
          <p:cNvPicPr>
            <a:picLocks noChangeAspect="1"/>
          </p:cNvPicPr>
          <p:nvPr/>
        </p:nvPicPr>
        <p:blipFill rotWithShape="1">
          <a:blip r:embed="rId3"/>
          <a:srcRect l="35038" t="34601" r="27163" b="41600"/>
          <a:stretch/>
        </p:blipFill>
        <p:spPr>
          <a:xfrm>
            <a:off x="520152" y="1833668"/>
            <a:ext cx="7776864" cy="2754306"/>
          </a:xfrm>
          <a:prstGeom prst="rect">
            <a:avLst/>
          </a:prstGeom>
        </p:spPr>
      </p:pic>
    </p:spTree>
    <p:extLst>
      <p:ext uri="{BB962C8B-B14F-4D97-AF65-F5344CB8AC3E}">
        <p14:creationId xmlns:p14="http://schemas.microsoft.com/office/powerpoint/2010/main" val="653221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A popular way of depicting the structure of any large organizations is as a pyramid or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triangle. This is only one of many possible shapes for an organization’s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structure.</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Organization structuring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E96AB31A-9C35-41C1-BE99-0EDBC1594917}"/>
              </a:ext>
            </a:extLst>
          </p:cNvPr>
          <p:cNvPicPr>
            <a:picLocks noChangeAspect="1"/>
          </p:cNvPicPr>
          <p:nvPr/>
        </p:nvPicPr>
        <p:blipFill rotWithShape="1">
          <a:blip r:embed="rId3"/>
          <a:srcRect l="35038" t="29000" r="27951" b="27600"/>
          <a:stretch/>
        </p:blipFill>
        <p:spPr>
          <a:xfrm>
            <a:off x="1835696" y="1491630"/>
            <a:ext cx="4752528" cy="3134646"/>
          </a:xfrm>
          <a:prstGeom prst="rect">
            <a:avLst/>
          </a:prstGeom>
        </p:spPr>
      </p:pic>
    </p:spTree>
    <p:extLst>
      <p:ext uri="{BB962C8B-B14F-4D97-AF65-F5344CB8AC3E}">
        <p14:creationId xmlns:p14="http://schemas.microsoft.com/office/powerpoint/2010/main" val="298134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Harold Leavitt (1965) has suggested that organizations can be viewed as complex</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systems which consist of four mutually interacting, independent classes of variables: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organizational objectives, company structure, technology used, and people employed.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All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these were affected by aspects of the firm’s environment such as the economic, political,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or social situation.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 differences in organization structure can be partly accounted for by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 interactions of these elements</a:t>
            </a:r>
            <a:r>
              <a:rPr lang="cs-CZ" sz="1600" dirty="0">
                <a:solidFill>
                  <a:srgbClr val="002060"/>
                </a:solidFill>
                <a:latin typeface="Times New Roman" panose="02020603050405020304" pitchFamily="18" charset="0"/>
                <a:cs typeface="Times New Roman" panose="02020603050405020304" pitchFamily="18" charset="0"/>
              </a:rPr>
              <a:t>.</a:t>
            </a:r>
          </a:p>
          <a:p>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Organization structuring</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25EA840B-DAC3-4F08-A513-8F1E6C8D12FB}"/>
              </a:ext>
            </a:extLst>
          </p:cNvPr>
          <p:cNvPicPr>
            <a:picLocks noChangeAspect="1"/>
          </p:cNvPicPr>
          <p:nvPr/>
        </p:nvPicPr>
        <p:blipFill rotWithShape="1">
          <a:blip r:embed="rId3"/>
          <a:srcRect l="38975" t="29001" r="30313" b="37399"/>
          <a:stretch/>
        </p:blipFill>
        <p:spPr>
          <a:xfrm>
            <a:off x="3635896" y="2355726"/>
            <a:ext cx="3631674" cy="2234876"/>
          </a:xfrm>
          <a:prstGeom prst="rect">
            <a:avLst/>
          </a:prstGeom>
        </p:spPr>
      </p:pic>
    </p:spTree>
    <p:extLst>
      <p:ext uri="{BB962C8B-B14F-4D97-AF65-F5344CB8AC3E}">
        <p14:creationId xmlns:p14="http://schemas.microsoft.com/office/powerpoint/2010/main" val="97237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Within an organization, one can distinguish two classes of workers. First, there are the </a:t>
            </a:r>
            <a:r>
              <a:rPr lang="en-GB" sz="1600" b="1" dirty="0">
                <a:solidFill>
                  <a:srgbClr val="002060"/>
                </a:solidFill>
                <a:latin typeface="Times New Roman" panose="02020603050405020304" pitchFamily="18" charset="0"/>
                <a:cs typeface="Times New Roman" panose="02020603050405020304" pitchFamily="18" charset="0"/>
              </a:rPr>
              <a:t>line</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employees</a:t>
            </a:r>
            <a:r>
              <a:rPr lang="en-GB" sz="1600" dirty="0">
                <a:solidFill>
                  <a:srgbClr val="002060"/>
                </a:solidFill>
                <a:latin typeface="Times New Roman" panose="02020603050405020304" pitchFamily="18" charset="0"/>
                <a:cs typeface="Times New Roman" panose="02020603050405020304" pitchFamily="18" charset="0"/>
              </a:rPr>
              <a:t>, who contribute directly to the provision of goods or services to the customer.</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 second class of workers are called </a:t>
            </a:r>
            <a:r>
              <a:rPr lang="en-GB" sz="1600" b="1" dirty="0">
                <a:solidFill>
                  <a:srgbClr val="002060"/>
                </a:solidFill>
                <a:latin typeface="Times New Roman" panose="02020603050405020304" pitchFamily="18" charset="0"/>
                <a:cs typeface="Times New Roman" panose="02020603050405020304" pitchFamily="18" charset="0"/>
              </a:rPr>
              <a:t>staff employees</a:t>
            </a:r>
            <a:r>
              <a:rPr lang="en-GB" sz="1600" dirty="0">
                <a:solidFill>
                  <a:srgbClr val="002060"/>
                </a:solidFill>
                <a:latin typeface="Times New Roman" panose="02020603050405020304" pitchFamily="18" charset="0"/>
                <a:cs typeface="Times New Roman" panose="02020603050405020304" pitchFamily="18" charset="0"/>
              </a:rPr>
              <a:t>. They contribute indirectly to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provision of goods or services to the customer.</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These individuals occupy advisory positions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use their specialized expertise to support the efforts of line employees.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Staff employees</a:t>
            </a:r>
            <a:r>
              <a:rPr lang="cs-CZ" sz="1600" b="1"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work in departments such as purchasing, human resources, information technology,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legal. These are considered to be secondary organizational functions.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A firm may provide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line managers with advice by establishing a separate department headed by staff specialists.</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This is a modification of the basic line structure, and is referred to as a line-and-staff structure.</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Line, staff, and functional relationships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6708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To explain the differences between these types of relationships, it is first necessary to</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introduce and define the concepts of </a:t>
            </a:r>
            <a:r>
              <a:rPr lang="en-GB" sz="1600" b="1" dirty="0">
                <a:solidFill>
                  <a:srgbClr val="002060"/>
                </a:solidFill>
                <a:latin typeface="Times New Roman" panose="02020603050405020304" pitchFamily="18" charset="0"/>
                <a:cs typeface="Times New Roman" panose="02020603050405020304" pitchFamily="18" charset="0"/>
              </a:rPr>
              <a:t>authority, responsibility, and accountability</a:t>
            </a:r>
            <a:r>
              <a:rPr lang="en-GB" sz="1600" dirty="0">
                <a:solidFill>
                  <a:srgbClr val="002060"/>
                </a:solidFill>
                <a:latin typeface="Times New Roman" panose="02020603050405020304" pitchFamily="18" charset="0"/>
                <a:cs typeface="Times New Roman" panose="02020603050405020304" pitchFamily="18" charset="0"/>
              </a:rPr>
              <a:t>.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You</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cannot be held accountable for an action unless you are first given the authority to do it. In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 situation where your manager delegates authority to you, they remain responsible for your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actions to senior management.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Authority is vested in organizational positions, not in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individuals who occupy them.</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A </a:t>
            </a:r>
            <a:r>
              <a:rPr lang="en-GB" sz="1600" b="1" dirty="0">
                <a:solidFill>
                  <a:srgbClr val="002060"/>
                </a:solidFill>
                <a:latin typeface="Times New Roman" panose="02020603050405020304" pitchFamily="18" charset="0"/>
                <a:cs typeface="Times New Roman" panose="02020603050405020304" pitchFamily="18" charset="0"/>
              </a:rPr>
              <a:t>line relationship </a:t>
            </a:r>
            <a:r>
              <a:rPr lang="en-GB" sz="1600" dirty="0">
                <a:solidFill>
                  <a:srgbClr val="002060"/>
                </a:solidFill>
                <a:latin typeface="Times New Roman" panose="02020603050405020304" pitchFamily="18" charset="0"/>
                <a:cs typeface="Times New Roman" panose="02020603050405020304" pitchFamily="18" charset="0"/>
              </a:rPr>
              <a:t>is one in which a manager has the authority to direct the activities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those in positions below them on the same line on an organization chart. Line managers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can ‘tell’ their subordinates on their own line what to do. Such relationships are depicted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with vertical lines on the chart, and these connect positions at each hierarchical level with</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those above and below them.</a:t>
            </a:r>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Line, staff, and functional relationships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04505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297056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 line relationships in a company are found within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departments and functions.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Line managers are responsible for everything that happens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within their particular department.</a:t>
            </a:r>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Line, staff, and functional relationships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0563AAAF-9EA4-416F-9F73-951BB0408C08}"/>
              </a:ext>
            </a:extLst>
          </p:cNvPr>
          <p:cNvPicPr>
            <a:picLocks noChangeAspect="1"/>
          </p:cNvPicPr>
          <p:nvPr/>
        </p:nvPicPr>
        <p:blipFill rotWithShape="1">
          <a:blip r:embed="rId3"/>
          <a:srcRect l="34250" t="23400" r="24013" b="19201"/>
          <a:stretch/>
        </p:blipFill>
        <p:spPr>
          <a:xfrm>
            <a:off x="3494370" y="847205"/>
            <a:ext cx="4914784" cy="3802003"/>
          </a:xfrm>
          <a:prstGeom prst="rect">
            <a:avLst/>
          </a:prstGeom>
        </p:spPr>
      </p:pic>
    </p:spTree>
    <p:extLst>
      <p:ext uri="{BB962C8B-B14F-4D97-AF65-F5344CB8AC3E}">
        <p14:creationId xmlns:p14="http://schemas.microsoft.com/office/powerpoint/2010/main" val="168882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a:extLst>
              <a:ext uri="{FF2B5EF4-FFF2-40B4-BE49-F238E27FC236}">
                <a16:creationId xmlns:a16="http://schemas.microsoft.com/office/drawing/2014/main" id="{2AE0B55C-816C-4F19-B7A6-FBC5976C821C}"/>
              </a:ext>
            </a:extLst>
          </p:cNvPr>
          <p:cNvSpPr txBox="1"/>
          <p:nvPr/>
        </p:nvSpPr>
        <p:spPr>
          <a:xfrm>
            <a:off x="7884368" y="123478"/>
            <a:ext cx="1080120" cy="936104"/>
          </a:xfrm>
          <a:prstGeom prst="rect">
            <a:avLst/>
          </a:prstGeom>
          <a:solidFill>
            <a:schemeClr val="bg1"/>
          </a:solidFill>
        </p:spPr>
        <p:txBody>
          <a:bodyPr wrap="square" rtlCol="0">
            <a:spAutoFit/>
          </a:bodyPr>
          <a:lstStyle/>
          <a:p>
            <a:endParaRPr lang="en-US" dirty="0"/>
          </a:p>
        </p:txBody>
      </p:sp>
      <p:sp>
        <p:nvSpPr>
          <p:cNvPr id="16" name="Zástupný symbol pro obsah 2"/>
          <p:cNvSpPr txBox="1">
            <a:spLocks/>
          </p:cNvSpPr>
          <p:nvPr/>
        </p:nvSpPr>
        <p:spPr>
          <a:xfrm>
            <a:off x="323528" y="915566"/>
            <a:ext cx="7560840" cy="37444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solidFill>
                  <a:srgbClr val="002060"/>
                </a:solidFill>
                <a:latin typeface="Times New Roman" panose="02020603050405020304" pitchFamily="18" charset="0"/>
                <a:cs typeface="Times New Roman" panose="02020603050405020304" pitchFamily="18" charset="0"/>
              </a:rPr>
              <a:t>Fordism and </a:t>
            </a:r>
            <a:r>
              <a:rPr lang="cs-CZ" sz="1800" b="1" dirty="0" err="1">
                <a:solidFill>
                  <a:srgbClr val="002060"/>
                </a:solidFill>
                <a:latin typeface="Times New Roman" panose="02020603050405020304" pitchFamily="18" charset="0"/>
                <a:cs typeface="Times New Roman" panose="02020603050405020304" pitchFamily="18" charset="0"/>
              </a:rPr>
              <a:t>Taylorism</a:t>
            </a:r>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r>
              <a:rPr lang="cs-CZ" sz="1800" b="1" dirty="0" err="1">
                <a:solidFill>
                  <a:srgbClr val="002060"/>
                </a:solidFill>
                <a:latin typeface="Times New Roman" panose="02020603050405020304" pitchFamily="18" charset="0"/>
                <a:cs typeface="Times New Roman" panose="02020603050405020304" pitchFamily="18" charset="0"/>
              </a:rPr>
              <a:t>Organization</a:t>
            </a:r>
            <a:r>
              <a:rPr lang="cs-CZ" sz="1800" b="1" dirty="0">
                <a:solidFill>
                  <a:srgbClr val="002060"/>
                </a:solidFill>
                <a:latin typeface="Times New Roman" panose="02020603050405020304" pitchFamily="18" charset="0"/>
                <a:cs typeface="Times New Roman" panose="02020603050405020304" pitchFamily="18" charset="0"/>
              </a:rPr>
              <a:t> </a:t>
            </a:r>
            <a:r>
              <a:rPr lang="cs-CZ" sz="1800" b="1" dirty="0" err="1">
                <a:solidFill>
                  <a:srgbClr val="002060"/>
                </a:solidFill>
                <a:latin typeface="Times New Roman" panose="02020603050405020304" pitchFamily="18" charset="0"/>
                <a:cs typeface="Times New Roman" panose="02020603050405020304" pitchFamily="18" charset="0"/>
              </a:rPr>
              <a:t>structuring</a:t>
            </a:r>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r>
              <a:rPr lang="en-GB" sz="1800" b="1" dirty="0">
                <a:solidFill>
                  <a:srgbClr val="002060"/>
                </a:solidFill>
                <a:latin typeface="Times New Roman" panose="02020603050405020304" pitchFamily="18" charset="0"/>
                <a:cs typeface="Times New Roman" panose="02020603050405020304" pitchFamily="18" charset="0"/>
              </a:rPr>
              <a:t>Line, staff, and functional relationships</a:t>
            </a:r>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r>
              <a:rPr lang="cs-CZ" sz="1800" b="1" dirty="0" err="1">
                <a:solidFill>
                  <a:srgbClr val="002060"/>
                </a:solidFill>
                <a:latin typeface="Times New Roman" panose="02020603050405020304" pitchFamily="18" charset="0"/>
                <a:cs typeface="Times New Roman" panose="02020603050405020304" pitchFamily="18" charset="0"/>
              </a:rPr>
              <a:t>Informal</a:t>
            </a:r>
            <a:r>
              <a:rPr lang="cs-CZ" sz="1800" b="1" dirty="0">
                <a:solidFill>
                  <a:srgbClr val="002060"/>
                </a:solidFill>
                <a:latin typeface="Times New Roman" panose="02020603050405020304" pitchFamily="18" charset="0"/>
                <a:cs typeface="Times New Roman" panose="02020603050405020304" pitchFamily="18" charset="0"/>
              </a:rPr>
              <a:t> and </a:t>
            </a:r>
            <a:r>
              <a:rPr lang="cs-CZ" sz="1800" b="1" dirty="0" err="1">
                <a:solidFill>
                  <a:srgbClr val="002060"/>
                </a:solidFill>
                <a:latin typeface="Times New Roman" panose="02020603050405020304" pitchFamily="18" charset="0"/>
                <a:cs typeface="Times New Roman" panose="02020603050405020304" pitchFamily="18" charset="0"/>
              </a:rPr>
              <a:t>formal</a:t>
            </a:r>
            <a:r>
              <a:rPr lang="cs-CZ" sz="1800" b="1" dirty="0">
                <a:solidFill>
                  <a:srgbClr val="002060"/>
                </a:solidFill>
                <a:latin typeface="Times New Roman" panose="02020603050405020304" pitchFamily="18" charset="0"/>
                <a:cs typeface="Times New Roman" panose="02020603050405020304" pitchFamily="18" charset="0"/>
              </a:rPr>
              <a:t> </a:t>
            </a:r>
            <a:r>
              <a:rPr lang="cs-CZ" sz="1800" b="1" dirty="0" err="1">
                <a:solidFill>
                  <a:srgbClr val="002060"/>
                </a:solidFill>
                <a:latin typeface="Times New Roman" panose="02020603050405020304" pitchFamily="18" charset="0"/>
                <a:cs typeface="Times New Roman" panose="02020603050405020304" pitchFamily="18" charset="0"/>
              </a:rPr>
              <a:t>organization</a:t>
            </a:r>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r>
              <a:rPr lang="cs-CZ" sz="1800" b="1" dirty="0" err="1">
                <a:solidFill>
                  <a:srgbClr val="002060"/>
                </a:solidFill>
                <a:latin typeface="Times New Roman" panose="02020603050405020304" pitchFamily="18" charset="0"/>
                <a:cs typeface="Times New Roman" panose="02020603050405020304" pitchFamily="18" charset="0"/>
              </a:rPr>
              <a:t>Centralization</a:t>
            </a:r>
            <a:r>
              <a:rPr lang="cs-CZ" sz="1800" b="1" dirty="0">
                <a:solidFill>
                  <a:srgbClr val="002060"/>
                </a:solidFill>
                <a:latin typeface="Times New Roman" panose="02020603050405020304" pitchFamily="18" charset="0"/>
                <a:cs typeface="Times New Roman" panose="02020603050405020304" pitchFamily="18" charset="0"/>
              </a:rPr>
              <a:t> versus </a:t>
            </a:r>
            <a:r>
              <a:rPr lang="cs-CZ" sz="1800" b="1" dirty="0" err="1">
                <a:solidFill>
                  <a:srgbClr val="002060"/>
                </a:solidFill>
                <a:latin typeface="Times New Roman" panose="02020603050405020304" pitchFamily="18" charset="0"/>
                <a:cs typeface="Times New Roman" panose="02020603050405020304" pitchFamily="18" charset="0"/>
              </a:rPr>
              <a:t>decentralization</a:t>
            </a:r>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endParaRPr 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800" b="1" dirty="0">
              <a:solidFill>
                <a:srgbClr val="002060"/>
              </a:solidFill>
              <a:latin typeface="Times New Roman" panose="02020603050405020304" pitchFamily="18" charset="0"/>
              <a:cs typeface="Times New Roman" panose="02020603050405020304" pitchFamily="18" charset="0"/>
            </a:endParaRPr>
          </a:p>
          <a:p>
            <a:endParaRPr lang="en-GB" sz="1800" b="1" dirty="0">
              <a:solidFill>
                <a:srgbClr val="002060"/>
              </a:solidFill>
              <a:latin typeface="Times New Roman" panose="02020603050405020304" pitchFamily="18" charset="0"/>
              <a:cs typeface="Times New Roman" panose="02020603050405020304" pitchFamily="18" charset="0"/>
            </a:endParaRPr>
          </a:p>
          <a:p>
            <a:endParaRPr lang="en-GB" sz="1800" b="1" dirty="0">
              <a:solidFill>
                <a:srgbClr val="002060"/>
              </a:solidFill>
              <a:latin typeface="Times New Roman" panose="02020603050405020304" pitchFamily="18" charset="0"/>
              <a:cs typeface="Times New Roman" panose="02020603050405020304" pitchFamily="18" charset="0"/>
            </a:endParaRPr>
          </a:p>
          <a:p>
            <a:endParaRPr lang="en-GB" sz="1800" b="1" dirty="0">
              <a:solidFill>
                <a:srgbClr val="002060"/>
              </a:solidFill>
              <a:latin typeface="Times New Roman" panose="02020603050405020304" pitchFamily="18" charset="0"/>
              <a:cs typeface="Times New Roman" panose="02020603050405020304" pitchFamily="18" charset="0"/>
            </a:endParaRPr>
          </a:p>
          <a:p>
            <a:endParaRPr lang="en-GB" altLang="cs-CZ" sz="18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4680520" cy="507703"/>
          </a:xfrm>
        </p:spPr>
        <p:txBody>
          <a:bodyPr/>
          <a:lstStyle/>
          <a:p>
            <a:r>
              <a:rPr lang="cs-CZ" dirty="0"/>
              <a:t>Content</a:t>
            </a:r>
            <a:endParaRPr lang="en-US" dirty="0"/>
          </a:p>
        </p:txBody>
      </p:sp>
    </p:spTree>
    <p:extLst>
      <p:ext uri="{BB962C8B-B14F-4D97-AF65-F5344CB8AC3E}">
        <p14:creationId xmlns:p14="http://schemas.microsoft.com/office/powerpoint/2010/main" val="181767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4" end="4"/>
                                            </p:txEl>
                                          </p:spTgt>
                                        </p:tgtEl>
                                        <p:attrNameLst>
                                          <p:attrName>style.visibility</p:attrName>
                                        </p:attrNameLst>
                                      </p:cBhvr>
                                      <p:to>
                                        <p:strVal val="visible"/>
                                      </p:to>
                                    </p:set>
                                    <p:animEffect transition="in" filter="fade">
                                      <p:cBhvr>
                                        <p:cTn id="17" dur="500"/>
                                        <p:tgtEl>
                                          <p:spTgt spid="1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6" end="6"/>
                                            </p:txEl>
                                          </p:spTgt>
                                        </p:tgtEl>
                                        <p:attrNameLst>
                                          <p:attrName>style.visibility</p:attrName>
                                        </p:attrNameLst>
                                      </p:cBhvr>
                                      <p:to>
                                        <p:strVal val="visible"/>
                                      </p:to>
                                    </p:set>
                                    <p:animEffect transition="in" filter="fade">
                                      <p:cBhvr>
                                        <p:cTn id="22" dur="500"/>
                                        <p:tgtEl>
                                          <p:spTgt spid="1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8" end="8"/>
                                            </p:txEl>
                                          </p:spTgt>
                                        </p:tgtEl>
                                        <p:attrNameLst>
                                          <p:attrName>style.visibility</p:attrName>
                                        </p:attrNameLst>
                                      </p:cBhvr>
                                      <p:to>
                                        <p:strVal val="visible"/>
                                      </p:to>
                                    </p:set>
                                    <p:animEffect transition="in" filter="fade">
                                      <p:cBhvr>
                                        <p:cTn id="27"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297056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A staff relationship is one in which staff department specialists provide a service to line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managers.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They can recommend, advise, or assist line managers to implement their instructions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concerning a particular issue, but have no authority to insist that they do so.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Thus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they have to ‘sell’ their recommendations to line managers.</a:t>
            </a:r>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en-GB" dirty="0"/>
              <a:t>Line, staff, and functional relationships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3" name="Obrázek 2">
            <a:extLst>
              <a:ext uri="{FF2B5EF4-FFF2-40B4-BE49-F238E27FC236}">
                <a16:creationId xmlns:a16="http://schemas.microsoft.com/office/drawing/2014/main" id="{CE67FE61-EDB4-42B3-910F-C460BBB020D6}"/>
              </a:ext>
            </a:extLst>
          </p:cNvPr>
          <p:cNvPicPr>
            <a:picLocks noChangeAspect="1"/>
          </p:cNvPicPr>
          <p:nvPr/>
        </p:nvPicPr>
        <p:blipFill rotWithShape="1">
          <a:blip r:embed="rId3"/>
          <a:srcRect l="35826" t="13672" r="27162" b="57000"/>
          <a:stretch/>
        </p:blipFill>
        <p:spPr>
          <a:xfrm>
            <a:off x="5292080" y="813535"/>
            <a:ext cx="3384376" cy="1508521"/>
          </a:xfrm>
          <a:prstGeom prst="rect">
            <a:avLst/>
          </a:prstGeom>
        </p:spPr>
      </p:pic>
      <p:pic>
        <p:nvPicPr>
          <p:cNvPr id="4" name="Obrázek 3">
            <a:extLst>
              <a:ext uri="{FF2B5EF4-FFF2-40B4-BE49-F238E27FC236}">
                <a16:creationId xmlns:a16="http://schemas.microsoft.com/office/drawing/2014/main" id="{79A8583E-4CB3-4406-8BDD-B16F439AD076}"/>
              </a:ext>
            </a:extLst>
          </p:cNvPr>
          <p:cNvPicPr>
            <a:picLocks noChangeAspect="1"/>
          </p:cNvPicPr>
          <p:nvPr/>
        </p:nvPicPr>
        <p:blipFill rotWithShape="1">
          <a:blip r:embed="rId3"/>
          <a:srcRect l="36613" t="57000" r="29525" b="6601"/>
          <a:stretch/>
        </p:blipFill>
        <p:spPr>
          <a:xfrm>
            <a:off x="3131840" y="2398184"/>
            <a:ext cx="3964539" cy="2397163"/>
          </a:xfrm>
          <a:prstGeom prst="rect">
            <a:avLst/>
          </a:prstGeom>
        </p:spPr>
      </p:pic>
    </p:spTree>
    <p:extLst>
      <p:ext uri="{BB962C8B-B14F-4D97-AF65-F5344CB8AC3E}">
        <p14:creationId xmlns:p14="http://schemas.microsoft.com/office/powerpoint/2010/main" val="2703960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fade">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fade">
                                      <p:cBhvr>
                                        <p:cTn id="12" dur="500"/>
                                        <p:tgtEl>
                                          <p:spTgt spid="1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3" end="3"/>
                                            </p:txEl>
                                          </p:spTgt>
                                        </p:tgtEl>
                                        <p:attrNameLst>
                                          <p:attrName>style.visibility</p:attrName>
                                        </p:attrNameLst>
                                      </p:cBhvr>
                                      <p:to>
                                        <p:strVal val="visible"/>
                                      </p:to>
                                    </p:set>
                                    <p:animEffect transition="in" filter="fade">
                                      <p:cBhvr>
                                        <p:cTn id="17"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Decisions about job descriptions, organization charts, types of authority, and so on all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relate to designing the formal organization.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This refers to the </a:t>
            </a:r>
            <a:r>
              <a:rPr lang="en-GB" sz="1600" dirty="0">
                <a:solidFill>
                  <a:srgbClr val="002060"/>
                </a:solidFill>
                <a:highlight>
                  <a:srgbClr val="FFFF00"/>
                </a:highlight>
                <a:latin typeface="Times New Roman" panose="02020603050405020304" pitchFamily="18" charset="0"/>
                <a:cs typeface="Times New Roman" panose="02020603050405020304" pitchFamily="18" charset="0"/>
              </a:rPr>
              <a:t>documented, planned relationships</a:t>
            </a:r>
            <a:r>
              <a:rPr lang="cs-CZ" sz="1600" dirty="0">
                <a:solidFill>
                  <a:srgbClr val="002060"/>
                </a:solidFill>
                <a:highlight>
                  <a:srgbClr val="FFFF00"/>
                </a:highlight>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established by management to coordinate the activities of different employees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towards the achievement of a common goal, using the division of labour and the creation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a hierarchy of authority.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These relationships between employees are all written down,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can be checked and modified, as required. However, to understand and explain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behaviour of people in organizations, it is also necessary to become familiar with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informal organization.</a:t>
            </a:r>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Formal</a:t>
            </a:r>
            <a:r>
              <a:rPr lang="cs-CZ" dirty="0"/>
              <a:t> </a:t>
            </a:r>
            <a:r>
              <a:rPr lang="cs-CZ" dirty="0" err="1"/>
              <a:t>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698404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The informal organization refers to the </a:t>
            </a:r>
            <a:r>
              <a:rPr lang="en-GB" sz="1600" dirty="0">
                <a:solidFill>
                  <a:srgbClr val="002060"/>
                </a:solidFill>
                <a:highlight>
                  <a:srgbClr val="FFFF00"/>
                </a:highlight>
                <a:latin typeface="Times New Roman" panose="02020603050405020304" pitchFamily="18" charset="0"/>
                <a:cs typeface="Times New Roman" panose="02020603050405020304" pitchFamily="18" charset="0"/>
              </a:rPr>
              <a:t>undocumented relationships </a:t>
            </a:r>
            <a:r>
              <a:rPr lang="en-GB" sz="1600" dirty="0">
                <a:solidFill>
                  <a:srgbClr val="002060"/>
                </a:solidFill>
                <a:latin typeface="Times New Roman" panose="02020603050405020304" pitchFamily="18" charset="0"/>
                <a:cs typeface="Times New Roman" panose="02020603050405020304" pitchFamily="18" charset="0"/>
              </a:rPr>
              <a:t>that arise spontaneously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between individuals in the workplace as they interact with one another, not only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do their jobs, but also to meet their psychological and physical needs.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These interactions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lead to the creation of relationships between individual employees and to</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 development of informal groups, each with their own values and norms of behaviour,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which allow people to meet their social needs</a:t>
            </a:r>
            <a:r>
              <a:rPr lang="cs-CZ" sz="1600" dirty="0">
                <a:solidFill>
                  <a:srgbClr val="002060"/>
                </a:solidFill>
                <a:latin typeface="Times New Roman" panose="02020603050405020304" pitchFamily="18" charset="0"/>
                <a:cs typeface="Times New Roman" panose="02020603050405020304" pitchFamily="18" charset="0"/>
              </a:rPr>
              <a:t>.</a:t>
            </a: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These groups are separate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from those specified by the formal organization. Compared to the formal organization,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informal organization has a more transient membership, making it looser and more flexible,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with interactions between individuals being more spontaneous and more emotional,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resulting in their relationships being less clearly defined, and their involvement being more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variable.</a:t>
            </a:r>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Informal</a:t>
            </a:r>
            <a:r>
              <a:rPr lang="cs-CZ" dirty="0"/>
              <a:t> </a:t>
            </a:r>
            <a:r>
              <a:rPr lang="cs-CZ" dirty="0" err="1"/>
              <a:t>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26354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err="1"/>
              <a:t>Informal</a:t>
            </a:r>
            <a:r>
              <a:rPr lang="cs-CZ" dirty="0"/>
              <a:t> and </a:t>
            </a:r>
            <a:r>
              <a:rPr lang="cs-CZ" dirty="0" err="1"/>
              <a:t>formal</a:t>
            </a:r>
            <a:r>
              <a:rPr lang="cs-CZ" dirty="0"/>
              <a:t> </a:t>
            </a:r>
            <a:r>
              <a:rPr lang="cs-CZ" dirty="0" err="1"/>
              <a:t>organization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pic>
        <p:nvPicPr>
          <p:cNvPr id="2" name="Obrázek 1">
            <a:extLst>
              <a:ext uri="{FF2B5EF4-FFF2-40B4-BE49-F238E27FC236}">
                <a16:creationId xmlns:a16="http://schemas.microsoft.com/office/drawing/2014/main" id="{E182B46F-7033-4644-810E-49D38E9B1348}"/>
              </a:ext>
            </a:extLst>
          </p:cNvPr>
          <p:cNvPicPr>
            <a:picLocks noChangeAspect="1"/>
          </p:cNvPicPr>
          <p:nvPr/>
        </p:nvPicPr>
        <p:blipFill rotWithShape="1">
          <a:blip r:embed="rId3"/>
          <a:srcRect l="31100" t="27600" r="23226" b="22399"/>
          <a:stretch/>
        </p:blipFill>
        <p:spPr>
          <a:xfrm>
            <a:off x="147990" y="655262"/>
            <a:ext cx="7232321" cy="4453461"/>
          </a:xfrm>
          <a:prstGeom prst="rect">
            <a:avLst/>
          </a:prstGeom>
        </p:spPr>
      </p:pic>
    </p:spTree>
    <p:extLst>
      <p:ext uri="{BB962C8B-B14F-4D97-AF65-F5344CB8AC3E}">
        <p14:creationId xmlns:p14="http://schemas.microsoft.com/office/powerpoint/2010/main" val="2376016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A fundamental question faced by every chief executive is what kinds of decisions are to</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 made and by whom</a:t>
            </a:r>
            <a:r>
              <a:rPr lang="cs-CZ" sz="1600" dirty="0">
                <a:solidFill>
                  <a:srgbClr val="002060"/>
                </a:solidFill>
                <a:latin typeface="Times New Roman" panose="02020603050405020304" pitchFamily="18" charset="0"/>
                <a:cs typeface="Times New Roman" panose="02020603050405020304" pitchFamily="18" charset="0"/>
              </a:rPr>
              <a:t>.</a:t>
            </a:r>
          </a:p>
          <a:p>
            <a:r>
              <a:rPr lang="en-GB" sz="1600" b="1" dirty="0">
                <a:solidFill>
                  <a:srgbClr val="002060"/>
                </a:solidFill>
                <a:latin typeface="Times New Roman" panose="02020603050405020304" pitchFamily="18" charset="0"/>
                <a:cs typeface="Times New Roman" panose="02020603050405020304" pitchFamily="18" charset="0"/>
              </a:rPr>
              <a:t>Centralization</a:t>
            </a:r>
            <a:r>
              <a:rPr lang="en-GB" sz="1600" dirty="0">
                <a:solidFill>
                  <a:srgbClr val="002060"/>
                </a:solidFill>
                <a:latin typeface="Times New Roman" panose="02020603050405020304" pitchFamily="18" charset="0"/>
                <a:cs typeface="Times New Roman" panose="02020603050405020304" pitchFamily="18" charset="0"/>
              </a:rPr>
              <a:t> refers to the concentration of authority and responsibility for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decision-making power in the hands of managers at the top of an organization’s hierarchy.</a:t>
            </a:r>
          </a:p>
          <a:p>
            <a:r>
              <a:rPr lang="en-GB" sz="1600" dirty="0">
                <a:solidFill>
                  <a:srgbClr val="002060"/>
                </a:solidFill>
                <a:latin typeface="Times New Roman" panose="02020603050405020304" pitchFamily="18" charset="0"/>
                <a:cs typeface="Times New Roman" panose="02020603050405020304" pitchFamily="18" charset="0"/>
              </a:rPr>
              <a:t>Others choose to delegate their power, giving junior managers more individual autonomy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self-directed teams greater freedom, and introducing job enrichment for shop-floor workers.</a:t>
            </a:r>
          </a:p>
          <a:p>
            <a:r>
              <a:rPr lang="en-GB" sz="1600" dirty="0">
                <a:solidFill>
                  <a:srgbClr val="002060"/>
                </a:solidFill>
                <a:latin typeface="Times New Roman" panose="02020603050405020304" pitchFamily="18" charset="0"/>
                <a:cs typeface="Times New Roman" panose="02020603050405020304" pitchFamily="18" charset="0"/>
              </a:rPr>
              <a:t>Thus, their organizations are much more decentralized in their structure. </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Decentralization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refers to the downward dispersion of authority and responsibility for decision-making to</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operating units, branches and lower-level managers. New technology has facilitated this by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making information easily available to all levels of employees, right down to the shop floor.</a:t>
            </a:r>
          </a:p>
          <a:p>
            <a:r>
              <a:rPr lang="en-GB" sz="1600" dirty="0">
                <a:solidFill>
                  <a:srgbClr val="002060"/>
                </a:solidFill>
                <a:latin typeface="Times New Roman" panose="02020603050405020304" pitchFamily="18" charset="0"/>
                <a:cs typeface="Times New Roman" panose="02020603050405020304" pitchFamily="18" charset="0"/>
              </a:rPr>
              <a:t>The question of whether and how much to centralize or decentralize has been one of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major topics discussed in organization structuring</a:t>
            </a:r>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Centralization</a:t>
            </a:r>
            <a:r>
              <a:rPr lang="cs-CZ" dirty="0"/>
              <a:t> versus </a:t>
            </a:r>
            <a:r>
              <a:rPr lang="cs-CZ" dirty="0" err="1"/>
              <a:t>decentralization</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0448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fade">
                                      <p:cBhvr>
                                        <p:cTn id="22" dur="500"/>
                                        <p:tgtEl>
                                          <p:spTgt spid="1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fade">
                                      <p:cBhvr>
                                        <p:cTn id="27" dur="500"/>
                                        <p:tgtEl>
                                          <p:spTgt spid="1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
                                            <p:txEl>
                                              <p:pRg st="5" end="5"/>
                                            </p:txEl>
                                          </p:spTgt>
                                        </p:tgtEl>
                                        <p:attrNameLst>
                                          <p:attrName>style.visibility</p:attrName>
                                        </p:attrNameLst>
                                      </p:cBhvr>
                                      <p:to>
                                        <p:strVal val="visible"/>
                                      </p:to>
                                    </p:set>
                                    <p:animEffect transition="in" filter="fade">
                                      <p:cBhvr>
                                        <p:cTn id="32"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17064" y="667779"/>
            <a:ext cx="7774544" cy="4856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1600" dirty="0">
                <a:solidFill>
                  <a:srgbClr val="002060"/>
                </a:solidFill>
                <a:latin typeface="Times New Roman" panose="02020603050405020304" pitchFamily="18" charset="0"/>
                <a:cs typeface="Times New Roman" panose="02020603050405020304" pitchFamily="18" charset="0"/>
              </a:rPr>
              <a:t>The objectives are efficiency, by increasing the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output per worker and reducing deliberate ‘underworking’;</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predictability of job performance –</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standardizing tasks by dividing them up into small</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and closely specified sub-tasks; and control by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establishing discipline through hierarchical authority</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and introducing a system whereby all management’s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policy decisions can be implemented.</a:t>
            </a:r>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Ford developed the analysis of jobs; installed single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purpose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machine tools to produce standardized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parts; and established the mechanically paced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assembly line.</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The procedures employees are required to follow,</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and the rules by which they are required to abide,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all control and direct their behaviour in specified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directions.</a:t>
            </a:r>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The main elements include chain of command;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hierarchical levels; line employees; rules; staff</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employees; role expectations; span of control;</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departmentalization; authority; and job description</a:t>
            </a:r>
            <a:r>
              <a:rPr lang="cs-CZ" altLang="cs-CZ" sz="1600" dirty="0">
                <a:solidFill>
                  <a:srgbClr val="002060"/>
                </a:solidFill>
                <a:latin typeface="Times New Roman" panose="02020603050405020304" pitchFamily="18" charset="0"/>
                <a:cs typeface="Times New Roman" panose="02020603050405020304" pitchFamily="18" charset="0"/>
              </a:rPr>
              <a:t>.</a:t>
            </a:r>
          </a:p>
          <a:p>
            <a:r>
              <a:rPr lang="en-GB" altLang="cs-CZ" sz="1600" dirty="0">
                <a:solidFill>
                  <a:srgbClr val="002060"/>
                </a:solidFill>
                <a:latin typeface="Times New Roman" panose="02020603050405020304" pitchFamily="18" charset="0"/>
                <a:cs typeface="Times New Roman" panose="02020603050405020304" pitchFamily="18" charset="0"/>
              </a:rPr>
              <a:t>Line relationships are depicted vertically on a organization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chart, indicating that those above possess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the authority to direct the behaviours of those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below.</a:t>
            </a:r>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RECAP</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366189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17064" y="667779"/>
            <a:ext cx="7774544" cy="48562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altLang="cs-CZ" sz="1600" dirty="0">
                <a:solidFill>
                  <a:srgbClr val="002060"/>
                </a:solidFill>
                <a:latin typeface="Times New Roman" panose="02020603050405020304" pitchFamily="18" charset="0"/>
                <a:cs typeface="Times New Roman" panose="02020603050405020304" pitchFamily="18" charset="0"/>
              </a:rPr>
              <a:t>The seniors have responsibility for the work of the</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juniors, while the juniors </a:t>
            </a:r>
            <a:r>
              <a:rPr lang="en-GB" altLang="cs-CZ" sz="1600" dirty="0" err="1">
                <a:solidFill>
                  <a:srgbClr val="002060"/>
                </a:solidFill>
                <a:latin typeface="Times New Roman" panose="02020603050405020304" pitchFamily="18" charset="0"/>
                <a:cs typeface="Times New Roman" panose="02020603050405020304" pitchFamily="18" charset="0"/>
              </a:rPr>
              <a:t>ar</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accountable for their</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work to their seniors.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GB"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Staff relationships are depicted horizontally on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 organization chart, indicating that those who</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possess specific expertise (e.g. in personnel, or in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computing matters) advise those in line positions.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r>
              <a:rPr lang="en-GB" altLang="cs-CZ" sz="1600" dirty="0">
                <a:solidFill>
                  <a:srgbClr val="002060"/>
                </a:solidFill>
                <a:latin typeface="Times New Roman" panose="02020603050405020304" pitchFamily="18" charset="0"/>
                <a:cs typeface="Times New Roman" panose="02020603050405020304" pitchFamily="18" charset="0"/>
              </a:rPr>
              <a:t>The formal organization refers to the collection o</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work groups that have been consciously designed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by senior management to maximize efficiency and</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achieve organizational goals, while the informal</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organization refers to the network of relationships</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that spontaneously establish themselves between</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members of the organization on the basis of their</a:t>
            </a:r>
            <a:r>
              <a:rPr lang="cs-CZ" altLang="cs-CZ" sz="1600" dirty="0">
                <a:solidFill>
                  <a:srgbClr val="002060"/>
                </a:solidFill>
                <a:latin typeface="Times New Roman" panose="02020603050405020304" pitchFamily="18" charset="0"/>
                <a:cs typeface="Times New Roman" panose="02020603050405020304" pitchFamily="18" charset="0"/>
              </a:rPr>
              <a:t> </a:t>
            </a:r>
            <a:r>
              <a:rPr lang="en-GB" altLang="cs-CZ" sz="1600" dirty="0">
                <a:solidFill>
                  <a:srgbClr val="002060"/>
                </a:solidFill>
                <a:latin typeface="Times New Roman" panose="02020603050405020304" pitchFamily="18" charset="0"/>
                <a:cs typeface="Times New Roman" panose="02020603050405020304" pitchFamily="18" charset="0"/>
              </a:rPr>
              <a:t>common interests and friendships.</a:t>
            </a:r>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cs-CZ" altLang="cs-CZ" sz="1600" dirty="0">
              <a:solidFill>
                <a:srgbClr val="002060"/>
              </a:solidFill>
              <a:latin typeface="Times New Roman" panose="02020603050405020304" pitchFamily="18" charset="0"/>
              <a:cs typeface="Times New Roman" panose="02020603050405020304" pitchFamily="18" charset="0"/>
            </a:endParaRPr>
          </a:p>
          <a:p>
            <a:endParaRPr lang="en-US" alt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RECAP</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102639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6"/>
          <p:cNvSpPr/>
          <p:nvPr/>
        </p:nvSpPr>
        <p:spPr>
          <a:xfrm>
            <a:off x="205740" y="257176"/>
            <a:ext cx="6155055" cy="4612004"/>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cs-CZ" sz="1350"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1259632" y="1347614"/>
            <a:ext cx="3833813" cy="1619250"/>
          </a:xfrm>
          <a:prstGeom prst="rect">
            <a:avLst/>
          </a:prstGeom>
        </p:spPr>
        <p:txBody>
          <a:bodyPr anchor="t">
            <a:normAutofit fontScale="90000"/>
          </a:bodyPr>
          <a:lstStyle/>
          <a:p>
            <a:pPr>
              <a:defRPr/>
            </a:pPr>
            <a:br>
              <a:rPr lang="cs-CZ" sz="3000" b="1">
                <a:solidFill>
                  <a:schemeClr val="bg1"/>
                </a:solidFill>
                <a:latin typeface="Times New Roman" panose="02020603050405020304" pitchFamily="18" charset="0"/>
                <a:cs typeface="Times New Roman" panose="02020603050405020304" pitchFamily="18" charset="0"/>
              </a:rPr>
            </a:br>
            <a:r>
              <a:rPr lang="cs-CZ" sz="3000" b="1" err="1">
                <a:solidFill>
                  <a:schemeClr val="bg1"/>
                </a:solidFill>
                <a:latin typeface="Times New Roman" panose="02020603050405020304" pitchFamily="18" charset="0"/>
                <a:cs typeface="Times New Roman" panose="02020603050405020304" pitchFamily="18" charset="0"/>
              </a:rPr>
              <a:t>We</a:t>
            </a:r>
            <a:r>
              <a:rPr lang="cs-CZ" sz="3000" b="1">
                <a:solidFill>
                  <a:schemeClr val="bg1"/>
                </a:solidFill>
                <a:latin typeface="Times New Roman" panose="02020603050405020304" pitchFamily="18" charset="0"/>
                <a:cs typeface="Times New Roman" panose="02020603050405020304" pitchFamily="18" charset="0"/>
              </a:rPr>
              <a:t> </a:t>
            </a:r>
            <a:r>
              <a:rPr lang="en-US" sz="3000" b="1">
                <a:solidFill>
                  <a:schemeClr val="bg1"/>
                </a:solidFill>
                <a:latin typeface="Times New Roman" panose="02020603050405020304" pitchFamily="18" charset="0"/>
                <a:cs typeface="Times New Roman" panose="02020603050405020304" pitchFamily="18" charset="0"/>
              </a:rPr>
              <a:t>can share our thoughts </a:t>
            </a:r>
            <a:r>
              <a:rPr lang="cs-CZ" sz="3000" b="1">
                <a:solidFill>
                  <a:schemeClr val="bg1"/>
                </a:solidFill>
                <a:latin typeface="Times New Roman" panose="02020603050405020304" pitchFamily="18" charset="0"/>
                <a:cs typeface="Times New Roman" panose="02020603050405020304" pitchFamily="18" charset="0"/>
              </a:rPr>
              <a:t>and </a:t>
            </a:r>
            <a:r>
              <a:rPr lang="en-US" sz="3000" b="1">
                <a:solidFill>
                  <a:schemeClr val="bg1"/>
                </a:solidFill>
                <a:latin typeface="Times New Roman" panose="02020603050405020304" pitchFamily="18" charset="0"/>
                <a:cs typeface="Times New Roman" panose="02020603050405020304" pitchFamily="18" charset="0"/>
              </a:rPr>
              <a:t>ask question</a:t>
            </a:r>
            <a:r>
              <a:rPr lang="cs-CZ" sz="3000" b="1">
                <a:solidFill>
                  <a:schemeClr val="bg1"/>
                </a:solidFill>
                <a:latin typeface="Times New Roman" panose="02020603050405020304" pitchFamily="18" charset="0"/>
                <a:cs typeface="Times New Roman" panose="02020603050405020304" pitchFamily="18" charset="0"/>
              </a:rPr>
              <a:t>s</a:t>
            </a:r>
            <a:br>
              <a:rPr lang="cs-CZ" sz="3000" b="1">
                <a:solidFill>
                  <a:schemeClr val="bg1"/>
                </a:solidFill>
                <a:latin typeface="Times New Roman" panose="02020603050405020304" pitchFamily="18" charset="0"/>
                <a:cs typeface="Times New Roman" panose="02020603050405020304" pitchFamily="18" charset="0"/>
              </a:rPr>
            </a:br>
            <a:r>
              <a:rPr lang="cs-CZ" sz="3000" b="1">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br>
              <a:rPr lang="cs-CZ" sz="3000" b="1">
                <a:solidFill>
                  <a:schemeClr val="bg1"/>
                </a:solidFill>
                <a:latin typeface="Times New Roman" panose="02020603050405020304" pitchFamily="18" charset="0"/>
                <a:cs typeface="Times New Roman" panose="02020603050405020304" pitchFamily="18" charset="0"/>
              </a:rPr>
            </a:br>
            <a:br>
              <a:rPr lang="cs-CZ" sz="3000" b="1">
                <a:solidFill>
                  <a:schemeClr val="bg1"/>
                </a:solidFill>
                <a:latin typeface="Times New Roman" panose="02020603050405020304" pitchFamily="18" charset="0"/>
                <a:cs typeface="Times New Roman" panose="02020603050405020304" pitchFamily="18" charset="0"/>
              </a:rPr>
            </a:br>
            <a:br>
              <a:rPr lang="cs-CZ" sz="3000" b="1">
                <a:solidFill>
                  <a:schemeClr val="bg1"/>
                </a:solidFill>
                <a:latin typeface="Times New Roman" panose="02020603050405020304" pitchFamily="18" charset="0"/>
                <a:cs typeface="Times New Roman" panose="02020603050405020304" pitchFamily="18" charset="0"/>
              </a:rPr>
            </a:br>
            <a:endParaRPr lang="cs-CZ" sz="3000" b="1">
              <a:solidFill>
                <a:schemeClr val="bg1"/>
              </a:solidFill>
              <a:latin typeface="Times New Roman" panose="02020603050405020304" pitchFamily="18" charset="0"/>
              <a:cs typeface="Times New Roman" panose="02020603050405020304" pitchFamily="18" charset="0"/>
            </a:endParaRPr>
          </a:p>
        </p:txBody>
      </p:sp>
      <p:sp>
        <p:nvSpPr>
          <p:cNvPr id="16390" name="Podnadpis 2"/>
          <p:cNvSpPr txBox="1">
            <a:spLocks/>
          </p:cNvSpPr>
          <p:nvPr/>
        </p:nvSpPr>
        <p:spPr bwMode="auto">
          <a:xfrm>
            <a:off x="6444208" y="864820"/>
            <a:ext cx="2584968" cy="213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r>
              <a:rPr lang="cs-CZ" altLang="cs-CZ" sz="1200" b="1" dirty="0">
                <a:solidFill>
                  <a:srgbClr val="307871"/>
                </a:solidFill>
                <a:latin typeface="Times New Roman" panose="02020603050405020304" pitchFamily="18" charset="0"/>
                <a:cs typeface="Times New Roman" panose="02020603050405020304" pitchFamily="18" charset="0"/>
              </a:rPr>
              <a:t>Pavel Adámek</a:t>
            </a:r>
          </a:p>
          <a:p>
            <a:pPr algn="ctr" eaLnBrk="1" hangingPunct="1">
              <a:buFont typeface="Arial" panose="020B0604020202020204" pitchFamily="34" charset="0"/>
              <a:buNone/>
            </a:pPr>
            <a:r>
              <a:rPr lang="cs-CZ" altLang="cs-CZ" sz="1200" b="1" i="1" dirty="0">
                <a:solidFill>
                  <a:srgbClr val="307871"/>
                </a:solidFill>
                <a:latin typeface="Times New Roman" panose="02020603050405020304" pitchFamily="18" charset="0"/>
                <a:cs typeface="Times New Roman" panose="02020603050405020304" pitchFamily="18" charset="0"/>
              </a:rPr>
              <a:t>adamek@opf.slu.cz</a:t>
            </a: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a:p>
            <a:pPr algn="ctr" eaLnBrk="1" hangingPunct="1">
              <a:buFont typeface="Arial" panose="020B0604020202020204" pitchFamily="34" charset="0"/>
              <a:buNone/>
            </a:pPr>
            <a:endParaRPr lang="cs-CZ" altLang="cs-CZ" sz="1200" b="1"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57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81832" y="919288"/>
            <a:ext cx="7630528"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600" b="1" dirty="0">
                <a:solidFill>
                  <a:srgbClr val="002060"/>
                </a:solidFill>
                <a:latin typeface="Times New Roman" panose="02020603050405020304" pitchFamily="18" charset="0"/>
                <a:cs typeface="Times New Roman" panose="02020603050405020304" pitchFamily="18" charset="0"/>
              </a:rPr>
              <a:t>Knowledge</a:t>
            </a:r>
            <a:endParaRPr lang="cs-CZ"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Students explain the principles of scientific management (Taylorism and Fordism) and describe the main elements of organizational structure, including line and staff relationships, formal and informal organization, and centralization versus decentralization.</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rPr>
              <a:t>Skills</a:t>
            </a:r>
            <a:endParaRPr lang="cs-CZ"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Students analyse a basic organizational structure, identify key structural elements, and interpret line and staff roles within an organization.</a:t>
            </a: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endParaRPr lang="cs-CZ" sz="1600" b="1"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rPr>
              <a:t>Competences</a:t>
            </a:r>
            <a:endParaRPr lang="cs-CZ" sz="1600" b="1"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Students evaluate how organizational structure influences employee behaviour, coordination, and decision-making in organizations.</a:t>
            </a:r>
            <a:endParaRPr lang="cs-CZ" sz="1600" b="1"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Learning</a:t>
            </a:r>
            <a:r>
              <a:rPr lang="cs-CZ" dirty="0"/>
              <a:t> </a:t>
            </a:r>
            <a:r>
              <a:rPr lang="cs-CZ" dirty="0" err="1"/>
              <a:t>outcomes</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0965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6354944"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600" dirty="0">
                <a:solidFill>
                  <a:srgbClr val="002060"/>
                </a:solidFill>
                <a:latin typeface="Times New Roman" panose="02020603050405020304" pitchFamily="18" charset="0"/>
                <a:cs typeface="Times New Roman" panose="02020603050405020304" pitchFamily="18" charset="0"/>
              </a:rPr>
              <a:t>T</a:t>
            </a:r>
            <a:r>
              <a:rPr lang="en-GB" sz="1600" dirty="0">
                <a:solidFill>
                  <a:srgbClr val="002060"/>
                </a:solidFill>
                <a:latin typeface="Times New Roman" panose="02020603050405020304" pitchFamily="18" charset="0"/>
                <a:cs typeface="Times New Roman" panose="02020603050405020304" pitchFamily="18" charset="0"/>
              </a:rPr>
              <a:t>he roots of the design of jobs that we see in today’s organizations.</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Only a handful of theories can claim to be truly revolutionary, and to have had an enduring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worldwide impact on organizational thought and management practice. Those of </a:t>
            </a:r>
            <a:r>
              <a:rPr lang="en-GB" sz="1600" b="1" dirty="0">
                <a:solidFill>
                  <a:srgbClr val="002060"/>
                </a:solidFill>
                <a:latin typeface="Times New Roman" panose="02020603050405020304" pitchFamily="18" charset="0"/>
                <a:cs typeface="Times New Roman" panose="02020603050405020304" pitchFamily="18" charset="0"/>
              </a:rPr>
              <a:t>Frederick</a:t>
            </a:r>
            <a:r>
              <a:rPr lang="cs-CZ" sz="1600" b="1"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Winslow Taylor </a:t>
            </a:r>
            <a:r>
              <a:rPr lang="cs-CZ" sz="1600" b="1" dirty="0">
                <a:solidFill>
                  <a:srgbClr val="002060"/>
                </a:solidFill>
                <a:latin typeface="Times New Roman" panose="02020603050405020304" pitchFamily="18" charset="0"/>
                <a:cs typeface="Times New Roman" panose="02020603050405020304" pitchFamily="18" charset="0"/>
              </a:rPr>
              <a:t>(1856 –1915) </a:t>
            </a:r>
            <a:r>
              <a:rPr lang="en-GB" sz="1600" dirty="0">
                <a:solidFill>
                  <a:srgbClr val="002060"/>
                </a:solidFill>
                <a:latin typeface="Times New Roman" panose="02020603050405020304" pitchFamily="18" charset="0"/>
                <a:cs typeface="Times New Roman" panose="02020603050405020304" pitchFamily="18" charset="0"/>
              </a:rPr>
              <a:t>and </a:t>
            </a:r>
            <a:r>
              <a:rPr lang="en-GB" sz="1600" b="1" dirty="0">
                <a:solidFill>
                  <a:srgbClr val="002060"/>
                </a:solidFill>
                <a:latin typeface="Times New Roman" panose="02020603050405020304" pitchFamily="18" charset="0"/>
                <a:cs typeface="Times New Roman" panose="02020603050405020304" pitchFamily="18" charset="0"/>
              </a:rPr>
              <a:t>Henry Ford  </a:t>
            </a:r>
            <a:r>
              <a:rPr lang="cs-CZ" sz="1600" b="1" dirty="0">
                <a:solidFill>
                  <a:srgbClr val="002060"/>
                </a:solidFill>
                <a:latin typeface="Times New Roman" panose="02020603050405020304" pitchFamily="18" charset="0"/>
                <a:cs typeface="Times New Roman" panose="02020603050405020304" pitchFamily="18" charset="0"/>
              </a:rPr>
              <a:t>(</a:t>
            </a:r>
            <a:r>
              <a:rPr lang="en-GB" sz="1600" b="1" dirty="0">
                <a:solidFill>
                  <a:srgbClr val="002060"/>
                </a:solidFill>
                <a:latin typeface="Times New Roman" panose="02020603050405020304" pitchFamily="18" charset="0"/>
                <a:cs typeface="Times New Roman" panose="02020603050405020304" pitchFamily="18" charset="0"/>
              </a:rPr>
              <a:t>1863 –1947</a:t>
            </a:r>
            <a:r>
              <a:rPr lang="cs-CZ" sz="1600" b="1"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are two of them</a:t>
            </a:r>
            <a:r>
              <a:rPr lang="cs-CZ" sz="1600" dirty="0">
                <a:solidFill>
                  <a:srgbClr val="002060"/>
                </a:solidFill>
                <a:latin typeface="Times New Roman" panose="02020603050405020304" pitchFamily="18" charset="0"/>
                <a:cs typeface="Times New Roman" panose="02020603050405020304" pitchFamily="18" charset="0"/>
              </a:rPr>
              <a:t>.</a:t>
            </a: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Developments in information technology have increased rather than reduced their relevance.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For example, one current debate focuses on whether the virtual organization is a new</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organizational arrangement or a refinement of scientific management thinking. </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Taylorism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Fordism are alive and well, still thriving at the start of the twenty-first century</a:t>
            </a:r>
            <a:r>
              <a:rPr lang="cs-CZ" sz="1600" dirty="0">
                <a:solidFill>
                  <a:srgbClr val="002060"/>
                </a:solidFill>
                <a:latin typeface="Times New Roman" panose="02020603050405020304" pitchFamily="18" charset="0"/>
                <a:cs typeface="Times New Roman" panose="02020603050405020304" pitchFamily="18" charset="0"/>
              </a:rPr>
              <a:t>.</a:t>
            </a: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FF000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Why</a:t>
            </a:r>
            <a:r>
              <a:rPr lang="cs-CZ" dirty="0"/>
              <a:t> study </a:t>
            </a:r>
            <a:r>
              <a:rPr lang="cs-CZ" dirty="0" err="1"/>
              <a:t>work</a:t>
            </a:r>
            <a:r>
              <a:rPr lang="cs-CZ" dirty="0"/>
              <a:t> </a:t>
            </a:r>
            <a:r>
              <a:rPr lang="cs-CZ" dirty="0" err="1"/>
              <a:t>desing</a:t>
            </a:r>
            <a:r>
              <a:rPr lang="cs-CZ" dirty="0"/>
              <a:t>?</a:t>
            </a:r>
            <a:endParaRPr lang="en-US" dirty="0"/>
          </a:p>
        </p:txBody>
      </p:sp>
      <p:pic>
        <p:nvPicPr>
          <p:cNvPr id="1030" name="Picture 6" descr="Frederick Winslow Taylor (1).JPG">
            <a:extLst>
              <a:ext uri="{FF2B5EF4-FFF2-40B4-BE49-F238E27FC236}">
                <a16:creationId xmlns:a16="http://schemas.microsoft.com/office/drawing/2014/main" id="{AEDD4AFF-45DB-4CAD-82EB-0BEEBCEDDE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240" y="933622"/>
            <a:ext cx="1176354" cy="15666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ásová výroba a Henry Ford | Sever">
            <a:extLst>
              <a:ext uri="{FF2B5EF4-FFF2-40B4-BE49-F238E27FC236}">
                <a16:creationId xmlns:a16="http://schemas.microsoft.com/office/drawing/2014/main" id="{C46E78CE-1555-445D-9742-C55B53AD9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2743037"/>
            <a:ext cx="2133414" cy="1663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717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highlight>
                  <a:srgbClr val="FFFF00"/>
                </a:highlight>
                <a:latin typeface="Times New Roman" panose="02020603050405020304" pitchFamily="18" charset="0"/>
                <a:cs typeface="Times New Roman" panose="02020603050405020304" pitchFamily="18" charset="0"/>
              </a:rPr>
              <a:t>Scientific</a:t>
            </a:r>
            <a:r>
              <a:rPr lang="cs-CZ" sz="1600" dirty="0">
                <a:solidFill>
                  <a:srgbClr val="002060"/>
                </a:solidFill>
                <a:highlight>
                  <a:srgbClr val="FFFF00"/>
                </a:highlight>
                <a:latin typeface="Times New Roman" panose="02020603050405020304" pitchFamily="18" charset="0"/>
                <a:cs typeface="Times New Roman" panose="02020603050405020304" pitchFamily="18" charset="0"/>
              </a:rPr>
              <a:t> </a:t>
            </a:r>
            <a:r>
              <a:rPr lang="en-GB" sz="1600" dirty="0">
                <a:solidFill>
                  <a:srgbClr val="002060"/>
                </a:solidFill>
                <a:highlight>
                  <a:srgbClr val="FFFF00"/>
                </a:highlight>
                <a:latin typeface="Times New Roman" panose="02020603050405020304" pitchFamily="18" charset="0"/>
                <a:cs typeface="Times New Roman" panose="02020603050405020304" pitchFamily="18" charset="0"/>
              </a:rPr>
              <a:t>management</a:t>
            </a:r>
            <a:r>
              <a:rPr lang="cs-CZ" sz="1600" dirty="0">
                <a:solidFill>
                  <a:srgbClr val="002060"/>
                </a:solidFill>
                <a:highlight>
                  <a:srgbClr val="FFFF00"/>
                </a:highlight>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 form of job design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which stresses short,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repetitive work cycles;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detailed, prescribed task</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sequences; a separation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task conception from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task execution;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motivation based on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economic rewards.</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r>
              <a:rPr lang="en-GB" sz="1600" b="1" dirty="0">
                <a:solidFill>
                  <a:srgbClr val="002060"/>
                </a:solidFill>
                <a:latin typeface="Times New Roman" panose="02020603050405020304" pitchFamily="18" charset="0"/>
                <a:cs typeface="Times New Roman" panose="02020603050405020304" pitchFamily="18" charset="0"/>
              </a:rPr>
              <a:t>Taylor attributed systematic soldiering</a:t>
            </a:r>
            <a:r>
              <a:rPr lang="cs-CZ" sz="1600" b="1"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a number of factors:</a:t>
            </a:r>
            <a:endParaRPr lang="cs-CZ" sz="1600"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 view among the workers that an increase in output would result in redundancies;</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poor management controls which enabled them to work slowly, in order to protect their</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own best interests;</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the choice of methods of work which were left entirely to the discretion of the workers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who wasted a large part of their efforts using inefficient and untested rules-of-thumb.</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FF000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Taylorism</a:t>
            </a:r>
            <a:endParaRPr lang="en-US" dirty="0"/>
          </a:p>
        </p:txBody>
      </p:sp>
    </p:spTree>
    <p:extLst>
      <p:ext uri="{BB962C8B-B14F-4D97-AF65-F5344CB8AC3E}">
        <p14:creationId xmlns:p14="http://schemas.microsoft.com/office/powerpoint/2010/main" val="29483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xEl>
                                              <p:pRg st="8" end="8"/>
                                            </p:txEl>
                                          </p:spTgt>
                                        </p:tgtEl>
                                        <p:attrNameLst>
                                          <p:attrName>style.visibility</p:attrName>
                                        </p:attrNameLst>
                                      </p:cBhvr>
                                      <p:to>
                                        <p:strVal val="visible"/>
                                      </p:to>
                                    </p:set>
                                    <p:animEffect transition="in" filter="fade">
                                      <p:cBhvr>
                                        <p:cTn id="22"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set out to show how management and workforce could both benefit from adopting his more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efficient work arrangements. His objectives were to achieve</a:t>
            </a:r>
            <a:r>
              <a:rPr lang="cs-CZ" sz="1600" dirty="0">
                <a:solidFill>
                  <a:srgbClr val="002060"/>
                </a:solidFill>
                <a:latin typeface="Times New Roman" panose="02020603050405020304" pitchFamily="18" charset="0"/>
                <a:cs typeface="Times New Roman" panose="02020603050405020304" pitchFamily="18" charset="0"/>
              </a:rPr>
              <a:t>:</a:t>
            </a: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efficiency</a:t>
            </a:r>
            <a:r>
              <a:rPr lang="en-GB" sz="1600" dirty="0">
                <a:solidFill>
                  <a:srgbClr val="002060"/>
                </a:solidFill>
                <a:latin typeface="Times New Roman" panose="02020603050405020304" pitchFamily="18" charset="0"/>
                <a:cs typeface="Times New Roman" panose="02020603050405020304" pitchFamily="18" charset="0"/>
              </a:rPr>
              <a:t>, by increasing the output per worker and reducing deliberate ‘underworking’</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by employees,</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predictability</a:t>
            </a:r>
            <a:r>
              <a:rPr lang="en-GB" sz="1600" dirty="0">
                <a:solidFill>
                  <a:srgbClr val="002060"/>
                </a:solidFill>
                <a:latin typeface="Times New Roman" panose="02020603050405020304" pitchFamily="18" charset="0"/>
                <a:cs typeface="Times New Roman" panose="02020603050405020304" pitchFamily="18" charset="0"/>
              </a:rPr>
              <a:t>, of job performance by standardizing tasks by dividing up tasks into small,</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standardized, closely specified sub-tasks, </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control</a:t>
            </a:r>
            <a:r>
              <a:rPr lang="en-GB" sz="1600" dirty="0">
                <a:solidFill>
                  <a:srgbClr val="002060"/>
                </a:solidFill>
                <a:latin typeface="Times New Roman" panose="02020603050405020304" pitchFamily="18" charset="0"/>
                <a:cs typeface="Times New Roman" panose="02020603050405020304" pitchFamily="18" charset="0"/>
              </a:rPr>
              <a:t>, by establishing discipline through hierarchical authority and introducing a system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whereby all management’s policy decisions could be implemented.</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FF000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Taylorism</a:t>
            </a:r>
            <a:endParaRPr lang="en-US" dirty="0"/>
          </a:p>
        </p:txBody>
      </p:sp>
    </p:spTree>
    <p:extLst>
      <p:ext uri="{BB962C8B-B14F-4D97-AF65-F5344CB8AC3E}">
        <p14:creationId xmlns:p14="http://schemas.microsoft.com/office/powerpoint/2010/main" val="225273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animEffect transition="in" filter="fade">
                                      <p:cBhvr>
                                        <p:cTn id="7" dur="500"/>
                                        <p:tgtEl>
                                          <p:spTgt spid="1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4" end="4"/>
                                            </p:txEl>
                                          </p:spTgt>
                                        </p:tgtEl>
                                        <p:attrNameLst>
                                          <p:attrName>style.visibility</p:attrName>
                                        </p:attrNameLst>
                                      </p:cBhvr>
                                      <p:to>
                                        <p:strVal val="visible"/>
                                      </p:to>
                                    </p:set>
                                    <p:animEffect transition="in" filter="fade">
                                      <p:cBhvr>
                                        <p:cTn id="12" dur="500"/>
                                        <p:tgtEl>
                                          <p:spTgt spid="16">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6" end="6"/>
                                            </p:txEl>
                                          </p:spTgt>
                                        </p:tgtEl>
                                        <p:attrNameLst>
                                          <p:attrName>style.visibility</p:attrName>
                                        </p:attrNameLst>
                                      </p:cBhvr>
                                      <p:to>
                                        <p:strVal val="visible"/>
                                      </p:to>
                                    </p:set>
                                    <p:animEffect transition="in" filter="fade">
                                      <p:cBhvr>
                                        <p:cTn id="17" dur="500"/>
                                        <p:tgtEl>
                                          <p:spTgt spid="1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36686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Taylor’s scientific management was a powerful and largely successful attempt to wrest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organization of production from the workers, and place it under the control of management.</a:t>
            </a:r>
            <a:endParaRPr lang="cs-CZ" sz="1600" dirty="0">
              <a:solidFill>
                <a:srgbClr val="002060"/>
              </a:solidFill>
              <a:latin typeface="Times New Roman" panose="02020603050405020304" pitchFamily="18" charset="0"/>
              <a:cs typeface="Times New Roman" panose="02020603050405020304" pitchFamily="18" charset="0"/>
            </a:endParaRPr>
          </a:p>
          <a:p>
            <a:endParaRPr lang="en-GB" sz="1600" dirty="0">
              <a:solidFill>
                <a:srgbClr val="002060"/>
              </a:solidFill>
              <a:latin typeface="Times New Roman" panose="02020603050405020304" pitchFamily="18" charset="0"/>
              <a:cs typeface="Times New Roman" panose="02020603050405020304" pitchFamily="18" charset="0"/>
            </a:endParaRPr>
          </a:p>
          <a:p>
            <a:r>
              <a:rPr lang="en-GB" sz="1600" dirty="0">
                <a:solidFill>
                  <a:srgbClr val="002060"/>
                </a:solidFill>
                <a:latin typeface="Times New Roman" panose="02020603050405020304" pitchFamily="18" charset="0"/>
                <a:cs typeface="Times New Roman" panose="02020603050405020304" pitchFamily="18" charset="0"/>
              </a:rPr>
              <a:t>Before Taylor, the use of the </a:t>
            </a:r>
            <a:r>
              <a:rPr lang="en-GB" sz="1600" b="1" dirty="0">
                <a:solidFill>
                  <a:srgbClr val="002060"/>
                </a:solidFill>
                <a:latin typeface="Times New Roman" panose="02020603050405020304" pitchFamily="18" charset="0"/>
                <a:cs typeface="Times New Roman" panose="02020603050405020304" pitchFamily="18" charset="0"/>
              </a:rPr>
              <a:t>initiative and incentive system </a:t>
            </a:r>
            <a:r>
              <a:rPr lang="en-GB" sz="1600" dirty="0">
                <a:solidFill>
                  <a:srgbClr val="002060"/>
                </a:solidFill>
                <a:latin typeface="Times New Roman" panose="02020603050405020304" pitchFamily="18" charset="0"/>
                <a:cs typeface="Times New Roman" panose="02020603050405020304" pitchFamily="18" charset="0"/>
              </a:rPr>
              <a:t>within the company involved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management specifying production requirements, providing workers with incentives in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form of a piece-rate bonus, and leaving them to use their own initiative in deciding how</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best to organize their work.</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FF000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err="1"/>
              <a:t>Taylorism</a:t>
            </a:r>
            <a:endParaRPr lang="en-US" dirty="0"/>
          </a:p>
        </p:txBody>
      </p:sp>
    </p:spTree>
    <p:extLst>
      <p:ext uri="{BB962C8B-B14F-4D97-AF65-F5344CB8AC3E}">
        <p14:creationId xmlns:p14="http://schemas.microsoft.com/office/powerpoint/2010/main" val="716767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435064" cy="310215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600" dirty="0">
                <a:solidFill>
                  <a:srgbClr val="002060"/>
                </a:solidFill>
                <a:latin typeface="Times New Roman" panose="02020603050405020304" pitchFamily="18" charset="0"/>
                <a:cs typeface="Times New Roman" panose="02020603050405020304" pitchFamily="18" charset="0"/>
              </a:rPr>
              <a:t>Fordism is distinguishable from Taylorism in that it represents a form of work organization</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designed for efficient mass production.</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highlight>
                  <a:srgbClr val="FFFF00"/>
                </a:highlight>
                <a:latin typeface="Times New Roman" panose="02020603050405020304" pitchFamily="18" charset="0"/>
                <a:cs typeface="Times New Roman" panose="02020603050405020304" pitchFamily="18" charset="0"/>
              </a:rPr>
              <a:t>Fordism</a:t>
            </a:r>
            <a:r>
              <a:rPr lang="en-GB" sz="1600" dirty="0">
                <a:solidFill>
                  <a:srgbClr val="002060"/>
                </a:solidFill>
                <a:latin typeface="Times New Roman" panose="02020603050405020304" pitchFamily="18" charset="0"/>
                <a:cs typeface="Times New Roman" panose="02020603050405020304" pitchFamily="18" charset="0"/>
              </a:rPr>
              <a:t> a form</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of work design that</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applies scientific</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management principles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 workers’ jobs;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 installation of</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single-purpose machine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tools to manufacture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standardized parts;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the introduction of the</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mechanized assembly</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line.</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Analysing</a:t>
            </a:r>
            <a:r>
              <a:rPr lang="en-GB" sz="1600"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jobs</a:t>
            </a:r>
            <a:r>
              <a:rPr lang="en-GB" sz="1600" dirty="0">
                <a:solidFill>
                  <a:srgbClr val="002060"/>
                </a:solidFill>
                <a:latin typeface="Times New Roman" panose="02020603050405020304" pitchFamily="18" charset="0"/>
                <a:cs typeface="Times New Roman" panose="02020603050405020304" pitchFamily="18" charset="0"/>
              </a:rPr>
              <a:t>: Ford applied the principles of scientific management to remove waste and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inefficiency.</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Installation</a:t>
            </a:r>
            <a:r>
              <a:rPr lang="en-GB" sz="1600"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of single-purpose machine tools</a:t>
            </a:r>
            <a:r>
              <a:rPr lang="en-GB" sz="1600" dirty="0">
                <a:solidFill>
                  <a:srgbClr val="002060"/>
                </a:solidFill>
                <a:latin typeface="Times New Roman" panose="02020603050405020304" pitchFamily="18" charset="0"/>
                <a:cs typeface="Times New Roman" panose="02020603050405020304" pitchFamily="18" charset="0"/>
              </a:rPr>
              <a:t> to produce standardized parts: Ford used rigid</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and heavy machine tools, carbon alloy tool steels, and universal grinding machines.</a:t>
            </a:r>
            <a:endParaRPr lang="cs-CZ" sz="1600" dirty="0">
              <a:solidFill>
                <a:srgbClr val="002060"/>
              </a:solidFill>
              <a:latin typeface="Times New Roman" panose="02020603050405020304" pitchFamily="18" charset="0"/>
              <a:cs typeface="Times New Roman" panose="02020603050405020304" pitchFamily="18" charset="0"/>
            </a:endParaRPr>
          </a:p>
          <a:p>
            <a:r>
              <a:rPr lang="en-GB" sz="1600" b="1" dirty="0">
                <a:solidFill>
                  <a:srgbClr val="002060"/>
                </a:solidFill>
                <a:latin typeface="Times New Roman" panose="02020603050405020304" pitchFamily="18" charset="0"/>
                <a:cs typeface="Times New Roman" panose="02020603050405020304" pitchFamily="18" charset="0"/>
              </a:rPr>
              <a:t>Creation</a:t>
            </a:r>
            <a:r>
              <a:rPr lang="en-GB" sz="1600" dirty="0">
                <a:solidFill>
                  <a:srgbClr val="002060"/>
                </a:solidFill>
                <a:latin typeface="Times New Roman" panose="02020603050405020304" pitchFamily="18" charset="0"/>
                <a:cs typeface="Times New Roman" panose="02020603050405020304" pitchFamily="18" charset="0"/>
              </a:rPr>
              <a:t> </a:t>
            </a:r>
            <a:r>
              <a:rPr lang="en-GB" sz="1600" b="1" dirty="0">
                <a:solidFill>
                  <a:srgbClr val="002060"/>
                </a:solidFill>
                <a:latin typeface="Times New Roman" panose="02020603050405020304" pitchFamily="18" charset="0"/>
                <a:cs typeface="Times New Roman" panose="02020603050405020304" pitchFamily="18" charset="0"/>
              </a:rPr>
              <a:t>of the mechanized assembly line</a:t>
            </a:r>
            <a:r>
              <a:rPr lang="en-GB" sz="1600" dirty="0">
                <a:solidFill>
                  <a:srgbClr val="002060"/>
                </a:solidFill>
                <a:latin typeface="Times New Roman" panose="02020603050405020304" pitchFamily="18" charset="0"/>
                <a:cs typeface="Times New Roman" panose="02020603050405020304" pitchFamily="18" charset="0"/>
              </a:rPr>
              <a:t>: Despite the aforementioned innovations, employees</a:t>
            </a:r>
            <a:r>
              <a:rPr lang="cs-CZ" sz="1600" dirty="0">
                <a:solidFill>
                  <a:srgbClr val="002060"/>
                </a:solidFill>
                <a:latin typeface="Times New Roman" panose="02020603050405020304" pitchFamily="18" charset="0"/>
                <a:cs typeface="Times New Roman" panose="02020603050405020304" pitchFamily="18" charset="0"/>
              </a:rPr>
              <a:t> </a:t>
            </a:r>
            <a:r>
              <a:rPr lang="en-GB" sz="1600" dirty="0">
                <a:solidFill>
                  <a:srgbClr val="002060"/>
                </a:solidFill>
                <a:latin typeface="Times New Roman" panose="02020603050405020304" pitchFamily="18" charset="0"/>
                <a:cs typeface="Times New Roman" panose="02020603050405020304" pitchFamily="18" charset="0"/>
              </a:rPr>
              <a:t>could still work at their own speed.</a:t>
            </a:r>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002060"/>
              </a:solidFill>
              <a:latin typeface="Times New Roman" panose="02020603050405020304" pitchFamily="18" charset="0"/>
              <a:cs typeface="Times New Roman" panose="02020603050405020304" pitchFamily="18" charset="0"/>
            </a:endParaRPr>
          </a:p>
          <a:p>
            <a:endParaRPr lang="cs-CZ" sz="1600" dirty="0">
              <a:solidFill>
                <a:srgbClr val="FF000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Fordism</a:t>
            </a:r>
            <a:endParaRPr lang="en-US" dirty="0"/>
          </a:p>
        </p:txBody>
      </p:sp>
      <p:pic>
        <p:nvPicPr>
          <p:cNvPr id="2052" name="Picture 4" descr="Henry Ford. Automobilový průmyslník a filantrop, který věřil v  soběstačnost, II. díl">
            <a:extLst>
              <a:ext uri="{FF2B5EF4-FFF2-40B4-BE49-F238E27FC236}">
                <a16:creationId xmlns:a16="http://schemas.microsoft.com/office/drawing/2014/main" id="{9ED3A3C3-2A95-4532-8D33-9C3C79737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3723878"/>
            <a:ext cx="2450206"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755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Zástupný symbol pro obsah 2"/>
          <p:cNvSpPr txBox="1">
            <a:spLocks/>
          </p:cNvSpPr>
          <p:nvPr/>
        </p:nvSpPr>
        <p:spPr>
          <a:xfrm>
            <a:off x="161272" y="737407"/>
            <a:ext cx="7630528" cy="40665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dirty="0">
                <a:solidFill>
                  <a:srgbClr val="002060"/>
                </a:solidFill>
                <a:latin typeface="Times New Roman" panose="02020603050405020304" pitchFamily="18" charset="0"/>
                <a:cs typeface="Times New Roman" panose="02020603050405020304" pitchFamily="18" charset="0"/>
              </a:rPr>
              <a:t>Ford’s legacy was twofold. First, he created what came to be defined as the characteristics</a:t>
            </a:r>
            <a:r>
              <a:rPr lang="cs-CZ" sz="1800" dirty="0">
                <a:solidFill>
                  <a:srgbClr val="002060"/>
                </a:solidFill>
                <a:latin typeface="Times New Roman" panose="02020603050405020304" pitchFamily="18" charset="0"/>
                <a:cs typeface="Times New Roman" panose="02020603050405020304" pitchFamily="18" charset="0"/>
              </a:rPr>
              <a:t> </a:t>
            </a:r>
            <a:r>
              <a:rPr lang="en-GB" sz="1800" dirty="0">
                <a:solidFill>
                  <a:srgbClr val="002060"/>
                </a:solidFill>
                <a:latin typeface="Times New Roman" panose="02020603050405020304" pitchFamily="18" charset="0"/>
                <a:cs typeface="Times New Roman" panose="02020603050405020304" pitchFamily="18" charset="0"/>
              </a:rPr>
              <a:t>of </a:t>
            </a:r>
            <a:r>
              <a:rPr lang="en-GB" sz="1800" b="1" dirty="0">
                <a:solidFill>
                  <a:srgbClr val="002060"/>
                </a:solidFill>
                <a:latin typeface="Times New Roman" panose="02020603050405020304" pitchFamily="18" charset="0"/>
                <a:cs typeface="Times New Roman" panose="02020603050405020304" pitchFamily="18" charset="0"/>
              </a:rPr>
              <a:t>mass production work:</a:t>
            </a:r>
            <a:endParaRPr lang="cs-CZ" sz="1800" b="1" dirty="0">
              <a:solidFill>
                <a:srgbClr val="002060"/>
              </a:solidFill>
              <a:latin typeface="Times New Roman" panose="02020603050405020304" pitchFamily="18" charset="0"/>
              <a:cs typeface="Times New Roman" panose="02020603050405020304" pitchFamily="18" charset="0"/>
            </a:endParaRPr>
          </a:p>
          <a:p>
            <a:pPr marL="0" indent="0">
              <a:buNone/>
            </a:pPr>
            <a:endParaRPr lang="en-GB" sz="1800" dirty="0">
              <a:solidFill>
                <a:srgbClr val="002060"/>
              </a:solidFill>
              <a:latin typeface="Times New Roman" panose="02020603050405020304" pitchFamily="18" charset="0"/>
              <a:cs typeface="Times New Roman" panose="02020603050405020304" pitchFamily="18" charset="0"/>
            </a:endParaRPr>
          </a:p>
          <a:p>
            <a:r>
              <a:rPr lang="en-GB" sz="1800" dirty="0">
                <a:solidFill>
                  <a:srgbClr val="002060"/>
                </a:solidFill>
                <a:latin typeface="Times New Roman" panose="02020603050405020304" pitchFamily="18" charset="0"/>
                <a:cs typeface="Times New Roman" panose="02020603050405020304" pitchFamily="18" charset="0"/>
              </a:rPr>
              <a:t>mechanical pacing of work;</a:t>
            </a:r>
          </a:p>
          <a:p>
            <a:r>
              <a:rPr lang="en-GB" sz="1800" dirty="0">
                <a:solidFill>
                  <a:srgbClr val="002060"/>
                </a:solidFill>
                <a:latin typeface="Times New Roman" panose="02020603050405020304" pitchFamily="18" charset="0"/>
                <a:cs typeface="Times New Roman" panose="02020603050405020304" pitchFamily="18" charset="0"/>
              </a:rPr>
              <a:t>choice of tools or methods;</a:t>
            </a:r>
          </a:p>
          <a:p>
            <a:r>
              <a:rPr lang="en-GB" sz="1800" dirty="0">
                <a:solidFill>
                  <a:srgbClr val="002060"/>
                </a:solidFill>
                <a:latin typeface="Times New Roman" panose="02020603050405020304" pitchFamily="18" charset="0"/>
                <a:cs typeface="Times New Roman" panose="02020603050405020304" pitchFamily="18" charset="0"/>
              </a:rPr>
              <a:t>repetitiveness;</a:t>
            </a:r>
          </a:p>
          <a:p>
            <a:r>
              <a:rPr lang="en-GB" sz="1800" dirty="0">
                <a:solidFill>
                  <a:srgbClr val="002060"/>
                </a:solidFill>
                <a:latin typeface="Times New Roman" panose="02020603050405020304" pitchFamily="18" charset="0"/>
                <a:cs typeface="Times New Roman" panose="02020603050405020304" pitchFamily="18" charset="0"/>
              </a:rPr>
              <a:t>minute subdivision of product;</a:t>
            </a:r>
          </a:p>
          <a:p>
            <a:r>
              <a:rPr lang="en-GB" sz="1800" dirty="0">
                <a:solidFill>
                  <a:srgbClr val="002060"/>
                </a:solidFill>
                <a:latin typeface="Times New Roman" panose="02020603050405020304" pitchFamily="18" charset="0"/>
                <a:cs typeface="Times New Roman" panose="02020603050405020304" pitchFamily="18" charset="0"/>
              </a:rPr>
              <a:t>minimum skill requirements;</a:t>
            </a:r>
          </a:p>
          <a:p>
            <a:r>
              <a:rPr lang="en-GB" sz="1800" dirty="0">
                <a:solidFill>
                  <a:srgbClr val="002060"/>
                </a:solidFill>
                <a:latin typeface="Times New Roman" panose="02020603050405020304" pitchFamily="18" charset="0"/>
                <a:cs typeface="Times New Roman" panose="02020603050405020304" pitchFamily="18" charset="0"/>
              </a:rPr>
              <a:t>surface mental attention.</a:t>
            </a:r>
            <a:endParaRPr lang="cs-CZ" sz="1800" dirty="0">
              <a:solidFill>
                <a:srgbClr val="002060"/>
              </a:solidFill>
              <a:latin typeface="Times New Roman" panose="02020603050405020304" pitchFamily="18" charset="0"/>
              <a:cs typeface="Times New Roman" panose="02020603050405020304" pitchFamily="18" charset="0"/>
            </a:endParaRPr>
          </a:p>
          <a:p>
            <a:endParaRPr lang="cs-CZ" sz="1800" dirty="0">
              <a:solidFill>
                <a:srgbClr val="FF000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776864" cy="507703"/>
          </a:xfrm>
        </p:spPr>
        <p:txBody>
          <a:bodyPr/>
          <a:lstStyle/>
          <a:p>
            <a:r>
              <a:rPr lang="cs-CZ" dirty="0"/>
              <a:t>Fordism</a:t>
            </a:r>
            <a:endParaRPr lang="en-US" dirty="0"/>
          </a:p>
        </p:txBody>
      </p:sp>
      <p:sp>
        <p:nvSpPr>
          <p:cNvPr id="5" name="TextovéPole 4">
            <a:extLst>
              <a:ext uri="{FF2B5EF4-FFF2-40B4-BE49-F238E27FC236}">
                <a16:creationId xmlns:a16="http://schemas.microsoft.com/office/drawing/2014/main" id="{ED581B9B-425E-445B-ABC3-E2070CBF665F}"/>
              </a:ext>
            </a:extLst>
          </p:cNvPr>
          <p:cNvSpPr txBox="1"/>
          <p:nvPr/>
        </p:nvSpPr>
        <p:spPr>
          <a:xfrm>
            <a:off x="7812360" y="51470"/>
            <a:ext cx="1152128" cy="115212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42899892"/>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32596</TotalTime>
  <Words>2314</Words>
  <Application>Microsoft Office PowerPoint</Application>
  <PresentationFormat>Předvádění na obrazovce (16:9)</PresentationFormat>
  <Paragraphs>212</Paragraphs>
  <Slides>27</Slides>
  <Notes>25</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27</vt:i4>
      </vt:variant>
    </vt:vector>
  </HeadingPairs>
  <TitlesOfParts>
    <vt:vector size="32" baseType="lpstr">
      <vt:lpstr>Arial</vt:lpstr>
      <vt:lpstr>Calibri</vt:lpstr>
      <vt:lpstr>Times New Roman</vt:lpstr>
      <vt:lpstr>Wingdings</vt:lpstr>
      <vt:lpstr>SLU</vt:lpstr>
      <vt:lpstr>TOPIC  Organization structure  WORK DESIGN, ELEMENTS OF STRUCTURE</vt:lpstr>
      <vt:lpstr>Content</vt:lpstr>
      <vt:lpstr>Learning outcomes</vt:lpstr>
      <vt:lpstr>Why study work desing?</vt:lpstr>
      <vt:lpstr>Taylorism</vt:lpstr>
      <vt:lpstr>Taylorism</vt:lpstr>
      <vt:lpstr>Taylorism</vt:lpstr>
      <vt:lpstr>Fordism</vt:lpstr>
      <vt:lpstr>Fordism</vt:lpstr>
      <vt:lpstr>Fordism</vt:lpstr>
      <vt:lpstr>Back to the future?</vt:lpstr>
      <vt:lpstr>Why study elements of structure?</vt:lpstr>
      <vt:lpstr>Prezentace aplikace PowerPoint</vt:lpstr>
      <vt:lpstr>Organization structuring</vt:lpstr>
      <vt:lpstr>Organization structuring</vt:lpstr>
      <vt:lpstr>Organization structuring</vt:lpstr>
      <vt:lpstr>Line, staff, and functional relationships</vt:lpstr>
      <vt:lpstr>Line, staff, and functional relationships</vt:lpstr>
      <vt:lpstr>Line, staff, and functional relationships</vt:lpstr>
      <vt:lpstr>Line, staff, and functional relationships</vt:lpstr>
      <vt:lpstr>Formal organization</vt:lpstr>
      <vt:lpstr>Informal organization</vt:lpstr>
      <vt:lpstr>Informal and formal organization</vt:lpstr>
      <vt:lpstr>Centralization versus decentralization</vt:lpstr>
      <vt:lpstr>RECAP</vt:lpstr>
      <vt:lpstr>RECAP</vt:lpstr>
      <vt:lpstr> We can share our thoughts and ask questions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Pavel Adámek</cp:lastModifiedBy>
  <cp:revision>613</cp:revision>
  <cp:lastPrinted>2018-10-04T06:50:24Z</cp:lastPrinted>
  <dcterms:created xsi:type="dcterms:W3CDTF">2016-07-06T15:42:34Z</dcterms:created>
  <dcterms:modified xsi:type="dcterms:W3CDTF">2026-03-05T06:41:36Z</dcterms:modified>
</cp:coreProperties>
</file>