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1" r:id="rId3"/>
    <p:sldId id="323" r:id="rId4"/>
    <p:sldId id="324" r:id="rId5"/>
    <p:sldId id="443" r:id="rId6"/>
    <p:sldId id="419" r:id="rId7"/>
    <p:sldId id="421" r:id="rId8"/>
    <p:sldId id="422" r:id="rId9"/>
    <p:sldId id="444" r:id="rId10"/>
    <p:sldId id="420" r:id="rId11"/>
    <p:sldId id="423" r:id="rId12"/>
    <p:sldId id="442" r:id="rId13"/>
    <p:sldId id="424" r:id="rId14"/>
    <p:sldId id="425" r:id="rId15"/>
    <p:sldId id="426" r:id="rId16"/>
    <p:sldId id="427" r:id="rId17"/>
    <p:sldId id="428" r:id="rId18"/>
    <p:sldId id="41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17" r:id="rId33"/>
    <p:sldId id="274" r:id="rId34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 varScale="1">
        <p:scale>
          <a:sx n="110" d="100"/>
          <a:sy n="110" d="100"/>
        </p:scale>
        <p:origin x="62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10.0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2086.5022"/>
      <inkml:brushProperty name="anchorY" value="140.82635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3886.42944"/>
      <inkml:brushProperty name="anchorY" value="461.56583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5360.06543"/>
      <inkml:brushProperty name="anchorY" value="139.96643"/>
      <inkml:brushProperty name="scaleFactor" value="0.5"/>
    </inkml:brush>
    <inkml:brush xml:id="br3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3853.36792"/>
      <inkml:brushProperty name="anchorY" value="-1565.25256"/>
      <inkml:brushProperty name="scaleFactor" value="0.5"/>
    </inkml:brush>
    <inkml:brush xml:id="br4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5272.74658"/>
      <inkml:brushProperty name="anchorY" value="-502.06158"/>
      <inkml:brushProperty name="scaleFactor" value="0.5"/>
    </inkml:brush>
    <inkml:brush xml:id="br5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3763.65771"/>
      <inkml:brushProperty name="anchorY" value="-1955.43298"/>
      <inkml:brushProperty name="scaleFactor" value="0.5"/>
    </inkml:brush>
    <inkml:brush xml:id="br6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2159.05908"/>
      <inkml:brushProperty name="anchorY" value="-4658.76123"/>
      <inkml:brushProperty name="scaleFactor" value="0.5"/>
    </inkml:brush>
  </inkml:definitions>
  <inkml:trace contextRef="#ctx0" brushRef="#br0">530 474,'0'0,"6"0,-5 0,-8 0,-8 0,-7 0,-6 0,-4 7,-2 7,-1 0,7 5,-1 5,8 10,-1-3,5 1,-2 1,4 0,4 0,4 0,2 1,3 0,8 0,2 6,6-6,-1 0,6-1,4-8,-4 1,4-7,2 1,3-4,3-5,-6 4,1-4,-6 5,-12 3,-12-1,-11 3,-9-3,-6-5,-4 3,-1-3,5 3,1-2,0-3,-1-3,0 3,-2-2,0-1,-2-2,1-3,6 6,6 6,15-8,5-1</inkml:trace>
  <inkml:trace contextRef="#ctx0" brushRef="#br1" timeOffset="1253.214">902 1,'0'0,"0"5,0 10,0 6,0 12,0 4,0 10,0 0,0 13,0 4,0-3,0 2,0 14,-6 9,-15 27,-13 27,-6 11,3-10,8-14,8-25,8-15,6-20,5-7,2-10,1-20,0-20,1-16,-1-20,0-10,0 1</inkml:trace>
  <inkml:trace contextRef="#ctx0" brushRef="#br2" timeOffset="2432.203">767 1050,'0'0,"0"-5,7-4,0-4,6 0,0-5,5-4,-3-4,-2-4,3 5,3 5,5 7,-4 11,-3 12,2 2,-5 14,-3 6,-4 10,-3 2,-2 1,-1-2,-1-3,-1-2,0-1,0-3,1 0,0 0,0-1,-1 1,1-1,0 1,0-7</inkml:trace>
  <inkml:trace contextRef="#ctx0" brushRef="#br3" timeOffset="5510.369">1444 948,'0'0,"-6"6,-2 9,-5-1,-7 5,-5 5,-4 3,4 4,-1-5,5 0,-1 2,4 1,6 2,3 0,5 2,1 1,3 0,7-7,1 0,7-6,5-7,5-5,5-4,2-3,1-8,2-2,0 0,-7-6,0 2,-7-5,1-4,-6-5,3-3,2 5,-3-3,3 0,-3-2,1 5,-9 6,-12 5,-10 6,-10 3,-6 3,-4 2,3-7,7-7,0 1,6-7,-3 3,-2 3,-3 3,-4 11,-3 2,5 16,6 7,0 0,4-4</inkml:trace>
  <inkml:trace contextRef="#ctx0" brushRef="#br4" timeOffset="9563.249">1851 915,'0'0,"0"5,-7 10,0 6,0 5,1 5,2 2,-6-5,2 0,7-7,2 2,2 1,1 2,-1 2,-1 3,0 1,-2-12,1-13,-1-14,0-11,0-9,0-5,0-3,-1 12,8 0,0 1,0-2,6 4,5-3,5 6,5 3,3 5,2 4,-5 9,-7 9,-6 9,0-2,-4 5,-3 2,-3-11,-2-12,-2-13,-1-10,0-1</inkml:trace>
  <inkml:trace contextRef="#ctx0" brushRef="#br5" timeOffset="11481.173">2392 1,'0'0,"0"11,0 12,0 11,0 5,0 3,0-1,0 6,0 5,0-1,-6-3,-1-4,0 3,-5-2,0-2,3 3,1 6,4-3,1-1,2 2,0-3,2-2,-1 3,-6-10,-1-2,1-2,0-2,3 0,0 0,2 0,0 1,1 0,0 1,0 0,1-1,-1 1,0 0,0 0,7-6,7-8,6-14,7-5,-4-11,4-3,0 2,3 1,-6 10,1 2,-5 10,1-1,-5 7,3-2,3-3,-4-10,4-4,-5-10,3-7,-4-6,-3-6,-5 4</inkml:trace>
  <inkml:trace contextRef="#ctx0" brushRef="#br6" timeOffset="12439.786">2223 373,'0'0,"0"6,7 2,7-1,6-2,13-7,-2-9,9-2,0-13,1 3,-2 2,-1-2,-1 6,-2 4,0 4,-8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32.64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452.55637"/>
      <inkml:brushProperty name="anchorY" value="-5791.70313"/>
      <inkml:brushProperty name="scaleFactor" value="0.5"/>
    </inkml:brush>
  </inkml:definitions>
  <inkml:trace contextRef="#ctx0" brushRef="#br0">308 0,'0'0,"0"6,-7 9,0 12,1 7,-7 3,-5 2,2 0,2-1,-4 5,-2 0,2-2,4 6,-3-2,3-2,-3 5,3-3,3-1,-4 3,3-2,-4-1,3 3,2-2,3-2,3 4,3-1,1-4,7-8,1-3,1-2,5-6,5-7,6-6,4-5,3-2,3-3,0-8,8 0,0 0,-1 2,-1 1,-1 2,-2 1,-2 2,-7-1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34.61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017.31842"/>
      <inkml:brushProperty name="anchorY" value="-8212.09863"/>
      <inkml:brushProperty name="scaleFactor" value="0.5"/>
    </inkml:brush>
  </inkml:definitions>
  <inkml:trace contextRef="#ctx0" brushRef="#br0">241 92,'0'0,"-6"0,-2-7,-6 0,-6 0,-4 2,-6 1,-2 1,5 8,7 8,-2 1,7 5,3 5,5 4,3 3,10-6,7 3,9-1,5 2,4 2,3-6,1-6,1-6,-1-6,-6 4,-1-3,-1-1,1-3,-4-8,-7-8,-5-8,-5-6,-4-5,-2-3,-2-1,0-7,0-1,0 1,0 2,1 2,-7 8,-7 8,-7 15,-5 6,-5 5,-2 8,-1 0,-1 0,6-4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36.67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313.27707"/>
      <inkml:brushProperty name="anchorY" value="-6898.80225"/>
      <inkml:brushProperty name="scaleFactor" value="0.5"/>
    </inkml:brush>
  </inkml:definitions>
  <inkml:trace contextRef="#ctx0" brushRef="#br0">0 0,'0'0,"0"6,0 9,0 5,0 7,7 3,0 4,0 0,-1 2,-2-1,-1 0,-1 0,5-8,0-13,-1-14,7-7,-3-9,0-6,-3-7,-2-3,-3-2,6 6,-1 0,7 6,-2 0,5 5,4 4,5 5,4 4,2 2,1 2,2 0,-1 1,1 0,-7 7,0-1,-8 7,-5 6,-6 5,-4 4,-3 3,-2 2,-1 1,0-1,0 1,0 0,0-7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40.65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465.37891"/>
      <inkml:brushProperty name="anchorY" value="-8570.28125"/>
      <inkml:brushProperty name="scaleFactor" value="0.5"/>
    </inkml:brush>
  </inkml:definitions>
  <inkml:trace contextRef="#ctx0" brushRef="#br0">515 70,'0'0,"6"0,-5 0,-8 0,-8 0,-7-6,-6-2,-4 1,-2-5,-1 1,-1 1,1 3,0 3,0 1,1 2,0 0,0 2,7 6,7 7,6 7,7 6,3 3,4 4,0 0,9-5,-1-1,7-6,-1 0,-3 1,5-4,-3 2,4-4,3-4,-1 2,2-3,4-2,2-4,-4-9,2-2,2-1,1 0,-4-6,-6-4,-6-7,2 3,-3-4,-3-2,-3-3,5 5,-1-2,-2 0,5 4,-1-1,5 5,-3 11,-1 12,-4 11,-3 8,-2 6,-2 4,-1 1,0 1,-1 0,0 0,1-1,0-1,-1 7,-5 1,-1-2,0 7,1-2,-5-8,2-4,0-1,3-1,2 0,-6-7,2 1,1 1,-5-5,1 2,-5-6,2 3,3 3,-4 2,-4-3,-5 9,-3-5,-4 2,-2-6,-1-6,0-5,-1-5,1-3,-1-3,8-7,6-7,8-8,5-5,5-4,2-3,2-1,7 7,0-1,7 8,-1-1,4-1,5 3,-3-1,2 4,3 4,3 4,2-3,2 3,1 2,1 1,0 3,-6-5,-1-7,1 1,-7-5,2 3,-5-4,2 3,2-2,3-4,-3-3,2 4,-5-3,2 6,-5-2,3 4,3 5,-3-3,3 3,-5-4,3 3,-4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41.42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3014.72559"/>
      <inkml:brushProperty name="anchorY" value="-10157.90234"/>
      <inkml:brushProperty name="scaleFactor" value="0.5"/>
    </inkml:brush>
  </inkml:definitions>
  <inkml:trace contextRef="#ctx0" brushRef="#br0">1 1,'0'0,"0"0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2:46.44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4284.72559"/>
      <inkml:brushProperty name="anchorY" value="-11427.90234"/>
      <inkml:brushProperty name="scaleFactor" value="0.5"/>
    </inkml:brush>
  </inkml:definitions>
  <inkml:trace contextRef="#ctx0" brushRef="#br0">1 0,'0'0,"0"0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7:04.72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5554.72559"/>
      <inkml:brushProperty name="anchorY" value="-12697.90234"/>
      <inkml:brushProperty name="scaleFactor" value="0.5"/>
    </inkml:brush>
  </inkml:definitions>
  <inkml:trace contextRef="#ctx0" brushRef="#br0">1 35,'0'0,"0"-5,0-10,0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2T08:47:08.3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6824.72559"/>
      <inkml:brushProperty name="anchorY" value="-13933.58789"/>
      <inkml:brushProperty name="scaleFactor" value="0.5"/>
    </inkml:brush>
  </inkml:definitions>
  <inkml:trace contextRef="#ctx0" brushRef="#br0">1 1,'0'0,"5"0,4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67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962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39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35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5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139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41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33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790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27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258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598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741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005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057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390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18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21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766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69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86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01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48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29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82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87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61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37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18" Type="http://schemas.openxmlformats.org/officeDocument/2006/relationships/customXml" Target="../ink/ink8.xml"/><Relationship Id="rId3" Type="http://schemas.openxmlformats.org/officeDocument/2006/relationships/image" Target="../media/image14.png"/><Relationship Id="rId21" Type="http://schemas.openxmlformats.org/officeDocument/2006/relationships/image" Target="../media/image21.png"/><Relationship Id="rId7" Type="http://schemas.openxmlformats.org/officeDocument/2006/relationships/image" Target="../media/image140.png"/><Relationship Id="rId12" Type="http://schemas.openxmlformats.org/officeDocument/2006/relationships/customXml" Target="../ink/ink5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5" Type="http://schemas.openxmlformats.org/officeDocument/2006/relationships/image" Target="../media/image130.png"/><Relationship Id="rId15" Type="http://schemas.openxmlformats.org/officeDocument/2006/relationships/image" Target="../media/image18.png"/><Relationship Id="rId10" Type="http://schemas.openxmlformats.org/officeDocument/2006/relationships/customXml" Target="../ink/ink4.xml"/><Relationship Id="rId19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30243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 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Organizational behaviour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41784" y="735546"/>
            <a:ext cx="7308304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organizational behaviour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direct practical implications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those who work in, manage, seek to subvert, or interact in other ways with organizations,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they are small and local, or large and international.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multiple-stakeholders-inclusive-agenda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view of Organizational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behaviour, developing a broad social science perspective.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organizational behaviour was first used by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Fritz Roethlisberger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late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1950s, because it suggested a wider scope than human relations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behavioural sciences was first used to describe a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 Foundation research programme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Harvard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1950, and in 1957 the Human Relations Group at Harvard (previously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 Group) became 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</a:t>
            </a:r>
            <a:r>
              <a:rPr lang="en-GB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E8DC4C-3D26-42B3-87F1-3DDD98909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33200" r="75987" b="17801"/>
          <a:stretch/>
        </p:blipFill>
        <p:spPr>
          <a:xfrm>
            <a:off x="7631832" y="1415975"/>
            <a:ext cx="151216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9"/>
            <a:ext cx="777454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do not ‘behave’. Only people can be said to behave. Organizational behaviour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shorthand for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and interactions of people in organizations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populate our physical, social, cultural, political and economic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offering jobs,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goods and services, creating our built environment, and contributing to the existence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fabric of communities.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products and services of McDonald’s, Google, Apple,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Microsoft, Ford, and Sony shape our existence and our daily experience.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22234"/>
            <a:ext cx="8062576" cy="4369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the number of organizations with which you have had contact </a:t>
            </a:r>
            <a:b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‘Contact’ includes, for example, a radio programme that you listen to at breakfast, 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 station that you watch, the shops that you visit, the bank with whose card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make payments, the companies who run the buses, trains and taxis that you use.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Also, which cinemas, bars, nightclubs, sports and social clubs did you visit? </a:t>
            </a:r>
            <a:r>
              <a:rPr lang="en-GB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educational establishments? Medical facilities or emergency services that you have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(you never know)? Check your mail; which organizations have written to you?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utility or council tax bills to pay, and from which organizations 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get these services? Have you dealt with any charity requests? Have you checked your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service provider and social networking organizations? What companies made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computer and mobile phone? Which companies design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the browser and other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that you are using? Whose advertisements have you watched?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/public, profit/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charitable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list of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reveals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your </a:t>
            </a:r>
            <a:r>
              <a:rPr lang="cs-CZ" altLang="cs-CZ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cs-C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Think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350608" cy="27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 organization? 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achieving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pursuit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goals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arrangements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say that organizations are social arrangements is simply to observe that they are groups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people who interact with each other as a consequence of their membership.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goals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membership implies shared objectives. Organizations are more likely to exist where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acting alone cannot achieve goals that are considered worthwhile pursuing.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an organization as a whole determines its survival. The performance of a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determines the resources allocated to it. The performance of individuals determines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and promotion prospects.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27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 to membership of organizations is controlled, usually with reference to standards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performance – will the person be able to do the job?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of failure to perform to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is loss of membership.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controlled performance leads to the establishment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authority relationships.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controls only work where members comply with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orders of those responsible for performing the control functions.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Summary,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setting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standards, measuring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performance, comparing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with standard,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taking corrective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if necessary.</a:t>
            </a:r>
            <a:endParaRPr lang="en-US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062576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can achieve more than individuals acting alone.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achieve psychological satisfaction and material gain from organized activity.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managers may decide on objectives and try to get others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agree by calling them the ‘organization’s mission’ or ‘corporate strategy’; but they are still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goals of the people who determined them in the first place.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can mean different things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those who use them and who work in them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are significant personal and social sources of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money, physical resources, other rewards;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meaning, relevance, purpose, identity;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and stability;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security, support, protection;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status, prestige, self-esteem, self-confidence;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power, authority, and control.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5974344" cy="27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goals pursued by individual members of an organization can be quite different from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collective purpose of their organized activity.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creates an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dilemma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how to design organizations that are effective in achieving overall objectives, while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meeting the needs of those who work for them.</a:t>
            </a:r>
            <a:endParaRPr lang="en-US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10A4B6-975E-4A8F-B30F-A7A8620D9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2" t="34600" r="9050" b="30400"/>
          <a:stretch/>
        </p:blipFill>
        <p:spPr>
          <a:xfrm>
            <a:off x="6660232" y="141962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27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behaviour in organizations be explained? </a:t>
            </a:r>
            <a:endParaRPr lang="cs-CZ" alt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answer this question systematically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‘field map’ of the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terrain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map shows that we want to explain two sets of outcomes: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effectiveness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working life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their members have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for the future which influence actions today.</a:t>
            </a:r>
            <a:endParaRPr lang="en-US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254782-76A2-4D0B-BC32-907A384D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t="13672" r="12988" b="6601"/>
          <a:stretch/>
        </p:blipFill>
        <p:spPr>
          <a:xfrm>
            <a:off x="164312" y="51470"/>
            <a:ext cx="8800176" cy="50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1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rude and unhelpful person serving in your café?</a:t>
            </a:r>
            <a:endParaRPr lang="cs-CZ" alt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 of the Organizational behaviour…</a:t>
            </a: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factors (PESTLE):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Maybe the store is facing competition, sales have collapsed,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store is closing next month, and the loyal shop assistant is bitter about being made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redundant (economic factors). Perhaps closure is threatened because the local population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falling, and reducing sales (social issues).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factors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Maybe the shop assistant is not coping with the demands of the job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training has not been provided (learning deficit). Maybe this assistant is not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uited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work that involves interaction with a demanding public (personality traits).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perhaps the shop assistant finds the job boring and lacks challenge (motivation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problem).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9552" y="1131590"/>
            <a:ext cx="576064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 and Importance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field map of the organizational behaviour terrain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management: OB in action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 behaviour</a:t>
            </a: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rude and unhelpful person serving in your café?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 of the Organizational behaviour…</a:t>
            </a:r>
          </a:p>
          <a:p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factors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Maybe the employees in this part of the organization have not formed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cohesive team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(group formation issues). Maybe this shop assistant is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excluded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for some reason (a newcomer, perhaps) and is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unhappy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(group structure problems).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informal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 for dealing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awkward customers like you is to be awkward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return, and this assistant is just ‘playing by the rules’ (group norms).</a:t>
            </a: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factors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Perhaps the organization is bureaucratic and slow, and our assistant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anxiously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a long-standing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to be resolved (hierarchy problems). Maybe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concern about the way in which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is allocated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(work design problems).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the unit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cannot deal with problems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referring them to a regional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who doesn’t understand local issues (decision-making issues).</a:t>
            </a: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process factors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Maybe the shop assistant is annoyed at the autocratic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the unit manager (inappropriate leadership style), or is suffering ‘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following organizational changes (change problems). Perhaps the assistant feels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management has made decisions </a:t>
            </a:r>
            <a:r>
              <a:rPr lang="en-GB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consulting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who have useful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ideas (management decision-making problems).</a:t>
            </a: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term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rganizational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controversial, because different stakeholders have different ideas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what counts as ‘effective’. A stakeholder is anyone with an interest, or stake, in the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compa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usually means ‘profit’, but this raises other issues.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forgo profit temporarily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order to increase market share, which contributes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corporate survival and growth.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Shareholders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 a return on investment; customers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quality products or services at reasonable prices; managers want high-flying careers;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employees want decent pay, good working conditions, development and promotion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opportunities, and job security.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groups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organizations to protect wildlife,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carbon dioxide emissions and other forms of pollution, reduce traffic and noise levels,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 on.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6676" y="119831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working life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linked to organizational effectiveness,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also to most of the other factors on the left-hand side of our map.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to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quality of working life without considering an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individual’s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assessment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with their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job,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conditions,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pay,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colleagues,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style,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culture,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work-life balance,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training, development,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career opportunities.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field map of the organizational behaviour terrain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4390168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area where organizational behaviour (OB) contributes to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practice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management (HRM – or personnel management)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 is concerned with understanding micro- and macro-organizational issues, at individual,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group, corporate, and contextual levels of analysis.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HRM develops and implements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enhance the quality of working life and encourage commitment, engagement, flexibility,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high performance from employees in the context of corporate strategy.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HRM can be seen as ‘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in practice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and this applies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all stages of the employment cycle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Human resource management: OB in action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B7A4FE-9642-4FE9-94FA-F4165877B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51" t="40200" r="16926" b="16400"/>
          <a:stretch/>
        </p:blipFill>
        <p:spPr>
          <a:xfrm>
            <a:off x="4249776" y="1601466"/>
            <a:ext cx="4894224" cy="22322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B7F99E4-70B0-4524-AC60-364330C5C84E}"/>
              </a:ext>
            </a:extLst>
          </p:cNvPr>
          <p:cNvSpPr txBox="1"/>
          <p:nvPr/>
        </p:nvSpPr>
        <p:spPr>
          <a:xfrm>
            <a:off x="5652120" y="113159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The </a:t>
            </a:r>
            <a:r>
              <a:rPr lang="cs-CZ" dirty="0" err="1"/>
              <a:t>employment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2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management and organizational behaviour</a:t>
            </a: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5FD36C2-EADE-4452-9218-6F87C69BF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19201" r="23226" b="17800"/>
          <a:stretch/>
        </p:blipFill>
        <p:spPr>
          <a:xfrm>
            <a:off x="179512" y="19016"/>
            <a:ext cx="7776864" cy="49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9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model of HRM</a:t>
            </a: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3D96F3-70E1-4D5F-A555-3FEDE21A7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9000" r="12988" b="40200"/>
          <a:stretch/>
        </p:blipFill>
        <p:spPr>
          <a:xfrm>
            <a:off x="251520" y="1419622"/>
            <a:ext cx="837911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2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focuses on the processes through which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policies influence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behaviour and performance. 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model argues that, for people to perform beyond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minimum requirements of a job, three factors,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Ability, Motivation and Opportunity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(AMO)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necessary: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of HRM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2359DE-D819-4AF3-B89F-588CD3C31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38800" r="12201" b="37400"/>
          <a:stretch/>
        </p:blipFill>
        <p:spPr>
          <a:xfrm>
            <a:off x="615613" y="2899656"/>
            <a:ext cx="7340763" cy="15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6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of HRM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7E2354-2ABF-42C8-97AC-D9D8272C0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3671" r="14189" b="16401"/>
          <a:stretch/>
        </p:blipFill>
        <p:spPr>
          <a:xfrm>
            <a:off x="179512" y="694047"/>
            <a:ext cx="8784976" cy="444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38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policies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to this model are: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recruitment and selection that is careful and sophisticated;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development that equips employees for their job roles;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 provided;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that is two-way, and information-sharing;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 of employees in management decision-making;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teamworking;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appraisal and development for individuals;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that is regarded as equitable and motivating;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security;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and autonomy in jobs;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work-life balance.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of HRM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558520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employees have some choice over how, and how well, they perform their jobs. This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known as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 behaviour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assistants, for example, can decide to adopt a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casual and unsympathetic tone, or they can make customers feel that their concerns have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handled in a competent and friendly way.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Negative, uncaring behaviours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often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response to an employee’s perception that the organization no longer cares about them.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one member of staff annoys a customer, and management finds out, then that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has a problem.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What´s </a:t>
            </a: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behaviour?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the study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structure and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organizations, their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environments, and the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and interactions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individual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and groups.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13690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D861BE4-68B1-48C6-BF2D-35ABE92F30E7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846552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encourages employees to ‘go the extra mile’? 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answer lies in the model’s process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theory, which explains performance outcomes in terms of a combination of factors: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policies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to produce the Ability, Motivation and Opportunity central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any level of performance.</a:t>
            </a:r>
          </a:p>
          <a:p>
            <a:pPr>
              <a:buFont typeface="+mj-lt"/>
              <a:buAutoNum type="arabicPeriod"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managers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‘bring these policies to life’ have to communicate trust, respect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encouragement. This is achieved through the way that they give directions, and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to suggestions.</a:t>
            </a:r>
          </a:p>
          <a:p>
            <a:pPr>
              <a:buFont typeface="+mj-lt"/>
              <a:buAutoNum type="arabicPeriod"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HR policies with line management behaviours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lead to feelings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job satisfaction and employee commitment. Otherwise, the policies themselves will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little impact on behaviour and performance.</a:t>
            </a:r>
          </a:p>
          <a:p>
            <a:pPr>
              <a:buFont typeface="+mj-lt"/>
              <a:buAutoNum type="arabicPeriod"/>
            </a:pP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tend to use positive discretionary behaviours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they experience pride in their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organization, and want to stay there. Commitment and job satisfaction thus encourage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to use discretionary behaviour to perform better.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5758320" cy="40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does HR work in this situation?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resource (HR) function is traditionally the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‘employees’ champion’, but it is also responsible for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that employment practices fit the company’s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strategy. These roles involve the use of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‘hard’ and ‘soft’ HR practices.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HR aims to control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reduce costs.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HR aims to maintain motivation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commitment.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recession, a company’s need to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costs can conflict with its employees’ desire for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security.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‘hard’ and ‘soft’ HR practices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C734EA2-FC28-42D2-8D8B-2EDED2A4E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26200" r="52363" b="29000"/>
          <a:stretch/>
        </p:blipFill>
        <p:spPr>
          <a:xfrm>
            <a:off x="5796136" y="1347613"/>
            <a:ext cx="3304000" cy="24029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33F7933B-4EE5-450B-A5BB-1D6917813EBD}"/>
                  </a:ext>
                </a:extLst>
              </p14:cNvPr>
              <p14:cNvContentPartPr/>
              <p14:nvPr/>
            </p14:nvContentPartPr>
            <p14:xfrm>
              <a:off x="5709960" y="670224"/>
              <a:ext cx="981720" cy="61020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33F7933B-4EE5-450B-A5BB-1D6917813E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0963" y="661584"/>
                <a:ext cx="999354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28A95D1E-4AEA-4967-9CEC-9EAE81A4676E}"/>
                  </a:ext>
                </a:extLst>
              </p14:cNvPr>
              <p14:cNvContentPartPr/>
              <p14:nvPr/>
            </p14:nvContentPartPr>
            <p14:xfrm>
              <a:off x="7521120" y="743304"/>
              <a:ext cx="182880" cy="42912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28A95D1E-4AEA-4967-9CEC-9EAE81A467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2480" y="734304"/>
                <a:ext cx="2005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916A866E-023C-465B-A6A7-9DE56F45BB0F}"/>
                  </a:ext>
                </a:extLst>
              </p14:cNvPr>
              <p14:cNvContentPartPr/>
              <p14:nvPr/>
            </p14:nvContentPartPr>
            <p14:xfrm>
              <a:off x="7801560" y="966504"/>
              <a:ext cx="149400" cy="15408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916A866E-023C-465B-A6A7-9DE56F45BB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560" y="957504"/>
                <a:ext cx="167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E3B3B767-C83C-4471-B325-1D8FED6E6508}"/>
                  </a:ext>
                </a:extLst>
              </p14:cNvPr>
              <p14:cNvContentPartPr/>
              <p14:nvPr/>
            </p14:nvContentPartPr>
            <p14:xfrm>
              <a:off x="8034120" y="1011504"/>
              <a:ext cx="185040" cy="14472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E3B3B767-C83C-4471-B325-1D8FED6E65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25120" y="1002504"/>
                <a:ext cx="202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C71891A7-01B5-43B3-8EDE-0C1ABD4480F9}"/>
                  </a:ext>
                </a:extLst>
              </p14:cNvPr>
              <p14:cNvContentPartPr/>
              <p14:nvPr/>
            </p14:nvContentPartPr>
            <p14:xfrm>
              <a:off x="8312400" y="1023024"/>
              <a:ext cx="286200" cy="4172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C71891A7-01B5-43B3-8EDE-0C1ABD4480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03400" y="1014024"/>
                <a:ext cx="3038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C8676722-3F53-49AB-A51A-3F9C91DFC695}"/>
                  </a:ext>
                </a:extLst>
              </p14:cNvPr>
              <p14:cNvContentPartPr/>
              <p14:nvPr/>
            </p14:nvContentPartPr>
            <p14:xfrm>
              <a:off x="7948800" y="-500136"/>
              <a:ext cx="360" cy="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C8676722-3F53-49AB-A51A-3F9C91DFC6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40160" y="-5087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E84DF6F6-93FB-4FD4-9A7D-33644F257379}"/>
                  </a:ext>
                </a:extLst>
              </p14:cNvPr>
              <p14:cNvContentPartPr/>
              <p14:nvPr/>
            </p14:nvContentPartPr>
            <p14:xfrm>
              <a:off x="5693040" y="4535184"/>
              <a:ext cx="360" cy="3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E84DF6F6-93FB-4FD4-9A7D-33644F2573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84400" y="45261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1C502573-3973-4902-A21C-A001FA9E7FCA}"/>
                  </a:ext>
                </a:extLst>
              </p14:cNvPr>
              <p14:cNvContentPartPr/>
              <p14:nvPr/>
            </p14:nvContentPartPr>
            <p14:xfrm>
              <a:off x="2035800" y="2376624"/>
              <a:ext cx="360" cy="1260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1C502573-3973-4902-A21C-A001FA9E7F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27160" y="2367984"/>
                <a:ext cx="18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EA676495-D81E-4F44-8EC5-F0FF63D1C57A}"/>
                  </a:ext>
                </a:extLst>
              </p14:cNvPr>
              <p14:cNvContentPartPr/>
              <p14:nvPr/>
            </p14:nvContentPartPr>
            <p14:xfrm>
              <a:off x="1621080" y="3413424"/>
              <a:ext cx="5400" cy="36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EA676495-D81E-4F44-8EC5-F0FF63D1C57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2440" y="3404784"/>
                <a:ext cx="23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7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45F959-0C3F-41D3-B30A-974369724120}"/>
              </a:ext>
            </a:extLst>
          </p:cNvPr>
          <p:cNvSpPr txBox="1"/>
          <p:nvPr/>
        </p:nvSpPr>
        <p:spPr>
          <a:xfrm>
            <a:off x="7812360" y="123478"/>
            <a:ext cx="1224136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8496944" cy="3812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importance of an understanding of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influence almost every aspect of our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lives in a multitude of ways.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eventually destroy this planet, the cause will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lie with technology or weaponry, but with ineffective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management practices.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and illustrate the central dilemma of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design.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organizational dilemma concerns how to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reconcile the inconsistency between individual needs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aspirations, and the collective purpose of the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need for explanations of behaviour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organizations that take account of relationships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factors at different levels of analysis.</a:t>
            </a: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organizational behaviour is multidisciplinary,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in particular from psychology,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psychology, sociology, economics and political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involves a multi-level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the external environment, the internal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structure, functioning, and performance of organizations,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behaviour of groups and individuals.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effectiveness and quality of working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are explained by a combination of contextual,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individual, group, structural, process, and managerial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considering explanations of Organizational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behaviour, systemic thinking is required, avoiding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based on single causes, and considering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range of interrelated factors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468052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affect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you do – sleeping, eating, travelling, working,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relaxing, studying – everything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behaviour covers environmental (macro) issues and group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(micro) factors. We live in an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world.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your clothes, food, computer – we are affected in many ways by organizations of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kinds.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5519D3-5D36-4071-AE7E-9B7C9BFB7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20600" r="39762" b="17801"/>
          <a:stretch/>
        </p:blipFill>
        <p:spPr>
          <a:xfrm>
            <a:off x="5148064" y="1167593"/>
            <a:ext cx="3667303" cy="32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15121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WORLD'S BEST EMPLOYERS 2019 LIST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https://www.forbes.com/lists/worlds-best-employers/#628ddc1a1e0c</a:t>
            </a:r>
            <a:endParaRPr lang="en-US" altLang="cs-CZ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B464203-F806-46C7-9518-BBBBB03E1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10800" r="24013" b="8001"/>
          <a:stretch/>
        </p:blipFill>
        <p:spPr>
          <a:xfrm>
            <a:off x="2339752" y="18222"/>
            <a:ext cx="6804248" cy="51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F3A5EC-ACC1-4D82-9A95-27C57B2D0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20601" r="12988" b="26200"/>
          <a:stretch/>
        </p:blipFill>
        <p:spPr>
          <a:xfrm>
            <a:off x="0" y="51470"/>
            <a:ext cx="909574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422616" cy="39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explain your experience in the café?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blame the personality and skills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individual who served you. However, there are many other possible explanations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staff training;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absences increasing working pressure;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hours, fatigue, poor work-life balance;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not working properly;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 about anticipated organizational changes;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difficulties – family feuds, ill-health;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motivation due to low pay;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autocratic supervisor;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dispute with colleagues creating an uncomfortable working atmosphere;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– you came in at the wrong moment.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9"/>
            <a:ext cx="777454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experience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be explained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contextual, individual, group, structural, and managerial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factors, in and beyond the workplace. The explanation could come from any one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factors.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many cases, a combination of factors will explain the behaviour in question.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walks away.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that organization, you have to live with these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may be responsible for solving the problem.</a:t>
            </a:r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Behaviour – Definitions and Importance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9"/>
            <a:ext cx="777454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75F655F-A913-4238-A49D-BAFA37E3A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2" t="10800" r="20864" b="15000"/>
          <a:stretch/>
        </p:blipFill>
        <p:spPr>
          <a:xfrm>
            <a:off x="20292" y="6524"/>
            <a:ext cx="7792068" cy="5013498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36C5CFF-C5F2-4313-B6E1-28229321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22436</TotalTime>
  <Words>2841</Words>
  <Application>Microsoft Office PowerPoint</Application>
  <PresentationFormat>Předvádění na obrazovce (16:9)</PresentationFormat>
  <Paragraphs>301</Paragraphs>
  <Slides>33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SLU</vt:lpstr>
      <vt:lpstr>TOPIC   Introducing  Organizational behaviour</vt:lpstr>
      <vt:lpstr>Content</vt:lpstr>
      <vt:lpstr>Organizational behaviour – Definitions and Importance</vt:lpstr>
      <vt:lpstr>Organizational Behaviour – Definitions and Importance</vt:lpstr>
      <vt:lpstr>Prezentace aplikace PowerPoint</vt:lpstr>
      <vt:lpstr>Organizational Behaviour – Definitions and Importance</vt:lpstr>
      <vt:lpstr>Organizational Behaviour – Definitions and Importance</vt:lpstr>
      <vt:lpstr>Organizational Behaviour – Definitions and Importance</vt:lpstr>
      <vt:lpstr>Prezentace aplikace PowerPoint</vt:lpstr>
      <vt:lpstr>Organizational Behaviour – Definitions and Importance</vt:lpstr>
      <vt:lpstr>Organizational Behaviour – Definitions and Importance</vt:lpstr>
      <vt:lpstr>Think!</vt:lpstr>
      <vt:lpstr>Organizational Behaviour – Definitions and Importance</vt:lpstr>
      <vt:lpstr>Organizational Behaviour – Definitions and Importance</vt:lpstr>
      <vt:lpstr>Organizational Behaviour – Definitions and Importance</vt:lpstr>
      <vt:lpstr>Organizational Behaviour – Definitions and Importance</vt:lpstr>
      <vt:lpstr>A field map of the organizational behaviour terrain</vt:lpstr>
      <vt:lpstr>Organizational Behaviour – Definitions and Importance</vt:lpstr>
      <vt:lpstr>A field map of the organizational behaviour terrain</vt:lpstr>
      <vt:lpstr>A field map of the organizational behaviour terrain</vt:lpstr>
      <vt:lpstr>A field map of the organizational behaviour terrain</vt:lpstr>
      <vt:lpstr>A field map of the organizational behaviour terrain</vt:lpstr>
      <vt:lpstr>Human resource management: OB in action</vt:lpstr>
      <vt:lpstr>Human resource management and organizational behaviour</vt:lpstr>
      <vt:lpstr>The basic model of HRM</vt:lpstr>
      <vt:lpstr>The Bath model of HRM</vt:lpstr>
      <vt:lpstr>The Bath model of HRM</vt:lpstr>
      <vt:lpstr>The Bath model of HRM</vt:lpstr>
      <vt:lpstr>Discretionary behaviour</vt:lpstr>
      <vt:lpstr>Discretionary behaviour</vt:lpstr>
      <vt:lpstr>The ‘hard’ and ‘soft’ HR practices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402</cp:revision>
  <cp:lastPrinted>2018-10-04T06:50:24Z</cp:lastPrinted>
  <dcterms:created xsi:type="dcterms:W3CDTF">2016-07-06T15:42:34Z</dcterms:created>
  <dcterms:modified xsi:type="dcterms:W3CDTF">2021-02-24T20:33:20Z</dcterms:modified>
</cp:coreProperties>
</file>