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40" r:id="rId2"/>
    <p:sldId id="327" r:id="rId3"/>
    <p:sldId id="363" r:id="rId4"/>
    <p:sldId id="387" r:id="rId5"/>
    <p:sldId id="386" r:id="rId6"/>
    <p:sldId id="384" r:id="rId7"/>
    <p:sldId id="385" r:id="rId8"/>
    <p:sldId id="389" r:id="rId9"/>
    <p:sldId id="388" r:id="rId10"/>
    <p:sldId id="390" r:id="rId11"/>
    <p:sldId id="364" r:id="rId12"/>
    <p:sldId id="365" r:id="rId13"/>
    <p:sldId id="366" r:id="rId14"/>
    <p:sldId id="367" r:id="rId15"/>
    <p:sldId id="368" r:id="rId16"/>
    <p:sldId id="369" r:id="rId17"/>
    <p:sldId id="371" r:id="rId18"/>
    <p:sldId id="372" r:id="rId19"/>
    <p:sldId id="413" r:id="rId20"/>
    <p:sldId id="391" r:id="rId21"/>
    <p:sldId id="392" r:id="rId22"/>
    <p:sldId id="393" r:id="rId23"/>
    <p:sldId id="394" r:id="rId24"/>
    <p:sldId id="395" r:id="rId25"/>
    <p:sldId id="397" r:id="rId26"/>
    <p:sldId id="396" r:id="rId27"/>
    <p:sldId id="398" r:id="rId28"/>
    <p:sldId id="399" r:id="rId29"/>
    <p:sldId id="403" r:id="rId30"/>
    <p:sldId id="400" r:id="rId31"/>
    <p:sldId id="402" r:id="rId32"/>
    <p:sldId id="405" r:id="rId33"/>
    <p:sldId id="401" r:id="rId34"/>
    <p:sldId id="406" r:id="rId35"/>
    <p:sldId id="412" r:id="rId36"/>
    <p:sldId id="407" r:id="rId37"/>
    <p:sldId id="408" r:id="rId38"/>
    <p:sldId id="409" r:id="rId39"/>
    <p:sldId id="410" r:id="rId40"/>
    <p:sldId id="411" r:id="rId41"/>
    <p:sldId id="404" r:id="rId4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99" d="100"/>
          <a:sy n="99" d="100"/>
        </p:scale>
        <p:origin x="931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16.03.2026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práce a Time management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115616" y="3939902"/>
            <a:ext cx="4536504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přednáška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2275936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21619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 err="1"/>
              <a:t>Time</a:t>
            </a:r>
            <a:r>
              <a:rPr lang="cs-CZ" sz="1800" b="1" dirty="0"/>
              <a:t> management </a:t>
            </a:r>
            <a:r>
              <a:rPr lang="cs-CZ" sz="1800" dirty="0"/>
              <a:t>je přístup k efektivnímu řízení a využívání pracovního času. 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 err="1"/>
              <a:t>Time</a:t>
            </a:r>
            <a:r>
              <a:rPr lang="cs-CZ" sz="1800" dirty="0"/>
              <a:t> management je důsledné, cílené používání osvědčených pracovních postupů v denní praxi, které napomáhá vést a organizovat samy sebe i jednotlivé oblasti života tak, aby bylo možné optimálně a smysluplně využívat čas, který máme k dispozici. 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Jedná se v podstatě o přístup k efektivnímu hospodaření s časem.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Time</a:t>
            </a:r>
            <a:r>
              <a:rPr lang="cs-CZ" dirty="0"/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174543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/>
              <a:t>Můžeme rozlišit </a:t>
            </a:r>
            <a:r>
              <a:rPr lang="cs-CZ" sz="1800" b="1" dirty="0"/>
              <a:t>čtyři generace </a:t>
            </a:r>
            <a:r>
              <a:rPr lang="cs-CZ" sz="1800" b="1" dirty="0" err="1"/>
              <a:t>time</a:t>
            </a:r>
            <a:r>
              <a:rPr lang="cs-CZ" sz="1800" b="1" dirty="0"/>
              <a:t> managementu</a:t>
            </a:r>
            <a:r>
              <a:rPr lang="cs-CZ" sz="1800" dirty="0"/>
              <a:t>, které vznikaly postupně v závislosti na přístupu k času:</a:t>
            </a:r>
          </a:p>
          <a:p>
            <a:pPr lvl="0" algn="just"/>
            <a:r>
              <a:rPr lang="cs-CZ" sz="1800" b="1" i="1" dirty="0"/>
              <a:t>1. generace: Co dělat?</a:t>
            </a:r>
            <a:r>
              <a:rPr lang="cs-CZ" sz="1800" dirty="0"/>
              <a:t> – cílem bylo vytvoření seznamu úkolů, které bylo třeba vykonat, přičemž nebyla rozlišována jejich důležitost;</a:t>
            </a:r>
          </a:p>
          <a:p>
            <a:pPr lvl="0" algn="just"/>
            <a:r>
              <a:rPr lang="cs-CZ" sz="1800" b="1" i="1" dirty="0"/>
              <a:t>2. generace: Co a kdy dělat?</a:t>
            </a:r>
            <a:r>
              <a:rPr lang="cs-CZ" sz="1800" dirty="0"/>
              <a:t> – dochází k přiřazování časového údaje k úkolům a povinnostem bez označení práce s prioritou;</a:t>
            </a:r>
          </a:p>
          <a:p>
            <a:pPr lvl="0" algn="just"/>
            <a:r>
              <a:rPr lang="cs-CZ" sz="1800" b="1" i="1" dirty="0"/>
              <a:t>3. generace: Co, kdy a jak dělat?</a:t>
            </a:r>
            <a:r>
              <a:rPr lang="cs-CZ" sz="1800" dirty="0"/>
              <a:t> – propracovaný přístup k plánování času zahrnující určení priorit, vlastních hodnot, zabývající se stanovením cílů a denním plánováním;</a:t>
            </a:r>
          </a:p>
          <a:p>
            <a:pPr algn="just"/>
            <a:r>
              <a:rPr lang="cs-CZ" sz="1800" b="1" i="1" dirty="0"/>
              <a:t>4. generace – Člověk</a:t>
            </a:r>
            <a:r>
              <a:rPr lang="cs-CZ" sz="1800" dirty="0"/>
              <a:t> – pozornost věnována samotnému člověku a uspokojení jeho potřeb, základními principy jsou: člověk je více než čas, cesta je víc než cíl, zevnitř je víc než zvenku, pomalu je víc než rychle, celek je víc než část.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Generace </a:t>
            </a:r>
            <a:r>
              <a:rPr lang="cs-CZ" dirty="0" err="1"/>
              <a:t>Time</a:t>
            </a:r>
            <a:r>
              <a:rPr lang="cs-CZ" dirty="0"/>
              <a:t> managementu</a:t>
            </a:r>
          </a:p>
        </p:txBody>
      </p:sp>
    </p:spTree>
    <p:extLst>
      <p:ext uri="{BB962C8B-B14F-4D97-AF65-F5344CB8AC3E}">
        <p14:creationId xmlns:p14="http://schemas.microsoft.com/office/powerpoint/2010/main" val="54808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Významnou a neoddělitelnou součástí </a:t>
            </a:r>
            <a:r>
              <a:rPr lang="cs-CZ" sz="1800" dirty="0" err="1"/>
              <a:t>Time</a:t>
            </a:r>
            <a:r>
              <a:rPr lang="cs-CZ" sz="1800" dirty="0"/>
              <a:t> managementu je plánování času. </a:t>
            </a:r>
          </a:p>
          <a:p>
            <a:pPr marL="0" indent="0" algn="just">
              <a:buNone/>
            </a:pPr>
            <a:r>
              <a:rPr lang="cs-CZ" sz="1800" dirty="0"/>
              <a:t>Podle P. </a:t>
            </a:r>
            <a:r>
              <a:rPr lang="cs-CZ" sz="1800" dirty="0" err="1"/>
              <a:t>Druckera</a:t>
            </a:r>
            <a:r>
              <a:rPr lang="cs-CZ" sz="1800" dirty="0"/>
              <a:t> je pro efektivitu manažerů vhodné rozdělit plánování do těchto fází:</a:t>
            </a:r>
          </a:p>
          <a:p>
            <a:pPr lvl="0" algn="just"/>
            <a:r>
              <a:rPr lang="cs-CZ" sz="1800" dirty="0"/>
              <a:t>zaznamenání času – časové snímky dne;</a:t>
            </a:r>
          </a:p>
          <a:p>
            <a:pPr lvl="0" algn="just"/>
            <a:r>
              <a:rPr lang="cs-CZ" sz="1800" dirty="0"/>
              <a:t>řízení času – na základě časového snímku dne jsou neproduktivní činnosti rozděleny do těchto kategorií: </a:t>
            </a:r>
          </a:p>
          <a:p>
            <a:pPr lvl="1" algn="just"/>
            <a:r>
              <a:rPr lang="cs-CZ" sz="1800" dirty="0"/>
              <a:t>činnosti, které není třeba vůbec dělat, a můžeme se jich zbavit;</a:t>
            </a:r>
          </a:p>
          <a:p>
            <a:pPr lvl="1" algn="just"/>
            <a:r>
              <a:rPr lang="cs-CZ" sz="1800" dirty="0"/>
              <a:t>činnosti, které může dělat stejně dobře nebo lépe někdo jiný;</a:t>
            </a:r>
          </a:p>
          <a:p>
            <a:pPr lvl="1" algn="just"/>
            <a:r>
              <a:rPr lang="cs-CZ" sz="1800" dirty="0"/>
              <a:t>činnosti, jejichž vykonáváním mrhá pracovník časem jiných lidí. </a:t>
            </a:r>
          </a:p>
          <a:p>
            <a:pPr algn="just"/>
            <a:r>
              <a:rPr lang="cs-CZ" sz="1800" dirty="0"/>
              <a:t>slučování času – nastavení dostatečně velkých časových úseků.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Plánování času</a:t>
            </a:r>
          </a:p>
        </p:txBody>
      </p:sp>
    </p:spTree>
    <p:extLst>
      <p:ext uri="{BB962C8B-B14F-4D97-AF65-F5344CB8AC3E}">
        <p14:creationId xmlns:p14="http://schemas.microsoft.com/office/powerpoint/2010/main" val="895172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zaznamenávat a rozpracovávat priority, cíle, úkoly, činnosti </a:t>
            </a:r>
          </a:p>
          <a:p>
            <a:pPr algn="just"/>
            <a:r>
              <a:rPr lang="cs-CZ" sz="1800" dirty="0"/>
              <a:t>plánovat pomocí kalendáře od roční až po denní úroveň</a:t>
            </a:r>
          </a:p>
          <a:p>
            <a:pPr algn="just"/>
            <a:r>
              <a:rPr lang="cs-CZ" sz="1800" dirty="0"/>
              <a:t>pohotově zachytit nápady a různé poznámky </a:t>
            </a:r>
          </a:p>
          <a:p>
            <a:pPr algn="just"/>
            <a:r>
              <a:rPr lang="cs-CZ" sz="1800" dirty="0"/>
              <a:t>připravovat se na jednání a provádět jeho záznam </a:t>
            </a:r>
          </a:p>
          <a:p>
            <a:pPr algn="just"/>
            <a:r>
              <a:rPr lang="cs-CZ" sz="1800" dirty="0"/>
              <a:t>přehledně uchovávat adresy, telefonní čísla a další údaje </a:t>
            </a:r>
          </a:p>
          <a:p>
            <a:pPr algn="just"/>
            <a:r>
              <a:rPr lang="cs-CZ" sz="1800" dirty="0"/>
              <a:t>shromažďovat informace (modely různých projektů, atd.) </a:t>
            </a:r>
          </a:p>
          <a:p>
            <a:pPr algn="just"/>
            <a:r>
              <a:rPr lang="cs-CZ" sz="1800" dirty="0"/>
              <a:t>uchovávat kreditní karty, diskety, vizitky </a:t>
            </a:r>
          </a:p>
          <a:p>
            <a:pPr algn="just"/>
            <a:r>
              <a:rPr lang="cs-CZ" sz="1800" dirty="0"/>
              <a:t>vést evidenci financí, postřehů, zážitků atd. </a:t>
            </a:r>
          </a:p>
          <a:p>
            <a:pPr algn="just"/>
            <a:r>
              <a:rPr lang="cs-CZ" sz="1800" dirty="0"/>
              <a:t>mít plánovací systém neustále u sebe </a:t>
            </a:r>
          </a:p>
          <a:p>
            <a:pPr algn="just"/>
            <a:r>
              <a:rPr lang="cs-CZ" sz="1800" dirty="0"/>
              <a:t>podporovat vlastnosti naší mysli – to je asociační vazby a kombinační schopnosti </a:t>
            </a:r>
          </a:p>
          <a:p>
            <a:pPr algn="just"/>
            <a:r>
              <a:rPr lang="cs-CZ" sz="1800" dirty="0"/>
              <a:t>nadhled – ten je podmínkou pro udržení rovnováhy 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Nástroje plánování času</a:t>
            </a:r>
          </a:p>
        </p:txBody>
      </p:sp>
    </p:spTree>
    <p:extLst>
      <p:ext uri="{BB962C8B-B14F-4D97-AF65-F5344CB8AC3E}">
        <p14:creationId xmlns:p14="http://schemas.microsoft.com/office/powerpoint/2010/main" val="3935736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113159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1">
              <a:buFont typeface="Arial" panose="020B0604020202020204" pitchFamily="34" charset="0"/>
              <a:buChar char="•"/>
            </a:pPr>
            <a:r>
              <a:rPr lang="cs-CZ" sz="1800" dirty="0"/>
              <a:t>Pracovní činnosti – 1/4  týdenního času, tj. 42 h. (5x8)</a:t>
            </a:r>
          </a:p>
          <a:p>
            <a:pPr marL="463550" lvl="1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463550" lvl="1">
              <a:buFont typeface="Arial" panose="020B0604020202020204" pitchFamily="34" charset="0"/>
              <a:buChar char="•"/>
            </a:pPr>
            <a:r>
              <a:rPr lang="cs-CZ" sz="1800" dirty="0"/>
              <a:t>Rodina a komunitní činnosti – 1/4 týdenního času, tj. 42 h.</a:t>
            </a:r>
          </a:p>
          <a:p>
            <a:pPr marL="463550" lvl="1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463550" lvl="1">
              <a:buFont typeface="Arial" panose="020B0604020202020204" pitchFamily="34" charset="0"/>
              <a:buChar char="•"/>
            </a:pPr>
            <a:r>
              <a:rPr lang="cs-CZ" sz="1800" dirty="0"/>
              <a:t>Osobní činnosti – 1/6 týdenního času, tj. 28 h.</a:t>
            </a:r>
          </a:p>
          <a:p>
            <a:pPr marL="463550" lvl="1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463550" lvl="1">
              <a:buFont typeface="Arial" panose="020B0604020202020204" pitchFamily="34" charset="0"/>
              <a:buChar char="•"/>
            </a:pPr>
            <a:r>
              <a:rPr lang="cs-CZ" sz="1800" dirty="0"/>
              <a:t>Klidové činnosti – 1/3 týdenního času, tj. 56 h. (7x8)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Optimální rozložení času v běžném pracovním týdnu</a:t>
            </a:r>
          </a:p>
        </p:txBody>
      </p:sp>
    </p:spTree>
    <p:extLst>
      <p:ext uri="{BB962C8B-B14F-4D97-AF65-F5344CB8AC3E}">
        <p14:creationId xmlns:p14="http://schemas.microsoft.com/office/powerpoint/2010/main" val="393405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/>
              <a:t>Interní zloději času</a:t>
            </a:r>
          </a:p>
          <a:p>
            <a:pPr marL="357188" lvl="1" indent="-357188" algn="just">
              <a:buFont typeface="Arial" panose="020B0604020202020204" pitchFamily="34" charset="0"/>
              <a:buChar char="•"/>
            </a:pPr>
            <a:r>
              <a:rPr lang="cs-CZ" sz="1800" dirty="0"/>
              <a:t>Nedostatečná organizace</a:t>
            </a:r>
          </a:p>
          <a:p>
            <a:pPr marL="357188" lvl="1" indent="-357188" algn="just">
              <a:buFont typeface="Arial" panose="020B0604020202020204" pitchFamily="34" charset="0"/>
              <a:buChar char="•"/>
            </a:pPr>
            <a:r>
              <a:rPr lang="cs-CZ" sz="1800" dirty="0"/>
              <a:t>Odkládání </a:t>
            </a:r>
          </a:p>
          <a:p>
            <a:pPr marL="357188" lvl="1" indent="-357188" algn="just">
              <a:buFont typeface="Arial" panose="020B0604020202020204" pitchFamily="34" charset="0"/>
              <a:buChar char="•"/>
            </a:pPr>
            <a:r>
              <a:rPr lang="cs-CZ" sz="1800" dirty="0"/>
              <a:t>Neschopnost říci „ne“</a:t>
            </a:r>
          </a:p>
          <a:p>
            <a:pPr marL="357188" lvl="1" indent="-357188" algn="just">
              <a:buFont typeface="Arial" panose="020B0604020202020204" pitchFamily="34" charset="0"/>
              <a:buChar char="•"/>
            </a:pPr>
            <a:r>
              <a:rPr lang="cs-CZ" sz="1800" dirty="0"/>
              <a:t>Nedostačující zájem</a:t>
            </a:r>
          </a:p>
          <a:p>
            <a:pPr marL="357188" lvl="1" indent="-357188" algn="just">
              <a:buFont typeface="Arial" panose="020B0604020202020204" pitchFamily="34" charset="0"/>
              <a:buChar char="•"/>
            </a:pPr>
            <a:r>
              <a:rPr lang="cs-CZ" sz="1800" dirty="0"/>
              <a:t>Vyhaslost </a:t>
            </a:r>
          </a:p>
          <a:p>
            <a:pPr marL="0" indent="0" algn="just">
              <a:buNone/>
            </a:pPr>
            <a:r>
              <a:rPr lang="cs-CZ" sz="1800" b="1" dirty="0"/>
              <a:t>Externí zloději času</a:t>
            </a:r>
          </a:p>
          <a:p>
            <a:pPr marL="357188" lvl="1" indent="-357188" algn="just">
              <a:buFont typeface="Arial" panose="020B0604020202020204" pitchFamily="34" charset="0"/>
              <a:buChar char="•"/>
            </a:pPr>
            <a:r>
              <a:rPr lang="cs-CZ" sz="1800" dirty="0"/>
              <a:t>Návštěvníci</a:t>
            </a:r>
          </a:p>
          <a:p>
            <a:pPr marL="357188" lvl="1" indent="-357188" algn="just">
              <a:buFont typeface="Arial" panose="020B0604020202020204" pitchFamily="34" charset="0"/>
              <a:buChar char="•"/>
            </a:pPr>
            <a:r>
              <a:rPr lang="cs-CZ" sz="1800" dirty="0"/>
              <a:t>Telefon</a:t>
            </a:r>
          </a:p>
          <a:p>
            <a:pPr marL="357188" lvl="1" indent="-357188" algn="just">
              <a:buFont typeface="Arial" panose="020B0604020202020204" pitchFamily="34" charset="0"/>
              <a:buChar char="•"/>
            </a:pPr>
            <a:r>
              <a:rPr lang="cs-CZ" sz="1800" dirty="0"/>
              <a:t>Pošta</a:t>
            </a:r>
          </a:p>
          <a:p>
            <a:pPr marL="357188" lvl="1" indent="-357188" algn="just">
              <a:buFont typeface="Arial" panose="020B0604020202020204" pitchFamily="34" charset="0"/>
              <a:buChar char="•"/>
            </a:pPr>
            <a:r>
              <a:rPr lang="cs-CZ" sz="1800" dirty="0"/>
              <a:t>Čekání</a:t>
            </a:r>
          </a:p>
          <a:p>
            <a:pPr marL="357188" lvl="1" indent="-357188" algn="just">
              <a:buFont typeface="Arial" panose="020B0604020202020204" pitchFamily="34" charset="0"/>
              <a:buChar char="•"/>
            </a:pPr>
            <a:r>
              <a:rPr lang="cs-CZ" sz="1800" dirty="0"/>
              <a:t>Porady a jednání</a:t>
            </a:r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Zloději času</a:t>
            </a:r>
          </a:p>
        </p:txBody>
      </p:sp>
    </p:spTree>
    <p:extLst>
      <p:ext uri="{BB962C8B-B14F-4D97-AF65-F5344CB8AC3E}">
        <p14:creationId xmlns:p14="http://schemas.microsoft.com/office/powerpoint/2010/main" val="3501119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Na základě zjištění ohledně práce a využívání času je možné použít některou z technik řízení času. </a:t>
            </a:r>
          </a:p>
          <a:p>
            <a:pPr algn="just"/>
            <a:endParaRPr lang="cs-CZ" sz="1800" dirty="0"/>
          </a:p>
          <a:p>
            <a:pPr marL="0" indent="0" algn="just">
              <a:buNone/>
            </a:pPr>
            <a:r>
              <a:rPr lang="cs-CZ" sz="1800" dirty="0"/>
              <a:t>Mezi nejběžněji používané </a:t>
            </a:r>
            <a:r>
              <a:rPr lang="cs-CZ" sz="1800" b="1" dirty="0"/>
              <a:t>techniky řízení času</a:t>
            </a:r>
            <a:r>
              <a:rPr lang="cs-CZ" sz="1800" dirty="0"/>
              <a:t> patří:</a:t>
            </a:r>
          </a:p>
          <a:p>
            <a:pPr lvl="0" algn="just"/>
            <a:r>
              <a:rPr lang="cs-CZ" sz="1800" dirty="0"/>
              <a:t>delegování;</a:t>
            </a:r>
          </a:p>
          <a:p>
            <a:pPr lvl="0" algn="just"/>
            <a:r>
              <a:rPr lang="cs-CZ" sz="1800" dirty="0" err="1"/>
              <a:t>Paretovo</a:t>
            </a:r>
            <a:r>
              <a:rPr lang="cs-CZ" sz="1800" dirty="0"/>
              <a:t> pravidlo – rozdělení času na základě </a:t>
            </a:r>
            <a:r>
              <a:rPr lang="cs-CZ" sz="1800" dirty="0" err="1"/>
              <a:t>Paretova</a:t>
            </a:r>
            <a:r>
              <a:rPr lang="cs-CZ" sz="1800" dirty="0"/>
              <a:t> pravidla 80/20: 20% vynaloženého času na konkrétní aktivity přinese 80% výsledků;</a:t>
            </a:r>
          </a:p>
          <a:p>
            <a:pPr lvl="0" algn="just"/>
            <a:r>
              <a:rPr lang="cs-CZ" sz="1800" dirty="0"/>
              <a:t>analýza ABC – seřazuje úkoly do kategorií A, B, C na základě </a:t>
            </a:r>
            <a:r>
              <a:rPr lang="cs-CZ" sz="1800" dirty="0" err="1"/>
              <a:t>Paretova</a:t>
            </a:r>
            <a:r>
              <a:rPr lang="cs-CZ" sz="1800" dirty="0"/>
              <a:t> pravidla;</a:t>
            </a:r>
          </a:p>
          <a:p>
            <a:pPr algn="just"/>
            <a:r>
              <a:rPr lang="cs-CZ" sz="1800" dirty="0" err="1"/>
              <a:t>Eisenhowerův</a:t>
            </a:r>
            <a:r>
              <a:rPr lang="cs-CZ" sz="1800" dirty="0"/>
              <a:t> princip – rozdělení úkolů do </a:t>
            </a:r>
            <a:r>
              <a:rPr lang="cs-CZ" sz="1800" dirty="0" err="1"/>
              <a:t>skupion</a:t>
            </a:r>
            <a:r>
              <a:rPr lang="cs-CZ" sz="1800" dirty="0"/>
              <a:t> podle toho, nakolik přispívají k dosažení cílů na: A důležité a nutné, B důležité, C nutné, D ani důležité ani nutné. </a:t>
            </a:r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Techniky řízení času</a:t>
            </a:r>
          </a:p>
        </p:txBody>
      </p:sp>
    </p:spTree>
    <p:extLst>
      <p:ext uri="{BB962C8B-B14F-4D97-AF65-F5344CB8AC3E}">
        <p14:creationId xmlns:p14="http://schemas.microsoft.com/office/powerpoint/2010/main" val="3500509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 err="1"/>
              <a:t>Paretovo</a:t>
            </a:r>
            <a:r>
              <a:rPr lang="cs-CZ" dirty="0"/>
              <a:t> pravidlo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3" y="1131590"/>
            <a:ext cx="5112566" cy="340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13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Skupina A</a:t>
            </a:r>
            <a:r>
              <a:rPr lang="cs-CZ" sz="1800" dirty="0"/>
              <a:t> – prioritní úkoly – manažer by je měl bez odkladu vykonat sám, představují přibližně 15 % z celkových úkolů, avšak na výsledcích se podílí až 65 %. Jedná se tedy o úkony zásadní a jejich řešení rozhoduje o úspěšnosti manažera. 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b="1" dirty="0"/>
              <a:t>Skupina B</a:t>
            </a:r>
            <a:r>
              <a:rPr lang="cs-CZ" sz="1800" dirty="0"/>
              <a:t> – úkoly důležité – je možné jich část delegovat na podřízené. Podíl na celkových úkolech i výsledcích se pohybuje kolem 20 %. 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b="1" dirty="0"/>
              <a:t>Skupina C</a:t>
            </a:r>
            <a:r>
              <a:rPr lang="cs-CZ" sz="1800" dirty="0"/>
              <a:t> – úkoly nedůležité – mají nejmenší hodnotu pro splnění cílů manažera, například administrativa a další rutinní práce. Patří sem 65 % veškerých činností, na výsledcích se podílí ale jen 15 %. Manažer je deleguje na podřízené, pouze ve výjimečných případech je vykonává sám.</a:t>
            </a:r>
          </a:p>
          <a:p>
            <a:pPr algn="just"/>
            <a:endParaRPr lang="cs-CZ" sz="18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ABC analýza</a:t>
            </a:r>
          </a:p>
        </p:txBody>
      </p:sp>
    </p:spTree>
    <p:extLst>
      <p:ext uri="{BB962C8B-B14F-4D97-AF65-F5344CB8AC3E}">
        <p14:creationId xmlns:p14="http://schemas.microsoft.com/office/powerpoint/2010/main" val="3585709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 err="1"/>
              <a:t>Pomodoro</a:t>
            </a:r>
            <a:r>
              <a:rPr lang="cs-CZ" sz="1600" b="1" dirty="0"/>
              <a:t> technika</a:t>
            </a:r>
            <a:r>
              <a:rPr lang="cs-CZ" sz="1600" dirty="0"/>
              <a:t> je metoda </a:t>
            </a:r>
            <a:r>
              <a:rPr lang="cs-CZ" sz="1600" b="1" dirty="0" err="1"/>
              <a:t>time</a:t>
            </a:r>
            <a:r>
              <a:rPr lang="cs-CZ" sz="1600" b="1" dirty="0"/>
              <a:t> managementu</a:t>
            </a:r>
            <a:r>
              <a:rPr lang="cs-CZ" sz="1600" dirty="0"/>
              <a:t>, která pomáhá lépe se soustředit na práci nebo studium.</a:t>
            </a:r>
          </a:p>
          <a:p>
            <a:pPr algn="just"/>
            <a:r>
              <a:rPr lang="cs-CZ" sz="1600" dirty="0"/>
              <a:t>Název pochází z kuchyňské </a:t>
            </a:r>
            <a:r>
              <a:rPr lang="cs-CZ" sz="1600" b="1" dirty="0"/>
              <a:t>časovače ve tvaru rajčete (</a:t>
            </a:r>
            <a:r>
              <a:rPr lang="cs-CZ" sz="1600" b="1" dirty="0" err="1"/>
              <a:t>ital</a:t>
            </a:r>
            <a:r>
              <a:rPr lang="cs-CZ" sz="1600" b="1" dirty="0"/>
              <a:t>. </a:t>
            </a:r>
            <a:r>
              <a:rPr lang="cs-CZ" sz="1600" b="1" dirty="0" err="1"/>
              <a:t>pomodoro</a:t>
            </a:r>
            <a:r>
              <a:rPr lang="cs-CZ" sz="1600" b="1" dirty="0"/>
              <a:t>)</a:t>
            </a:r>
            <a:r>
              <a:rPr lang="cs-CZ" sz="1600" dirty="0"/>
              <a:t>, který používal její autor </a:t>
            </a:r>
            <a:r>
              <a:rPr lang="cs-CZ" sz="1600" b="1" dirty="0"/>
              <a:t>Francesco </a:t>
            </a:r>
            <a:r>
              <a:rPr lang="cs-CZ" sz="1600" b="1" dirty="0" err="1"/>
              <a:t>Cirillo</a:t>
            </a:r>
            <a:r>
              <a:rPr lang="cs-CZ" sz="1600" dirty="0"/>
              <a:t>.</a:t>
            </a:r>
          </a:p>
          <a:p>
            <a:pPr algn="just"/>
            <a:r>
              <a:rPr lang="cs-CZ" sz="1600" dirty="0" err="1"/>
              <a:t>Pomodoro</a:t>
            </a:r>
            <a:r>
              <a:rPr lang="cs-CZ" sz="1600" dirty="0"/>
              <a:t> technika je metoda řízení času, při které se pracuje 25 minut soustředěně a poté následuje krátká přestávka.</a:t>
            </a:r>
          </a:p>
          <a:p>
            <a:pPr marL="0" indent="0">
              <a:buNone/>
            </a:pPr>
            <a:endParaRPr lang="cs-CZ" sz="1050" b="1" dirty="0"/>
          </a:p>
          <a:p>
            <a:pPr marL="0" indent="0">
              <a:buNone/>
            </a:pPr>
            <a:r>
              <a:rPr lang="cs-CZ" sz="1600" b="1" dirty="0"/>
              <a:t>Výhody metody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lepší </a:t>
            </a:r>
            <a:r>
              <a:rPr lang="cs-CZ" sz="1600" b="1" dirty="0"/>
              <a:t>soustředění na úkol</a:t>
            </a: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omezení </a:t>
            </a:r>
            <a:r>
              <a:rPr lang="cs-CZ" sz="1600" b="1" dirty="0"/>
              <a:t>prokrastinace</a:t>
            </a: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lepší </a:t>
            </a:r>
            <a:r>
              <a:rPr lang="cs-CZ" sz="1600" b="1" dirty="0"/>
              <a:t>organizace času</a:t>
            </a: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menší psychická únava</a:t>
            </a:r>
          </a:p>
          <a:p>
            <a:pPr algn="just"/>
            <a:endParaRPr lang="cs-CZ" sz="16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  <a:p>
            <a:pPr marL="177800" lvl="1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Metoda </a:t>
            </a:r>
            <a:r>
              <a:rPr lang="cs-CZ" dirty="0" err="1"/>
              <a:t>Pomodoro</a:t>
            </a:r>
            <a:endParaRPr lang="cs-CZ" dirty="0"/>
          </a:p>
        </p:txBody>
      </p:sp>
      <p:pic>
        <p:nvPicPr>
          <p:cNvPr id="21506" name="Picture 2" descr="Technika Pomodoro pro zvýšení produktivity - Lukáš Barda">
            <a:extLst>
              <a:ext uri="{FF2B5EF4-FFF2-40B4-BE49-F238E27FC236}">
                <a16:creationId xmlns:a16="http://schemas.microsoft.com/office/drawing/2014/main" id="{EA0FD76B-825F-F788-B65C-F8676DCA8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0" b="10642"/>
          <a:stretch/>
        </p:blipFill>
        <p:spPr bwMode="auto">
          <a:xfrm>
            <a:off x="3671900" y="2355726"/>
            <a:ext cx="4680520" cy="213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63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77686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Pochopit význam organizace práce pro dosahování stanovených cílů.</a:t>
            </a:r>
          </a:p>
          <a:p>
            <a:r>
              <a:rPr lang="cs-CZ" sz="1600" dirty="0"/>
              <a:t>Seznámit se s Time managementu jeho význam pro management.</a:t>
            </a:r>
          </a:p>
          <a:p>
            <a:r>
              <a:rPr lang="cs-CZ" sz="1600" dirty="0"/>
              <a:t>Seznámit se s hlavními přístupy k Time managementu. </a:t>
            </a:r>
          </a:p>
          <a:p>
            <a:r>
              <a:rPr lang="cs-CZ" sz="1600" dirty="0"/>
              <a:t>Naučit se aplikovat vybrané přístupy k Time managementu.</a:t>
            </a:r>
          </a:p>
          <a:p>
            <a:r>
              <a:rPr lang="cs-CZ" sz="1600" dirty="0"/>
              <a:t>Seznámit se s podstatou prokrastinace, syndromu vyhořením a stresu.</a:t>
            </a:r>
          </a:p>
          <a:p>
            <a:r>
              <a:rPr lang="cs-CZ" sz="1600" dirty="0"/>
              <a:t>Naučit se zvládat prokrastinaci, možnosti vyhoření a stres.</a:t>
            </a:r>
          </a:p>
          <a:p>
            <a:pPr marL="0" lv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  <a:p>
            <a:pPr lvl="0"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Výstupy z učení</a:t>
            </a:r>
          </a:p>
        </p:txBody>
      </p:sp>
    </p:spTree>
    <p:extLst>
      <p:ext uri="{BB962C8B-B14F-4D97-AF65-F5344CB8AC3E}">
        <p14:creationId xmlns:p14="http://schemas.microsoft.com/office/powerpoint/2010/main" val="1337189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18034" y="721557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/>
              <a:t>Prokrastinace</a:t>
            </a:r>
            <a:r>
              <a:rPr lang="cs-CZ" sz="1600" dirty="0"/>
              <a:t> je </a:t>
            </a:r>
            <a:r>
              <a:rPr lang="cs-CZ" sz="1600" b="1" dirty="0"/>
              <a:t>odkládání důležitých nebo nepříjemných úkolů na později</a:t>
            </a:r>
            <a:r>
              <a:rPr lang="cs-CZ" sz="1600" dirty="0"/>
              <a:t>, i když člověk ví, že by je měl udělat hned. Místo práce se člověk věnuje jiným, méně důležitým činnostem.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marL="0" indent="0" algn="just">
              <a:buNone/>
            </a:pPr>
            <a:r>
              <a:rPr lang="cs-CZ" sz="1600" b="1" dirty="0"/>
              <a:t>Příklady prokrastinace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student místo učení </a:t>
            </a:r>
            <a:r>
              <a:rPr lang="cs-CZ" sz="1600" b="1" dirty="0"/>
              <a:t>prohlíží sociální sítě</a:t>
            </a:r>
            <a:endParaRPr lang="cs-CZ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zaměstnanec místo práce </a:t>
            </a:r>
            <a:r>
              <a:rPr lang="cs-CZ" sz="1600" b="1" dirty="0"/>
              <a:t>uklízí stůl nebo kontroluje e-maily</a:t>
            </a:r>
            <a:endParaRPr lang="cs-CZ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člověk odkládá </a:t>
            </a:r>
            <a:r>
              <a:rPr lang="cs-CZ" sz="1600" b="1" dirty="0"/>
              <a:t>psaní seminární práce až na poslední chvíli</a:t>
            </a: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Prokrastinace</a:t>
            </a:r>
          </a:p>
        </p:txBody>
      </p:sp>
      <p:pic>
        <p:nvPicPr>
          <p:cNvPr id="4098" name="Picture 2" descr="Když nad námi vítězí prokrastinace aneb Zítra je taky den - iDNES.cz">
            <a:extLst>
              <a:ext uri="{FF2B5EF4-FFF2-40B4-BE49-F238E27FC236}">
                <a16:creationId xmlns:a16="http://schemas.microsoft.com/office/drawing/2014/main" id="{800D9988-9247-B6D7-D756-1AAB015E9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77750"/>
            <a:ext cx="427861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352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18034" y="721557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/>
              <a:t>Příčiny prokrastinace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strach z neúspěchu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nedostatek motivace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špatné plánování času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únava nebo stres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příliš velký nebo složitý úkol</a:t>
            </a:r>
          </a:p>
          <a:p>
            <a:pPr algn="just"/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Důsledky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stres a tlak na poslední chvíli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horší kvalita 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nedodržení termínů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nižší produktivita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Příčiny a důsledky prokrastinace</a:t>
            </a:r>
          </a:p>
        </p:txBody>
      </p:sp>
      <p:pic>
        <p:nvPicPr>
          <p:cNvPr id="5122" name="Picture 2" descr="vizualizace #vizualizace #prokrastinace #gemmacorrell | Veronika Moravcová">
            <a:extLst>
              <a:ext uri="{FF2B5EF4-FFF2-40B4-BE49-F238E27FC236}">
                <a16:creationId xmlns:a16="http://schemas.microsoft.com/office/drawing/2014/main" id="{18318120-9483-3C7E-33CC-A8CFD5F92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71550"/>
            <a:ext cx="5130502" cy="38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76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54038" y="73774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/>
              <a:t>Koloběh odkládání úkolů popisuje </a:t>
            </a:r>
            <a:r>
              <a:rPr lang="cs-CZ" sz="1600" b="1" dirty="0"/>
              <a:t>opakující se proces</a:t>
            </a:r>
            <a:r>
              <a:rPr lang="cs-CZ" sz="1600" dirty="0"/>
              <a:t>, kdy člověk odkládá práci a tím si vytváří stres a tlak. Tento cyklus se často stále opakuje. 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sz="1600" b="1" dirty="0"/>
              <a:t>1. Zadání úkolu</a:t>
            </a:r>
            <a:r>
              <a:rPr lang="cs-CZ" sz="1600" dirty="0"/>
              <a:t> – člověk dostane práci nebo povinnost.</a:t>
            </a:r>
          </a:p>
          <a:p>
            <a:pPr marL="0" indent="0">
              <a:buNone/>
            </a:pPr>
            <a:r>
              <a:rPr lang="cs-CZ" sz="1600" b="1" dirty="0"/>
              <a:t>2. Nechuť nebo strach</a:t>
            </a:r>
            <a:r>
              <a:rPr lang="cs-CZ" sz="1600" dirty="0"/>
              <a:t> – úkol se zdá těžký, nudný nebo stresující.</a:t>
            </a:r>
          </a:p>
          <a:p>
            <a:pPr marL="0" indent="0">
              <a:buNone/>
            </a:pPr>
            <a:r>
              <a:rPr lang="cs-CZ" sz="1600" b="1" dirty="0"/>
              <a:t>3. Odkládání</a:t>
            </a:r>
            <a:r>
              <a:rPr lang="cs-CZ" sz="1600" dirty="0"/>
              <a:t> – místo práce člověk dělá jiné činnosti.</a:t>
            </a:r>
          </a:p>
          <a:p>
            <a:pPr marL="0" indent="0">
              <a:buNone/>
            </a:pPr>
            <a:r>
              <a:rPr lang="cs-CZ" sz="1600" b="1" dirty="0"/>
              <a:t>4. Stres</a:t>
            </a:r>
            <a:r>
              <a:rPr lang="cs-CZ" sz="1600" dirty="0"/>
              <a:t> – blíží se termín a vzniká tlak.</a:t>
            </a:r>
          </a:p>
          <a:p>
            <a:pPr marL="0" indent="0">
              <a:buNone/>
            </a:pPr>
            <a:r>
              <a:rPr lang="cs-CZ" sz="1600" b="1" dirty="0"/>
              <a:t>5. Práce na poslední chvíli</a:t>
            </a:r>
            <a:r>
              <a:rPr lang="cs-CZ" sz="1600" dirty="0"/>
              <a:t> – úkol se dokončuje ve</a:t>
            </a:r>
            <a:r>
              <a:rPr lang="cs-CZ" sz="1050" dirty="0"/>
              <a:t> </a:t>
            </a:r>
            <a:r>
              <a:rPr lang="cs-CZ" sz="1600" dirty="0"/>
              <a:t>stresu.</a:t>
            </a:r>
          </a:p>
          <a:p>
            <a:pPr mar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Cyklus prokrastinace (koloběh odkládání úkolů)</a:t>
            </a:r>
          </a:p>
        </p:txBody>
      </p:sp>
    </p:spTree>
    <p:extLst>
      <p:ext uri="{BB962C8B-B14F-4D97-AF65-F5344CB8AC3E}">
        <p14:creationId xmlns:p14="http://schemas.microsoft.com/office/powerpoint/2010/main" val="1557528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54038" y="73774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 err="1"/>
              <a:t>Prokrastinační</a:t>
            </a:r>
            <a:r>
              <a:rPr lang="cs-CZ" dirty="0"/>
              <a:t> smyčka vs. Pozitivní smyčka</a:t>
            </a:r>
          </a:p>
        </p:txBody>
      </p:sp>
      <p:pic>
        <p:nvPicPr>
          <p:cNvPr id="7170" name="Picture 2" descr="Petra - Prokrastinace kam se podíváš Prokrastinace - jeden z fenoménů naší  doby, doby pohodlí a nadbytku, delšího života, více volného času, více  možností. Doby internetu, sociálních sítí, přehlcení informacemi, doby  snadno">
            <a:extLst>
              <a:ext uri="{FF2B5EF4-FFF2-40B4-BE49-F238E27FC236}">
                <a16:creationId xmlns:a16="http://schemas.microsoft.com/office/drawing/2014/main" id="{0C66D27F-76E4-FCCC-D510-256BD7156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 bwMode="auto">
          <a:xfrm>
            <a:off x="1015023" y="987574"/>
            <a:ext cx="6149265" cy="341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44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54038" y="73774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Překonání prokrastinace</a:t>
            </a:r>
          </a:p>
        </p:txBody>
      </p:sp>
      <p:pic>
        <p:nvPicPr>
          <p:cNvPr id="8200" name="Picture 8" descr="Prokrastinaci můžete přemoct. Petr Ludwig ví, jak na to – Poradna – Jobs.cz">
            <a:extLst>
              <a:ext uri="{FF2B5EF4-FFF2-40B4-BE49-F238E27FC236}">
                <a16:creationId xmlns:a16="http://schemas.microsoft.com/office/drawing/2014/main" id="{15CA804B-DC8E-77D5-FEBA-737BC474B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09" y="1028113"/>
            <a:ext cx="4836882" cy="367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65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54038" y="73774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Překonání prokrastinace</a:t>
            </a:r>
          </a:p>
        </p:txBody>
      </p:sp>
      <p:pic>
        <p:nvPicPr>
          <p:cNvPr id="8198" name="Picture 6" descr="Prokrastinace | Školení od GrowJOB Institute">
            <a:extLst>
              <a:ext uri="{FF2B5EF4-FFF2-40B4-BE49-F238E27FC236}">
                <a16:creationId xmlns:a16="http://schemas.microsoft.com/office/drawing/2014/main" id="{3153934B-8BB9-4D39-0B2A-532A5019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4" y="915566"/>
            <a:ext cx="6909132" cy="361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95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54038" y="73774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Překonání prokrastinace – inspirace z Japonska</a:t>
            </a:r>
          </a:p>
        </p:txBody>
      </p:sp>
      <p:pic>
        <p:nvPicPr>
          <p:cNvPr id="8194" name="Picture 2" descr="Zatoč s prokrastinací: tipy z přednášky Petra Ludwiga | Cesta s EY">
            <a:extLst>
              <a:ext uri="{FF2B5EF4-FFF2-40B4-BE49-F238E27FC236}">
                <a16:creationId xmlns:a16="http://schemas.microsoft.com/office/drawing/2014/main" id="{43368561-FBA0-3ECB-4B94-873745FF2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13522"/>
            <a:ext cx="5747134" cy="391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69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54038" y="73774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/>
              <a:t>Vyhoření (syndrom vyhoření)</a:t>
            </a:r>
            <a:r>
              <a:rPr lang="cs-CZ" sz="1600" dirty="0"/>
              <a:t> je stav </a:t>
            </a:r>
            <a:r>
              <a:rPr lang="cs-CZ" sz="1600" b="1" dirty="0"/>
              <a:t>dlouhodobého fyzického, psychického a emočního vyčerpání</a:t>
            </a:r>
            <a:r>
              <a:rPr lang="cs-CZ" sz="1600" dirty="0"/>
              <a:t>, který vzniká hlavně kvůli dlouhodobému stresu v práci nebo ve studiu.</a:t>
            </a:r>
          </a:p>
          <a:p>
            <a:pPr marL="0" indent="0" algn="just">
              <a:buNone/>
            </a:pPr>
            <a:endParaRPr lang="cs-CZ" sz="1600" dirty="0"/>
          </a:p>
          <a:p>
            <a:pPr marL="0" indent="0" algn="just">
              <a:buNone/>
            </a:pPr>
            <a:r>
              <a:rPr lang="cs-CZ" sz="1600" dirty="0"/>
              <a:t>Člověk postupně ztrácí: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energii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motivaci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zájem o práci nebo studium.</a:t>
            </a:r>
          </a:p>
          <a:p>
            <a:pPr marL="0" indent="0" algn="just">
              <a:buNone/>
            </a:pPr>
            <a:endParaRPr lang="cs-CZ" sz="1600" dirty="0"/>
          </a:p>
          <a:p>
            <a:pPr mar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Syndrom vyhoření</a:t>
            </a:r>
          </a:p>
        </p:txBody>
      </p:sp>
      <p:pic>
        <p:nvPicPr>
          <p:cNvPr id="9218" name="Picture 2" descr="Syndrom vyhoření / Work-life balanc / Zvládání stresu - PSYMED">
            <a:extLst>
              <a:ext uri="{FF2B5EF4-FFF2-40B4-BE49-F238E27FC236}">
                <a16:creationId xmlns:a16="http://schemas.microsoft.com/office/drawing/2014/main" id="{2B8EF731-E7E0-7A25-A6B7-3868D2162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41" y="1347614"/>
            <a:ext cx="4516710" cy="31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36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54038" y="73774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/>
              <a:t>😴 Vyčerpání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pocit únavy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nedostatek energie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problémy se soustředěním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😐 Ztráta motivace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práce nebo studium přestává člověka bavit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pocit nezájmu o úkoly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📉 Snížený výkon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horší pracovní výsledky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častější chyby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nižší produktivita</a:t>
            </a:r>
          </a:p>
          <a:p>
            <a:pPr mar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Hlavní příznaky vyhoření</a:t>
            </a:r>
          </a:p>
        </p:txBody>
      </p:sp>
      <p:pic>
        <p:nvPicPr>
          <p:cNvPr id="10242" name="Picture 2" descr="Syndrom vyhoření a jak se s ním vypořádat">
            <a:extLst>
              <a:ext uri="{FF2B5EF4-FFF2-40B4-BE49-F238E27FC236}">
                <a16:creationId xmlns:a16="http://schemas.microsoft.com/office/drawing/2014/main" id="{E503094E-1C6B-09B3-4DBD-1210A2058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32000" r="20864"/>
          <a:stretch/>
        </p:blipFill>
        <p:spPr bwMode="auto">
          <a:xfrm>
            <a:off x="4427984" y="1419867"/>
            <a:ext cx="4578156" cy="280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52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54038" y="73774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Hlavní příznaky vyhoření</a:t>
            </a:r>
          </a:p>
        </p:txBody>
      </p:sp>
      <p:pic>
        <p:nvPicPr>
          <p:cNvPr id="15362" name="Picture 2" descr="Co je syndrom vyhoření, jaké jsou jeho příznaky a jak z něj ven | Mindwell">
            <a:extLst>
              <a:ext uri="{FF2B5EF4-FFF2-40B4-BE49-F238E27FC236}">
                <a16:creationId xmlns:a16="http://schemas.microsoft.com/office/drawing/2014/main" id="{9BCDF271-3D1A-6147-6FDA-AA3868DA5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1739"/>
            <a:ext cx="4997473" cy="5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21619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400" b="1" dirty="0"/>
              <a:t>Organizace práce jednotlivce</a:t>
            </a:r>
            <a:r>
              <a:rPr lang="cs-CZ" sz="1400" dirty="0"/>
              <a:t> je způsob, jakým si člověk </a:t>
            </a:r>
            <a:r>
              <a:rPr lang="cs-CZ" sz="1400" b="1" dirty="0"/>
              <a:t>plánuje, řídí a kontroluje vlastní pracovní činnosti</a:t>
            </a:r>
            <a:r>
              <a:rPr lang="cs-CZ" sz="1400" dirty="0"/>
              <a:t>, aby dosáhl stanovených cílů co nejefektivněji.</a:t>
            </a:r>
          </a:p>
          <a:p>
            <a:pPr algn="just"/>
            <a:endParaRPr lang="cs-CZ" sz="1400" dirty="0"/>
          </a:p>
          <a:p>
            <a:pPr marL="0" indent="0" algn="just">
              <a:buNone/>
            </a:pPr>
            <a:r>
              <a:rPr lang="cs-CZ" sz="1400" dirty="0"/>
              <a:t>Zaměřuje se hlavně na: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400" dirty="0"/>
              <a:t>plánování práce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400" dirty="0"/>
              <a:t>stanovení priorit</a:t>
            </a:r>
          </a:p>
          <a:p>
            <a:pPr algn="just"/>
            <a:r>
              <a:rPr lang="cs-CZ" sz="1400" dirty="0"/>
              <a:t>kontrolu výsledků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400" dirty="0"/>
              <a:t>hospodaření s časem</a:t>
            </a:r>
          </a:p>
          <a:p>
            <a:pPr marL="0" indent="0" algn="just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Dobrá organizace práce vede 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vyšší produktivitě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lepšímu využití času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menšímu stresu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lepším pracovním výsledkům</a:t>
            </a:r>
          </a:p>
          <a:p>
            <a:pPr algn="just"/>
            <a:endParaRPr lang="cs-CZ" sz="1400" dirty="0"/>
          </a:p>
          <a:p>
            <a:pPr algn="just"/>
            <a:endParaRPr lang="cs-CZ" sz="14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Organizace práce</a:t>
            </a:r>
          </a:p>
        </p:txBody>
      </p:sp>
    </p:spTree>
    <p:extLst>
      <p:ext uri="{BB962C8B-B14F-4D97-AF65-F5344CB8AC3E}">
        <p14:creationId xmlns:p14="http://schemas.microsoft.com/office/powerpoint/2010/main" val="687890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54038" y="73774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dlouhodobý stres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příliš mnoho 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nedostatek odpočinku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tlak na výkon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nedostatek uznání nebo motivace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Příčiny vyhoření</a:t>
            </a:r>
          </a:p>
        </p:txBody>
      </p:sp>
      <p:pic>
        <p:nvPicPr>
          <p:cNvPr id="12290" name="Picture 2" descr="Syndrom vyhoření u studentů: Jak ho rozpoznat a zvládnout? – Kariérní  centrum VŠE – Vysoká škola ekonomická v Praze">
            <a:extLst>
              <a:ext uri="{FF2B5EF4-FFF2-40B4-BE49-F238E27FC236}">
                <a16:creationId xmlns:a16="http://schemas.microsoft.com/office/drawing/2014/main" id="{5E9E853F-A696-40A4-340D-2FD1825D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49929"/>
            <a:ext cx="4281214" cy="37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823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54038" y="73774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Fáze vyhoření</a:t>
            </a:r>
          </a:p>
        </p:txBody>
      </p:sp>
      <p:pic>
        <p:nvPicPr>
          <p:cNvPr id="14338" name="Picture 2" descr="Syndrom vyhoření a jak se mu vyhnout | Tymbe Blog">
            <a:extLst>
              <a:ext uri="{FF2B5EF4-FFF2-40B4-BE49-F238E27FC236}">
                <a16:creationId xmlns:a16="http://schemas.microsoft.com/office/drawing/2014/main" id="{5D6A0A45-DA91-75C8-6B62-1469D4A09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" b="618"/>
          <a:stretch/>
        </p:blipFill>
        <p:spPr bwMode="auto">
          <a:xfrm>
            <a:off x="2673097" y="527659"/>
            <a:ext cx="4520728" cy="406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95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54038" y="73774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pravidelný odpočinek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dobrá organizace 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vyvážení práce a volného času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pohyb a relaxace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komunikace o problémech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Jak předcházet vyhoření</a:t>
            </a:r>
          </a:p>
        </p:txBody>
      </p:sp>
    </p:spTree>
    <p:extLst>
      <p:ext uri="{BB962C8B-B14F-4D97-AF65-F5344CB8AC3E}">
        <p14:creationId xmlns:p14="http://schemas.microsoft.com/office/powerpoint/2010/main" val="4258437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665027" y="1327502"/>
            <a:ext cx="5779035" cy="187083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Hoř, ale nevyhoř!</a:t>
            </a:r>
          </a:p>
        </p:txBody>
      </p:sp>
      <p:pic>
        <p:nvPicPr>
          <p:cNvPr id="13314" name="Picture 2" descr="Hoř, ale nevyhoř! | Braunoviny">
            <a:extLst>
              <a:ext uri="{FF2B5EF4-FFF2-40B4-BE49-F238E27FC236}">
                <a16:creationId xmlns:a16="http://schemas.microsoft.com/office/drawing/2014/main" id="{38124740-1386-50C1-B5B6-0D982E3E1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703189"/>
            <a:ext cx="5040559" cy="40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92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54038" y="73774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/>
              <a:t>Stres</a:t>
            </a:r>
            <a:r>
              <a:rPr lang="cs-CZ" sz="1600" dirty="0"/>
              <a:t> je </a:t>
            </a:r>
            <a:r>
              <a:rPr lang="cs-CZ" sz="1600" b="1" dirty="0"/>
              <a:t>psychická nebo fyzická reakce organismu na náročné nebo ohrožující situace</a:t>
            </a:r>
            <a:r>
              <a:rPr lang="cs-CZ" sz="1600" dirty="0"/>
              <a:t>.</a:t>
            </a:r>
          </a:p>
          <a:p>
            <a:pPr marL="0" indent="0" algn="just">
              <a:buNone/>
            </a:pPr>
            <a:br>
              <a:rPr lang="cs-CZ" sz="1600" dirty="0"/>
            </a:br>
            <a:r>
              <a:rPr lang="cs-CZ" sz="1600" dirty="0"/>
              <a:t>Objevuje se například při velké zátěži v práci, ve škole nebo při osobních problémech.</a:t>
            </a:r>
          </a:p>
          <a:p>
            <a:pPr marL="0" indent="0" algn="just">
              <a:buNone/>
            </a:pPr>
            <a:endParaRPr lang="cs-CZ" sz="1600" dirty="0"/>
          </a:p>
          <a:p>
            <a:pPr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Stres</a:t>
            </a:r>
          </a:p>
        </p:txBody>
      </p:sp>
      <p:pic>
        <p:nvPicPr>
          <p:cNvPr id="18434" name="Picture 2" descr="Příčiny, příznaky a jak se efektivně zbavit stresu?">
            <a:extLst>
              <a:ext uri="{FF2B5EF4-FFF2-40B4-BE49-F238E27FC236}">
                <a16:creationId xmlns:a16="http://schemas.microsoft.com/office/drawing/2014/main" id="{1F5DB668-3717-4D7E-3298-33E2E8C03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2139702"/>
            <a:ext cx="3852428" cy="240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5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54038" y="73774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Eustres (pozitivní stres) - </a:t>
            </a:r>
            <a:r>
              <a:rPr lang="cs-CZ" sz="1600" dirty="0"/>
              <a:t>stres, který člověka </a:t>
            </a:r>
            <a:r>
              <a:rPr lang="cs-CZ" sz="1600" b="1" dirty="0"/>
              <a:t>motivuje a aktivuje, </a:t>
            </a:r>
            <a:r>
              <a:rPr lang="cs-CZ" sz="1600" dirty="0"/>
              <a:t>pomáhá zlepšit výkon.</a:t>
            </a:r>
          </a:p>
          <a:p>
            <a:pPr algn="just"/>
            <a:r>
              <a:rPr lang="cs-CZ" sz="1600" b="1" dirty="0"/>
              <a:t>Distres (negativní stres) - </a:t>
            </a:r>
            <a:r>
              <a:rPr lang="cs-CZ" sz="1600" dirty="0"/>
              <a:t>stres, který člověka </a:t>
            </a:r>
            <a:r>
              <a:rPr lang="cs-CZ" sz="1600" b="1" dirty="0"/>
              <a:t>přetěžuje a vyčerpává a </a:t>
            </a:r>
            <a:r>
              <a:rPr lang="cs-CZ" sz="1600" dirty="0"/>
              <a:t>může vést ke zdravotním problémům.</a:t>
            </a:r>
          </a:p>
          <a:p>
            <a:pPr algn="just"/>
            <a:r>
              <a:rPr lang="cs-CZ" sz="1600" b="1" dirty="0"/>
              <a:t>Akutní stres - </a:t>
            </a:r>
            <a:r>
              <a:rPr lang="cs-CZ" sz="1600" dirty="0"/>
              <a:t>krátkodobý stres, vzniká při náročné situaci a rychle odezní.</a:t>
            </a:r>
          </a:p>
          <a:p>
            <a:pPr algn="just"/>
            <a:r>
              <a:rPr lang="cs-CZ" sz="1600" b="1" dirty="0"/>
              <a:t>Chronický stres - </a:t>
            </a:r>
            <a:r>
              <a:rPr lang="cs-CZ" sz="1600" dirty="0"/>
              <a:t>dlouhodobý stres, může negativně ovlivnit zdraví.</a:t>
            </a:r>
          </a:p>
          <a:p>
            <a:pPr algn="just"/>
            <a:r>
              <a:rPr lang="cs-CZ" sz="1600" b="1" dirty="0"/>
              <a:t>Traumatický stres - </a:t>
            </a:r>
            <a:r>
              <a:rPr lang="cs-CZ" sz="1600" dirty="0"/>
              <a:t>vzniká po </a:t>
            </a:r>
            <a:r>
              <a:rPr lang="cs-CZ" sz="1600" b="1" dirty="0"/>
              <a:t>velmi silné nebo nebezpečné události.</a:t>
            </a:r>
          </a:p>
          <a:p>
            <a:pPr algn="just"/>
            <a:r>
              <a:rPr lang="cs-CZ" sz="1600" b="1" dirty="0"/>
              <a:t>Časový stres - v</a:t>
            </a:r>
            <a:r>
              <a:rPr lang="cs-CZ" sz="1600" dirty="0"/>
              <a:t>zniká kvůli </a:t>
            </a:r>
            <a:r>
              <a:rPr lang="cs-CZ" sz="1600" b="1" dirty="0"/>
              <a:t>nedostatku času na rozhodování</a:t>
            </a:r>
            <a:r>
              <a:rPr lang="cs-CZ" sz="1600" dirty="0"/>
              <a:t>.</a:t>
            </a:r>
          </a:p>
          <a:p>
            <a:pPr algn="just"/>
            <a:r>
              <a:rPr lang="cs-CZ" sz="1600" b="1" dirty="0"/>
              <a:t>Informační stres - v</a:t>
            </a:r>
            <a:r>
              <a:rPr lang="cs-CZ" sz="1600" dirty="0"/>
              <a:t>zniká při </a:t>
            </a:r>
            <a:r>
              <a:rPr lang="cs-CZ" sz="1600" b="1" dirty="0"/>
              <a:t>nedostatku nebo naopak nadbytku informací</a:t>
            </a:r>
            <a:r>
              <a:rPr lang="cs-CZ" sz="1600" dirty="0"/>
              <a:t>.</a:t>
            </a:r>
          </a:p>
          <a:p>
            <a:pPr algn="just"/>
            <a:r>
              <a:rPr lang="cs-CZ" sz="1600" b="1" dirty="0"/>
              <a:t>Odpovědnostní stres - s</a:t>
            </a:r>
            <a:r>
              <a:rPr lang="cs-CZ" sz="1600" dirty="0"/>
              <a:t>ouvisí s </a:t>
            </a:r>
            <a:r>
              <a:rPr lang="cs-CZ" sz="1600" b="1" dirty="0"/>
              <a:t>velkou odpovědností za rozhodnutí</a:t>
            </a:r>
            <a:r>
              <a:rPr lang="cs-CZ" sz="1600" dirty="0"/>
              <a:t>, která mohou ovlivnit životy lidí.</a:t>
            </a:r>
          </a:p>
          <a:p>
            <a:pPr algn="just"/>
            <a:r>
              <a:rPr lang="cs-CZ" sz="1600" b="1" dirty="0"/>
              <a:t>Sociální stres - v</a:t>
            </a:r>
            <a:r>
              <a:rPr lang="cs-CZ" sz="1600" dirty="0"/>
              <a:t>zniká při </a:t>
            </a:r>
            <a:r>
              <a:rPr lang="cs-CZ" sz="1600" b="1" dirty="0"/>
              <a:t>komunikaci a koordinaci velkého množství lidí</a:t>
            </a:r>
            <a:r>
              <a:rPr lang="cs-CZ" sz="1600" dirty="0"/>
              <a:t>.</a:t>
            </a:r>
          </a:p>
          <a:p>
            <a:pPr algn="just"/>
            <a:r>
              <a:rPr lang="cs-CZ" sz="1600" b="1" dirty="0"/>
              <a:t>Situační stres - v</a:t>
            </a:r>
            <a:r>
              <a:rPr lang="cs-CZ" sz="1600" dirty="0"/>
              <a:t>zniká kvůli </a:t>
            </a:r>
            <a:r>
              <a:rPr lang="cs-CZ" sz="1600" b="1" dirty="0"/>
              <a:t>nepředvídatelným nebo nebezpečným situacím</a:t>
            </a:r>
            <a:r>
              <a:rPr lang="cs-CZ" sz="1600" dirty="0"/>
              <a:t>.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Typy stresu</a:t>
            </a:r>
          </a:p>
        </p:txBody>
      </p:sp>
    </p:spTree>
    <p:extLst>
      <p:ext uri="{BB962C8B-B14F-4D97-AF65-F5344CB8AC3E}">
        <p14:creationId xmlns:p14="http://schemas.microsoft.com/office/powerpoint/2010/main" val="1485158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67544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/>
              <a:t>Psychické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nervozita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podrážděnost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problémy se soustředěním</a:t>
            </a:r>
          </a:p>
          <a:p>
            <a:pPr marL="0" indent="0" algn="just">
              <a:buNone/>
            </a:pPr>
            <a:endParaRPr lang="cs-CZ" sz="1600" dirty="0"/>
          </a:p>
          <a:p>
            <a:pPr marL="0" indent="0" algn="just">
              <a:buNone/>
            </a:pPr>
            <a:r>
              <a:rPr lang="cs-CZ" sz="1600" b="1" dirty="0"/>
              <a:t>Fyzické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únava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bolest hlavy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problémy se spánkem</a:t>
            </a:r>
          </a:p>
          <a:p>
            <a:pPr marL="0" indent="0" algn="just">
              <a:buNone/>
            </a:pPr>
            <a:endParaRPr lang="cs-CZ" sz="1600" dirty="0"/>
          </a:p>
          <a:p>
            <a:pPr marL="0" indent="0" algn="just">
              <a:buNone/>
            </a:pPr>
            <a:r>
              <a:rPr lang="cs-CZ" sz="1600" b="1" dirty="0"/>
              <a:t>Chování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zhoršení pracovního výkonu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konflikty s ostatními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ztráta motivace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Příznaky stresu</a:t>
            </a:r>
          </a:p>
        </p:txBody>
      </p:sp>
    </p:spTree>
    <p:extLst>
      <p:ext uri="{BB962C8B-B14F-4D97-AF65-F5344CB8AC3E}">
        <p14:creationId xmlns:p14="http://schemas.microsoft.com/office/powerpoint/2010/main" val="1215915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67544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Příznaky chronického stresu</a:t>
            </a:r>
          </a:p>
        </p:txBody>
      </p:sp>
      <p:pic>
        <p:nvPicPr>
          <p:cNvPr id="17410" name="Picture 2" descr="BrainMax Cortisol Stress Support, komplex pro zvládání stresu, 60  rostlinných kapslí - Udržitelný nákup">
            <a:extLst>
              <a:ext uri="{FF2B5EF4-FFF2-40B4-BE49-F238E27FC236}">
                <a16:creationId xmlns:a16="http://schemas.microsoft.com/office/drawing/2014/main" id="{A94AD44D-C613-69C2-97B8-2794ED9A5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/>
        </p:blipFill>
        <p:spPr bwMode="auto">
          <a:xfrm>
            <a:off x="2309900" y="720080"/>
            <a:ext cx="4798962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317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67544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Stres a jeho vlivy na učení</a:t>
            </a:r>
          </a:p>
        </p:txBody>
      </p:sp>
      <p:pic>
        <p:nvPicPr>
          <p:cNvPr id="19458" name="Picture 2" descr="Hlas dítěte">
            <a:extLst>
              <a:ext uri="{FF2B5EF4-FFF2-40B4-BE49-F238E27FC236}">
                <a16:creationId xmlns:a16="http://schemas.microsoft.com/office/drawing/2014/main" id="{9258564B-3ABD-E34B-06EB-BA2A90D31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20600" r="4650" b="1"/>
          <a:stretch/>
        </p:blipFill>
        <p:spPr bwMode="auto">
          <a:xfrm>
            <a:off x="179512" y="738339"/>
            <a:ext cx="8352928" cy="40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975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67544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/>
              <a:t>Organizace času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/>
              <a:t>plánování úkolů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/>
              <a:t>stanovení priorit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/>
              <a:t>rozdělení velkých úkolů na menší</a:t>
            </a:r>
          </a:p>
          <a:p>
            <a:pPr marL="0" indent="0">
              <a:buNone/>
            </a:pPr>
            <a:r>
              <a:rPr lang="cs-CZ" sz="1200" b="1" dirty="0"/>
              <a:t>Relaxace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/>
              <a:t>hluboké dýchání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/>
              <a:t>meditace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/>
              <a:t>poslech hudby</a:t>
            </a:r>
          </a:p>
          <a:p>
            <a:pPr marL="0" indent="0">
              <a:buNone/>
            </a:pPr>
            <a:r>
              <a:rPr lang="cs-CZ" sz="1200" b="1" dirty="0"/>
              <a:t>Pohyb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/>
              <a:t>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/>
              <a:t>procházky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/>
              <a:t>cvičení</a:t>
            </a:r>
          </a:p>
          <a:p>
            <a:pPr marL="0" indent="0">
              <a:buNone/>
            </a:pPr>
            <a:r>
              <a:rPr lang="cs-CZ" sz="1200" b="1" dirty="0"/>
              <a:t>Sociální podpora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/>
              <a:t>rozhovor s rodinou nebo přáteli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/>
              <a:t>sdílení problémů</a:t>
            </a:r>
          </a:p>
          <a:p>
            <a:pPr marL="0" indent="0">
              <a:buNone/>
            </a:pPr>
            <a:r>
              <a:rPr lang="cs-CZ" sz="1200" b="1" dirty="0"/>
              <a:t>Odpočinek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/>
              <a:t>dostatek spánku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/>
              <a:t>pravidelné přestávky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0" indent="0" algn="just">
              <a:buNone/>
            </a:pPr>
            <a:endParaRPr lang="cs-CZ" sz="1200" dirty="0"/>
          </a:p>
          <a:p>
            <a:pPr algn="just"/>
            <a:endParaRPr lang="cs-CZ" sz="12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200" dirty="0"/>
          </a:p>
          <a:p>
            <a:pPr algn="just"/>
            <a:endParaRPr lang="cs-CZ" sz="1200" dirty="0"/>
          </a:p>
          <a:p>
            <a:pPr algn="just"/>
            <a:endParaRPr lang="cs-CZ" sz="12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Zvládání stresu</a:t>
            </a:r>
          </a:p>
        </p:txBody>
      </p:sp>
    </p:spTree>
    <p:extLst>
      <p:ext uri="{BB962C8B-B14F-4D97-AF65-F5344CB8AC3E}">
        <p14:creationId xmlns:p14="http://schemas.microsoft.com/office/powerpoint/2010/main" val="34908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4" y="771550"/>
            <a:ext cx="4834557" cy="139563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/>
              <a:t>Jednotlivec si stanovuje: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cíle 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postup jejich splnění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časový plán</a:t>
            </a:r>
          </a:p>
          <a:p>
            <a:endParaRPr lang="cs-CZ" sz="1600" dirty="0"/>
          </a:p>
          <a:p>
            <a:endParaRPr lang="cs-CZ" sz="1600" dirty="0"/>
          </a:p>
          <a:p>
            <a:pPr marL="0" indent="0">
              <a:buNone/>
            </a:pPr>
            <a:r>
              <a:rPr lang="cs-CZ" sz="1600" dirty="0"/>
              <a:t>Techniky: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seznamu úkolů (to-do list) metoda GTD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denního nebo týdenního plánu - pomocí diáře, aplikace </a:t>
            </a:r>
            <a:r>
              <a:rPr lang="cs-CZ" sz="1600" dirty="0" err="1"/>
              <a:t>Todoist</a:t>
            </a:r>
            <a:r>
              <a:rPr lang="cs-CZ" sz="1600" dirty="0"/>
              <a:t>, </a:t>
            </a:r>
            <a:r>
              <a:rPr lang="cs-CZ" sz="1600" dirty="0" err="1"/>
              <a:t>Trello</a:t>
            </a: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velké úkoly rozdělte na menší, snadno splnitelné kroky + naplánovat čas a časovou rezervu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zavést pravidelné pauzy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pracovat spíše na jednom úkolu než multitasking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Plánování práce</a:t>
            </a:r>
          </a:p>
        </p:txBody>
      </p:sp>
      <p:pic>
        <p:nvPicPr>
          <p:cNvPr id="1026" name="Picture 2" descr="12 tipů pro dokonalé plánování práce a zlepšení produktivity">
            <a:extLst>
              <a:ext uri="{FF2B5EF4-FFF2-40B4-BE49-F238E27FC236}">
                <a16:creationId xmlns:a16="http://schemas.microsoft.com/office/drawing/2014/main" id="{A831ADA4-2824-BFEB-363C-10184C9ED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64" y="204590"/>
            <a:ext cx="4038292" cy="30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930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67544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0" indent="0" algn="just">
              <a:buNone/>
            </a:pPr>
            <a:endParaRPr lang="cs-CZ" sz="1200" dirty="0"/>
          </a:p>
          <a:p>
            <a:pPr algn="just"/>
            <a:endParaRPr lang="cs-CZ" sz="12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200" dirty="0"/>
          </a:p>
          <a:p>
            <a:pPr algn="just"/>
            <a:endParaRPr lang="cs-CZ" sz="1200" dirty="0"/>
          </a:p>
          <a:p>
            <a:pPr algn="just"/>
            <a:endParaRPr lang="cs-CZ" sz="12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Strategie zvládání stresu</a:t>
            </a:r>
          </a:p>
        </p:txBody>
      </p:sp>
      <p:pic>
        <p:nvPicPr>
          <p:cNvPr id="20482" name="Picture 2" descr="NPI ČR | Inkluze v praxi - Zatočte se stresem v práci i osobním životě!">
            <a:extLst>
              <a:ext uri="{FF2B5EF4-FFF2-40B4-BE49-F238E27FC236}">
                <a16:creationId xmlns:a16="http://schemas.microsoft.com/office/drawing/2014/main" id="{ACE65B2D-5F1E-BC48-C7BD-FBAAB1FA8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33939"/>
            <a:ext cx="6561572" cy="392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26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54038" y="73774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b="1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2000" dirty="0"/>
              <a:t>www.hedepy.cz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Otestujte se</a:t>
            </a:r>
          </a:p>
        </p:txBody>
      </p:sp>
    </p:spTree>
    <p:extLst>
      <p:ext uri="{BB962C8B-B14F-4D97-AF65-F5344CB8AC3E}">
        <p14:creationId xmlns:p14="http://schemas.microsoft.com/office/powerpoint/2010/main" val="82591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21619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/>
              <a:t>Úkoly je potřeba </a:t>
            </a:r>
            <a:r>
              <a:rPr lang="cs-CZ" sz="1600" b="1" dirty="0"/>
              <a:t>seřadit podle důležitosti a naléhavosti</a:t>
            </a:r>
            <a:r>
              <a:rPr lang="cs-CZ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důležité a urgentní úkoly – řešit ihned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důležité, ale neurgentní – naplánovat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méně důležité – delegovat nebo odložit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Stanovení priorit</a:t>
            </a:r>
          </a:p>
        </p:txBody>
      </p:sp>
    </p:spTree>
    <p:extLst>
      <p:ext uri="{BB962C8B-B14F-4D97-AF65-F5344CB8AC3E}">
        <p14:creationId xmlns:p14="http://schemas.microsoft.com/office/powerpoint/2010/main" val="249760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 err="1"/>
              <a:t>Eisenhowerův</a:t>
            </a:r>
            <a:r>
              <a:rPr lang="cs-CZ" sz="1800" b="1" dirty="0"/>
              <a:t> princip</a:t>
            </a:r>
            <a:r>
              <a:rPr lang="cs-CZ" sz="1800" dirty="0"/>
              <a:t> (anglicky </a:t>
            </a:r>
            <a:r>
              <a:rPr lang="cs-CZ" sz="1800" b="1" dirty="0" err="1"/>
              <a:t>Eisenhower’s</a:t>
            </a:r>
            <a:r>
              <a:rPr lang="cs-CZ" sz="1800" b="1" dirty="0"/>
              <a:t> Urgent </a:t>
            </a:r>
            <a:r>
              <a:rPr lang="cs-CZ" sz="1800" b="1" dirty="0" err="1"/>
              <a:t>or</a:t>
            </a:r>
            <a:r>
              <a:rPr lang="cs-CZ" sz="1800" b="1" dirty="0"/>
              <a:t> </a:t>
            </a:r>
            <a:r>
              <a:rPr lang="cs-CZ" sz="1800" b="1" dirty="0" err="1"/>
              <a:t>Important</a:t>
            </a:r>
            <a:r>
              <a:rPr lang="cs-CZ" sz="1800" b="1" dirty="0"/>
              <a:t> </a:t>
            </a:r>
            <a:r>
              <a:rPr lang="cs-CZ" sz="1800" b="1" dirty="0" err="1"/>
              <a:t>Principle</a:t>
            </a:r>
            <a:r>
              <a:rPr lang="cs-CZ" sz="1800" dirty="0"/>
              <a:t>) je technika určování priorit v rámci (sebe) organizování - rozhodovací práce manažera (typicky vrcholového, například CEO), kterou vypracoval Dwight Eisenhower.</a:t>
            </a:r>
          </a:p>
          <a:p>
            <a:pPr algn="just"/>
            <a:endParaRPr lang="cs-CZ" sz="1800" dirty="0"/>
          </a:p>
          <a:p>
            <a:pPr marL="0" indent="0" algn="just">
              <a:buNone/>
            </a:pPr>
            <a:r>
              <a:rPr lang="cs-CZ" sz="1800" dirty="0"/>
              <a:t>Pomáhá vytřídit denní úkoly na ty podstatné a nepodstatné. Úkoly dělí podle </a:t>
            </a:r>
            <a:r>
              <a:rPr lang="cs-CZ" sz="1800" b="1" dirty="0"/>
              <a:t>důležitosti</a:t>
            </a:r>
            <a:r>
              <a:rPr lang="cs-CZ" sz="1800" dirty="0"/>
              <a:t> a </a:t>
            </a:r>
            <a:r>
              <a:rPr lang="cs-CZ" sz="1800" b="1" dirty="0"/>
              <a:t>naléhavosti</a:t>
            </a:r>
            <a:r>
              <a:rPr lang="cs-CZ" sz="1800" dirty="0"/>
              <a:t>:</a:t>
            </a:r>
          </a:p>
          <a:p>
            <a:pPr algn="just"/>
            <a:r>
              <a:rPr lang="cs-CZ" sz="1800" b="1" dirty="0"/>
              <a:t>Důležitost úkolu</a:t>
            </a:r>
            <a:r>
              <a:rPr lang="cs-CZ" sz="1800" dirty="0"/>
              <a:t> – jak je daný úkol v rámci organizace nebo v rámci rozhodovací pravomoci manažera důležitý. Pomáhá dosáhnout cílů organizace?</a:t>
            </a:r>
          </a:p>
          <a:p>
            <a:pPr algn="just"/>
            <a:r>
              <a:rPr lang="cs-CZ" sz="1800" b="1" dirty="0"/>
              <a:t>Naléhavost úkolu</a:t>
            </a:r>
            <a:r>
              <a:rPr lang="cs-CZ" sz="1800" dirty="0"/>
              <a:t> – jak je daný úkol časově naléhavý - tedy jak rychle musí být vyřešen.</a:t>
            </a:r>
          </a:p>
          <a:p>
            <a:pPr algn="just"/>
            <a:endParaRPr lang="cs-CZ" sz="18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 err="1"/>
              <a:t>Eisenhowerův</a:t>
            </a:r>
            <a:r>
              <a:rPr lang="cs-CZ" dirty="0"/>
              <a:t> princip </a:t>
            </a:r>
          </a:p>
        </p:txBody>
      </p:sp>
    </p:spTree>
    <p:extLst>
      <p:ext uri="{BB962C8B-B14F-4D97-AF65-F5344CB8AC3E}">
        <p14:creationId xmlns:p14="http://schemas.microsoft.com/office/powerpoint/2010/main" val="342323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 err="1"/>
              <a:t>Eisenhowerova</a:t>
            </a:r>
            <a:r>
              <a:rPr lang="cs-CZ" dirty="0"/>
              <a:t> matice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160606"/>
            <a:ext cx="5976665" cy="334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48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 err="1"/>
              <a:t>Eisenhowerova</a:t>
            </a:r>
            <a:r>
              <a:rPr lang="cs-CZ" dirty="0"/>
              <a:t> matice</a:t>
            </a:r>
          </a:p>
        </p:txBody>
      </p:sp>
      <p:pic>
        <p:nvPicPr>
          <p:cNvPr id="2050" name="Picture 2" descr="Nezvládáte návaly úkolů? Eisenhowerova matice vás zachrání! - Freelo">
            <a:extLst>
              <a:ext uri="{FF2B5EF4-FFF2-40B4-BE49-F238E27FC236}">
                <a16:creationId xmlns:a16="http://schemas.microsoft.com/office/drawing/2014/main" id="{ED20FD8D-419B-4FF1-C3FF-9CB474A94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06"/>
          <a:stretch/>
        </p:blipFill>
        <p:spPr bwMode="auto">
          <a:xfrm>
            <a:off x="2555776" y="702812"/>
            <a:ext cx="4655516" cy="39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17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21619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/>
              <a:t>Po dokončení práce je důležité: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zhodnotit výsledky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zjistit případné chyby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zlepšit postupy do budoucna</a:t>
            </a:r>
          </a:p>
          <a:p>
            <a:pPr mar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Kontrola a hodnocení výsledků</a:t>
            </a:r>
          </a:p>
        </p:txBody>
      </p:sp>
      <p:pic>
        <p:nvPicPr>
          <p:cNvPr id="3074" name="Picture 2" descr="Hodnocení výkonu práce, kontrola kvality, produktivita výkonu, analýza  výsledků.">
            <a:extLst>
              <a:ext uri="{FF2B5EF4-FFF2-40B4-BE49-F238E27FC236}">
                <a16:creationId xmlns:a16="http://schemas.microsoft.com/office/drawing/2014/main" id="{EAD2C9C7-B63B-88AA-0D42-E2DA7F893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2"/>
          <a:stretch/>
        </p:blipFill>
        <p:spPr bwMode="auto">
          <a:xfrm>
            <a:off x="3491880" y="1140591"/>
            <a:ext cx="4608512" cy="287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30463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3684</TotalTime>
  <Words>1964</Words>
  <Application>Microsoft Office PowerPoint</Application>
  <PresentationFormat>Předvádění na obrazovce (16:9)</PresentationFormat>
  <Paragraphs>406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Calibri</vt:lpstr>
      <vt:lpstr>Enriqueta</vt:lpstr>
      <vt:lpstr>Times New Roman</vt:lpstr>
      <vt:lpstr>SLU</vt:lpstr>
      <vt:lpstr>Organizace práce a Time management   </vt:lpstr>
      <vt:lpstr>Výstupy z učení</vt:lpstr>
      <vt:lpstr>Organizace práce</vt:lpstr>
      <vt:lpstr>Plánování práce</vt:lpstr>
      <vt:lpstr>Stanovení priorit</vt:lpstr>
      <vt:lpstr>Eisenhowerův princip </vt:lpstr>
      <vt:lpstr>Eisenhowerova matice</vt:lpstr>
      <vt:lpstr>Eisenhowerova matice</vt:lpstr>
      <vt:lpstr>Kontrola a hodnocení výsledků</vt:lpstr>
      <vt:lpstr>Time management</vt:lpstr>
      <vt:lpstr>Generace Time managementu</vt:lpstr>
      <vt:lpstr>Plánování času</vt:lpstr>
      <vt:lpstr>Nástroje plánování času</vt:lpstr>
      <vt:lpstr>Optimální rozložení času v běžném pracovním týdnu</vt:lpstr>
      <vt:lpstr>Zloději času</vt:lpstr>
      <vt:lpstr>Techniky řízení času</vt:lpstr>
      <vt:lpstr>Paretovo pravidlo</vt:lpstr>
      <vt:lpstr>ABC analýza</vt:lpstr>
      <vt:lpstr>Metoda Pomodoro</vt:lpstr>
      <vt:lpstr>Prokrastinace</vt:lpstr>
      <vt:lpstr>Příčiny a důsledky prokrastinace</vt:lpstr>
      <vt:lpstr>Cyklus prokrastinace (koloběh odkládání úkolů)</vt:lpstr>
      <vt:lpstr>Prokrastinační smyčka vs. Pozitivní smyčka</vt:lpstr>
      <vt:lpstr>Překonání prokrastinace</vt:lpstr>
      <vt:lpstr>Překonání prokrastinace</vt:lpstr>
      <vt:lpstr>Překonání prokrastinace – inspirace z Japonska</vt:lpstr>
      <vt:lpstr>Syndrom vyhoření</vt:lpstr>
      <vt:lpstr>Hlavní příznaky vyhoření</vt:lpstr>
      <vt:lpstr>Hlavní příznaky vyhoření</vt:lpstr>
      <vt:lpstr>Příčiny vyhoření</vt:lpstr>
      <vt:lpstr>Fáze vyhoření</vt:lpstr>
      <vt:lpstr>Jak předcházet vyhoření</vt:lpstr>
      <vt:lpstr>Hoř, ale nevyhoř!</vt:lpstr>
      <vt:lpstr>Stres</vt:lpstr>
      <vt:lpstr>Typy stresu</vt:lpstr>
      <vt:lpstr>Příznaky stresu</vt:lpstr>
      <vt:lpstr>Příznaky chronického stresu</vt:lpstr>
      <vt:lpstr>Stres a jeho vlivy na učení</vt:lpstr>
      <vt:lpstr>Zvládání stresu</vt:lpstr>
      <vt:lpstr>Strategie zvládání stresu</vt:lpstr>
      <vt:lpstr>Otestujte 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Šárka Zapletalová</cp:lastModifiedBy>
  <cp:revision>276</cp:revision>
  <dcterms:created xsi:type="dcterms:W3CDTF">2016-07-06T15:42:34Z</dcterms:created>
  <dcterms:modified xsi:type="dcterms:W3CDTF">2026-03-16T17:54:14Z</dcterms:modified>
</cp:coreProperties>
</file>