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40" r:id="rId2"/>
    <p:sldId id="327" r:id="rId3"/>
    <p:sldId id="429" r:id="rId4"/>
    <p:sldId id="425" r:id="rId5"/>
    <p:sldId id="427" r:id="rId6"/>
    <p:sldId id="435" r:id="rId7"/>
    <p:sldId id="434" r:id="rId8"/>
    <p:sldId id="436" r:id="rId9"/>
    <p:sldId id="437" r:id="rId10"/>
    <p:sldId id="438" r:id="rId11"/>
    <p:sldId id="439" r:id="rId12"/>
    <p:sldId id="440" r:id="rId13"/>
    <p:sldId id="441" r:id="rId14"/>
    <p:sldId id="442" r:id="rId15"/>
    <p:sldId id="443" r:id="rId16"/>
    <p:sldId id="444" r:id="rId17"/>
    <p:sldId id="446" r:id="rId18"/>
    <p:sldId id="447" r:id="rId19"/>
    <p:sldId id="449" r:id="rId20"/>
    <p:sldId id="448" r:id="rId21"/>
    <p:sldId id="450" r:id="rId22"/>
    <p:sldId id="451" r:id="rId23"/>
    <p:sldId id="452" r:id="rId24"/>
    <p:sldId id="453" r:id="rId25"/>
    <p:sldId id="454" r:id="rId2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99" d="100"/>
          <a:sy n="99" d="100"/>
        </p:scale>
        <p:origin x="931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09.03.2026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-leadership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115616" y="3939902"/>
            <a:ext cx="4536504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</p:txBody>
      </p:sp>
    </p:spTree>
    <p:extLst>
      <p:ext uri="{BB962C8B-B14F-4D97-AF65-F5344CB8AC3E}">
        <p14:creationId xmlns:p14="http://schemas.microsoft.com/office/powerpoint/2010/main" val="227593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Lidé se </a:t>
            </a:r>
            <a:r>
              <a:rPr lang="cs-CZ" sz="1600" dirty="0" err="1"/>
              <a:t>self</a:t>
            </a:r>
            <a:r>
              <a:rPr lang="cs-CZ" sz="1600" dirty="0"/>
              <a:t>-leadershipem se aktivně rozvíjejí prostřednictvím: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učení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reflexe (zamýšlení se nad svými zkušenostmi)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zpětné vazby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rozvoje dovedností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Pro </a:t>
            </a:r>
            <a:r>
              <a:rPr lang="cs-CZ" sz="1600" b="1" dirty="0"/>
              <a:t>manažery </a:t>
            </a:r>
            <a:r>
              <a:rPr lang="cs-CZ" sz="1600" dirty="0"/>
              <a:t>je důležité pravidelně reflektovat vlastní práci. Manažeři se učí analyzovat chyby, učit se z zkušeností a rozvíjet nové dovednosti.</a:t>
            </a:r>
          </a:p>
          <a:p>
            <a:pPr marL="0" indent="0" algn="just">
              <a:buNone/>
            </a:pPr>
            <a:r>
              <a:rPr lang="cs-CZ" sz="1600" dirty="0"/>
              <a:t>Patří sem: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koučink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mentoring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600" dirty="0"/>
              <a:t>360° zpětnou vazbu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Neustálé zlepšování</a:t>
            </a:r>
          </a:p>
        </p:txBody>
      </p:sp>
    </p:spTree>
    <p:extLst>
      <p:ext uri="{BB962C8B-B14F-4D97-AF65-F5344CB8AC3E}">
        <p14:creationId xmlns:p14="http://schemas.microsoft.com/office/powerpoint/2010/main" val="305464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/>
              <a:t>Velká část </a:t>
            </a:r>
            <a:r>
              <a:rPr lang="cs-CZ" sz="1600" dirty="0" err="1"/>
              <a:t>sebevedení</a:t>
            </a:r>
            <a:r>
              <a:rPr lang="cs-CZ" sz="1600" dirty="0"/>
              <a:t> v managementu je </a:t>
            </a:r>
            <a:r>
              <a:rPr lang="cs-CZ" sz="1600" b="1" dirty="0"/>
              <a:t>práce s emocemi</a:t>
            </a:r>
            <a:r>
              <a:rPr lang="cs-CZ" sz="1600" dirty="0"/>
              <a:t>.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Manažer </a:t>
            </a:r>
            <a:r>
              <a:rPr lang="cs-CZ" sz="1600" dirty="0"/>
              <a:t>se učí: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zvládat stres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reagovat klidně v konfliktech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kontrolovat impulzivní reakce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0" indent="0" algn="just">
              <a:buNone/>
            </a:pPr>
            <a:r>
              <a:rPr lang="cs-CZ" sz="1600" dirty="0"/>
              <a:t>Tento koncept souvisí s </a:t>
            </a:r>
            <a:r>
              <a:rPr lang="cs-CZ" sz="1600" b="1" dirty="0"/>
              <a:t>emoční inteligencí (EQ)</a:t>
            </a:r>
            <a:r>
              <a:rPr lang="cs-CZ" sz="1600" dirty="0"/>
              <a:t>. Emoční </a:t>
            </a:r>
            <a:r>
              <a:rPr lang="cs-CZ" sz="1600" dirty="0" err="1"/>
              <a:t>inteligenceje</a:t>
            </a:r>
            <a:r>
              <a:rPr lang="cs-CZ" sz="1600" dirty="0"/>
              <a:t> schopnost </a:t>
            </a:r>
            <a:r>
              <a:rPr lang="cs-CZ" sz="1600" b="1" dirty="0"/>
              <a:t>rozpoznávat, chápat a řídit vlastní emoce i emoce ostatních lidí</a:t>
            </a:r>
            <a:r>
              <a:rPr lang="cs-CZ" sz="1600" dirty="0"/>
              <a:t> a používat tyto informace při rozhodování, komunikaci a řešení problémů. Je považována za </a:t>
            </a:r>
            <a:r>
              <a:rPr lang="cs-CZ" sz="1600" b="1" dirty="0"/>
              <a:t>jednu z klíčových kompetencí moderního leadershipu</a:t>
            </a:r>
            <a:r>
              <a:rPr lang="cs-CZ" sz="1600" dirty="0"/>
              <a:t>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Regulace emocí</a:t>
            </a:r>
          </a:p>
        </p:txBody>
      </p:sp>
    </p:spTree>
    <p:extLst>
      <p:ext uri="{BB962C8B-B14F-4D97-AF65-F5344CB8AC3E}">
        <p14:creationId xmlns:p14="http://schemas.microsoft.com/office/powerpoint/2010/main" val="3733842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b="1" dirty="0"/>
              <a:t>Student</a:t>
            </a:r>
            <a:r>
              <a:rPr lang="cs-CZ" sz="1600" dirty="0"/>
              <a:t>, který používá </a:t>
            </a:r>
            <a:r>
              <a:rPr lang="cs-CZ" sz="1600" dirty="0" err="1"/>
              <a:t>self</a:t>
            </a:r>
            <a:r>
              <a:rPr lang="cs-CZ" sz="1600" dirty="0"/>
              <a:t>-leadership: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plánuje si studium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vyhýbá se rozptýlení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 testech analyzuje chyby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zlepšuje své metody učení</a:t>
            </a:r>
          </a:p>
          <a:p>
            <a:pPr marL="0" indent="0">
              <a:buNone/>
            </a:pPr>
            <a:r>
              <a:rPr lang="cs-CZ" sz="1600" dirty="0"/>
              <a:t>Místo toho, aby čekal, až mu někdo řekne, co má dělat.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Manažer</a:t>
            </a:r>
            <a:r>
              <a:rPr lang="cs-CZ" sz="1600" dirty="0"/>
              <a:t>, který používá </a:t>
            </a:r>
            <a:r>
              <a:rPr lang="cs-CZ" sz="1600" dirty="0" err="1"/>
              <a:t>self</a:t>
            </a:r>
            <a:r>
              <a:rPr lang="cs-CZ" sz="1600" dirty="0"/>
              <a:t>-leadership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plánuje si pracovní den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udržuje disciplínu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zvládá stres při problémech v týmu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přemýšlí, jak může být lepším lídrem</a:t>
            </a:r>
          </a:p>
          <a:p>
            <a:pPr marL="0" indent="0">
              <a:buNone/>
            </a:pPr>
            <a:r>
              <a:rPr lang="cs-CZ" sz="1600" dirty="0"/>
              <a:t>Takový člověk nečeká, až ho bude řídit někdo jiný – řídí sám sebe.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Příklady z praxe</a:t>
            </a:r>
          </a:p>
        </p:txBody>
      </p:sp>
    </p:spTree>
    <p:extLst>
      <p:ext uri="{BB962C8B-B14F-4D97-AF65-F5344CB8AC3E}">
        <p14:creationId xmlns:p14="http://schemas.microsoft.com/office/powerpoint/2010/main" val="3427495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b="1" dirty="0"/>
              <a:t>Behaviorální strategie </a:t>
            </a:r>
            <a:r>
              <a:rPr lang="cs-CZ" sz="1400" dirty="0"/>
              <a:t>–</a:t>
            </a:r>
            <a:r>
              <a:rPr lang="cs-CZ" sz="1400" b="1" dirty="0"/>
              <a:t> </a:t>
            </a:r>
            <a:r>
              <a:rPr lang="cs-CZ" sz="1400" dirty="0"/>
              <a:t>tato teorie se zaměřuje na řízení vlastního chování. Cílem je zlepšit </a:t>
            </a:r>
            <a:r>
              <a:rPr lang="cs-CZ" sz="1400" b="1" dirty="0"/>
              <a:t>sebekontrolu a disciplínu</a:t>
            </a:r>
            <a:r>
              <a:rPr lang="cs-CZ" sz="1400" dirty="0"/>
              <a:t>.</a:t>
            </a:r>
          </a:p>
          <a:p>
            <a:pPr marL="0" indent="0" algn="just">
              <a:buNone/>
            </a:pPr>
            <a:r>
              <a:rPr lang="cs-CZ" sz="1400" dirty="0"/>
              <a:t>Používají se například tyto techniky: sebepozorování (sledování vlastního chování, např. jak využívám čas), stanovení osobních cílů, sebemotivace a odměňování, </a:t>
            </a:r>
            <a:r>
              <a:rPr lang="cs-CZ" sz="1400" dirty="0" err="1"/>
              <a:t>sebekorekce</a:t>
            </a:r>
            <a:r>
              <a:rPr lang="cs-CZ" sz="1400" dirty="0"/>
              <a:t> (změna špatných návyků). </a:t>
            </a:r>
          </a:p>
          <a:p>
            <a:pPr marL="0" indent="0" algn="just">
              <a:buNone/>
            </a:pPr>
            <a:r>
              <a:rPr lang="cs-CZ" sz="1400" i="1" dirty="0"/>
              <a:t>Příklad: Manažer si nastaví pravidlo, že každý den začne den plánováním priorit.</a:t>
            </a:r>
          </a:p>
          <a:p>
            <a:pPr algn="just"/>
            <a:r>
              <a:rPr lang="cs-CZ" sz="1400" b="1" dirty="0"/>
              <a:t>Strategie přirozené motivace </a:t>
            </a:r>
            <a:r>
              <a:rPr lang="cs-CZ" sz="1400" dirty="0"/>
              <a:t>- tato teorie říká, že </a:t>
            </a:r>
            <a:r>
              <a:rPr lang="cs-CZ" sz="1400" b="1" dirty="0"/>
              <a:t>lidé pracují lépe, když je práce sama o sobě baví nebo dává smysl</a:t>
            </a:r>
            <a:r>
              <a:rPr lang="cs-CZ" sz="1400" dirty="0"/>
              <a:t>.</a:t>
            </a:r>
          </a:p>
          <a:p>
            <a:pPr marL="0" indent="0" algn="just">
              <a:buNone/>
            </a:pPr>
            <a:r>
              <a:rPr lang="cs-CZ" sz="1400" dirty="0"/>
              <a:t>Manažer se učí: hledat v práci zajímavé nebo smysluplné části, měnit způsob, jak o práci přemýšlí, zvyšovat vnitřní motivaci.</a:t>
            </a:r>
          </a:p>
          <a:p>
            <a:pPr marL="0" indent="0" algn="just">
              <a:buNone/>
            </a:pPr>
            <a:r>
              <a:rPr lang="cs-CZ" sz="1400" i="1" dirty="0"/>
              <a:t>Příklad: Místo toho, aby manažer vnímal projekt jako povinnost, zaměří se na to, že se při něm může naučit nové dovednosti.</a:t>
            </a:r>
          </a:p>
          <a:p>
            <a:pPr algn="just"/>
            <a:r>
              <a:rPr lang="cs-CZ" sz="1400" b="1" dirty="0"/>
              <a:t>Konstruktivní myšlenkové strategie </a:t>
            </a:r>
            <a:r>
              <a:rPr lang="cs-CZ" sz="1400" dirty="0"/>
              <a:t>- tato teorie se zaměřuje na </a:t>
            </a:r>
            <a:r>
              <a:rPr lang="cs-CZ" sz="1400" b="1" dirty="0"/>
              <a:t>řízení vlastních myšlenek</a:t>
            </a:r>
            <a:r>
              <a:rPr lang="cs-CZ" sz="1400" dirty="0"/>
              <a:t>.</a:t>
            </a:r>
          </a:p>
          <a:p>
            <a:pPr marL="0" indent="0" algn="just">
              <a:buNone/>
            </a:pPr>
            <a:r>
              <a:rPr lang="cs-CZ" sz="1400" dirty="0"/>
              <a:t>Manažeři se učí: pozitivní vnitřní dialog, mentální vizualizaci úspěchu, nahrazování negativních myšlenek konstruktivními.</a:t>
            </a:r>
          </a:p>
          <a:p>
            <a:pPr marL="0" indent="0" algn="just">
              <a:buNone/>
            </a:pPr>
            <a:r>
              <a:rPr lang="cs-CZ" sz="1400" i="1" dirty="0"/>
              <a:t>Příklad: Místo myšlenky „Ten projekt nezvládnu“  manažer přemýšlí: „Je to náročné, ale můžu si vytvořit plán a postupně to zvládnout.“</a:t>
            </a:r>
          </a:p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Teorie </a:t>
            </a:r>
            <a:r>
              <a:rPr lang="cs-CZ" dirty="0" err="1"/>
              <a:t>self</a:t>
            </a:r>
            <a:r>
              <a:rPr lang="cs-CZ" dirty="0"/>
              <a:t>-leadershipu</a:t>
            </a:r>
          </a:p>
        </p:txBody>
      </p:sp>
    </p:spTree>
    <p:extLst>
      <p:ext uri="{BB962C8B-B14F-4D97-AF65-F5344CB8AC3E}">
        <p14:creationId xmlns:p14="http://schemas.microsoft.com/office/powerpoint/2010/main" val="1482014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  <a:p>
            <a:pPr marL="0" indent="0" algn="just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241068"/>
            <a:ext cx="6048672" cy="507703"/>
          </a:xfrm>
        </p:spPr>
        <p:txBody>
          <a:bodyPr/>
          <a:lstStyle/>
          <a:p>
            <a:r>
              <a:rPr lang="cs-CZ" dirty="0" err="1"/>
              <a:t>Self</a:t>
            </a:r>
            <a:r>
              <a:rPr lang="cs-CZ" dirty="0"/>
              <a:t>-management a </a:t>
            </a:r>
            <a:r>
              <a:rPr lang="cs-CZ" dirty="0" err="1"/>
              <a:t>Self</a:t>
            </a:r>
            <a:r>
              <a:rPr lang="cs-CZ" dirty="0"/>
              <a:t>-leadership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B2348938-F673-D0B9-F167-121DCDB768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454757"/>
              </p:ext>
            </p:extLst>
          </p:nvPr>
        </p:nvGraphicFramePr>
        <p:xfrm>
          <a:off x="1043608" y="1336961"/>
          <a:ext cx="6192688" cy="1828800"/>
        </p:xfrm>
        <a:graphic>
          <a:graphicData uri="http://schemas.openxmlformats.org/drawingml/2006/table">
            <a:tbl>
              <a:tblPr/>
              <a:tblGrid>
                <a:gridCol w="2952328">
                  <a:extLst>
                    <a:ext uri="{9D8B030D-6E8A-4147-A177-3AD203B41FA5}">
                      <a16:colId xmlns:a16="http://schemas.microsoft.com/office/drawing/2014/main" val="4200550915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8656547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b="1" dirty="0" err="1"/>
                        <a:t>Self</a:t>
                      </a:r>
                      <a:r>
                        <a:rPr lang="cs-CZ" b="1" dirty="0"/>
                        <a:t>-management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err="1"/>
                        <a:t>Self</a:t>
                      </a:r>
                      <a:r>
                        <a:rPr lang="cs-CZ" b="1" dirty="0"/>
                        <a:t>-leadership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0729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/>
                        <a:t>řízení úkolů a času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řízení sebe sama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05905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/>
                        <a:t>disciplína a organizace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vize, motivace a směr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4393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/>
                        <a:t>„co mám dělat“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/>
                        <a:t>„proč to dělám“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388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/>
                        <a:t>operativní řízení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strategické řízení sebe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4261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B6CFCA7-5A2A-1033-6F00-3A8DF8FD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353367"/>
            <a:ext cx="511069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Self</a:t>
            </a:r>
            <a:r>
              <a:rPr kumimoji="0" lang="cs-CZ" altLang="cs-CZ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-management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= organizace práce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cs-CZ" altLang="cs-C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altLang="cs-CZ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Self</a:t>
            </a:r>
            <a:r>
              <a:rPr kumimoji="0" lang="cs-CZ" altLang="cs-CZ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-leadership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= vedení vlastního života a motivace</a:t>
            </a:r>
          </a:p>
        </p:txBody>
      </p:sp>
    </p:spTree>
    <p:extLst>
      <p:ext uri="{BB962C8B-B14F-4D97-AF65-F5344CB8AC3E}">
        <p14:creationId xmlns:p14="http://schemas.microsoft.com/office/powerpoint/2010/main" val="271198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Sebereflexe –</a:t>
            </a:r>
            <a:r>
              <a:rPr lang="cs-CZ" sz="1600" dirty="0"/>
              <a:t> pravidelné přemýšlení o vlastních zkušenostech a chování.</a:t>
            </a:r>
          </a:p>
          <a:p>
            <a:r>
              <a:rPr lang="cs-CZ" sz="1600" b="1" dirty="0"/>
              <a:t>Stanovení cílů – </a:t>
            </a:r>
            <a:r>
              <a:rPr lang="cs-CZ" sz="1600" dirty="0"/>
              <a:t>plánování osobních a pracovních cílů pomocí SMART pravidla.</a:t>
            </a:r>
          </a:p>
          <a:p>
            <a:r>
              <a:rPr lang="cs-CZ" sz="1600" b="1" dirty="0"/>
              <a:t>Sebemotivace – </a:t>
            </a:r>
            <a:r>
              <a:rPr lang="cs-CZ" sz="1600" dirty="0"/>
              <a:t>vytváření vnitřní motivace prostřednictvím smysluplné práce.</a:t>
            </a:r>
          </a:p>
          <a:p>
            <a:r>
              <a:rPr lang="cs-CZ" sz="1600" b="1" dirty="0"/>
              <a:t>Kontrola myšlení – </a:t>
            </a:r>
            <a:r>
              <a:rPr lang="cs-CZ" sz="1600" dirty="0"/>
              <a:t>nahrazování negativních myšlenek pozitivními.</a:t>
            </a:r>
          </a:p>
          <a:p>
            <a:r>
              <a:rPr lang="cs-CZ" sz="1600" b="1" dirty="0"/>
              <a:t>Time management – </a:t>
            </a:r>
            <a:r>
              <a:rPr lang="cs-CZ" sz="1600" dirty="0"/>
              <a:t>efektivní plánování času a priorit.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Techniky </a:t>
            </a:r>
            <a:r>
              <a:rPr lang="cs-CZ" dirty="0" err="1"/>
              <a:t>self</a:t>
            </a:r>
            <a:r>
              <a:rPr lang="cs-CZ" dirty="0"/>
              <a:t>-leadershipu</a:t>
            </a:r>
          </a:p>
        </p:txBody>
      </p:sp>
    </p:spTree>
    <p:extLst>
      <p:ext uri="{BB962C8B-B14F-4D97-AF65-F5344CB8AC3E}">
        <p14:creationId xmlns:p14="http://schemas.microsoft.com/office/powerpoint/2010/main" val="113687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zvyšuje </a:t>
            </a:r>
            <a:r>
              <a:rPr lang="cs-CZ" sz="1600" b="1" dirty="0"/>
              <a:t>osobní výkonnost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podporuje </a:t>
            </a:r>
            <a:r>
              <a:rPr lang="cs-CZ" sz="1600" b="1" dirty="0"/>
              <a:t>samostatnost pracovníků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zlepšuje </a:t>
            </a:r>
            <a:r>
              <a:rPr lang="cs-CZ" sz="1600" b="1" dirty="0"/>
              <a:t>rozhodování manažerů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pomáhá zvládat </a:t>
            </a:r>
            <a:r>
              <a:rPr lang="cs-CZ" sz="1600" b="1" dirty="0"/>
              <a:t>stres a pracovní tlak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podporuje </a:t>
            </a:r>
            <a:r>
              <a:rPr lang="cs-CZ" sz="1600" b="1" dirty="0"/>
              <a:t>dlouhodobý profesní rozvoj</a:t>
            </a: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Význam </a:t>
            </a:r>
            <a:r>
              <a:rPr lang="cs-CZ" dirty="0" err="1"/>
              <a:t>self</a:t>
            </a:r>
            <a:r>
              <a:rPr lang="cs-CZ" dirty="0"/>
              <a:t>-leadershipu v managementu</a:t>
            </a:r>
          </a:p>
        </p:txBody>
      </p:sp>
    </p:spTree>
    <p:extLst>
      <p:ext uri="{BB962C8B-B14F-4D97-AF65-F5344CB8AC3E}">
        <p14:creationId xmlns:p14="http://schemas.microsoft.com/office/powerpoint/2010/main" val="3624432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200" dirty="0"/>
              <a:t>Výzkumy ukazují, že </a:t>
            </a:r>
            <a:r>
              <a:rPr lang="cs-CZ" sz="1200" dirty="0" err="1"/>
              <a:t>self</a:t>
            </a:r>
            <a:r>
              <a:rPr lang="cs-CZ" sz="1200" dirty="0"/>
              <a:t>-leadership má </a:t>
            </a:r>
            <a:r>
              <a:rPr lang="cs-CZ" sz="1200" b="1" dirty="0"/>
              <a:t>významný pozitivní vliv na pracovní výkon zaměstnanců</a:t>
            </a:r>
            <a:r>
              <a:rPr lang="cs-CZ" sz="1200" dirty="0"/>
              <a:t>. Jedna studie zjistila, že </a:t>
            </a:r>
            <a:r>
              <a:rPr lang="cs-CZ" sz="1200" dirty="0" err="1"/>
              <a:t>self</a:t>
            </a:r>
            <a:r>
              <a:rPr lang="cs-CZ" sz="1200" dirty="0"/>
              <a:t>-leadership může vysvětlit přibližně </a:t>
            </a:r>
            <a:r>
              <a:rPr lang="cs-CZ" sz="1200" b="1" dirty="0"/>
              <a:t>55,4 % variability pracovního výkonu zaměstnanců</a:t>
            </a:r>
            <a:r>
              <a:rPr lang="cs-CZ" sz="12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cs-CZ" sz="1050" dirty="0"/>
          </a:p>
          <a:p>
            <a:pPr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Vliv </a:t>
            </a:r>
            <a:r>
              <a:rPr lang="cs-CZ" dirty="0" err="1"/>
              <a:t>self</a:t>
            </a:r>
            <a:r>
              <a:rPr lang="cs-CZ" dirty="0"/>
              <a:t>-leadershipu na pracovní výkon</a:t>
            </a:r>
          </a:p>
        </p:txBody>
      </p:sp>
      <p:pic>
        <p:nvPicPr>
          <p:cNvPr id="2" name="Picture 2" descr="chart_selfleadership_performance.png">
            <a:extLst>
              <a:ext uri="{FF2B5EF4-FFF2-40B4-BE49-F238E27FC236}">
                <a16:creationId xmlns:a16="http://schemas.microsoft.com/office/drawing/2014/main" id="{F5180F30-FA04-FE21-0DDE-21FEDFF070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845"/>
          <a:stretch/>
        </p:blipFill>
        <p:spPr>
          <a:xfrm>
            <a:off x="1275491" y="1275606"/>
            <a:ext cx="4510039" cy="324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986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200" dirty="0"/>
              <a:t>Výzkum ukázal, že strategie </a:t>
            </a:r>
            <a:r>
              <a:rPr lang="cs-CZ" sz="1200" dirty="0" err="1"/>
              <a:t>self</a:t>
            </a:r>
            <a:r>
              <a:rPr lang="cs-CZ" sz="1200" dirty="0"/>
              <a:t>-leadershipu jako </a:t>
            </a:r>
            <a:r>
              <a:rPr lang="cs-CZ" sz="1200" b="1" dirty="0"/>
              <a:t>stanovení vlastních cílů, </a:t>
            </a:r>
            <a:r>
              <a:rPr lang="cs-CZ" sz="1200" b="1" dirty="0" err="1"/>
              <a:t>self-reward</a:t>
            </a:r>
            <a:r>
              <a:rPr lang="cs-CZ" sz="1200" b="1" dirty="0"/>
              <a:t> a vizualizace úspěchu</a:t>
            </a:r>
            <a:r>
              <a:rPr lang="cs-CZ" sz="1200" dirty="0"/>
              <a:t> jsou </a:t>
            </a:r>
            <a:r>
              <a:rPr lang="cs-CZ" sz="1200" b="1" dirty="0"/>
              <a:t>pozitivně spojeny s pracovní angažovaností</a:t>
            </a:r>
            <a:r>
              <a:rPr lang="cs-CZ" sz="1200" dirty="0"/>
              <a:t> zaměstnanců.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1050" dirty="0"/>
          </a:p>
          <a:p>
            <a:pPr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Self</a:t>
            </a:r>
            <a:r>
              <a:rPr lang="cs-CZ" dirty="0"/>
              <a:t>-leadership a pracovní angažovanost</a:t>
            </a:r>
          </a:p>
        </p:txBody>
      </p:sp>
      <p:pic>
        <p:nvPicPr>
          <p:cNvPr id="4" name="Picture 2" descr="chart_strategies_engagement.png">
            <a:extLst>
              <a:ext uri="{FF2B5EF4-FFF2-40B4-BE49-F238E27FC236}">
                <a16:creationId xmlns:a16="http://schemas.microsoft.com/office/drawing/2014/main" id="{9F07FBE2-37C1-467B-5C9E-B17B78B4D62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470"/>
          <a:stretch/>
        </p:blipFill>
        <p:spPr>
          <a:xfrm>
            <a:off x="1835696" y="1347614"/>
            <a:ext cx="4725451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852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200" dirty="0"/>
              <a:t>Výzkumné studie ukázaly, že hlavními oblastmi působení </a:t>
            </a:r>
            <a:r>
              <a:rPr lang="cs-CZ" sz="1200" dirty="0" err="1"/>
              <a:t>self</a:t>
            </a:r>
            <a:r>
              <a:rPr lang="cs-CZ" sz="1200" dirty="0"/>
              <a:t>-leadershipu je výkon, motivace a postoje k práci.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1200" dirty="0"/>
          </a:p>
          <a:p>
            <a:pPr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Oblasti působení </a:t>
            </a:r>
            <a:r>
              <a:rPr lang="cs-CZ" dirty="0" err="1"/>
              <a:t>self</a:t>
            </a:r>
            <a:r>
              <a:rPr lang="cs-CZ" dirty="0"/>
              <a:t>-leadershipu</a:t>
            </a:r>
          </a:p>
        </p:txBody>
      </p:sp>
      <p:pic>
        <p:nvPicPr>
          <p:cNvPr id="2" name="Picture 2" descr="chart_meta_analysis.png">
            <a:extLst>
              <a:ext uri="{FF2B5EF4-FFF2-40B4-BE49-F238E27FC236}">
                <a16:creationId xmlns:a16="http://schemas.microsoft.com/office/drawing/2014/main" id="{D4A9ADC4-978B-5612-A12D-475EE2E1AD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471"/>
          <a:stretch/>
        </p:blipFill>
        <p:spPr>
          <a:xfrm>
            <a:off x="2483768" y="1347614"/>
            <a:ext cx="4725451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152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77686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Seznámit se s konceptem </a:t>
            </a:r>
            <a:r>
              <a:rPr lang="cs-CZ" sz="1600" dirty="0" err="1"/>
              <a:t>self</a:t>
            </a:r>
            <a:r>
              <a:rPr lang="cs-CZ" sz="1600" dirty="0"/>
              <a:t>-leadership pochopit jeho význam pro management.</a:t>
            </a:r>
          </a:p>
          <a:p>
            <a:r>
              <a:rPr lang="cs-CZ" sz="1600" dirty="0"/>
              <a:t>Seznámit se s hlavními teoriemi </a:t>
            </a:r>
            <a:r>
              <a:rPr lang="cs-CZ" sz="1600" dirty="0" err="1"/>
              <a:t>self</a:t>
            </a:r>
            <a:r>
              <a:rPr lang="cs-CZ" sz="1600" dirty="0"/>
              <a:t>‑leadershipu. </a:t>
            </a:r>
          </a:p>
          <a:p>
            <a:r>
              <a:rPr lang="cs-CZ" sz="1600" dirty="0"/>
              <a:t>Pochopit princip myšlenkových map a naučit se je sestavovat.</a:t>
            </a:r>
          </a:p>
          <a:p>
            <a:pPr marL="0" lvl="0" indent="0" algn="just">
              <a:buNone/>
            </a:pPr>
            <a:endParaRPr lang="cs-CZ" sz="1600" dirty="0"/>
          </a:p>
          <a:p>
            <a:pPr algn="just"/>
            <a:endParaRPr lang="cs-CZ" sz="1600" dirty="0"/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Výstupy z učení</a:t>
            </a:r>
          </a:p>
        </p:txBody>
      </p:sp>
    </p:spTree>
    <p:extLst>
      <p:ext uri="{BB962C8B-B14F-4D97-AF65-F5344CB8AC3E}">
        <p14:creationId xmlns:p14="http://schemas.microsoft.com/office/powerpoint/2010/main" val="1337189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200" dirty="0"/>
              <a:t>Výzkum ukazuje, že trénink </a:t>
            </a:r>
            <a:r>
              <a:rPr lang="cs-CZ" sz="1200" dirty="0" err="1"/>
              <a:t>self</a:t>
            </a:r>
            <a:r>
              <a:rPr lang="cs-CZ" sz="1200" dirty="0"/>
              <a:t>-leadershipu zlepšuje odolnost vůči stresu, pracovní výkon, pracovní spokojenost a schopnost organizovat práci.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cs-CZ" sz="1200" dirty="0"/>
          </a:p>
          <a:p>
            <a:pPr algn="just">
              <a:buFont typeface="Arial" panose="020B0604020202020204" pitchFamily="34" charset="0"/>
              <a:buChar char="•"/>
            </a:pPr>
            <a:endParaRPr lang="cs-CZ" sz="12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Dopady tréninku </a:t>
            </a:r>
            <a:r>
              <a:rPr lang="cs-CZ" dirty="0" err="1"/>
              <a:t>self</a:t>
            </a:r>
            <a:r>
              <a:rPr lang="cs-CZ" dirty="0"/>
              <a:t>-leadershipu</a:t>
            </a:r>
          </a:p>
        </p:txBody>
      </p:sp>
      <p:pic>
        <p:nvPicPr>
          <p:cNvPr id="2" name="Picture 2" descr="chart_training_effect.png">
            <a:extLst>
              <a:ext uri="{FF2B5EF4-FFF2-40B4-BE49-F238E27FC236}">
                <a16:creationId xmlns:a16="http://schemas.microsoft.com/office/drawing/2014/main" id="{7951FDC7-4588-9CE1-7AD3-0B0ACB5419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105"/>
          <a:stretch/>
        </p:blipFill>
        <p:spPr>
          <a:xfrm>
            <a:off x="2209274" y="1210892"/>
            <a:ext cx="4725451" cy="3434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840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Myšlenkové mapy </a:t>
            </a:r>
            <a:r>
              <a:rPr lang="cs-CZ" sz="1600" dirty="0"/>
              <a:t>jsou metoda vizuálního organizování informací, která pomáhá </a:t>
            </a:r>
            <a:r>
              <a:rPr lang="cs-CZ" sz="1600" b="1" dirty="0"/>
              <a:t>lépe pochopit, zapamatovat a strukturovat myšlenky</a:t>
            </a:r>
            <a:r>
              <a:rPr lang="cs-CZ" sz="1600" dirty="0"/>
              <a:t>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Tuto metodu popularizoval britský psycholog a autor </a:t>
            </a:r>
            <a:r>
              <a:rPr lang="cs-CZ" sz="1600" b="1" dirty="0"/>
              <a:t>Tony </a:t>
            </a:r>
            <a:r>
              <a:rPr lang="cs-CZ" sz="1600" b="1" dirty="0" err="1"/>
              <a:t>Buzan</a:t>
            </a:r>
            <a:r>
              <a:rPr lang="cs-CZ" sz="1600" dirty="0"/>
              <a:t> v 70. letech.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Podle této teorie lidský mozek nepřemýšlí lineárně (v řadách), ale asociativně – tedy pomocí propojených myšlenek. Myšlenkové mapy se proto snaží napodobit přirozený způsob fungování mozku.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Myšlenkové mapy proto představují </a:t>
            </a:r>
            <a:r>
              <a:rPr lang="cs-CZ" sz="1600" b="1" dirty="0"/>
              <a:t>efektivní nástroj pro organizaci myšlenek, studium a kreativní práci</a:t>
            </a:r>
            <a:r>
              <a:rPr lang="cs-CZ" sz="1600" dirty="0"/>
              <a:t>.</a:t>
            </a:r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Myšlenkové mapy (Mind </a:t>
            </a:r>
            <a:r>
              <a:rPr lang="cs-CZ" dirty="0" err="1"/>
              <a:t>Maps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8087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5337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cs-CZ" sz="1200" b="1" dirty="0" err="1"/>
              <a:t>Radiantní</a:t>
            </a:r>
            <a:r>
              <a:rPr lang="cs-CZ" sz="1200" b="1" dirty="0"/>
              <a:t> (paprskovité) myšlení</a:t>
            </a:r>
          </a:p>
          <a:p>
            <a:r>
              <a:rPr lang="cs-CZ" sz="1200" dirty="0"/>
              <a:t>Mozek vytváří myšlenky </a:t>
            </a:r>
            <a:r>
              <a:rPr lang="cs-CZ" sz="1200" b="1" dirty="0"/>
              <a:t>od jednoho centra do mnoha směrů</a:t>
            </a:r>
            <a:r>
              <a:rPr lang="cs-CZ" sz="1200" dirty="0"/>
              <a:t>. Tento způsob odpovídá tomu, jak mozek vytváří </a:t>
            </a:r>
            <a:r>
              <a:rPr lang="cs-CZ" sz="1200" b="1" dirty="0"/>
              <a:t>asociace mezi informacemi</a:t>
            </a:r>
            <a:r>
              <a:rPr lang="cs-CZ" sz="1200" dirty="0"/>
              <a:t>.</a:t>
            </a:r>
          </a:p>
          <a:p>
            <a:r>
              <a:rPr lang="cs-CZ" sz="1200" dirty="0"/>
              <a:t>Proto se myšlenková mapa vytváří tak, že: do středu se napíše </a:t>
            </a:r>
            <a:r>
              <a:rPr lang="cs-CZ" sz="1200" b="1" dirty="0"/>
              <a:t>hlavní téma, </a:t>
            </a:r>
            <a:r>
              <a:rPr lang="cs-CZ" sz="1200" dirty="0"/>
              <a:t>z něj vycházejí </a:t>
            </a:r>
            <a:r>
              <a:rPr lang="cs-CZ" sz="1200" b="1" dirty="0"/>
              <a:t>větve s podtématy, </a:t>
            </a:r>
            <a:r>
              <a:rPr lang="cs-CZ" sz="1200" dirty="0"/>
              <a:t>ty se dále rozvětvují na další informace</a:t>
            </a:r>
          </a:p>
          <a:p>
            <a:pPr marL="0" indent="0" algn="just">
              <a:buNone/>
            </a:pPr>
            <a:endParaRPr lang="cs-CZ" sz="12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1200" b="1" dirty="0"/>
              <a:t>Vizuální struktura informací</a:t>
            </a:r>
          </a:p>
          <a:p>
            <a:r>
              <a:rPr lang="cs-CZ" sz="1200" dirty="0"/>
              <a:t>Myšlenkové mapy využívají: barvy, obrázky, symboly, klíčová slova, větve a spojení.</a:t>
            </a:r>
          </a:p>
          <a:p>
            <a:r>
              <a:rPr lang="cs-CZ" sz="1200" dirty="0"/>
              <a:t>Díky tomu zapojují </a:t>
            </a:r>
            <a:r>
              <a:rPr lang="cs-CZ" sz="1200" b="1" dirty="0"/>
              <a:t>obě mozkové hemisféry</a:t>
            </a:r>
            <a:r>
              <a:rPr lang="cs-CZ" sz="1200" dirty="0"/>
              <a:t>: levá hemisféra (logika, jazyk, analýza), pravá hemisféra (kreativita, obrazotvornost, představivost)</a:t>
            </a:r>
          </a:p>
          <a:p>
            <a:r>
              <a:rPr lang="cs-CZ" sz="1200" dirty="0"/>
              <a:t>Výsledkem je </a:t>
            </a:r>
            <a:r>
              <a:rPr lang="cs-CZ" sz="1200" b="1" dirty="0"/>
              <a:t>lepší zapamatování informací</a:t>
            </a:r>
            <a:r>
              <a:rPr lang="cs-CZ" sz="1200" dirty="0"/>
              <a:t>.</a:t>
            </a:r>
          </a:p>
          <a:p>
            <a:pPr marL="0" indent="0" algn="just">
              <a:buNone/>
            </a:pPr>
            <a:endParaRPr lang="cs-CZ" sz="12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1200" dirty="0"/>
              <a:t>V myšlenkových mapách se používají </a:t>
            </a:r>
            <a:r>
              <a:rPr lang="cs-CZ" sz="1200" b="1" dirty="0"/>
              <a:t>krátká klíčová slova místo dlouhých vět</a:t>
            </a:r>
            <a:r>
              <a:rPr lang="cs-CZ" sz="1200" dirty="0"/>
              <a:t>.</a:t>
            </a:r>
          </a:p>
          <a:p>
            <a:r>
              <a:rPr lang="cs-CZ" sz="1200" dirty="0"/>
              <a:t>Důvod: mozek si snadněji vybaví jedno slovo, jedno slovo může vyvolat více asociací. </a:t>
            </a:r>
          </a:p>
          <a:p>
            <a:endParaRPr lang="cs-CZ" sz="9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1200" b="1" dirty="0"/>
              <a:t>Asociativní učení</a:t>
            </a:r>
          </a:p>
          <a:p>
            <a:r>
              <a:rPr lang="cs-CZ" sz="1200" dirty="0"/>
              <a:t>Myšlenkové mapy podporují </a:t>
            </a:r>
            <a:r>
              <a:rPr lang="cs-CZ" sz="1200" b="1" dirty="0"/>
              <a:t>asociace mezi informacemi</a:t>
            </a:r>
            <a:r>
              <a:rPr lang="cs-CZ" sz="1200" dirty="0"/>
              <a:t>. To znamená, že nové informace se </a:t>
            </a:r>
            <a:r>
              <a:rPr lang="cs-CZ" sz="1200" b="1" dirty="0"/>
              <a:t>propojují s již známými znalostmi</a:t>
            </a:r>
            <a:r>
              <a:rPr lang="cs-CZ" sz="1200" dirty="0"/>
              <a:t>.</a:t>
            </a:r>
          </a:p>
          <a:p>
            <a:r>
              <a:rPr lang="cs-CZ" sz="1200" dirty="0"/>
              <a:t>Tento princip je velmi důležitý ve vzdělávání, kreativním myšlení, řešení problémů a plánování projektů.</a:t>
            </a:r>
          </a:p>
          <a:p>
            <a:endParaRPr lang="cs-CZ" sz="1200" dirty="0"/>
          </a:p>
          <a:p>
            <a:pPr marL="0" indent="0" algn="just">
              <a:buNone/>
            </a:pPr>
            <a:endParaRPr lang="cs-CZ" sz="12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Princip fungování myšlenkových map</a:t>
            </a:r>
          </a:p>
        </p:txBody>
      </p:sp>
    </p:spTree>
    <p:extLst>
      <p:ext uri="{BB962C8B-B14F-4D97-AF65-F5344CB8AC3E}">
        <p14:creationId xmlns:p14="http://schemas.microsoft.com/office/powerpoint/2010/main" val="477499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5337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zlepšují </a:t>
            </a:r>
            <a:r>
              <a:rPr lang="cs-CZ" sz="1600" b="1" dirty="0"/>
              <a:t>paměť a zapamatování informací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pomáhají </a:t>
            </a:r>
            <a:r>
              <a:rPr lang="cs-CZ" sz="1600" b="1" dirty="0"/>
              <a:t>organizovat složité informace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podporují </a:t>
            </a:r>
            <a:r>
              <a:rPr lang="cs-CZ" sz="1600" b="1" dirty="0"/>
              <a:t>kreativitu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zjednodušují </a:t>
            </a:r>
            <a:r>
              <a:rPr lang="cs-CZ" sz="1600" b="1" dirty="0"/>
              <a:t>učení a plánování</a:t>
            </a:r>
            <a:endParaRPr lang="cs-CZ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umožňují rychlé </a:t>
            </a:r>
            <a:r>
              <a:rPr lang="cs-CZ" sz="1600" b="1" dirty="0"/>
              <a:t>shrnutí tématu</a:t>
            </a:r>
            <a:endParaRPr lang="cs-CZ" sz="1600" dirty="0"/>
          </a:p>
          <a:p>
            <a:endParaRPr lang="cs-CZ" sz="1600" dirty="0"/>
          </a:p>
          <a:p>
            <a:endParaRPr lang="cs-CZ" sz="1600" dirty="0"/>
          </a:p>
          <a:p>
            <a:pPr marL="0" indent="0">
              <a:buNone/>
            </a:pPr>
            <a:r>
              <a:rPr lang="cs-CZ" sz="1600" dirty="0"/>
              <a:t>Proto se používají například při: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studiu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plánování projektů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brainstormingu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tvorbě prezentací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řešení problémů</a:t>
            </a:r>
          </a:p>
          <a:p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Výhody myšlenkových map</a:t>
            </a:r>
          </a:p>
        </p:txBody>
      </p:sp>
    </p:spTree>
    <p:extLst>
      <p:ext uri="{BB962C8B-B14F-4D97-AF65-F5344CB8AC3E}">
        <p14:creationId xmlns:p14="http://schemas.microsoft.com/office/powerpoint/2010/main" val="1371518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845989" y="1428517"/>
            <a:ext cx="5908692" cy="198165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Ukázka myšlenkové mapy</a:t>
            </a:r>
          </a:p>
        </p:txBody>
      </p:sp>
      <p:pic>
        <p:nvPicPr>
          <p:cNvPr id="2052" name="Picture 4" descr="Myšlenková mapa: Co to je a jak si ji vytvořit? + Aplikace | ŽijÚspěšně.cz">
            <a:extLst>
              <a:ext uri="{FF2B5EF4-FFF2-40B4-BE49-F238E27FC236}">
                <a16:creationId xmlns:a16="http://schemas.microsoft.com/office/drawing/2014/main" id="{0E3D4538-0F65-5D9A-FCC6-8B56F3938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702943"/>
            <a:ext cx="4480917" cy="400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0398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845989" y="1428517"/>
            <a:ext cx="5908692" cy="198165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  <a:p>
            <a:pPr marL="0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Ukázka myšlenkové mapy</a:t>
            </a:r>
          </a:p>
        </p:txBody>
      </p:sp>
      <p:pic>
        <p:nvPicPr>
          <p:cNvPr id="3074" name="Picture 2" descr="Proč jsou myšlenkové mapy lepší než seznamy úkolů?">
            <a:extLst>
              <a:ext uri="{FF2B5EF4-FFF2-40B4-BE49-F238E27FC236}">
                <a16:creationId xmlns:a16="http://schemas.microsoft.com/office/drawing/2014/main" id="{1262D4C1-D0D4-9AE2-7ADB-74B14251BA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03189"/>
            <a:ext cx="6048672" cy="3956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963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9839"/>
            <a:ext cx="784887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b="1" dirty="0" err="1"/>
              <a:t>Self</a:t>
            </a:r>
            <a:r>
              <a:rPr lang="cs-CZ" sz="1400" b="1" dirty="0"/>
              <a:t>-leadership (</a:t>
            </a:r>
            <a:r>
              <a:rPr lang="cs-CZ" sz="1400" b="1" dirty="0" err="1"/>
              <a:t>sebevedení</a:t>
            </a:r>
            <a:r>
              <a:rPr lang="cs-CZ" sz="1400" b="1" dirty="0"/>
              <a:t>)</a:t>
            </a:r>
            <a:r>
              <a:rPr lang="cs-CZ" sz="1400" dirty="0"/>
              <a:t> je schopnost </a:t>
            </a:r>
            <a:r>
              <a:rPr lang="cs-CZ" sz="1400" b="1" dirty="0"/>
              <a:t>vést sám sebe – své myšlenky, emoce a jednání – </a:t>
            </a:r>
            <a:r>
              <a:rPr lang="cs-CZ" sz="1400" dirty="0"/>
              <a:t>tak, abyste dosahovali svých cílů a žili podle svých hodnot, aniž by vás musel neustále řídit někdo jiný.</a:t>
            </a:r>
          </a:p>
          <a:p>
            <a:pPr algn="just"/>
            <a:r>
              <a:rPr lang="cs-CZ" sz="1400" dirty="0"/>
              <a:t>Jde o převzetí odpovědnosti za svůj směr, rozhodnutí a osobní růst.</a:t>
            </a:r>
          </a:p>
          <a:p>
            <a:pPr algn="just"/>
            <a:br>
              <a:rPr lang="cs-CZ" sz="1400" dirty="0"/>
            </a:br>
            <a:r>
              <a:rPr lang="cs-CZ" sz="1400" dirty="0"/>
              <a:t>Koncept </a:t>
            </a:r>
            <a:r>
              <a:rPr lang="cs-CZ" sz="1400" dirty="0" err="1"/>
              <a:t>self</a:t>
            </a:r>
            <a:r>
              <a:rPr lang="cs-CZ" sz="1400" dirty="0"/>
              <a:t>-leadershipu byl silně rozpracován v 80. letech a často se spojuje s výzkumem profesora </a:t>
            </a:r>
            <a:r>
              <a:rPr lang="cs-CZ" sz="1400" b="1" dirty="0"/>
              <a:t>Christophera </a:t>
            </a:r>
            <a:r>
              <a:rPr lang="cs-CZ" sz="1400" b="1" dirty="0" err="1"/>
              <a:t>Necka</a:t>
            </a:r>
            <a:r>
              <a:rPr lang="cs-CZ" sz="1400" dirty="0"/>
              <a:t> a dalších autorů v oblasti managementu.</a:t>
            </a:r>
          </a:p>
          <a:p>
            <a:pPr marL="0" indent="0" algn="just">
              <a:buNone/>
            </a:pPr>
            <a:endParaRPr lang="cs-CZ" sz="1400" dirty="0"/>
          </a:p>
          <a:p>
            <a:pPr algn="just"/>
            <a:r>
              <a:rPr lang="cs-CZ" sz="1400" b="1" dirty="0" err="1"/>
              <a:t>Self</a:t>
            </a:r>
            <a:r>
              <a:rPr lang="cs-CZ" sz="1400" b="1" dirty="0"/>
              <a:t>-leadership = vědomé řízení vlastního života místo toho, aby vás řídily okolnosti.</a:t>
            </a:r>
          </a:p>
          <a:p>
            <a:pPr algn="just"/>
            <a:endParaRPr lang="cs-CZ" sz="1400" dirty="0"/>
          </a:p>
          <a:p>
            <a:r>
              <a:rPr lang="cs-CZ" sz="1400" dirty="0"/>
              <a:t>Schopnost řídit vlastní myšlenky, emoce a chování.</a:t>
            </a:r>
          </a:p>
          <a:p>
            <a:r>
              <a:rPr lang="cs-CZ" sz="1400" dirty="0"/>
              <a:t>Zaměřuje se na osobní odpovědnost a motivaci.</a:t>
            </a:r>
          </a:p>
          <a:p>
            <a:r>
              <a:rPr lang="cs-CZ" sz="1400" dirty="0"/>
              <a:t>Pomáhá dosahovat osobních i pracovních cílů.</a:t>
            </a:r>
          </a:p>
          <a:p>
            <a:pPr lvl="0" algn="just"/>
            <a:endParaRPr lang="cs-CZ" sz="1400" dirty="0"/>
          </a:p>
          <a:p>
            <a:pPr algn="just"/>
            <a:r>
              <a:rPr lang="en-US" sz="1400" dirty="0"/>
              <a:t>Self‑leadership </a:t>
            </a:r>
            <a:r>
              <a:rPr lang="en-US" sz="1400" dirty="0" err="1"/>
              <a:t>jako</a:t>
            </a:r>
            <a:r>
              <a:rPr lang="en-US" sz="1400" dirty="0"/>
              <a:t> </a:t>
            </a:r>
            <a:r>
              <a:rPr lang="en-US" sz="1400" dirty="0" err="1"/>
              <a:t>součást</a:t>
            </a:r>
            <a:r>
              <a:rPr lang="en-US" sz="1400" dirty="0"/>
              <a:t> </a:t>
            </a:r>
            <a:r>
              <a:rPr lang="en-US" sz="1400" dirty="0" err="1"/>
              <a:t>moderního</a:t>
            </a:r>
            <a:r>
              <a:rPr lang="en-US" sz="1400" dirty="0"/>
              <a:t> </a:t>
            </a:r>
            <a:r>
              <a:rPr lang="en-US" sz="1400" dirty="0" err="1"/>
              <a:t>leadershipu</a:t>
            </a:r>
            <a:r>
              <a:rPr lang="cs-CZ" sz="1400" dirty="0"/>
              <a:t>.</a:t>
            </a:r>
          </a:p>
          <a:p>
            <a:pPr marL="0" indent="0" algn="just">
              <a:buNone/>
            </a:pPr>
            <a:endParaRPr lang="cs-CZ" sz="1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sz="1400" dirty="0">
                <a:solidFill>
                  <a:srgbClr val="FF0000"/>
                </a:solidFill>
              </a:rPr>
              <a:t>Základní myšlenka - </a:t>
            </a:r>
            <a:r>
              <a:rPr lang="cs-CZ" sz="1400" b="1" dirty="0">
                <a:solidFill>
                  <a:srgbClr val="FF0000"/>
                </a:solidFill>
              </a:rPr>
              <a:t>dobrý manažer musí nejdřív umět vést sám sebe, teprve potom může vést tým.</a:t>
            </a:r>
            <a:endParaRPr lang="en-US" sz="1400" dirty="0">
              <a:solidFill>
                <a:srgbClr val="FF0000"/>
              </a:solidFill>
            </a:endParaRPr>
          </a:p>
          <a:p>
            <a:pPr lvl="0" algn="just"/>
            <a:endParaRPr lang="cs-CZ" sz="1400" dirty="0"/>
          </a:p>
          <a:p>
            <a:pPr algn="just"/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 err="1"/>
              <a:t>Self</a:t>
            </a:r>
            <a:r>
              <a:rPr lang="cs-CZ" dirty="0"/>
              <a:t>-leadership</a:t>
            </a:r>
          </a:p>
        </p:txBody>
      </p:sp>
    </p:spTree>
    <p:extLst>
      <p:ext uri="{BB962C8B-B14F-4D97-AF65-F5344CB8AC3E}">
        <p14:creationId xmlns:p14="http://schemas.microsoft.com/office/powerpoint/2010/main" val="241561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Sebeuvědomění</a:t>
            </a:r>
          </a:p>
          <a:p>
            <a:r>
              <a:rPr lang="cs-CZ" sz="1800" dirty="0"/>
              <a:t>Seberegulace</a:t>
            </a:r>
          </a:p>
          <a:p>
            <a:r>
              <a:rPr lang="cs-CZ" sz="1800" dirty="0"/>
              <a:t>Osobní odpovědnost</a:t>
            </a:r>
          </a:p>
          <a:p>
            <a:r>
              <a:rPr lang="cs-CZ" sz="1800" dirty="0"/>
              <a:t>Stanovování cílů</a:t>
            </a:r>
          </a:p>
          <a:p>
            <a:r>
              <a:rPr lang="cs-CZ" sz="1800" dirty="0"/>
              <a:t>Vnitřní motivace</a:t>
            </a:r>
          </a:p>
          <a:p>
            <a:pPr lvl="0" algn="just"/>
            <a:endParaRPr lang="cs-CZ" sz="1800" dirty="0"/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Prvky </a:t>
            </a:r>
            <a:r>
              <a:rPr lang="cs-CZ" dirty="0" err="1"/>
              <a:t>self</a:t>
            </a:r>
            <a:r>
              <a:rPr lang="cs-CZ" dirty="0"/>
              <a:t>-leadershipu</a:t>
            </a:r>
          </a:p>
        </p:txBody>
      </p:sp>
    </p:spTree>
    <p:extLst>
      <p:ext uri="{BB962C8B-B14F-4D97-AF65-F5344CB8AC3E}">
        <p14:creationId xmlns:p14="http://schemas.microsoft.com/office/powerpoint/2010/main" val="48485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Poznání vlastních silných a slabých stránek</a:t>
            </a:r>
          </a:p>
          <a:p>
            <a:r>
              <a:rPr lang="cs-CZ" sz="1600" dirty="0"/>
              <a:t>Porozumění vlastním emocím a spouštěčům </a:t>
            </a:r>
          </a:p>
          <a:p>
            <a:r>
              <a:rPr lang="cs-CZ" sz="1600" dirty="0"/>
              <a:t>Porozumění svým hodnotám a motivaci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i="1" dirty="0"/>
              <a:t>Příklad: Uvědomíte si, že </a:t>
            </a:r>
            <a:r>
              <a:rPr lang="cs-CZ" sz="1600" i="1" dirty="0" err="1"/>
              <a:t>prokrastinujete</a:t>
            </a:r>
            <a:r>
              <a:rPr lang="cs-CZ" sz="1600" i="1" dirty="0"/>
              <a:t>, když je úkol příliš složitý nebo vás stresuje.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Manažeři s</a:t>
            </a:r>
            <a:r>
              <a:rPr lang="cs-CZ" sz="1600" dirty="0"/>
              <a:t>e učí uvědomovat si své reakce na stres nebo konflikty. Cílem je vědět, jaký typ lídra jsem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dirty="0"/>
              <a:t>Používají se například: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sebereflexe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zpětná vazba od kolegů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osobnostní testy (např. leadership </a:t>
            </a:r>
            <a:r>
              <a:rPr lang="cs-CZ" sz="1600" dirty="0" err="1"/>
              <a:t>assessment</a:t>
            </a:r>
            <a:r>
              <a:rPr lang="cs-CZ" sz="1600" dirty="0"/>
              <a:t>)</a:t>
            </a:r>
          </a:p>
          <a:p>
            <a:endParaRPr lang="cs-CZ" sz="1600" dirty="0"/>
          </a:p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Sebeuvědomění</a:t>
            </a:r>
          </a:p>
        </p:txBody>
      </p:sp>
    </p:spTree>
    <p:extLst>
      <p:ext uri="{BB962C8B-B14F-4D97-AF65-F5344CB8AC3E}">
        <p14:creationId xmlns:p14="http://schemas.microsoft.com/office/powerpoint/2010/main" val="2723475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/>
              <a:t>Schopnost řídit své emoce, návyky a impulzy.</a:t>
            </a:r>
          </a:p>
          <a:p>
            <a:pPr marL="0" indent="0">
              <a:buNone/>
            </a:pPr>
            <a:r>
              <a:rPr lang="cs-CZ" sz="1600" dirty="0"/>
              <a:t>Zahrnuje: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Disciplínu a kontrola chování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Schopnost řídit a kontrolovat emoce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Schopnost zvládání stresu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i="1" dirty="0"/>
              <a:t>Příklad: Zůstat klidný a soustředěný místo toho, abyste reagovali emotivně na kritiku.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Manažeři</a:t>
            </a:r>
            <a:r>
              <a:rPr lang="cs-CZ" sz="1600" dirty="0"/>
              <a:t> se učí organizovat vlastní práci a energii (řízení vlastního výkonu).</a:t>
            </a:r>
          </a:p>
          <a:p>
            <a:pPr marL="0" indent="0">
              <a:buNone/>
            </a:pPr>
            <a:r>
              <a:rPr lang="cs-CZ" sz="1600" dirty="0"/>
              <a:t>Patří sem: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plánování času (</a:t>
            </a:r>
            <a:r>
              <a:rPr lang="cs-CZ" sz="1600" dirty="0" err="1"/>
              <a:t>time</a:t>
            </a:r>
            <a:r>
              <a:rPr lang="cs-CZ" sz="1600" dirty="0"/>
              <a:t> management)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stanovování priorit (plánování úkolů)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práce s cíli (SMART cíle)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disciplína</a:t>
            </a:r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Seberegulace</a:t>
            </a:r>
          </a:p>
        </p:txBody>
      </p:sp>
    </p:spTree>
    <p:extLst>
      <p:ext uri="{BB962C8B-B14F-4D97-AF65-F5344CB8AC3E}">
        <p14:creationId xmlns:p14="http://schemas.microsoft.com/office/powerpoint/2010/main" val="239085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/>
              <a:t>Lidé se </a:t>
            </a:r>
            <a:r>
              <a:rPr lang="cs-CZ" sz="1600" dirty="0" err="1"/>
              <a:t>self</a:t>
            </a:r>
            <a:r>
              <a:rPr lang="cs-CZ" sz="1600" dirty="0"/>
              <a:t>-leadershipem přebírají odpovědnost za: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své volby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své chyby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svůj pokrok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i="1" dirty="0"/>
              <a:t>Místo obviňování okolností se ptají: </a:t>
            </a:r>
            <a:r>
              <a:rPr lang="cs-CZ" sz="1600" b="1" i="1" dirty="0"/>
              <a:t>„Co můžu udělat, abych tuto situaci zlepšil?“</a:t>
            </a:r>
            <a:endParaRPr lang="cs-CZ" sz="1600" i="1" dirty="0"/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Osobní odpovědnost</a:t>
            </a:r>
          </a:p>
        </p:txBody>
      </p:sp>
    </p:spTree>
    <p:extLst>
      <p:ext uri="{BB962C8B-B14F-4D97-AF65-F5344CB8AC3E}">
        <p14:creationId xmlns:p14="http://schemas.microsoft.com/office/powerpoint/2010/main" val="1833697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400" dirty="0" err="1"/>
              <a:t>Self</a:t>
            </a:r>
            <a:r>
              <a:rPr lang="cs-CZ" sz="1400" dirty="0"/>
              <a:t>-leadership vyžaduje jasný směr.</a:t>
            </a:r>
          </a:p>
          <a:p>
            <a:r>
              <a:rPr lang="cs-CZ" sz="1400" dirty="0"/>
              <a:t>Důležitý nástroj </a:t>
            </a:r>
            <a:r>
              <a:rPr lang="cs-CZ" sz="1400" dirty="0" err="1"/>
              <a:t>sebevedení</a:t>
            </a:r>
            <a:endParaRPr lang="cs-CZ" sz="1400" dirty="0"/>
          </a:p>
          <a:p>
            <a:r>
              <a:rPr lang="cs-CZ" sz="1400" dirty="0"/>
              <a:t>Používá se metoda SMART</a:t>
            </a:r>
          </a:p>
          <a:p>
            <a:endParaRPr lang="cs-CZ" sz="1400" dirty="0"/>
          </a:p>
          <a:p>
            <a:pPr marL="0" indent="0">
              <a:buNone/>
            </a:pPr>
            <a:r>
              <a:rPr lang="cs-CZ" sz="1400" i="1" dirty="0"/>
              <a:t>Příklad: Místo „Chci se zlepšit v programování“ → „Budu každý den 1 hodinu procvičovat programování.“</a:t>
            </a:r>
          </a:p>
          <a:p>
            <a:pPr marL="0" indent="0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Stanovování cílů</a:t>
            </a:r>
          </a:p>
        </p:txBody>
      </p:sp>
    </p:spTree>
    <p:extLst>
      <p:ext uri="{BB962C8B-B14F-4D97-AF65-F5344CB8AC3E}">
        <p14:creationId xmlns:p14="http://schemas.microsoft.com/office/powerpoint/2010/main" val="3224163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600" dirty="0"/>
              <a:t>Schopnost motivovat se i bez vnějšího tlaku.</a:t>
            </a:r>
          </a:p>
          <a:p>
            <a:pPr marL="0" indent="0">
              <a:buNone/>
            </a:pPr>
            <a:r>
              <a:rPr lang="cs-CZ" sz="1600" dirty="0"/>
              <a:t>Pomáhá například: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vnitřní motivace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smysl a účel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osobní odměny</a:t>
            </a:r>
          </a:p>
          <a:p>
            <a:endParaRPr lang="cs-CZ" sz="1600" dirty="0"/>
          </a:p>
          <a:p>
            <a:pPr marL="0" indent="0">
              <a:buNone/>
            </a:pPr>
            <a:r>
              <a:rPr lang="cs-CZ" sz="1600" b="1" dirty="0"/>
              <a:t>Manažeři</a:t>
            </a:r>
            <a:r>
              <a:rPr lang="cs-CZ" sz="1600" dirty="0"/>
              <a:t> se učí motivovat sami sebe, nejen tým.</a:t>
            </a:r>
          </a:p>
          <a:p>
            <a:pPr marL="0" indent="0">
              <a:buNone/>
            </a:pPr>
            <a:r>
              <a:rPr lang="cs-CZ" sz="1600" dirty="0"/>
              <a:t>Patří sem: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najít smysl práce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rozvíjet osobní vizi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600" dirty="0"/>
              <a:t>pracovat s vlastní energií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/>
              <a:t>Silný lídr není závislý jen na vnějších odměnách.</a:t>
            </a:r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Vnitřní motivace</a:t>
            </a:r>
          </a:p>
        </p:txBody>
      </p:sp>
    </p:spTree>
    <p:extLst>
      <p:ext uri="{BB962C8B-B14F-4D97-AF65-F5344CB8AC3E}">
        <p14:creationId xmlns:p14="http://schemas.microsoft.com/office/powerpoint/2010/main" val="132352821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3469</TotalTime>
  <Words>1547</Words>
  <Application>Microsoft Office PowerPoint</Application>
  <PresentationFormat>Předvádění na obrazovce (16:9)</PresentationFormat>
  <Paragraphs>251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Enriqueta</vt:lpstr>
      <vt:lpstr>Times New Roman</vt:lpstr>
      <vt:lpstr>Wingdings</vt:lpstr>
      <vt:lpstr>SLU</vt:lpstr>
      <vt:lpstr>Self-leadership   </vt:lpstr>
      <vt:lpstr>Výstupy z učení</vt:lpstr>
      <vt:lpstr>Self-leadership</vt:lpstr>
      <vt:lpstr>Prvky self-leadershipu</vt:lpstr>
      <vt:lpstr>Sebeuvědomění</vt:lpstr>
      <vt:lpstr>Seberegulace</vt:lpstr>
      <vt:lpstr>Osobní odpovědnost</vt:lpstr>
      <vt:lpstr>Stanovování cílů</vt:lpstr>
      <vt:lpstr>Vnitřní motivace</vt:lpstr>
      <vt:lpstr>Neustálé zlepšování</vt:lpstr>
      <vt:lpstr>Regulace emocí</vt:lpstr>
      <vt:lpstr>Příklady z praxe</vt:lpstr>
      <vt:lpstr>Teorie self-leadershipu</vt:lpstr>
      <vt:lpstr>Self-management a Self-leadership</vt:lpstr>
      <vt:lpstr>Techniky self-leadershipu</vt:lpstr>
      <vt:lpstr>Význam self-leadershipu v managementu</vt:lpstr>
      <vt:lpstr>Vliv self-leadershipu na pracovní výkon</vt:lpstr>
      <vt:lpstr>Self-leadership a pracovní angažovanost</vt:lpstr>
      <vt:lpstr>Oblasti působení self-leadershipu</vt:lpstr>
      <vt:lpstr>Dopady tréninku self-leadershipu</vt:lpstr>
      <vt:lpstr>Myšlenkové mapy (Mind Maps)</vt:lpstr>
      <vt:lpstr>Princip fungování myšlenkových map</vt:lpstr>
      <vt:lpstr>Výhody myšlenkových map</vt:lpstr>
      <vt:lpstr>Ukázka myšlenkové mapy</vt:lpstr>
      <vt:lpstr>Ukázka myšlenkové mapy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236</cp:revision>
  <dcterms:created xsi:type="dcterms:W3CDTF">2016-07-06T15:42:34Z</dcterms:created>
  <dcterms:modified xsi:type="dcterms:W3CDTF">2026-03-09T17:23:03Z</dcterms:modified>
</cp:coreProperties>
</file>