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0"/>
  </p:notesMasterIdLst>
  <p:sldIdLst>
    <p:sldId id="256" r:id="rId2"/>
    <p:sldId id="269" r:id="rId3"/>
    <p:sldId id="277" r:id="rId4"/>
    <p:sldId id="378" r:id="rId5"/>
    <p:sldId id="379" r:id="rId6"/>
    <p:sldId id="393" r:id="rId7"/>
    <p:sldId id="407" r:id="rId8"/>
    <p:sldId id="329" r:id="rId9"/>
    <p:sldId id="394" r:id="rId10"/>
    <p:sldId id="382" r:id="rId11"/>
    <p:sldId id="383" r:id="rId12"/>
    <p:sldId id="384" r:id="rId13"/>
    <p:sldId id="408" r:id="rId14"/>
    <p:sldId id="397" r:id="rId15"/>
    <p:sldId id="398" r:id="rId16"/>
    <p:sldId id="385" r:id="rId17"/>
    <p:sldId id="386" r:id="rId18"/>
    <p:sldId id="387" r:id="rId19"/>
    <p:sldId id="405" r:id="rId20"/>
    <p:sldId id="406" r:id="rId21"/>
    <p:sldId id="409" r:id="rId22"/>
    <p:sldId id="410" r:id="rId23"/>
    <p:sldId id="411" r:id="rId24"/>
    <p:sldId id="412" r:id="rId25"/>
    <p:sldId id="413" r:id="rId26"/>
    <p:sldId id="414" r:id="rId27"/>
    <p:sldId id="415" r:id="rId28"/>
    <p:sldId id="416" r:id="rId29"/>
    <p:sldId id="417" r:id="rId30"/>
    <p:sldId id="419" r:id="rId31"/>
    <p:sldId id="418" r:id="rId32"/>
    <p:sldId id="420" r:id="rId33"/>
    <p:sldId id="421" r:id="rId34"/>
    <p:sldId id="422" r:id="rId35"/>
    <p:sldId id="423" r:id="rId36"/>
    <p:sldId id="424" r:id="rId37"/>
    <p:sldId id="425" r:id="rId38"/>
    <p:sldId id="273" r:id="rId39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5" d="100"/>
          <a:sy n="85" d="100"/>
        </p:scale>
        <p:origin x="90" y="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F268B-29E7-4F0A-A3D7-3EB7047F47D7}" type="datetimeFigureOut">
              <a:rPr lang="cs-CZ" smtClean="0"/>
              <a:pPr/>
              <a:t>04.10.2017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CA0EB-0176-48EE-8647-7C1CD54BE0A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13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CA0EB-0176-48EE-8647-7C1CD54BE0A5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053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6 w 21600"/>
                <a:gd name="T1" fmla="*/ 0 h 21231"/>
                <a:gd name="T2" fmla="*/ 32 w 21600"/>
                <a:gd name="T3" fmla="*/ 13 h 21231"/>
                <a:gd name="T4" fmla="*/ 0 w 21600"/>
                <a:gd name="T5" fmla="*/ 13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FD21F-7B72-4377-9B6B-E8C859DC25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18F26-F1E9-4590-B6EC-E9E6238C03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DF8-5DE6-45A3-A84D-185E2F5D8F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3E8-819E-4156-9800-AC3EAADBB9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B4AF0-E47D-4C47-987B-6A94EAAE91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69EB-4052-4500-9DB1-B81EC4C0F4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C6111-84F6-4D9F-A650-6DF77B8EB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B3542-ADA3-4CA9-A07E-88D3B768A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6AE1F-3DC3-4E0F-87A4-B26FD0376A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0E9C1-8D4F-49E0-8561-2FCF7F8200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3DDA5-73ED-41CA-B7B9-FA45EFCAC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EF4E-FB7C-4C4A-B9E7-5B20452941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78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A583FF-9F5D-469C-B3BB-B1E3900B7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4509120"/>
            <a:ext cx="8429684" cy="158688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500" b="1" i="1" dirty="0" smtClean="0">
                <a:solidFill>
                  <a:schemeClr val="bg2"/>
                </a:solidFill>
              </a:rPr>
              <a:t>	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cs-CZ" sz="3600" b="1" dirty="0" smtClean="0">
                <a:solidFill>
                  <a:schemeClr val="bg2"/>
                </a:solidFill>
              </a:rPr>
              <a:t>Analýza pracovních míst</a:t>
            </a:r>
            <a:endParaRPr lang="cs-CZ" sz="3500" b="1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2214554"/>
            <a:ext cx="9144000" cy="1944687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ŘÍZENÍ LIDSKÝCH ZDROJŮ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přednáška</a:t>
            </a:r>
          </a:p>
        </p:txBody>
      </p:sp>
      <p:pic>
        <p:nvPicPr>
          <p:cNvPr id="5" name="obrázek 2" descr="SLU-znacka-OPF-horizo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058" y="203411"/>
            <a:ext cx="3937883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 advAuto="30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428736"/>
            <a:ext cx="8534752" cy="5214974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= </a:t>
            </a:r>
            <a:r>
              <a:rPr lang="cs-CZ" sz="2900" b="1" dirty="0" smtClean="0">
                <a:solidFill>
                  <a:schemeClr val="bg2"/>
                </a:solidFill>
              </a:rPr>
              <a:t>design pracovních míst </a:t>
            </a: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utváří proces</a:t>
            </a:r>
            <a:r>
              <a:rPr lang="cs-CZ" sz="2900" dirty="0" smtClean="0">
                <a:solidFill>
                  <a:schemeClr val="bg2"/>
                </a:solidFill>
              </a:rPr>
              <a:t>, během něhož se definují konkrétní pracovní úkoly jedince a seskupují se do základních prvků organizační struktury.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Rychle se měnící požadavky trhu, změny v technice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a technologii, organizačních strukturách vyvolávají potřebu soustavných změn obsahu i metod práce na jednotlivých pracovních místech </a:t>
            </a:r>
            <a:r>
              <a:rPr lang="cs-CZ" sz="2900" u="sng" dirty="0" smtClean="0">
                <a:solidFill>
                  <a:schemeClr val="bg2"/>
                </a:solidFill>
              </a:rPr>
              <a:t>vedou k potřebě </a:t>
            </a:r>
            <a:r>
              <a:rPr lang="cs-CZ" sz="2900" b="1" dirty="0" err="1" smtClean="0">
                <a:solidFill>
                  <a:schemeClr val="bg2"/>
                </a:solidFill>
              </a:rPr>
              <a:t>redesignu</a:t>
            </a:r>
            <a:r>
              <a:rPr lang="cs-CZ" sz="2900" b="1" dirty="0" smtClean="0">
                <a:solidFill>
                  <a:schemeClr val="bg2"/>
                </a:solidFill>
              </a:rPr>
              <a:t> pracovního místa </a:t>
            </a:r>
            <a:r>
              <a:rPr lang="cs-CZ" sz="2500" dirty="0" smtClean="0">
                <a:solidFill>
                  <a:schemeClr val="bg2"/>
                </a:solidFill>
              </a:rPr>
              <a:t>(míst) </a:t>
            </a:r>
            <a:r>
              <a:rPr lang="cs-CZ" sz="2900" dirty="0" smtClean="0">
                <a:solidFill>
                  <a:schemeClr val="bg2"/>
                </a:solidFill>
              </a:rPr>
              <a:t>v organizaci.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535322" cy="642942"/>
          </a:xfrm>
        </p:spPr>
        <p:txBody>
          <a:bodyPr/>
          <a:lstStyle/>
          <a:p>
            <a:pPr>
              <a:defRPr/>
            </a:pPr>
            <a:r>
              <a:rPr lang="ro-RO" sz="3200" b="1" dirty="0" smtClean="0">
                <a:solidFill>
                  <a:schemeClr val="bg2"/>
                </a:solidFill>
                <a:effectLst/>
                <a:latin typeface="+mn-lt"/>
              </a:rPr>
              <a:t>Vytváření pracovních míst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556792"/>
            <a:ext cx="8643998" cy="508691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850" b="1" dirty="0" smtClean="0">
                <a:solidFill>
                  <a:schemeClr val="bg2"/>
                </a:solidFill>
              </a:rPr>
              <a:t>Vytváření pracovních míst a APM </a:t>
            </a:r>
            <a:r>
              <a:rPr lang="cs-CZ" sz="2850" dirty="0" smtClean="0">
                <a:solidFill>
                  <a:schemeClr val="bg2"/>
                </a:solidFill>
              </a:rPr>
              <a:t>je </a:t>
            </a:r>
            <a:r>
              <a:rPr lang="cs-CZ" sz="2850" u="sng" dirty="0" smtClean="0">
                <a:solidFill>
                  <a:schemeClr val="bg2"/>
                </a:solidFill>
              </a:rPr>
              <a:t>klíčovou personální činností</a:t>
            </a:r>
            <a:r>
              <a:rPr lang="cs-CZ" sz="2850" dirty="0" smtClean="0">
                <a:solidFill>
                  <a:schemeClr val="bg2"/>
                </a:solidFill>
              </a:rPr>
              <a:t>, jejíž kvalita rozhoduje: 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– o efektivním vykonávání práce v organizaci;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– o spokojenosti pracovníků s vykonanou prací; 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– o vykonávání mnoha dalších personál. činností a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   úspěšnosti personální práce v organizaci vůbec. 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850" b="1" dirty="0" smtClean="0">
                <a:solidFill>
                  <a:schemeClr val="bg2"/>
                </a:solidFill>
              </a:rPr>
              <a:t>AMP poskytuje </a:t>
            </a:r>
            <a:r>
              <a:rPr lang="cs-CZ" sz="2850" dirty="0" smtClean="0">
                <a:solidFill>
                  <a:schemeClr val="bg2"/>
                </a:solidFill>
              </a:rPr>
              <a:t>obraz práce na pracovním místě a tím </a:t>
            </a:r>
          </a:p>
          <a:p>
            <a:pPr algn="just" eaLnBrk="1" hangingPunct="1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vytváří i představu o pracovníkovi, který by měl na </a:t>
            </a:r>
          </a:p>
          <a:p>
            <a:pPr algn="just" eaLnBrk="1" hangingPunct="1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pracovním místě pracovat.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535322" cy="697850"/>
          </a:xfrm>
        </p:spPr>
        <p:txBody>
          <a:bodyPr/>
          <a:lstStyle/>
          <a:p>
            <a:pPr>
              <a:defRPr/>
            </a:pPr>
            <a:r>
              <a:rPr lang="ro-RO" sz="3200" b="1" dirty="0" smtClean="0">
                <a:solidFill>
                  <a:schemeClr val="bg2"/>
                </a:solidFill>
                <a:effectLst/>
                <a:latin typeface="+mn-lt"/>
              </a:rPr>
              <a:t>Vytváření a analýza pracovních míst (APM)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556792"/>
            <a:ext cx="8715436" cy="5086918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APM se realizuje </a:t>
            </a:r>
            <a:r>
              <a:rPr lang="cs-CZ" sz="2900" dirty="0" smtClean="0">
                <a:solidFill>
                  <a:schemeClr val="bg2"/>
                </a:solidFill>
              </a:rPr>
              <a:t>zejména: </a:t>
            </a:r>
          </a:p>
          <a:p>
            <a:pPr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při </a:t>
            </a:r>
            <a:r>
              <a:rPr lang="cs-CZ" sz="2900" u="sng" dirty="0" smtClean="0">
                <a:solidFill>
                  <a:schemeClr val="bg2"/>
                </a:solidFill>
              </a:rPr>
              <a:t>tvorbě</a:t>
            </a:r>
            <a:r>
              <a:rPr lang="cs-CZ" sz="2900" dirty="0" smtClean="0">
                <a:solidFill>
                  <a:schemeClr val="bg2"/>
                </a:solidFill>
              </a:rPr>
              <a:t> nových pracovních míst;</a:t>
            </a:r>
          </a:p>
          <a:p>
            <a:pPr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při </a:t>
            </a:r>
            <a:r>
              <a:rPr lang="cs-CZ" sz="2900" u="sng" dirty="0" smtClean="0">
                <a:solidFill>
                  <a:schemeClr val="bg2"/>
                </a:solidFill>
              </a:rPr>
              <a:t>změnách</a:t>
            </a:r>
            <a:r>
              <a:rPr lang="cs-CZ" sz="2900" dirty="0" smtClean="0">
                <a:solidFill>
                  <a:schemeClr val="bg2"/>
                </a:solidFill>
              </a:rPr>
              <a:t> a </a:t>
            </a:r>
            <a:r>
              <a:rPr lang="cs-CZ" sz="2900" dirty="0" err="1" smtClean="0">
                <a:solidFill>
                  <a:schemeClr val="bg2"/>
                </a:solidFill>
              </a:rPr>
              <a:t>redesignu</a:t>
            </a:r>
            <a:r>
              <a:rPr lang="cs-CZ" sz="2900" dirty="0" smtClean="0">
                <a:solidFill>
                  <a:schemeClr val="bg2"/>
                </a:solidFill>
              </a:rPr>
              <a:t> organizační struktury   </a:t>
            </a:r>
          </a:p>
          <a:p>
            <a:pPr>
              <a:spcBef>
                <a:spcPts val="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       v organizaci;</a:t>
            </a:r>
          </a:p>
          <a:p>
            <a:pPr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při </a:t>
            </a:r>
            <a:r>
              <a:rPr lang="cs-CZ" sz="2900" u="sng" dirty="0" smtClean="0">
                <a:solidFill>
                  <a:schemeClr val="bg2"/>
                </a:solidFill>
              </a:rPr>
              <a:t>personálním auditu</a:t>
            </a:r>
            <a:r>
              <a:rPr lang="cs-CZ" sz="2900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50" dirty="0" smtClean="0">
                <a:solidFill>
                  <a:schemeClr val="bg2"/>
                </a:solidFill>
              </a:rPr>
              <a:t>Při APM se jedná </a:t>
            </a:r>
            <a:r>
              <a:rPr lang="cs-CZ" sz="2850" u="sng" dirty="0" smtClean="0">
                <a:solidFill>
                  <a:schemeClr val="bg2"/>
                </a:solidFill>
              </a:rPr>
              <a:t>o proces zjišťování, zaznamenávání , uchování a analyzování</a:t>
            </a:r>
            <a:r>
              <a:rPr lang="cs-CZ" sz="2850" dirty="0" smtClean="0">
                <a:solidFill>
                  <a:schemeClr val="bg2"/>
                </a:solidFill>
              </a:rPr>
              <a:t> informací o úkolech, metodách, odpovědnosti, vazbách na jiná pracovní místa, podmínkách, za nichž se práce vykonává a dalších souvislostech pracovních míst.</a:t>
            </a:r>
          </a:p>
          <a:p>
            <a:pPr algn="just"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64294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rgbClr val="000000"/>
                </a:solidFill>
                <a:effectLst/>
                <a:latin typeface="Times New Roman"/>
              </a:rPr>
              <a:t>Analýza pracovních míst v organizaci</a:t>
            </a:r>
            <a:endParaRPr lang="ro-RO" sz="3200" b="1" dirty="0" smtClean="0">
              <a:solidFill>
                <a:srgbClr val="000000"/>
              </a:solidFill>
              <a:effectLst/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28736"/>
            <a:ext cx="8715436" cy="5214974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50" dirty="0" smtClean="0">
                <a:solidFill>
                  <a:schemeClr val="bg2"/>
                </a:solidFill>
              </a:rPr>
              <a:t>APM </a:t>
            </a:r>
            <a:r>
              <a:rPr lang="cs-CZ" sz="2850" u="sng" dirty="0" smtClean="0">
                <a:solidFill>
                  <a:schemeClr val="bg2"/>
                </a:solidFill>
              </a:rPr>
              <a:t>poskytuje obraz práce na pracovním místě</a:t>
            </a:r>
            <a:r>
              <a:rPr lang="cs-CZ" sz="2850" dirty="0" smtClean="0">
                <a:solidFill>
                  <a:schemeClr val="bg2"/>
                </a:solidFill>
              </a:rPr>
              <a:t> a tím vytváří i představu o pracovníkovi, který by měl na pracovním místě pracovat. 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50" dirty="0" smtClean="0">
                <a:solidFill>
                  <a:schemeClr val="bg2"/>
                </a:solidFill>
              </a:rPr>
              <a:t>Slouží </a:t>
            </a:r>
            <a:r>
              <a:rPr lang="cs-CZ" sz="2850" u="sng" dirty="0" smtClean="0">
                <a:solidFill>
                  <a:schemeClr val="bg2"/>
                </a:solidFill>
              </a:rPr>
              <a:t>jako východisko procesu získávání pracovníků</a:t>
            </a:r>
            <a:r>
              <a:rPr lang="cs-CZ" sz="2850" dirty="0" smtClean="0">
                <a:solidFill>
                  <a:schemeClr val="bg2"/>
                </a:solidFill>
              </a:rPr>
              <a:t>; 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podává především informace: </a:t>
            </a:r>
          </a:p>
          <a:p>
            <a:pPr algn="just">
              <a:spcBef>
                <a:spcPts val="4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o účelu a obsahu pracovního místa;</a:t>
            </a:r>
          </a:p>
          <a:p>
            <a:pPr algn="just">
              <a:spcBef>
                <a:spcPts val="4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zodpovědnosti a odpovědnosti pracovníka;</a:t>
            </a:r>
          </a:p>
          <a:p>
            <a:pPr algn="just">
              <a:spcBef>
                <a:spcPts val="4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o kritériích výkonu;</a:t>
            </a:r>
          </a:p>
          <a:p>
            <a:pPr algn="just">
              <a:spcBef>
                <a:spcPts val="4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o </a:t>
            </a:r>
            <a:r>
              <a:rPr lang="cs-CZ" sz="2850" dirty="0" err="1" smtClean="0">
                <a:solidFill>
                  <a:schemeClr val="bg2"/>
                </a:solidFill>
              </a:rPr>
              <a:t>organiz</a:t>
            </a:r>
            <a:r>
              <a:rPr lang="cs-CZ" sz="2850" dirty="0" smtClean="0">
                <a:solidFill>
                  <a:schemeClr val="bg2"/>
                </a:solidFill>
              </a:rPr>
              <a:t>. faktorech a faktorech pracovního prostředí; </a:t>
            </a:r>
          </a:p>
          <a:p>
            <a:pPr algn="just">
              <a:spcBef>
                <a:spcPts val="4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o motivačních faktorech a faktorech osobnostního vývoje.</a:t>
            </a:r>
          </a:p>
          <a:p>
            <a:pPr algn="just"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64294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rgbClr val="000000"/>
                </a:solidFill>
                <a:effectLst/>
                <a:latin typeface="Times New Roman"/>
              </a:rPr>
              <a:t>Analýza pracovních míst v organizaci</a:t>
            </a:r>
            <a:endParaRPr lang="ro-RO" sz="3200" b="1" dirty="0" smtClean="0">
              <a:solidFill>
                <a:srgbClr val="000000"/>
              </a:solidFill>
              <a:effectLst/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357298"/>
            <a:ext cx="8715436" cy="5286412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900" u="sng" dirty="0" smtClean="0">
                <a:solidFill>
                  <a:schemeClr val="bg2"/>
                </a:solidFill>
              </a:rPr>
              <a:t>APM se dělí na: 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 </a:t>
            </a:r>
            <a:r>
              <a:rPr lang="cs-CZ" sz="2900" b="1" dirty="0" smtClean="0">
                <a:solidFill>
                  <a:schemeClr val="bg2"/>
                </a:solidFill>
              </a:rPr>
              <a:t>popis pracovního místa </a:t>
            </a:r>
            <a:r>
              <a:rPr lang="cs-CZ" sz="2900" dirty="0" smtClean="0">
                <a:solidFill>
                  <a:schemeClr val="bg2"/>
                </a:solidFill>
              </a:rPr>
              <a:t>= otázky týkající se </a:t>
            </a:r>
            <a:r>
              <a:rPr lang="cs-CZ" sz="2900" dirty="0" err="1" smtClean="0">
                <a:solidFill>
                  <a:schemeClr val="bg2"/>
                </a:solidFill>
              </a:rPr>
              <a:t>pracov</a:t>
            </a:r>
            <a:r>
              <a:rPr lang="cs-CZ" sz="2900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úkolů, podmínek a dalšího vymezení pracovního místa;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 </a:t>
            </a:r>
            <a:r>
              <a:rPr lang="cs-CZ" sz="2900" b="1" dirty="0" smtClean="0">
                <a:solidFill>
                  <a:schemeClr val="bg2"/>
                </a:solidFill>
              </a:rPr>
              <a:t>specifikaci požadavků pracovního místa na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	pracovníka </a:t>
            </a:r>
            <a:r>
              <a:rPr lang="cs-CZ" sz="2500" dirty="0" smtClean="0">
                <a:solidFill>
                  <a:schemeClr val="bg2"/>
                </a:solidFill>
              </a:rPr>
              <a:t>(zkráceně „specifikaci pracovního místa“) 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	= požadavky vztahující se k osobě pracovníka.</a:t>
            </a:r>
          </a:p>
          <a:p>
            <a:pPr lvl="0" algn="just">
              <a:spcBef>
                <a:spcPts val="1200"/>
              </a:spcBef>
              <a:buNone/>
            </a:pPr>
            <a:r>
              <a:rPr lang="cs-CZ" sz="2900" u="sng" dirty="0" smtClean="0">
                <a:solidFill>
                  <a:schemeClr val="bg2"/>
                </a:solidFill>
              </a:rPr>
              <a:t>Předpokladem plnohodnotné realizace APM je</a:t>
            </a:r>
            <a:r>
              <a:rPr lang="cs-CZ" sz="2900" dirty="0" smtClean="0">
                <a:solidFill>
                  <a:schemeClr val="bg2"/>
                </a:solidFill>
              </a:rPr>
              <a:t>: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1. dostatečné poznání práce,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2. schopnost usoudit na základě znalosti práce osobní vlastnosti a charakteristiky, požadované od </a:t>
            </a:r>
            <a:r>
              <a:rPr lang="cs-CZ" sz="2900" dirty="0" err="1" smtClean="0">
                <a:solidFill>
                  <a:schemeClr val="bg2"/>
                </a:solidFill>
              </a:rPr>
              <a:t>vykona</a:t>
            </a:r>
            <a:r>
              <a:rPr lang="cs-CZ" sz="2900" dirty="0" smtClean="0">
                <a:solidFill>
                  <a:schemeClr val="bg2"/>
                </a:solidFill>
              </a:rPr>
              <a:t>-</a:t>
            </a:r>
            <a:r>
              <a:rPr lang="cs-CZ" sz="2900" dirty="0" err="1" smtClean="0">
                <a:solidFill>
                  <a:schemeClr val="bg2"/>
                </a:solidFill>
              </a:rPr>
              <a:t>vatelů</a:t>
            </a:r>
            <a:r>
              <a:rPr lang="cs-CZ" sz="2900" dirty="0" smtClean="0">
                <a:solidFill>
                  <a:schemeClr val="bg2"/>
                </a:solidFill>
              </a:rPr>
              <a:t> pracovní činnosti.</a:t>
            </a:r>
          </a:p>
          <a:p>
            <a:pPr algn="just">
              <a:spcBef>
                <a:spcPts val="600"/>
              </a:spcBef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900" u="sng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  <a:t>APM – členění, předpoklad plnohodnotné realizace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628800"/>
            <a:ext cx="8643998" cy="5014910"/>
          </a:xfrm>
        </p:spPr>
        <p:txBody>
          <a:bodyPr/>
          <a:lstStyle/>
          <a:p>
            <a:pPr lvl="0"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Cílem, resp. </a:t>
            </a:r>
            <a:r>
              <a:rPr lang="cs-CZ" sz="2900" b="1" dirty="0" smtClean="0">
                <a:solidFill>
                  <a:schemeClr val="bg2"/>
                </a:solidFill>
              </a:rPr>
              <a:t>výsledkem analýzy </a:t>
            </a:r>
            <a:r>
              <a:rPr lang="cs-CZ" sz="2900" dirty="0" smtClean="0">
                <a:solidFill>
                  <a:schemeClr val="bg2"/>
                </a:solidFill>
              </a:rPr>
              <a:t>je zpracování všech získaných informací DO PODOBY </a:t>
            </a:r>
            <a:r>
              <a:rPr lang="cs-CZ" sz="2900" b="1" dirty="0" smtClean="0">
                <a:solidFill>
                  <a:schemeClr val="bg2"/>
                </a:solidFill>
              </a:rPr>
              <a:t>popisu </a:t>
            </a:r>
            <a:br>
              <a:rPr lang="cs-CZ" sz="2900" b="1" dirty="0" smtClean="0">
                <a:solidFill>
                  <a:schemeClr val="bg2"/>
                </a:solidFill>
              </a:rPr>
            </a:br>
            <a:r>
              <a:rPr lang="cs-CZ" sz="2900" b="1" dirty="0" smtClean="0">
                <a:solidFill>
                  <a:schemeClr val="bg2"/>
                </a:solidFill>
              </a:rPr>
              <a:t>a specifikace pracovního místa</a:t>
            </a:r>
            <a:r>
              <a:rPr lang="cs-CZ" sz="2900" dirty="0" smtClean="0">
                <a:solidFill>
                  <a:schemeClr val="bg2"/>
                </a:solidFill>
              </a:rPr>
              <a:t>, kdy popis je podkladem pro odvození požadavků, které pracovní místo klade na pracovníka, tedy pro zpracování specifikace pracovního místa.</a:t>
            </a:r>
          </a:p>
          <a:p>
            <a:pPr lvl="0" algn="just">
              <a:spcBef>
                <a:spcPts val="600"/>
              </a:spcBef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769858"/>
          </a:xfrm>
        </p:spPr>
        <p:txBody>
          <a:bodyPr/>
          <a:lstStyle/>
          <a:p>
            <a:pPr>
              <a:defRPr/>
            </a:pPr>
            <a:r>
              <a:rPr lang="ro-RO" sz="3200" b="1" dirty="0" smtClean="0">
                <a:solidFill>
                  <a:srgbClr val="000000"/>
                </a:solidFill>
                <a:effectLst/>
                <a:latin typeface="Times New Roman"/>
              </a:rPr>
              <a:t>...smysluplnost APM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1071570"/>
          </a:xfrm>
        </p:spPr>
        <p:txBody>
          <a:bodyPr/>
          <a:lstStyle/>
          <a:p>
            <a:pPr>
              <a:defRPr/>
            </a:pPr>
            <a: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  <a:t>Popis racovního místa, </a:t>
            </a:r>
            <a:b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  <a:t>specifikace požadavků PM na pracovníka</a:t>
            </a:r>
          </a:p>
        </p:txBody>
      </p:sp>
      <p:pic>
        <p:nvPicPr>
          <p:cNvPr id="7" name="Obrázek 6" descr="management_mania_analyza_pracovnich_mis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85926"/>
            <a:ext cx="850112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628800"/>
            <a:ext cx="8715436" cy="5014910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představuje výčet všech podstatných činností, úkolů, odpovědností, pravomocí a pracovních podmínek konkrétního pracovního místa;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je jednou z klíčových činností personalistů a vedoucích pracovníků</a:t>
            </a:r>
            <a:r>
              <a:rPr lang="cs-CZ" sz="2800" dirty="0" smtClean="0">
                <a:solidFill>
                  <a:schemeClr val="bg2"/>
                </a:solidFill>
              </a:rPr>
              <a:t>, vyžaduje jasné pochopení podstaty pracovního místa, pracovní náplně a odpovědnosti pracovního místa </a:t>
            </a:r>
            <a:r>
              <a:rPr lang="cs-CZ" sz="2400" dirty="0" smtClean="0">
                <a:solidFill>
                  <a:schemeClr val="bg2"/>
                </a:solidFill>
              </a:rPr>
              <a:t>(např. hmotná odpovědnost);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představuje vymezení vztahu s ostatními pracovními místy v organizaci.</a:t>
            </a:r>
          </a:p>
          <a:p>
            <a:pPr algn="just">
              <a:spcBef>
                <a:spcPts val="600"/>
              </a:spcBef>
              <a:buNone/>
            </a:pPr>
            <a:endParaRPr lang="cs-CZ" sz="2800" u="sng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06760" cy="571504"/>
          </a:xfrm>
        </p:spPr>
        <p:txBody>
          <a:bodyPr/>
          <a:lstStyle/>
          <a:p>
            <a:pPr>
              <a:defRPr/>
            </a:pPr>
            <a:r>
              <a:rPr lang="ro-RO" sz="3300" b="1" dirty="0" smtClean="0">
                <a:solidFill>
                  <a:srgbClr val="000000"/>
                </a:solidFill>
                <a:effectLst/>
                <a:latin typeface="Times New Roman"/>
              </a:rPr>
              <a:t>Popis pracovního místa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556792"/>
            <a:ext cx="8715436" cy="5158356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Název pracovního místa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Pracovní funkce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(konkretizování útvaru, oddělení)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Účel pracovního místa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Pracovní náplň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(Job </a:t>
            </a:r>
            <a:r>
              <a:rPr lang="cs-CZ" sz="2500" dirty="0" err="1" smtClean="0">
                <a:solidFill>
                  <a:schemeClr val="bg2"/>
                </a:solidFill>
              </a:rPr>
              <a:t>Duties</a:t>
            </a:r>
            <a:r>
              <a:rPr lang="cs-CZ" sz="2500" dirty="0" smtClean="0">
                <a:solidFill>
                  <a:schemeClr val="bg2"/>
                </a:solidFill>
              </a:rPr>
              <a:t>)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	– pracovní činnosti a procesy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	– pracovní úkoly </a:t>
            </a:r>
          </a:p>
          <a:p>
            <a:pPr marL="900113" indent="-900113"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popis kompetencí – pravomoci a odpovědnosti 		   na daném místě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Vztahy s ostatními</a:t>
            </a:r>
            <a:r>
              <a:rPr lang="cs-CZ" sz="2900" dirty="0" smtClean="0">
                <a:solidFill>
                  <a:schemeClr val="bg2"/>
                </a:solidFill>
              </a:rPr>
              <a:t> – zařazení v organizační struktuře včetně vztahů nadřízenosti a podřízenosti.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642942"/>
          </a:xfrm>
        </p:spPr>
        <p:txBody>
          <a:bodyPr/>
          <a:lstStyle/>
          <a:p>
            <a:pPr>
              <a:defRPr/>
            </a:pPr>
            <a:r>
              <a:rPr lang="ro-RO" sz="3200" b="1" dirty="0" smtClean="0">
                <a:solidFill>
                  <a:srgbClr val="000000"/>
                </a:solidFill>
                <a:effectLst/>
                <a:latin typeface="Times New Roman"/>
              </a:rPr>
              <a:t>Výčet údajů o popisu pracovního místa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528" y="1643050"/>
            <a:ext cx="8606190" cy="5214950"/>
          </a:xfrm>
        </p:spPr>
        <p:txBody>
          <a:bodyPr/>
          <a:lstStyle/>
          <a:p>
            <a:pPr lvl="0" algn="just">
              <a:spcBef>
                <a:spcPts val="600"/>
              </a:spcBef>
              <a:buNone/>
            </a:pPr>
            <a:r>
              <a:rPr lang="cs-CZ" sz="2900" u="sng" dirty="0" smtClean="0">
                <a:solidFill>
                  <a:schemeClr val="bg2"/>
                </a:solidFill>
              </a:rPr>
              <a:t>Výčet požadavků k výkonu pracovního místa:</a:t>
            </a:r>
          </a:p>
          <a:p>
            <a:pPr lvl="0"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 – </a:t>
            </a:r>
            <a:r>
              <a:rPr lang="cs-CZ" sz="2900" u="sng" dirty="0" smtClean="0">
                <a:solidFill>
                  <a:schemeClr val="bg2"/>
                </a:solidFill>
              </a:rPr>
              <a:t>odbornost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(odborné kompetence), </a:t>
            </a:r>
            <a:r>
              <a:rPr lang="cs-CZ" sz="2900" dirty="0" smtClean="0">
                <a:solidFill>
                  <a:schemeClr val="bg2"/>
                </a:solidFill>
              </a:rPr>
              <a:t>které musí pracovník na daném místě ovládat;</a:t>
            </a:r>
          </a:p>
          <a:p>
            <a:pPr lvl="0"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pracovní prostředky</a:t>
            </a:r>
            <a:r>
              <a:rPr lang="cs-CZ" sz="2900" dirty="0" smtClean="0">
                <a:solidFill>
                  <a:schemeClr val="bg2"/>
                </a:solidFill>
              </a:rPr>
              <a:t>, technologii / technická zařízení, které musí pracovník na daném místě ovládat;</a:t>
            </a:r>
          </a:p>
          <a:p>
            <a:pPr lvl="0"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pracovní podmínky</a:t>
            </a:r>
            <a:r>
              <a:rPr lang="cs-CZ" sz="2900" dirty="0" smtClean="0">
                <a:solidFill>
                  <a:schemeClr val="bg2"/>
                </a:solidFill>
              </a:rPr>
              <a:t> = místo výkonu činnosti,      fyzikální, technické, organizační podmínky,     bezpečnost práce.</a:t>
            </a:r>
          </a:p>
          <a:p>
            <a:pPr lvl="0" algn="just">
              <a:spcBef>
                <a:spcPts val="600"/>
              </a:spcBef>
              <a:buNone/>
            </a:pPr>
            <a:endParaRPr lang="cs-CZ" sz="25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85794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Výčet údajů o popisu pracovního místa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785794"/>
            <a:ext cx="7815290" cy="571504"/>
          </a:xfrm>
        </p:spPr>
        <p:txBody>
          <a:bodyPr/>
          <a:lstStyle/>
          <a:p>
            <a:pPr eaLnBrk="1" hangingPunct="1">
              <a:defRPr/>
            </a:pPr>
            <a:r>
              <a:rPr lang="cs-CZ" sz="3400" b="1" dirty="0" smtClean="0">
                <a:solidFill>
                  <a:schemeClr val="bg2"/>
                </a:solidFill>
                <a:effectLst/>
                <a:latin typeface="+mn-lt"/>
              </a:rPr>
              <a:t>Tematické zaměření dnešní přednášky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785926"/>
            <a:ext cx="8501122" cy="4738698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 </a:t>
            </a:r>
            <a:r>
              <a:rPr lang="cs-CZ" sz="2900" dirty="0" smtClean="0">
                <a:solidFill>
                  <a:schemeClr val="bg2"/>
                </a:solidFill>
                <a:ea typeface="Calibri"/>
                <a:cs typeface="Times New Roman"/>
              </a:rPr>
              <a:t>Definice pracovního místa úkoly a terminologie analýzy pracovních míst </a:t>
            </a:r>
            <a:r>
              <a:rPr lang="cs-CZ" sz="2500" dirty="0" smtClean="0">
                <a:solidFill>
                  <a:schemeClr val="bg2"/>
                </a:solidFill>
                <a:ea typeface="Calibri"/>
                <a:cs typeface="Times New Roman"/>
              </a:rPr>
              <a:t>(APM)</a:t>
            </a:r>
            <a:endParaRPr lang="cs-CZ" sz="2500" dirty="0" smtClean="0">
              <a:solidFill>
                <a:schemeClr val="bg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dirty="0" smtClean="0">
                <a:solidFill>
                  <a:schemeClr val="bg2"/>
                </a:solidFill>
                <a:ea typeface="Calibri"/>
                <a:cs typeface="Times New Roman"/>
              </a:rPr>
              <a:t>Popis a specifikace pracovního místa</a:t>
            </a:r>
            <a:endParaRPr lang="cs-CZ" sz="2900" dirty="0" smtClean="0">
              <a:solidFill>
                <a:schemeClr val="bg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dirty="0" smtClean="0">
                <a:solidFill>
                  <a:schemeClr val="bg2"/>
                </a:solidFill>
                <a:ea typeface="Calibri"/>
                <a:cs typeface="Times New Roman"/>
              </a:rPr>
              <a:t>Zdroje informací a metody zjišťování informací </a:t>
            </a:r>
            <a:br>
              <a:rPr lang="cs-CZ" sz="2900" dirty="0" smtClean="0">
                <a:solidFill>
                  <a:schemeClr val="bg2"/>
                </a:solidFill>
                <a:ea typeface="Calibri"/>
                <a:cs typeface="Times New Roman"/>
              </a:rPr>
            </a:br>
            <a:r>
              <a:rPr lang="cs-CZ" sz="2900" dirty="0" smtClean="0">
                <a:solidFill>
                  <a:schemeClr val="bg2"/>
                </a:solidFill>
                <a:ea typeface="Calibri"/>
                <a:cs typeface="Times New Roman"/>
              </a:rPr>
              <a:t>o pracovních místech</a:t>
            </a:r>
            <a:endParaRPr lang="cs-CZ" sz="2900" dirty="0" smtClean="0">
              <a:solidFill>
                <a:schemeClr val="bg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dirty="0" smtClean="0">
                <a:solidFill>
                  <a:schemeClr val="bg2"/>
                </a:solidFill>
                <a:ea typeface="Calibri"/>
                <a:cs typeface="Times New Roman"/>
              </a:rPr>
              <a:t>Metody analýzy</a:t>
            </a:r>
            <a:endParaRPr lang="cs-CZ" sz="2900" dirty="0" smtClean="0">
              <a:solidFill>
                <a:schemeClr val="bg2"/>
              </a:solidFill>
              <a:latin typeface="Calibri"/>
              <a:ea typeface="Calibri"/>
              <a:cs typeface="Times New Roman"/>
            </a:endParaRPr>
          </a:p>
          <a:p>
            <a:pPr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	  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build="p" autoUpdateAnimBg="0" advAuto="3000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643050"/>
            <a:ext cx="8643998" cy="5214950"/>
          </a:xfrm>
        </p:spPr>
        <p:txBody>
          <a:bodyPr/>
          <a:lstStyle/>
          <a:p>
            <a:pPr lvl="0"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výčet příp. zaměstnaneckých výhod </a:t>
            </a:r>
            <a:r>
              <a:rPr lang="cs-CZ" sz="2400" dirty="0" smtClean="0">
                <a:solidFill>
                  <a:schemeClr val="bg2"/>
                </a:solidFill>
              </a:rPr>
              <a:t>(</a:t>
            </a:r>
            <a:r>
              <a:rPr lang="cs-CZ" sz="2400" dirty="0" err="1" smtClean="0">
                <a:solidFill>
                  <a:schemeClr val="bg2"/>
                </a:solidFill>
              </a:rPr>
              <a:t>benefity</a:t>
            </a:r>
            <a:r>
              <a:rPr lang="cs-CZ" sz="2400" dirty="0" smtClean="0">
                <a:solidFill>
                  <a:schemeClr val="bg2"/>
                </a:solidFill>
              </a:rPr>
              <a:t>);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vymezení odpovědností za zdroje</a:t>
            </a:r>
            <a:r>
              <a:rPr lang="cs-CZ" sz="2800" dirty="0" smtClean="0">
                <a:solidFill>
                  <a:schemeClr val="bg2"/>
                </a:solidFill>
              </a:rPr>
              <a:t>: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lidské zdroje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finanční zdroje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materiální zdroje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čas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technologie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energie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nemateriální zdroje, tj. informace, znalosti.</a:t>
            </a:r>
          </a:p>
          <a:p>
            <a:pPr lvl="0" algn="just">
              <a:spcBef>
                <a:spcPts val="600"/>
              </a:spcBef>
              <a:buNone/>
            </a:pPr>
            <a:endParaRPr lang="cs-CZ" sz="27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857256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Výčet údajů o popisu pracovního místa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556792"/>
            <a:ext cx="8643998" cy="5301208"/>
          </a:xfrm>
        </p:spPr>
        <p:txBody>
          <a:bodyPr/>
          <a:lstStyle/>
          <a:p>
            <a:pPr lvl="0">
              <a:spcBef>
                <a:spcPts val="600"/>
              </a:spcBef>
              <a:buNone/>
            </a:pPr>
            <a:r>
              <a:rPr lang="cs-CZ" sz="2850" u="sng" dirty="0" smtClean="0">
                <a:solidFill>
                  <a:schemeClr val="bg2"/>
                </a:solidFill>
              </a:rPr>
              <a:t>Specifikace požadavků na pracovníka zahrnuje</a:t>
            </a:r>
            <a:r>
              <a:rPr lang="cs-CZ" sz="2850" dirty="0" smtClean="0">
                <a:solidFill>
                  <a:schemeClr val="bg2"/>
                </a:solidFill>
              </a:rPr>
              <a:t>: </a:t>
            </a:r>
          </a:p>
          <a:p>
            <a:pPr lvl="0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  – vymezení kvalifikačních požadavků 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– vymezení osobnostních a požadavků </a:t>
            </a:r>
            <a:r>
              <a:rPr lang="cs-CZ" sz="2500" dirty="0" smtClean="0">
                <a:solidFill>
                  <a:schemeClr val="bg2"/>
                </a:solidFill>
              </a:rPr>
              <a:t>(resp. kompetencí / kompetentností – způsobilostí),  </a:t>
            </a:r>
            <a:r>
              <a:rPr lang="cs-CZ" sz="2850" dirty="0" smtClean="0">
                <a:solidFill>
                  <a:schemeClr val="bg2"/>
                </a:solidFill>
              </a:rPr>
              <a:t>které musí pracovník na daném pracovním místě splňovat. </a:t>
            </a:r>
          </a:p>
          <a:p>
            <a:pPr lvl="0">
              <a:spcBef>
                <a:spcPts val="1200"/>
              </a:spcBef>
              <a:buNone/>
            </a:pPr>
            <a:r>
              <a:rPr lang="cs-CZ" sz="2850" u="sng" dirty="0" smtClean="0">
                <a:solidFill>
                  <a:schemeClr val="bg2"/>
                </a:solidFill>
              </a:rPr>
              <a:t>Konkrétně se jedná o vymezení</a:t>
            </a:r>
            <a:r>
              <a:rPr lang="cs-CZ" sz="2850" dirty="0" smtClean="0">
                <a:solidFill>
                  <a:schemeClr val="bg2"/>
                </a:solidFill>
              </a:rPr>
              <a:t>: </a:t>
            </a:r>
          </a:p>
          <a:p>
            <a:pPr lvl="0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potřebných znalostí, schopností a dovedností;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osobnostní předpoklady </a:t>
            </a:r>
            <a:r>
              <a:rPr lang="cs-CZ" sz="2500" dirty="0" smtClean="0">
                <a:solidFill>
                  <a:schemeClr val="bg2"/>
                </a:solidFill>
              </a:rPr>
              <a:t>(temperament, povaha, 	názory, hodnotové orientace);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  – stupeň </a:t>
            </a:r>
            <a:r>
              <a:rPr lang="cs-CZ" sz="2500" dirty="0" smtClean="0">
                <a:solidFill>
                  <a:schemeClr val="bg2"/>
                </a:solidFill>
              </a:rPr>
              <a:t>(úroveň) </a:t>
            </a:r>
            <a:r>
              <a:rPr lang="cs-CZ" sz="2850" dirty="0" smtClean="0">
                <a:solidFill>
                  <a:schemeClr val="bg2"/>
                </a:solidFill>
              </a:rPr>
              <a:t>a obor vzdělání;</a:t>
            </a:r>
          </a:p>
          <a:p>
            <a:pPr lvl="0" algn="just">
              <a:spcBef>
                <a:spcPts val="600"/>
              </a:spcBef>
              <a:buNone/>
            </a:pPr>
            <a:endParaRPr lang="cs-CZ" sz="27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841866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SPECIFIKACE požadavků PM na pracovníka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643050"/>
            <a:ext cx="8715436" cy="5214950"/>
          </a:xfrm>
        </p:spPr>
        <p:txBody>
          <a:bodyPr/>
          <a:lstStyle/>
          <a:p>
            <a:pPr lvl="0" algn="just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– </a:t>
            </a:r>
            <a:r>
              <a:rPr lang="cs-CZ" sz="2850" u="sng" dirty="0" smtClean="0">
                <a:solidFill>
                  <a:schemeClr val="bg2"/>
                </a:solidFill>
              </a:rPr>
              <a:t>požadavky na další vzdělávání;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– </a:t>
            </a:r>
            <a:r>
              <a:rPr lang="cs-CZ" sz="2850" u="sng" dirty="0" smtClean="0">
                <a:solidFill>
                  <a:schemeClr val="bg2"/>
                </a:solidFill>
              </a:rPr>
              <a:t>délku dosavadní praxe, zkušenosti získané na podobném pracovním místě;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– </a:t>
            </a:r>
            <a:r>
              <a:rPr lang="cs-CZ" sz="2850" u="sng" dirty="0" smtClean="0">
                <a:solidFill>
                  <a:schemeClr val="bg2"/>
                </a:solidFill>
              </a:rPr>
              <a:t>jazykové předpoklady;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– </a:t>
            </a:r>
            <a:r>
              <a:rPr lang="cs-CZ" sz="2850" u="sng" dirty="0" smtClean="0">
                <a:solidFill>
                  <a:schemeClr val="bg2"/>
                </a:solidFill>
              </a:rPr>
              <a:t>další specifické požadavky na pracovníka</a:t>
            </a:r>
            <a:r>
              <a:rPr lang="cs-CZ" sz="2850" dirty="0" smtClean="0">
                <a:solidFill>
                  <a:schemeClr val="bg2"/>
                </a:solidFill>
              </a:rPr>
              <a:t> – </a:t>
            </a:r>
            <a:r>
              <a:rPr lang="cs-CZ" sz="2500" dirty="0" smtClean="0">
                <a:solidFill>
                  <a:schemeClr val="bg2"/>
                </a:solidFill>
              </a:rPr>
              <a:t>(lékařská potvrzení různého charakteru – zdravotní průkaz, psychologické testy…).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785818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Specifikace požadavků PM na pracovníka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7158" y="1628800"/>
            <a:ext cx="8572560" cy="4968552"/>
          </a:xfrm>
        </p:spPr>
        <p:txBody>
          <a:bodyPr/>
          <a:lstStyle/>
          <a:p>
            <a:pPr>
              <a:buNone/>
            </a:pPr>
            <a:r>
              <a:rPr lang="cs-CZ" sz="2800" u="sng" dirty="0" smtClean="0">
                <a:solidFill>
                  <a:schemeClr val="bg2"/>
                </a:solidFill>
              </a:rPr>
              <a:t>Hlavní zdroje informací: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aktuální držitel pracovního místa </a:t>
            </a:r>
            <a:r>
              <a:rPr lang="cs-CZ" sz="2400" dirty="0" smtClean="0">
                <a:solidFill>
                  <a:schemeClr val="bg2"/>
                </a:solidFill>
              </a:rPr>
              <a:t>(daný pracovník)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pozorovatel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</a:t>
            </a:r>
            <a:r>
              <a:rPr lang="cs-CZ" sz="2800" u="sng" dirty="0" smtClean="0">
                <a:solidFill>
                  <a:schemeClr val="bg2"/>
                </a:solidFill>
              </a:rPr>
              <a:t>bezprostřední nadřízený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(např. mistr směny)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nezávislý odborník na danou práci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spolupracovníci, podřízení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techničtí experti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existující písemné materiály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841866"/>
          </a:xfrm>
        </p:spPr>
        <p:txBody>
          <a:bodyPr/>
          <a:lstStyle/>
          <a:p>
            <a:pPr>
              <a:defRPr/>
            </a:pPr>
            <a:r>
              <a:rPr lang="pl-PL" sz="3000" b="1" dirty="0" smtClean="0">
                <a:solidFill>
                  <a:schemeClr val="bg2"/>
                </a:solidFill>
                <a:effectLst/>
                <a:latin typeface="+mn-lt"/>
              </a:rPr>
              <a:t>ZDROJE informací potřebných pro analýzu PM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988840"/>
            <a:ext cx="8643998" cy="4869160"/>
          </a:xfrm>
        </p:spPr>
        <p:txBody>
          <a:bodyPr/>
          <a:lstStyle/>
          <a:p>
            <a:pPr>
              <a:buNone/>
            </a:pPr>
            <a:r>
              <a:rPr lang="cs-CZ" sz="2900" b="1" u="sng" dirty="0" smtClean="0">
                <a:solidFill>
                  <a:schemeClr val="bg2"/>
                </a:solidFill>
              </a:rPr>
              <a:t>Metody a techniky </a:t>
            </a:r>
            <a:r>
              <a:rPr lang="cs-CZ" sz="2900" u="sng" dirty="0" smtClean="0">
                <a:solidFill>
                  <a:schemeClr val="bg2"/>
                </a:solidFill>
              </a:rPr>
              <a:t>k zjišťování informací o pracovních </a:t>
            </a:r>
          </a:p>
          <a:p>
            <a:pPr>
              <a:spcBef>
                <a:spcPts val="0"/>
              </a:spcBef>
              <a:buNone/>
            </a:pPr>
            <a:r>
              <a:rPr lang="cs-CZ" sz="2900" u="sng" dirty="0" smtClean="0">
                <a:solidFill>
                  <a:schemeClr val="bg2"/>
                </a:solidFill>
              </a:rPr>
              <a:t>místech:</a:t>
            </a:r>
          </a:p>
          <a:p>
            <a:pP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 – metoda </a:t>
            </a:r>
            <a:r>
              <a:rPr lang="cs-CZ" sz="2900" b="1" dirty="0" smtClean="0">
                <a:solidFill>
                  <a:schemeClr val="bg2"/>
                </a:solidFill>
              </a:rPr>
              <a:t>pozorování</a:t>
            </a:r>
          </a:p>
          <a:p>
            <a:pPr marL="363538" indent="-363538">
              <a:buNone/>
              <a:tabLst>
                <a:tab pos="711200" algn="l"/>
              </a:tabLst>
            </a:pPr>
            <a:r>
              <a:rPr lang="cs-CZ" sz="2900" dirty="0" smtClean="0">
                <a:solidFill>
                  <a:schemeClr val="bg2"/>
                </a:solidFill>
              </a:rPr>
              <a:t>	 – metoda </a:t>
            </a:r>
            <a:r>
              <a:rPr lang="cs-CZ" sz="2900" b="1" dirty="0" smtClean="0">
                <a:solidFill>
                  <a:schemeClr val="bg2"/>
                </a:solidFill>
              </a:rPr>
              <a:t>dotazování </a:t>
            </a:r>
            <a:r>
              <a:rPr lang="cs-CZ" sz="2500" dirty="0" smtClean="0">
                <a:solidFill>
                  <a:schemeClr val="bg2"/>
                </a:solidFill>
              </a:rPr>
              <a:t>(technika dotazníku, technika 	ne/strukturovaného rozhovoru)</a:t>
            </a:r>
          </a:p>
          <a:p>
            <a:pPr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	</a:t>
            </a:r>
            <a:r>
              <a:rPr lang="cs-CZ" sz="2900" dirty="0" smtClean="0">
                <a:solidFill>
                  <a:schemeClr val="bg2"/>
                </a:solidFill>
              </a:rPr>
              <a:t> – metoda </a:t>
            </a:r>
            <a:r>
              <a:rPr lang="cs-CZ" sz="2900" b="1" dirty="0" smtClean="0">
                <a:solidFill>
                  <a:schemeClr val="bg2"/>
                </a:solidFill>
              </a:rPr>
              <a:t>mřížky atributů</a:t>
            </a:r>
          </a:p>
          <a:p>
            <a:pP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 – technika </a:t>
            </a:r>
            <a:r>
              <a:rPr lang="cs-CZ" sz="2900" b="1" dirty="0" smtClean="0">
                <a:solidFill>
                  <a:schemeClr val="bg2"/>
                </a:solidFill>
              </a:rPr>
              <a:t>kritických incidentů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878346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Zjišťování informací potřebných pro analýzu pracovních míst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643050"/>
            <a:ext cx="8572560" cy="5026310"/>
          </a:xfrm>
        </p:spPr>
        <p:txBody>
          <a:bodyPr/>
          <a:lstStyle/>
          <a:p>
            <a:pPr algn="just">
              <a:lnSpc>
                <a:spcPct val="90000"/>
              </a:lnSpc>
              <a:buNone/>
            </a:pPr>
            <a:r>
              <a:rPr lang="cs-CZ" sz="2900" b="1" u="sng" dirty="0" smtClean="0">
                <a:solidFill>
                  <a:schemeClr val="bg2"/>
                </a:solidFill>
              </a:rPr>
              <a:t>Pozorování: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je založeno na sledování a zaznamenávání veškeré pracovní činnosti;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</a:t>
            </a:r>
            <a:r>
              <a:rPr lang="cs-CZ" sz="2900" u="sng" dirty="0" smtClean="0">
                <a:solidFill>
                  <a:schemeClr val="bg2"/>
                </a:solidFill>
              </a:rPr>
              <a:t>jen při zcela jednoduchých činnostech stačí</a:t>
            </a:r>
            <a:r>
              <a:rPr lang="cs-CZ" sz="2900" dirty="0" smtClean="0">
                <a:solidFill>
                  <a:schemeClr val="bg2"/>
                </a:solidFill>
              </a:rPr>
              <a:t> pozorování samotné;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ve složitějších činnostech, jako je například manažerská práce, se vyskytuje řada prvků, jejichž význam pozorovatel nemůže pochopit – pak musí být pozorování doplněno </a:t>
            </a:r>
            <a:r>
              <a:rPr lang="cs-CZ" sz="2900" u="sng" dirty="0" smtClean="0">
                <a:solidFill>
                  <a:schemeClr val="bg2"/>
                </a:solidFill>
              </a:rPr>
              <a:t>krátkými rozhovory</a:t>
            </a:r>
            <a:r>
              <a:rPr lang="cs-CZ" sz="2900" dirty="0" smtClean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785818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Způsoby zjišťování informací o prac. místech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700808"/>
            <a:ext cx="8572560" cy="4800026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cs-CZ" sz="2800" b="1" dirty="0" smtClean="0"/>
              <a:t> </a:t>
            </a:r>
            <a:r>
              <a:rPr lang="cs-CZ" sz="2800" b="1" u="sng" dirty="0" smtClean="0">
                <a:solidFill>
                  <a:schemeClr val="bg2"/>
                </a:solidFill>
              </a:rPr>
              <a:t>Záznamy v pozorování</a:t>
            </a:r>
            <a:r>
              <a:rPr lang="cs-CZ" sz="2800" dirty="0" smtClean="0">
                <a:solidFill>
                  <a:schemeClr val="bg2"/>
                </a:solidFill>
              </a:rPr>
              <a:t> lze pořizovat těmito způsoby: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a) </a:t>
            </a:r>
            <a:r>
              <a:rPr lang="cs-CZ" sz="2800" b="1" dirty="0" smtClean="0">
                <a:solidFill>
                  <a:schemeClr val="bg2"/>
                </a:solidFill>
              </a:rPr>
              <a:t>časové vzorky </a:t>
            </a:r>
            <a:r>
              <a:rPr lang="cs-CZ" sz="2800" dirty="0" smtClean="0">
                <a:solidFill>
                  <a:schemeClr val="bg2"/>
                </a:solidFill>
              </a:rPr>
              <a:t>– pozorovatel zaznamenává chování pracovníka </a:t>
            </a:r>
            <a:r>
              <a:rPr lang="cs-CZ" sz="2800" u="sng" dirty="0" smtClean="0">
                <a:solidFill>
                  <a:schemeClr val="bg2"/>
                </a:solidFill>
              </a:rPr>
              <a:t>v určitých časových intervalech</a:t>
            </a:r>
            <a:r>
              <a:rPr lang="cs-CZ" sz="2800" dirty="0" smtClean="0">
                <a:solidFill>
                  <a:schemeClr val="bg2"/>
                </a:solidFill>
              </a:rPr>
              <a:t>;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b) </a:t>
            </a:r>
            <a:r>
              <a:rPr lang="cs-CZ" sz="2800" b="1" dirty="0" smtClean="0">
                <a:solidFill>
                  <a:schemeClr val="bg2"/>
                </a:solidFill>
              </a:rPr>
              <a:t>jednotlivé vzorky </a:t>
            </a:r>
            <a:r>
              <a:rPr lang="cs-CZ" sz="2800" dirty="0" smtClean="0">
                <a:solidFill>
                  <a:schemeClr val="bg2"/>
                </a:solidFill>
              </a:rPr>
              <a:t>– pozorovatel zaznamenává </a:t>
            </a:r>
            <a:r>
              <a:rPr lang="cs-CZ" sz="2800" u="sng" dirty="0" smtClean="0">
                <a:solidFill>
                  <a:schemeClr val="bg2"/>
                </a:solidFill>
              </a:rPr>
              <a:t>každý výskyt určité aktivity</a:t>
            </a:r>
            <a:r>
              <a:rPr lang="cs-CZ" sz="2800" dirty="0" smtClean="0">
                <a:solidFill>
                  <a:schemeClr val="bg2"/>
                </a:solidFill>
              </a:rPr>
              <a:t>. K tomu slouží systém kategorií, do kterých jsou jednotlivé aktivity sloučeny;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c) </a:t>
            </a:r>
            <a:r>
              <a:rPr lang="cs-CZ" sz="2800" b="1" dirty="0" smtClean="0">
                <a:solidFill>
                  <a:schemeClr val="bg2"/>
                </a:solidFill>
              </a:rPr>
              <a:t>sekvenční vzorky </a:t>
            </a:r>
            <a:r>
              <a:rPr lang="cs-CZ" sz="2800" dirty="0" smtClean="0">
                <a:solidFill>
                  <a:schemeClr val="bg2"/>
                </a:solidFill>
              </a:rPr>
              <a:t>– vyžaduje vedle </a:t>
            </a:r>
            <a:r>
              <a:rPr lang="cs-CZ" sz="2800" u="sng" dirty="0" smtClean="0">
                <a:solidFill>
                  <a:schemeClr val="bg2"/>
                </a:solidFill>
              </a:rPr>
              <a:t>zaznamenávání výskytu</a:t>
            </a:r>
            <a:r>
              <a:rPr lang="cs-CZ" sz="2800" dirty="0" smtClean="0">
                <a:solidFill>
                  <a:schemeClr val="bg2"/>
                </a:solidFill>
              </a:rPr>
              <a:t> jednotlivých </a:t>
            </a:r>
            <a:r>
              <a:rPr lang="cs-CZ" sz="2800" u="sng" dirty="0" smtClean="0">
                <a:solidFill>
                  <a:schemeClr val="bg2"/>
                </a:solidFill>
              </a:rPr>
              <a:t>aktivit</a:t>
            </a:r>
            <a:r>
              <a:rPr lang="cs-CZ" sz="2800" dirty="0" smtClean="0">
                <a:solidFill>
                  <a:schemeClr val="bg2"/>
                </a:solidFill>
              </a:rPr>
              <a:t> také </a:t>
            </a:r>
            <a:r>
              <a:rPr lang="cs-CZ" sz="2800" u="sng" dirty="0" smtClean="0">
                <a:solidFill>
                  <a:schemeClr val="bg2"/>
                </a:solidFill>
              </a:rPr>
              <a:t>uvádění postupu</a:t>
            </a:r>
            <a:r>
              <a:rPr lang="cs-CZ" sz="2800" dirty="0" smtClean="0">
                <a:solidFill>
                  <a:schemeClr val="bg2"/>
                </a:solidFill>
              </a:rPr>
              <a:t>,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v jakém tyto aktivity po sobě ná</a:t>
            </a:r>
            <a:r>
              <a:rPr lang="cs-CZ" sz="2800" dirty="0" smtClean="0"/>
              <a:t>sledují.</a:t>
            </a: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785818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Způsoby zjišťování informací o prac. místech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428736"/>
            <a:ext cx="8572560" cy="5429264"/>
          </a:xfrm>
        </p:spPr>
        <p:txBody>
          <a:bodyPr/>
          <a:lstStyle/>
          <a:p>
            <a:pPr algn="just">
              <a:buNone/>
            </a:pPr>
            <a:r>
              <a:rPr lang="cs-CZ" sz="2750" b="1" u="sng" dirty="0" smtClean="0">
                <a:solidFill>
                  <a:schemeClr val="bg2"/>
                </a:solidFill>
              </a:rPr>
              <a:t>Osobní záznamy:</a:t>
            </a:r>
            <a:endParaRPr lang="cs-CZ" sz="275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jedná se o </a:t>
            </a:r>
            <a:r>
              <a:rPr lang="cs-CZ" sz="2800" u="sng" dirty="0" smtClean="0">
                <a:solidFill>
                  <a:schemeClr val="bg2"/>
                </a:solidFill>
              </a:rPr>
              <a:t>psané nebo namluvené popisy práce</a:t>
            </a:r>
            <a:r>
              <a:rPr lang="cs-CZ" sz="2800" dirty="0" smtClean="0">
                <a:solidFill>
                  <a:schemeClr val="bg2"/>
                </a:solidFill>
              </a:rPr>
              <a:t>, prováděné samotnými nositeli profese v průběhu pracovní činnosti. 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zadání spočívá </a:t>
            </a:r>
            <a:r>
              <a:rPr lang="cs-CZ" sz="2800" u="sng" dirty="0" smtClean="0">
                <a:solidFill>
                  <a:schemeClr val="bg2"/>
                </a:solidFill>
              </a:rPr>
              <a:t>v požadavku</a:t>
            </a:r>
            <a:r>
              <a:rPr lang="cs-CZ" sz="2800" dirty="0" smtClean="0">
                <a:solidFill>
                  <a:schemeClr val="bg2"/>
                </a:solidFill>
              </a:rPr>
              <a:t> na pracovníka nebo na skupinu pracovníků </a:t>
            </a:r>
            <a:r>
              <a:rPr lang="cs-CZ" sz="2800" u="sng" dirty="0" smtClean="0">
                <a:solidFill>
                  <a:schemeClr val="bg2"/>
                </a:solidFill>
              </a:rPr>
              <a:t>o zapisování</a:t>
            </a:r>
            <a:r>
              <a:rPr lang="cs-CZ" sz="2800" dirty="0" smtClean="0">
                <a:solidFill>
                  <a:schemeClr val="bg2"/>
                </a:solidFill>
              </a:rPr>
              <a:t> jejich </a:t>
            </a:r>
            <a:r>
              <a:rPr lang="cs-CZ" sz="2800" u="sng" dirty="0" smtClean="0">
                <a:solidFill>
                  <a:schemeClr val="bg2"/>
                </a:solidFill>
              </a:rPr>
              <a:t>aktivit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v průběhu určitého časového období. </a:t>
            </a:r>
          </a:p>
          <a:p>
            <a:pPr>
              <a:buNone/>
            </a:pPr>
            <a:r>
              <a:rPr lang="cs-CZ" sz="2800" u="sng" dirty="0" smtClean="0">
                <a:solidFill>
                  <a:schemeClr val="bg2"/>
                </a:solidFill>
              </a:rPr>
              <a:t>Zaznamenávání probíhá</a:t>
            </a:r>
            <a:r>
              <a:rPr lang="cs-CZ" sz="2800" dirty="0" smtClean="0">
                <a:solidFill>
                  <a:schemeClr val="bg2"/>
                </a:solidFill>
              </a:rPr>
              <a:t>:</a:t>
            </a:r>
          </a:p>
          <a:p>
            <a:pPr marL="514350" indent="-514350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a) vždy v pravidelných intervalech </a:t>
            </a:r>
            <a:r>
              <a:rPr lang="cs-CZ" sz="2500" dirty="0" smtClean="0">
                <a:solidFill>
                  <a:schemeClr val="bg2"/>
                </a:solidFill>
              </a:rPr>
              <a:t>(př. každých 15 min.);</a:t>
            </a:r>
          </a:p>
          <a:p>
            <a:pPr marL="457200" indent="-457200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b) vždy, když vykonavatel profese přechází od jedné skupiny aktivit k jiné;</a:t>
            </a:r>
          </a:p>
          <a:p>
            <a:pPr marL="457200" indent="-457200">
              <a:buAutoNum type="alphaLcParenR"/>
            </a:pPr>
            <a:endParaRPr lang="cs-CZ" sz="24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Způsoby zjišťování informací o prac. místech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357298"/>
            <a:ext cx="8572560" cy="5500702"/>
          </a:xfrm>
        </p:spPr>
        <p:txBody>
          <a:bodyPr/>
          <a:lstStyle/>
          <a:p>
            <a:pPr>
              <a:buNone/>
            </a:pPr>
            <a:r>
              <a:rPr lang="cs-CZ" sz="2900" b="1" u="sng" dirty="0" smtClean="0">
                <a:solidFill>
                  <a:schemeClr val="bg2"/>
                </a:solidFill>
              </a:rPr>
              <a:t>Dotazování</a:t>
            </a:r>
            <a:r>
              <a:rPr lang="cs-CZ" sz="2900" u="sng" dirty="0" smtClean="0">
                <a:solidFill>
                  <a:schemeClr val="bg2"/>
                </a:solidFill>
              </a:rPr>
              <a:t> </a:t>
            </a:r>
            <a:r>
              <a:rPr lang="cs-CZ" sz="2400" u="sng" dirty="0" smtClean="0">
                <a:solidFill>
                  <a:schemeClr val="bg2"/>
                </a:solidFill>
              </a:rPr>
              <a:t>(technika rozhovoru)</a:t>
            </a:r>
            <a:r>
              <a:rPr lang="cs-CZ" sz="2400" b="1" dirty="0" smtClean="0">
                <a:solidFill>
                  <a:schemeClr val="bg2"/>
                </a:solidFill>
              </a:rPr>
              <a:t>: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pro analýzu práce se využívá ve standardizované </a:t>
            </a:r>
            <a:r>
              <a:rPr lang="cs-CZ" sz="2400" dirty="0" smtClean="0">
                <a:solidFill>
                  <a:schemeClr val="bg2"/>
                </a:solidFill>
              </a:rPr>
              <a:t>(předem připravené) </a:t>
            </a:r>
            <a:r>
              <a:rPr lang="cs-CZ" sz="2700" dirty="0" smtClean="0">
                <a:solidFill>
                  <a:schemeClr val="bg2"/>
                </a:solidFill>
              </a:rPr>
              <a:t>podobě;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v některých případech se využívá nestandardizovaný rozhovor – umožňuje získat barvitější obraz profese.</a:t>
            </a:r>
          </a:p>
          <a:p>
            <a:pPr>
              <a:lnSpc>
                <a:spcPct val="90000"/>
              </a:lnSpc>
              <a:buNone/>
            </a:pPr>
            <a:r>
              <a:rPr lang="cs-CZ" sz="2700" b="1" u="sng" dirty="0" smtClean="0">
                <a:solidFill>
                  <a:schemeClr val="bg2"/>
                </a:solidFill>
              </a:rPr>
              <a:t>Dotazování</a:t>
            </a:r>
            <a:r>
              <a:rPr lang="cs-CZ" sz="2700" u="sng" dirty="0" smtClean="0">
                <a:solidFill>
                  <a:schemeClr val="bg2"/>
                </a:solidFill>
              </a:rPr>
              <a:t> (technika dotazníku)</a:t>
            </a:r>
            <a:r>
              <a:rPr lang="cs-CZ" sz="2700" dirty="0" smtClean="0">
                <a:solidFill>
                  <a:schemeClr val="bg2"/>
                </a:solidFill>
              </a:rPr>
              <a:t>:</a:t>
            </a: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prostřednictvím této dokumentace (dotazníků) se kompetentní osoby snaží </a:t>
            </a:r>
            <a:r>
              <a:rPr lang="cs-CZ" sz="2700" u="sng" dirty="0" smtClean="0">
                <a:solidFill>
                  <a:schemeClr val="bg2"/>
                </a:solidFill>
              </a:rPr>
              <a:t>shromáždit žádané, komplexní informace od oslovených pracovníků</a:t>
            </a:r>
            <a:r>
              <a:rPr lang="cs-CZ" sz="2700" dirty="0" smtClean="0">
                <a:solidFill>
                  <a:schemeClr val="bg2"/>
                </a:solidFill>
              </a:rPr>
              <a:t>. </a:t>
            </a:r>
          </a:p>
          <a:p>
            <a:pPr algn="just">
              <a:buNone/>
            </a:pPr>
            <a:r>
              <a:rPr lang="cs-CZ" sz="2700" dirty="0" smtClean="0">
                <a:solidFill>
                  <a:schemeClr val="bg2"/>
                </a:solidFill>
              </a:rPr>
              <a:t>– prostřednictvím dotazníků jsou </a:t>
            </a:r>
            <a:r>
              <a:rPr lang="cs-CZ" sz="2700" u="sng" dirty="0" smtClean="0">
                <a:solidFill>
                  <a:schemeClr val="bg2"/>
                </a:solidFill>
              </a:rPr>
              <a:t>zjišťovány povinnosti, odpovědnosti, schopnosti a výkonnostní požadavky</a:t>
            </a:r>
            <a:r>
              <a:rPr lang="cs-CZ" sz="2700" dirty="0" smtClean="0">
                <a:solidFill>
                  <a:schemeClr val="bg2"/>
                </a:solidFill>
              </a:rPr>
              <a:t> na všech pracovních místech, které podléhají šetření.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Způsoby zjišťování informací o prac. místech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357298"/>
            <a:ext cx="8678198" cy="5500702"/>
          </a:xfrm>
        </p:spPr>
        <p:txBody>
          <a:bodyPr/>
          <a:lstStyle/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</a:t>
            </a:r>
            <a:r>
              <a:rPr lang="cs-CZ" sz="2800" dirty="0" smtClean="0"/>
              <a:t>– </a:t>
            </a:r>
            <a:r>
              <a:rPr lang="cs-CZ" sz="2800" dirty="0" smtClean="0">
                <a:solidFill>
                  <a:schemeClr val="bg2"/>
                </a:solidFill>
              </a:rPr>
              <a:t>kromě informací o práci samotné potřebují analytici také informace o nutné kvalifikaci pro vykonávání dané pracovní funkce; zvláštní znalosti, schopnosti, dovednosti, absolvování kurzů, vzdělání, zkušenosti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a další charakteristické znaky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zvláště cenné při přijímání zaměstnance na volné pracovní místo či při informování zaměstnance o nové pracovní náplni je </a:t>
            </a:r>
            <a:r>
              <a:rPr lang="cs-CZ" sz="2800" u="sng" dirty="0" smtClean="0">
                <a:solidFill>
                  <a:schemeClr val="bg2"/>
                </a:solidFill>
              </a:rPr>
              <a:t>plánování pracovního postupu.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cs-CZ" sz="2800" b="1" u="sng" dirty="0" smtClean="0">
                <a:solidFill>
                  <a:schemeClr val="bg2"/>
                </a:solidFill>
              </a:rPr>
              <a:t>Mřížka atributů</a:t>
            </a:r>
            <a:r>
              <a:rPr lang="cs-CZ" sz="2800" dirty="0" smtClean="0">
                <a:solidFill>
                  <a:schemeClr val="bg2"/>
                </a:solidFill>
              </a:rPr>
              <a:t> - metoda je postavena na teorii </a:t>
            </a:r>
            <a:r>
              <a:rPr lang="cs-CZ" sz="2800" u="sng" dirty="0" smtClean="0">
                <a:solidFill>
                  <a:schemeClr val="bg2"/>
                </a:solidFill>
              </a:rPr>
              <a:t>personál. konstruktů</a:t>
            </a:r>
            <a:r>
              <a:rPr lang="cs-CZ" sz="2800" dirty="0" smtClean="0">
                <a:solidFill>
                  <a:schemeClr val="bg2"/>
                </a:solidFill>
              </a:rPr>
              <a:t>. Personální konstrukty jsou </a:t>
            </a:r>
            <a:r>
              <a:rPr lang="cs-CZ" sz="2800" u="sng" dirty="0" smtClean="0">
                <a:solidFill>
                  <a:schemeClr val="bg2"/>
                </a:solidFill>
              </a:rPr>
              <a:t>způsoby, jimiž lidé nazírají na svět</a:t>
            </a:r>
            <a:r>
              <a:rPr lang="cs-CZ" sz="2800" dirty="0" smtClean="0">
                <a:solidFill>
                  <a:schemeClr val="bg2"/>
                </a:solidFill>
              </a:rPr>
              <a:t>.</a:t>
            </a:r>
          </a:p>
          <a:p>
            <a:pPr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Způsoby zjišťování informací o prac. místech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628800"/>
            <a:ext cx="8501122" cy="4729158"/>
          </a:xfrm>
        </p:spPr>
        <p:txBody>
          <a:bodyPr/>
          <a:lstStyle/>
          <a:p>
            <a:pPr marL="0" lvl="0" indent="0" algn="just" defTabSz="923925" eaLnBrk="1" hangingPunct="1">
              <a:buClr>
                <a:srgbClr val="FF6600"/>
              </a:buClr>
              <a:buSzTx/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Pracovní místo </a:t>
            </a:r>
            <a:r>
              <a:rPr lang="cs-CZ" sz="2900" dirty="0" smtClean="0">
                <a:solidFill>
                  <a:schemeClr val="bg2"/>
                </a:solidFill>
              </a:rPr>
              <a:t>= </a:t>
            </a:r>
            <a:r>
              <a:rPr lang="cs-CZ" sz="2900" dirty="0" err="1" smtClean="0">
                <a:solidFill>
                  <a:schemeClr val="bg2"/>
                </a:solidFill>
              </a:rPr>
              <a:t>místo</a:t>
            </a:r>
            <a:r>
              <a:rPr lang="cs-CZ" sz="2900" dirty="0" smtClean="0">
                <a:solidFill>
                  <a:schemeClr val="bg2"/>
                </a:solidFill>
              </a:rPr>
              <a:t> jedince v organizaci.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– je </a:t>
            </a:r>
            <a:r>
              <a:rPr lang="cs-CZ" sz="2900" u="sng" dirty="0" smtClean="0">
                <a:solidFill>
                  <a:schemeClr val="bg2"/>
                </a:solidFill>
              </a:rPr>
              <a:t>nejmenším prvkem organizační struktury;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– představuje tedy zařazení jedince do organizační struktury a zároveň mu </a:t>
            </a:r>
            <a:r>
              <a:rPr lang="cs-CZ" sz="2900" u="sng" dirty="0" smtClean="0">
                <a:solidFill>
                  <a:schemeClr val="bg2"/>
                </a:solidFill>
              </a:rPr>
              <a:t>přiřazuje</a:t>
            </a:r>
            <a:r>
              <a:rPr lang="cs-CZ" sz="2900" dirty="0" smtClean="0">
                <a:solidFill>
                  <a:schemeClr val="bg2"/>
                </a:solidFill>
              </a:rPr>
              <a:t> určitý druh úkolů a odpovědnosti přiměřený jeho schopnostem.</a:t>
            </a:r>
          </a:p>
          <a:p>
            <a:pPr algn="just" eaLnBrk="1" hangingPunct="1"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Pracovní operace </a:t>
            </a:r>
            <a:r>
              <a:rPr lang="cs-CZ" sz="2900" dirty="0" smtClean="0">
                <a:solidFill>
                  <a:schemeClr val="bg2"/>
                </a:solidFill>
              </a:rPr>
              <a:t>– určuje to, co jedinec realizuje </a:t>
            </a:r>
          </a:p>
          <a:p>
            <a:pPr algn="just" eaLnBrk="1" hangingPunct="1">
              <a:spcBef>
                <a:spcPts val="0"/>
              </a:spcBef>
              <a:buNone/>
            </a:pPr>
            <a:r>
              <a:rPr lang="cs-CZ" sz="2500" dirty="0" smtClean="0">
                <a:solidFill>
                  <a:schemeClr val="bg2"/>
                </a:solidFill>
              </a:rPr>
              <a:t>(provádí).</a:t>
            </a:r>
          </a:p>
          <a:p>
            <a:pPr algn="just" eaLnBrk="1" hangingPunct="1"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Pracovní úkol </a:t>
            </a:r>
            <a:r>
              <a:rPr lang="cs-CZ" sz="2900" dirty="0" smtClean="0">
                <a:solidFill>
                  <a:schemeClr val="bg2"/>
                </a:solidFill>
              </a:rPr>
              <a:t>– charakteristika práce na určitém postu, </a:t>
            </a:r>
          </a:p>
          <a:p>
            <a:pPr algn="just" eaLnBrk="1" hangingPunct="1">
              <a:spcBef>
                <a:spcPts val="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obvykle ji vykonávaná jedna osoba.</a:t>
            </a:r>
          </a:p>
          <a:p>
            <a:pPr algn="just" eaLnBrk="1" hangingPunct="1"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Práce</a:t>
            </a:r>
            <a:r>
              <a:rPr lang="cs-CZ" sz="2900" dirty="0" smtClean="0">
                <a:solidFill>
                  <a:schemeClr val="bg2"/>
                </a:solidFill>
              </a:rPr>
              <a:t> – více stejnorodých pracovních úkolů.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85794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Vybraná terminologie ve vztahu k APM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628800"/>
            <a:ext cx="8643998" cy="5229200"/>
          </a:xfrm>
        </p:spPr>
        <p:txBody>
          <a:bodyPr/>
          <a:lstStyle/>
          <a:p>
            <a:pPr>
              <a:buNone/>
            </a:pPr>
            <a:r>
              <a:rPr lang="cs-CZ" sz="2900" b="1" u="sng" dirty="0" smtClean="0">
                <a:solidFill>
                  <a:schemeClr val="bg2"/>
                </a:solidFill>
              </a:rPr>
              <a:t>Technika kritických incidentů</a:t>
            </a:r>
            <a:r>
              <a:rPr lang="cs-CZ" sz="2900" b="1" dirty="0" smtClean="0">
                <a:solidFill>
                  <a:schemeClr val="bg2"/>
                </a:solidFill>
              </a:rPr>
              <a:t>:</a:t>
            </a: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</a:t>
            </a:r>
            <a:r>
              <a:rPr lang="cs-CZ" sz="2900" b="1" dirty="0" smtClean="0">
                <a:solidFill>
                  <a:schemeClr val="bg2"/>
                </a:solidFill>
              </a:rPr>
              <a:t>kritická událost </a:t>
            </a:r>
            <a:r>
              <a:rPr lang="cs-CZ" sz="2900" dirty="0" smtClean="0">
                <a:solidFill>
                  <a:schemeClr val="bg2"/>
                </a:solidFill>
              </a:rPr>
              <a:t>= </a:t>
            </a:r>
            <a:r>
              <a:rPr lang="cs-CZ" sz="2900" u="sng" dirty="0" smtClean="0">
                <a:solidFill>
                  <a:schemeClr val="bg2"/>
                </a:solidFill>
              </a:rPr>
              <a:t>jakákoliv aktivita</a:t>
            </a:r>
            <a:r>
              <a:rPr lang="cs-CZ" sz="2900" dirty="0" smtClean="0">
                <a:solidFill>
                  <a:schemeClr val="bg2"/>
                </a:solidFill>
              </a:rPr>
              <a:t> jednotlivce během dne, </a:t>
            </a:r>
            <a:r>
              <a:rPr lang="cs-CZ" sz="2900" u="sng" dirty="0" smtClean="0">
                <a:solidFill>
                  <a:schemeClr val="bg2"/>
                </a:solidFill>
              </a:rPr>
              <a:t>která vybočuje nějakým způsobem </a:t>
            </a:r>
            <a:br>
              <a:rPr lang="cs-CZ" sz="2900" u="sng" dirty="0" smtClean="0">
                <a:solidFill>
                  <a:schemeClr val="bg2"/>
                </a:solidFill>
              </a:rPr>
            </a:br>
            <a:r>
              <a:rPr lang="cs-CZ" sz="2900" u="sng" dirty="0" smtClean="0">
                <a:solidFill>
                  <a:schemeClr val="bg2"/>
                </a:solidFill>
              </a:rPr>
              <a:t>z běžného chodu</a:t>
            </a:r>
            <a:r>
              <a:rPr lang="cs-CZ" sz="2900" dirty="0" smtClean="0">
                <a:solidFill>
                  <a:schemeClr val="bg2"/>
                </a:solidFill>
              </a:rPr>
              <a:t> pracovního dne, ať už v pozitivním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či negativním smyslu</a:t>
            </a:r>
          </a:p>
          <a:p>
            <a:pPr algn="just"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událost, která </a:t>
            </a:r>
            <a:r>
              <a:rPr lang="cs-CZ" sz="2900" b="1" dirty="0" smtClean="0">
                <a:solidFill>
                  <a:schemeClr val="bg2"/>
                </a:solidFill>
              </a:rPr>
              <a:t>odlišuje</a:t>
            </a:r>
            <a:r>
              <a:rPr lang="cs-CZ" sz="2900" dirty="0" smtClean="0">
                <a:solidFill>
                  <a:schemeClr val="bg2"/>
                </a:solidFill>
              </a:rPr>
              <a:t> úspěšnou a neúspěšnou práci. Takovým „kritickým incidentem“ může být </a:t>
            </a:r>
            <a:r>
              <a:rPr lang="cs-CZ" sz="2900" u="sng" dirty="0" smtClean="0">
                <a:solidFill>
                  <a:schemeClr val="bg2"/>
                </a:solidFill>
              </a:rPr>
              <a:t>havárie</a:t>
            </a:r>
            <a:r>
              <a:rPr lang="cs-CZ" sz="2900" dirty="0" smtClean="0">
                <a:solidFill>
                  <a:schemeClr val="bg2"/>
                </a:solidFill>
              </a:rPr>
              <a:t>, </a:t>
            </a:r>
            <a:r>
              <a:rPr lang="cs-CZ" sz="2900" u="sng" dirty="0" smtClean="0">
                <a:solidFill>
                  <a:schemeClr val="bg2"/>
                </a:solidFill>
              </a:rPr>
              <a:t>zanedbání povinností</a:t>
            </a:r>
            <a:r>
              <a:rPr lang="cs-CZ" sz="2900" dirty="0" smtClean="0">
                <a:solidFill>
                  <a:schemeClr val="bg2"/>
                </a:solidFill>
              </a:rPr>
              <a:t>, ale také </a:t>
            </a:r>
            <a:r>
              <a:rPr lang="cs-CZ" sz="2900" u="sng" dirty="0" smtClean="0">
                <a:solidFill>
                  <a:schemeClr val="bg2"/>
                </a:solidFill>
              </a:rPr>
              <a:t>dobrovolná pomoc</a:t>
            </a:r>
            <a:r>
              <a:rPr lang="cs-CZ" sz="2900" dirty="0" smtClean="0">
                <a:solidFill>
                  <a:schemeClr val="bg2"/>
                </a:solidFill>
              </a:rPr>
              <a:t> spolupracovníkovi.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714380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Metody k zjišťování informací o prac. místech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556792"/>
            <a:ext cx="8572560" cy="5301208"/>
          </a:xfrm>
        </p:spPr>
        <p:txBody>
          <a:bodyPr/>
          <a:lstStyle/>
          <a:p>
            <a:pPr algn="just"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</a:t>
            </a:r>
            <a:r>
              <a:rPr lang="cs-CZ" sz="2900" dirty="0" smtClean="0"/>
              <a:t>–</a:t>
            </a:r>
            <a:r>
              <a:rPr lang="cs-CZ" sz="2900" dirty="0" smtClean="0">
                <a:solidFill>
                  <a:schemeClr val="bg2"/>
                </a:solidFill>
              </a:rPr>
              <a:t>Aplikace techniky kritických incidentů spočívá chronologicky v následujících krocích: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a) je </a:t>
            </a:r>
            <a:r>
              <a:rPr lang="cs-CZ" sz="2900" b="1" dirty="0" smtClean="0">
                <a:solidFill>
                  <a:schemeClr val="bg2"/>
                </a:solidFill>
              </a:rPr>
              <a:t>stanoven obecný cíl</a:t>
            </a:r>
            <a:r>
              <a:rPr lang="cs-CZ" sz="2900" dirty="0" smtClean="0">
                <a:solidFill>
                  <a:schemeClr val="bg2"/>
                </a:solidFill>
              </a:rPr>
              <a:t>, který je krátce a jednoduše vyjádřen, </a:t>
            </a:r>
            <a:r>
              <a:rPr lang="cs-CZ" sz="2500" dirty="0" smtClean="0">
                <a:solidFill>
                  <a:schemeClr val="bg2"/>
                </a:solidFill>
              </a:rPr>
              <a:t>(nutnost srozumitelnosti </a:t>
            </a:r>
            <a:r>
              <a:rPr lang="cs-CZ" sz="2500" dirty="0" err="1" smtClean="0">
                <a:solidFill>
                  <a:schemeClr val="bg2"/>
                </a:solidFill>
              </a:rPr>
              <a:t>zaznamenavateli</a:t>
            </a:r>
            <a:r>
              <a:rPr lang="cs-CZ" sz="2500" dirty="0" smtClean="0">
                <a:solidFill>
                  <a:schemeClr val="bg2"/>
                </a:solidFill>
              </a:rPr>
              <a:t>);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b) ke sledování a zaznamenávání jsou </a:t>
            </a:r>
            <a:r>
              <a:rPr lang="cs-CZ" sz="2900" b="1" dirty="0" smtClean="0">
                <a:solidFill>
                  <a:schemeClr val="bg2"/>
                </a:solidFill>
              </a:rPr>
              <a:t>vybráni lidé, kteří práci dobře znají</a:t>
            </a:r>
            <a:r>
              <a:rPr lang="cs-CZ" sz="2900" dirty="0" smtClean="0">
                <a:solidFill>
                  <a:schemeClr val="bg2"/>
                </a:solidFill>
              </a:rPr>
              <a:t> (nejlépe přímí nadřízení);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c) probíhá </a:t>
            </a:r>
            <a:r>
              <a:rPr lang="cs-CZ" sz="2900" b="1" dirty="0" smtClean="0">
                <a:solidFill>
                  <a:schemeClr val="bg2"/>
                </a:solidFill>
              </a:rPr>
              <a:t>sběr informací </a:t>
            </a:r>
            <a:r>
              <a:rPr lang="cs-CZ" sz="2500" dirty="0" smtClean="0">
                <a:solidFill>
                  <a:schemeClr val="bg2"/>
                </a:solidFill>
              </a:rPr>
              <a:t>(incidenty jsou zaznamenávány);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d) zaznamenané </a:t>
            </a:r>
            <a:r>
              <a:rPr lang="cs-CZ" sz="2900" b="1" dirty="0" smtClean="0">
                <a:solidFill>
                  <a:schemeClr val="bg2"/>
                </a:solidFill>
              </a:rPr>
              <a:t>události tříděny a kategorizovány</a:t>
            </a:r>
            <a:r>
              <a:rPr lang="cs-CZ" sz="2900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Metody k zjišťování informací o prac. místech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500174"/>
            <a:ext cx="8572560" cy="5214974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1. Určit účel a cíle analýzy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2. Předložit hrubý plán akce vedení organizace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3. </a:t>
            </a:r>
            <a:r>
              <a:rPr lang="cs-CZ" sz="2900" u="sng" dirty="0" smtClean="0">
                <a:solidFill>
                  <a:schemeClr val="bg2"/>
                </a:solidFill>
              </a:rPr>
              <a:t>Získat podporu vedoucích</a:t>
            </a:r>
            <a:r>
              <a:rPr lang="cs-CZ" sz="2900" dirty="0" smtClean="0">
                <a:solidFill>
                  <a:schemeClr val="bg2"/>
                </a:solidFill>
              </a:rPr>
              <a:t> jednotlivých útvarů organizace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4. Prodiskutovat plán s liniovými manažery specialisty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5. Snažit se získat představitele </a:t>
            </a:r>
            <a:r>
              <a:rPr lang="cs-CZ" sz="2500" dirty="0" smtClean="0">
                <a:solidFill>
                  <a:schemeClr val="bg2"/>
                </a:solidFill>
              </a:rPr>
              <a:t>(zástupce) </a:t>
            </a:r>
            <a:r>
              <a:rPr lang="cs-CZ" sz="2900" dirty="0" smtClean="0">
                <a:solidFill>
                  <a:schemeClr val="bg2"/>
                </a:solidFill>
              </a:rPr>
              <a:t>zaměstnanců pro spolupráci</a:t>
            </a:r>
          </a:p>
          <a:p>
            <a:pPr eaLnBrk="1" hangingPunct="1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6. Sestavit podrobný plán s časovým rozvrhem</a:t>
            </a:r>
          </a:p>
          <a:p>
            <a:pPr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7. Vybrat a vyškolit osoby, jež budou analýzu provádět</a:t>
            </a:r>
          </a:p>
          <a:p>
            <a:pPr algn="just"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Proces analýzy pracovních míst a jeho kroky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500174"/>
            <a:ext cx="8572560" cy="5214974"/>
          </a:xfrm>
        </p:spPr>
        <p:txBody>
          <a:bodyPr/>
          <a:lstStyle/>
          <a:p>
            <a:pPr algn="just">
              <a:spcBef>
                <a:spcPts val="1200"/>
              </a:spcBef>
              <a:buNone/>
              <a:tabLst>
                <a:tab pos="449263" algn="l"/>
              </a:tabLst>
              <a:defRPr/>
            </a:pPr>
            <a:r>
              <a:rPr lang="cs-CZ" sz="2900" dirty="0" smtClean="0">
                <a:solidFill>
                  <a:schemeClr val="bg2"/>
                </a:solidFill>
              </a:rPr>
              <a:t>8. </a:t>
            </a:r>
            <a:r>
              <a:rPr lang="cs-CZ" sz="2900" u="sng" dirty="0" smtClean="0">
                <a:solidFill>
                  <a:schemeClr val="bg2"/>
                </a:solidFill>
              </a:rPr>
              <a:t>Informovat všechny pracovníky</a:t>
            </a:r>
            <a:r>
              <a:rPr lang="cs-CZ" sz="2900" dirty="0" smtClean="0">
                <a:solidFill>
                  <a:schemeClr val="bg2"/>
                </a:solidFill>
              </a:rPr>
              <a:t>, na jejichž pracovní 	místa se analýza zaměří</a:t>
            </a:r>
          </a:p>
          <a:p>
            <a:pPr algn="just">
              <a:spcBef>
                <a:spcPts val="1200"/>
              </a:spcBef>
              <a:buNone/>
              <a:defRPr/>
            </a:pPr>
            <a:r>
              <a:rPr lang="cs-CZ" sz="2900" dirty="0" smtClean="0">
                <a:solidFill>
                  <a:schemeClr val="bg2"/>
                </a:solidFill>
              </a:rPr>
              <a:t>9. Realizovat pilotní krok analýzy</a:t>
            </a:r>
          </a:p>
          <a:p>
            <a:pPr algn="just">
              <a:spcBef>
                <a:spcPts val="1200"/>
              </a:spcBef>
              <a:buNone/>
              <a:defRPr/>
            </a:pPr>
            <a:r>
              <a:rPr lang="cs-CZ" sz="2900" dirty="0" smtClean="0">
                <a:solidFill>
                  <a:schemeClr val="bg2"/>
                </a:solidFill>
              </a:rPr>
              <a:t>10. Provést kontrolu výsledků </a:t>
            </a:r>
            <a:r>
              <a:rPr lang="cs-CZ" sz="2500" dirty="0" smtClean="0">
                <a:solidFill>
                  <a:schemeClr val="bg2"/>
                </a:solidFill>
              </a:rPr>
              <a:t>(pilotáže)</a:t>
            </a:r>
          </a:p>
          <a:p>
            <a:pPr algn="just">
              <a:spcBef>
                <a:spcPts val="1200"/>
              </a:spcBef>
              <a:buNone/>
              <a:defRPr/>
            </a:pPr>
            <a:r>
              <a:rPr lang="cs-CZ" sz="2900" dirty="0" smtClean="0">
                <a:solidFill>
                  <a:schemeClr val="bg2"/>
                </a:solidFill>
              </a:rPr>
              <a:t>11. Realizovat plánovanou akci v plné šíři</a:t>
            </a:r>
          </a:p>
          <a:p>
            <a:pPr algn="just">
              <a:spcBef>
                <a:spcPts val="1200"/>
              </a:spcBef>
              <a:buNone/>
              <a:defRPr/>
            </a:pPr>
            <a:r>
              <a:rPr lang="cs-CZ" sz="2900" dirty="0" smtClean="0">
                <a:solidFill>
                  <a:schemeClr val="bg2"/>
                </a:solidFill>
              </a:rPr>
              <a:t>12. Provést kontrolu, vyhodnocování výsledků</a:t>
            </a:r>
          </a:p>
          <a:p>
            <a:pPr algn="just">
              <a:spcBef>
                <a:spcPts val="1200"/>
              </a:spcBef>
              <a:buNone/>
              <a:tabLst>
                <a:tab pos="623888" algn="l"/>
              </a:tabLst>
              <a:defRPr/>
            </a:pPr>
            <a:r>
              <a:rPr lang="cs-CZ" sz="2900" dirty="0" smtClean="0">
                <a:solidFill>
                  <a:schemeClr val="bg2"/>
                </a:solidFill>
              </a:rPr>
              <a:t>13. </a:t>
            </a:r>
            <a:r>
              <a:rPr lang="cs-CZ" sz="2900" b="1" dirty="0" smtClean="0">
                <a:solidFill>
                  <a:schemeClr val="bg2"/>
                </a:solidFill>
              </a:rPr>
              <a:t>Zpracovat popisy pracovních míst a specifikace 	požadavků na pracovníky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Proces analýzy pracovních míst a jeho kroky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428736"/>
            <a:ext cx="8572560" cy="5286412"/>
          </a:xfrm>
        </p:spPr>
        <p:txBody>
          <a:bodyPr/>
          <a:lstStyle/>
          <a:p>
            <a:pPr marL="0" indent="0" algn="just"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APM je doprovázena dalšími </a:t>
            </a:r>
            <a:r>
              <a:rPr lang="cs-CZ" sz="2900" b="1" dirty="0" smtClean="0">
                <a:solidFill>
                  <a:schemeClr val="bg2"/>
                </a:solidFill>
              </a:rPr>
              <a:t>dílčími analýzami</a:t>
            </a:r>
            <a:r>
              <a:rPr lang="cs-CZ" sz="2900" dirty="0" smtClean="0">
                <a:solidFill>
                  <a:schemeClr val="bg2"/>
                </a:solidFill>
              </a:rPr>
              <a:t>, které jsou však pro sestavení celkové analýzy a konečného objektivního posouzení daných skutečností </a:t>
            </a:r>
            <a:r>
              <a:rPr lang="cs-CZ" sz="2900" u="sng" dirty="0" smtClean="0">
                <a:solidFill>
                  <a:schemeClr val="bg2"/>
                </a:solidFill>
              </a:rPr>
              <a:t>velmi důležité a významné</a:t>
            </a:r>
            <a:r>
              <a:rPr lang="cs-CZ" sz="2900" dirty="0" smtClean="0">
                <a:solidFill>
                  <a:schemeClr val="bg2"/>
                </a:solidFill>
              </a:rPr>
              <a:t>.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u="sng" dirty="0" smtClean="0">
                <a:solidFill>
                  <a:schemeClr val="bg2"/>
                </a:solidFill>
              </a:rPr>
              <a:t>Jedná se například o</a:t>
            </a:r>
            <a:r>
              <a:rPr lang="cs-CZ" sz="2900" dirty="0" smtClean="0">
                <a:solidFill>
                  <a:schemeClr val="bg2"/>
                </a:solidFill>
              </a:rPr>
              <a:t>: </a:t>
            </a:r>
          </a:p>
          <a:p>
            <a:pPr algn="just"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 – analýzu počtu a struktury pracovních míst</a:t>
            </a:r>
          </a:p>
          <a:p>
            <a:pPr algn="just"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 – analýzu pracovních rolí</a:t>
            </a:r>
          </a:p>
          <a:p>
            <a:pPr algn="just"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 – analýzu počtu pracovníků</a:t>
            </a:r>
          </a:p>
          <a:p>
            <a:pPr algn="just"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 – analýzu struktury pracovníků</a:t>
            </a:r>
          </a:p>
          <a:p>
            <a:pPr algn="just"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 – analýzu pohybu pracovníků a využití pracovníků</a:t>
            </a:r>
          </a:p>
          <a:p>
            <a:pPr algn="just">
              <a:spcBef>
                <a:spcPts val="1200"/>
              </a:spcBef>
              <a:buNone/>
              <a:defRPr/>
            </a:pPr>
            <a:endParaRPr lang="cs-CZ" sz="2900" b="1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Souvislosti s APM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500174"/>
            <a:ext cx="8715436" cy="5214974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Kvalita a věrohodnost výsledků APM ovlivňuje efektivnost ostatních činností v personální oblasti</a:t>
            </a:r>
            <a:r>
              <a:rPr lang="cs-CZ" sz="2900" dirty="0" smtClean="0">
                <a:solidFill>
                  <a:schemeClr val="bg2"/>
                </a:solidFill>
              </a:rPr>
              <a:t>.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Bez produktů analýzy práce, kterými jsou popis,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a specifikace pracovního místa, nelze provádět ostatní personální činnosti.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Od APM se odvíjí </a:t>
            </a:r>
            <a:r>
              <a:rPr lang="cs-CZ" sz="2900" b="1" dirty="0" smtClean="0">
                <a:solidFill>
                  <a:schemeClr val="bg2"/>
                </a:solidFill>
              </a:rPr>
              <a:t>úroveň realizace dalších personálních činností a procesů </a:t>
            </a:r>
            <a:r>
              <a:rPr lang="cs-CZ" sz="2900" dirty="0" smtClean="0">
                <a:solidFill>
                  <a:schemeClr val="bg2"/>
                </a:solidFill>
              </a:rPr>
              <a:t>a s tím související </a:t>
            </a:r>
            <a:r>
              <a:rPr lang="cs-CZ" sz="2900" b="1" dirty="0" smtClean="0">
                <a:solidFill>
                  <a:schemeClr val="bg2"/>
                </a:solidFill>
              </a:rPr>
              <a:t>úspěšnost dosažení stanovených dílčích </a:t>
            </a:r>
            <a:r>
              <a:rPr lang="cs-CZ" sz="2900" b="1" u="sng" dirty="0" smtClean="0">
                <a:solidFill>
                  <a:schemeClr val="bg2"/>
                </a:solidFill>
              </a:rPr>
              <a:t>záměrů </a:t>
            </a:r>
            <a:br>
              <a:rPr lang="cs-CZ" sz="2900" b="1" u="sng" dirty="0" smtClean="0">
                <a:solidFill>
                  <a:schemeClr val="bg2"/>
                </a:solidFill>
              </a:rPr>
            </a:br>
            <a:r>
              <a:rPr lang="cs-CZ" sz="2900" b="1" u="sng" dirty="0" smtClean="0">
                <a:solidFill>
                  <a:schemeClr val="bg2"/>
                </a:solidFill>
              </a:rPr>
              <a:t>a cílů</a:t>
            </a:r>
            <a:r>
              <a:rPr lang="cs-CZ" sz="2900" dirty="0" smtClean="0">
                <a:solidFill>
                  <a:schemeClr val="bg2"/>
                </a:solidFill>
              </a:rPr>
              <a:t> jako jsou: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	– efektivní proces získávání a výběr pracovníků;</a:t>
            </a:r>
          </a:p>
          <a:p>
            <a:pPr algn="just">
              <a:spcBef>
                <a:spcPts val="600"/>
              </a:spcBef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spcBef>
                <a:spcPts val="1200"/>
              </a:spcBef>
              <a:buNone/>
              <a:defRPr/>
            </a:pPr>
            <a:endParaRPr lang="cs-CZ" sz="2900" b="1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Důležitost realizace APM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628800"/>
            <a:ext cx="8606760" cy="5086348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efektivní </a:t>
            </a:r>
            <a:r>
              <a:rPr lang="cs-CZ" sz="2900" b="1" dirty="0" smtClean="0">
                <a:solidFill>
                  <a:schemeClr val="bg2"/>
                </a:solidFill>
              </a:rPr>
              <a:t>přijímání</a:t>
            </a:r>
            <a:r>
              <a:rPr lang="cs-CZ" sz="2900" dirty="0" smtClean="0">
                <a:solidFill>
                  <a:schemeClr val="bg2"/>
                </a:solidFill>
              </a:rPr>
              <a:t> pracovníků, plnohodnotný proces </a:t>
            </a:r>
            <a:r>
              <a:rPr lang="cs-CZ" sz="2900" b="1" dirty="0" smtClean="0">
                <a:solidFill>
                  <a:schemeClr val="bg2"/>
                </a:solidFill>
              </a:rPr>
              <a:t>rozmísťování</a:t>
            </a:r>
            <a:r>
              <a:rPr lang="cs-CZ" sz="2900" dirty="0" smtClean="0">
                <a:solidFill>
                  <a:schemeClr val="bg2"/>
                </a:solidFill>
              </a:rPr>
              <a:t> a </a:t>
            </a:r>
            <a:r>
              <a:rPr lang="cs-CZ" sz="2900" b="1" dirty="0" smtClean="0">
                <a:solidFill>
                  <a:schemeClr val="bg2"/>
                </a:solidFill>
              </a:rPr>
              <a:t>adaptace</a:t>
            </a:r>
            <a:r>
              <a:rPr lang="cs-CZ" sz="2900" dirty="0" smtClean="0">
                <a:solidFill>
                  <a:schemeClr val="bg2"/>
                </a:solidFill>
              </a:rPr>
              <a:t> nově přijímané osoby;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efektivní systém </a:t>
            </a:r>
            <a:r>
              <a:rPr lang="cs-CZ" sz="2900" b="1" dirty="0" smtClean="0">
                <a:solidFill>
                  <a:schemeClr val="bg2"/>
                </a:solidFill>
              </a:rPr>
              <a:t>vzdělávání</a:t>
            </a:r>
            <a:r>
              <a:rPr lang="cs-CZ" sz="2900" dirty="0" smtClean="0">
                <a:solidFill>
                  <a:schemeClr val="bg2"/>
                </a:solidFill>
              </a:rPr>
              <a:t> a </a:t>
            </a:r>
            <a:r>
              <a:rPr lang="cs-CZ" sz="2900" b="1" dirty="0" smtClean="0">
                <a:solidFill>
                  <a:schemeClr val="bg2"/>
                </a:solidFill>
              </a:rPr>
              <a:t>rozvoje</a:t>
            </a:r>
            <a:r>
              <a:rPr lang="cs-CZ" sz="2900" dirty="0" smtClean="0">
                <a:solidFill>
                  <a:schemeClr val="bg2"/>
                </a:solidFill>
              </a:rPr>
              <a:t> pracovníků;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aplikování transparentního a účelného systému </a:t>
            </a:r>
            <a:r>
              <a:rPr lang="cs-CZ" sz="2900" b="1" dirty="0" smtClean="0">
                <a:solidFill>
                  <a:schemeClr val="bg2"/>
                </a:solidFill>
              </a:rPr>
              <a:t>hodnocení</a:t>
            </a:r>
            <a:r>
              <a:rPr lang="cs-CZ" sz="2900" dirty="0" smtClean="0">
                <a:solidFill>
                  <a:schemeClr val="bg2"/>
                </a:solidFill>
              </a:rPr>
              <a:t> a </a:t>
            </a:r>
            <a:r>
              <a:rPr lang="cs-CZ" sz="2900" b="1" dirty="0" smtClean="0">
                <a:solidFill>
                  <a:schemeClr val="bg2"/>
                </a:solidFill>
              </a:rPr>
              <a:t>odměňování</a:t>
            </a:r>
            <a:r>
              <a:rPr lang="cs-CZ" sz="2900" dirty="0" smtClean="0">
                <a:solidFill>
                  <a:schemeClr val="bg2"/>
                </a:solidFill>
              </a:rPr>
              <a:t> zaměstnanců;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racionální nastavení </a:t>
            </a:r>
            <a:r>
              <a:rPr lang="cs-CZ" sz="2900" b="1" dirty="0" smtClean="0">
                <a:solidFill>
                  <a:schemeClr val="bg2"/>
                </a:solidFill>
              </a:rPr>
              <a:t>sociální politiky </a:t>
            </a:r>
            <a:r>
              <a:rPr lang="cs-CZ" sz="2900" dirty="0" smtClean="0">
                <a:solidFill>
                  <a:schemeClr val="bg2"/>
                </a:solidFill>
              </a:rPr>
              <a:t>organizace, firemní </a:t>
            </a:r>
            <a:r>
              <a:rPr lang="cs-CZ" sz="2900" b="1" dirty="0" smtClean="0">
                <a:solidFill>
                  <a:schemeClr val="bg2"/>
                </a:solidFill>
              </a:rPr>
              <a:t>kultury</a:t>
            </a:r>
            <a:r>
              <a:rPr lang="cs-CZ" sz="2900" dirty="0" smtClean="0">
                <a:solidFill>
                  <a:schemeClr val="bg2"/>
                </a:solidFill>
              </a:rPr>
              <a:t>, </a:t>
            </a:r>
            <a:r>
              <a:rPr lang="cs-CZ" sz="2900" b="1" dirty="0" smtClean="0">
                <a:solidFill>
                  <a:schemeClr val="bg2"/>
                </a:solidFill>
              </a:rPr>
              <a:t>vztahů</a:t>
            </a:r>
            <a:r>
              <a:rPr lang="cs-CZ" sz="2900" dirty="0" smtClean="0">
                <a:solidFill>
                  <a:schemeClr val="bg2"/>
                </a:solidFill>
              </a:rPr>
              <a:t> a </a:t>
            </a:r>
            <a:r>
              <a:rPr lang="cs-CZ" sz="2900" b="1" dirty="0" smtClean="0">
                <a:solidFill>
                  <a:schemeClr val="bg2"/>
                </a:solidFill>
              </a:rPr>
              <a:t>péče</a:t>
            </a:r>
            <a:r>
              <a:rPr lang="cs-CZ" sz="2900" dirty="0" smtClean="0">
                <a:solidFill>
                  <a:schemeClr val="bg2"/>
                </a:solidFill>
              </a:rPr>
              <a:t> o zaměstnance; </a:t>
            </a:r>
          </a:p>
          <a:p>
            <a:pPr algn="just">
              <a:spcBef>
                <a:spcPts val="12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adekvátní nastavení systému </a:t>
            </a:r>
            <a:r>
              <a:rPr lang="cs-CZ" sz="2900" b="1" dirty="0" smtClean="0">
                <a:solidFill>
                  <a:schemeClr val="bg2"/>
                </a:solidFill>
              </a:rPr>
              <a:t>BOZP</a:t>
            </a:r>
            <a:r>
              <a:rPr lang="cs-CZ" sz="2900" dirty="0" smtClean="0">
                <a:solidFill>
                  <a:schemeClr val="bg2"/>
                </a:solidFill>
              </a:rPr>
              <a:t> apod.  </a:t>
            </a:r>
          </a:p>
          <a:p>
            <a:pPr algn="just">
              <a:spcBef>
                <a:spcPts val="1200"/>
              </a:spcBef>
              <a:buNone/>
              <a:defRPr/>
            </a:pPr>
            <a:endParaRPr lang="cs-CZ" sz="2900" b="1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697850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Důležitost realizace APM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484784"/>
            <a:ext cx="8715436" cy="5230364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– Míra kvality realizace těchto činností </a:t>
            </a:r>
            <a:r>
              <a:rPr lang="cs-CZ" sz="2800" u="sng" dirty="0" smtClean="0">
                <a:solidFill>
                  <a:schemeClr val="bg2"/>
                </a:solidFill>
              </a:rPr>
              <a:t>má přímou souvislost a dopad na jednotlivé personální procesy,  efektivitu a produktivitu práce</a:t>
            </a:r>
            <a:r>
              <a:rPr lang="cs-CZ" sz="2800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</a:t>
            </a:r>
            <a:r>
              <a:rPr lang="cs-CZ" sz="2800" u="sng" dirty="0" smtClean="0">
                <a:solidFill>
                  <a:schemeClr val="bg2"/>
                </a:solidFill>
              </a:rPr>
              <a:t>Požadavek odbornosti nejen u pracovníků personálních oddělení</a:t>
            </a:r>
            <a:r>
              <a:rPr lang="cs-CZ" sz="2800" dirty="0" smtClean="0">
                <a:solidFill>
                  <a:schemeClr val="bg2"/>
                </a:solidFill>
              </a:rPr>
              <a:t> je v rámci realizace dílčích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či komplexních personálních analýz, analýzou pracovních míst nevyjímaje, značně vyžadován. 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 – Je třeba mít na paměti, že v návaznosti na závěry a výsledky provedených analýz </a:t>
            </a:r>
            <a:r>
              <a:rPr lang="cs-CZ" sz="2800" u="sng" dirty="0" smtClean="0">
                <a:solidFill>
                  <a:schemeClr val="bg2"/>
                </a:solidFill>
              </a:rPr>
              <a:t>se realizují následné personální činnosti, jež významně ovlivňují řízení </a:t>
            </a:r>
            <a:br>
              <a:rPr lang="cs-CZ" sz="2800" u="sng" dirty="0" smtClean="0">
                <a:solidFill>
                  <a:schemeClr val="bg2"/>
                </a:solidFill>
              </a:rPr>
            </a:br>
            <a:r>
              <a:rPr lang="cs-CZ" sz="2800" u="sng" dirty="0" smtClean="0">
                <a:solidFill>
                  <a:schemeClr val="bg2"/>
                </a:solidFill>
              </a:rPr>
              <a:t>a rozvoj lidského kapitálu v organizaci</a:t>
            </a:r>
            <a:r>
              <a:rPr lang="cs-CZ" sz="2800" dirty="0" smtClean="0">
                <a:solidFill>
                  <a:schemeClr val="bg2"/>
                </a:solidFill>
              </a:rPr>
              <a:t>. </a:t>
            </a:r>
          </a:p>
          <a:p>
            <a:pPr algn="just">
              <a:spcBef>
                <a:spcPts val="1200"/>
              </a:spcBef>
              <a:buNone/>
              <a:defRPr/>
            </a:pPr>
            <a:endParaRPr lang="cs-CZ" sz="2900" b="1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300" b="1" i="1" dirty="0" smtClean="0">
                <a:solidFill>
                  <a:schemeClr val="bg2"/>
                </a:solidFill>
                <a:effectLst/>
                <a:latin typeface="+mn-lt"/>
              </a:rPr>
              <a:t>...slovo závěrem...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42" name="Picture 18" descr="PE0193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92080" y="2614834"/>
            <a:ext cx="3066134" cy="3330087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85720" y="1340768"/>
            <a:ext cx="6215106" cy="1302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Děkuji vám za pozornost</a:t>
            </a:r>
            <a:r>
              <a:rPr lang="cs-CZ" sz="3500" kern="0" dirty="0" smtClean="0">
                <a:solidFill>
                  <a:schemeClr val="bg2"/>
                </a:solidFill>
                <a:latin typeface="+mn-lt"/>
              </a:rPr>
              <a:t> a</a:t>
            </a:r>
            <a: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přeji příjemný zbytek dne. </a:t>
            </a:r>
            <a: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</a:t>
            </a:r>
            <a:endParaRPr kumimoji="0" lang="cs-CZ" sz="35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 advAuto="30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500174"/>
            <a:ext cx="8501122" cy="5072098"/>
          </a:xfrm>
        </p:spPr>
        <p:txBody>
          <a:bodyPr/>
          <a:lstStyle/>
          <a:p>
            <a:pPr algn="just" eaLnBrk="1" hangingPunct="1">
              <a:spcBef>
                <a:spcPts val="1200"/>
              </a:spcBef>
              <a:buNone/>
              <a:defRPr/>
            </a:pPr>
            <a:r>
              <a:rPr lang="cs-CZ" sz="2900" b="1" dirty="0" smtClean="0">
                <a:solidFill>
                  <a:schemeClr val="bg2"/>
                </a:solidFill>
              </a:rPr>
              <a:t>Zaměstnání</a:t>
            </a:r>
            <a:r>
              <a:rPr lang="cs-CZ" sz="2900" dirty="0" smtClean="0">
                <a:solidFill>
                  <a:schemeClr val="bg2"/>
                </a:solidFill>
              </a:rPr>
              <a:t> – skupina podobných pracovních úkolů, </a:t>
            </a:r>
          </a:p>
          <a:p>
            <a:pPr algn="just" eaLnBrk="1" hangingPunct="1">
              <a:spcBef>
                <a:spcPts val="0"/>
              </a:spcBef>
              <a:buNone/>
              <a:defRPr/>
            </a:pPr>
            <a:r>
              <a:rPr lang="cs-CZ" sz="2900" dirty="0" smtClean="0">
                <a:solidFill>
                  <a:schemeClr val="bg2"/>
                </a:solidFill>
              </a:rPr>
              <a:t>využívá se jednotný popis a specifikace.</a:t>
            </a:r>
          </a:p>
          <a:p>
            <a:pPr algn="just" eaLnBrk="1" hangingPunct="1">
              <a:spcBef>
                <a:spcPts val="1200"/>
              </a:spcBef>
              <a:buNone/>
              <a:defRPr/>
            </a:pPr>
            <a:r>
              <a:rPr lang="cs-CZ" sz="2900" b="1" dirty="0" smtClean="0">
                <a:solidFill>
                  <a:schemeClr val="bg2"/>
                </a:solidFill>
              </a:rPr>
              <a:t>Obsah práce</a:t>
            </a:r>
            <a:r>
              <a:rPr lang="cs-CZ" sz="2900" dirty="0" smtClean="0">
                <a:solidFill>
                  <a:schemeClr val="bg2"/>
                </a:solidFill>
              </a:rPr>
              <a:t> – stanoven množstvím pracovních úkolů.</a:t>
            </a:r>
          </a:p>
          <a:p>
            <a:pPr algn="just" eaLnBrk="1" hangingPunct="1">
              <a:spcBef>
                <a:spcPts val="1200"/>
              </a:spcBef>
              <a:buNone/>
              <a:defRPr/>
            </a:pPr>
            <a:r>
              <a:rPr lang="cs-CZ" sz="2900" b="1" dirty="0" smtClean="0">
                <a:solidFill>
                  <a:schemeClr val="bg2"/>
                </a:solidFill>
              </a:rPr>
              <a:t>Kompetence</a:t>
            </a:r>
            <a:r>
              <a:rPr lang="cs-CZ" sz="2900" dirty="0" smtClean="0">
                <a:solidFill>
                  <a:schemeClr val="bg2"/>
                </a:solidFill>
              </a:rPr>
              <a:t> – schopnost plnit pracovní úkoly.</a:t>
            </a:r>
          </a:p>
          <a:p>
            <a:pPr algn="just" eaLnBrk="1" hangingPunct="1">
              <a:spcBef>
                <a:spcPts val="1200"/>
              </a:spcBef>
              <a:buNone/>
              <a:defRPr/>
            </a:pPr>
            <a:r>
              <a:rPr lang="cs-CZ" sz="2900" b="1" dirty="0" smtClean="0">
                <a:solidFill>
                  <a:schemeClr val="bg2"/>
                </a:solidFill>
              </a:rPr>
              <a:t>Proces</a:t>
            </a:r>
            <a:r>
              <a:rPr lang="cs-CZ" sz="2900" dirty="0" smtClean="0">
                <a:solidFill>
                  <a:schemeClr val="bg2"/>
                </a:solidFill>
              </a:rPr>
              <a:t> – tok činností, přičemž každá organizace je </a:t>
            </a:r>
          </a:p>
          <a:p>
            <a:pPr algn="just" eaLnBrk="1" hangingPunct="1">
              <a:spcBef>
                <a:spcPts val="0"/>
              </a:spcBef>
              <a:buNone/>
              <a:defRPr/>
            </a:pPr>
            <a:r>
              <a:rPr lang="cs-CZ" sz="2900" dirty="0" smtClean="0">
                <a:solidFill>
                  <a:schemeClr val="bg2"/>
                </a:solidFill>
              </a:rPr>
              <a:t>v podstatě organizovaná soustava procesů a činností, </a:t>
            </a:r>
          </a:p>
          <a:p>
            <a:pPr algn="just" eaLnBrk="1" hangingPunct="1">
              <a:spcBef>
                <a:spcPts val="0"/>
              </a:spcBef>
              <a:buNone/>
              <a:defRPr/>
            </a:pPr>
            <a:r>
              <a:rPr lang="cs-CZ" sz="2900" dirty="0" smtClean="0">
                <a:solidFill>
                  <a:schemeClr val="bg2"/>
                </a:solidFill>
              </a:rPr>
              <a:t>které na sebe vzájemně navazují.</a:t>
            </a:r>
          </a:p>
          <a:p>
            <a:pPr algn="just" eaLnBrk="1" hangingPunct="1">
              <a:spcBef>
                <a:spcPts val="1200"/>
              </a:spcBef>
              <a:buNone/>
              <a:defRPr/>
            </a:pPr>
            <a:r>
              <a:rPr lang="cs-CZ" sz="2900" spc="100" dirty="0" smtClean="0">
                <a:solidFill>
                  <a:schemeClr val="bg2"/>
                </a:solidFill>
              </a:rPr>
              <a:t>Je třeba klást důraz také na </a:t>
            </a:r>
            <a:r>
              <a:rPr lang="cs-CZ" sz="2900" u="sng" spc="100" dirty="0" smtClean="0">
                <a:solidFill>
                  <a:schemeClr val="bg2"/>
                </a:solidFill>
              </a:rPr>
              <a:t>rozsah povinností</a:t>
            </a:r>
            <a:r>
              <a:rPr lang="cs-CZ" sz="2900" spc="100" dirty="0" smtClean="0">
                <a:solidFill>
                  <a:schemeClr val="bg2"/>
                </a:solidFill>
              </a:rPr>
              <a:t> a </a:t>
            </a:r>
          </a:p>
          <a:p>
            <a:pPr algn="just" eaLnBrk="1" hangingPunct="1">
              <a:spcBef>
                <a:spcPts val="0"/>
              </a:spcBef>
              <a:buNone/>
              <a:defRPr/>
            </a:pPr>
            <a:r>
              <a:rPr lang="cs-CZ" sz="2900" u="sng" dirty="0" smtClean="0">
                <a:solidFill>
                  <a:schemeClr val="bg2"/>
                </a:solidFill>
              </a:rPr>
              <a:t>odpovědnost pracovníka</a:t>
            </a:r>
            <a:r>
              <a:rPr lang="cs-CZ" sz="2900" dirty="0" smtClean="0">
                <a:solidFill>
                  <a:schemeClr val="bg2"/>
                </a:solidFill>
              </a:rPr>
              <a:t> na daném pracovním místě!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572560" cy="714380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Vybraná terminologie ve vztahu k APM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3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9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2132856"/>
            <a:ext cx="8715436" cy="4510854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Popis pracovních míst</a:t>
            </a:r>
            <a:r>
              <a:rPr lang="cs-CZ" sz="2900" dirty="0" smtClean="0">
                <a:solidFill>
                  <a:schemeClr val="bg2"/>
                </a:solidFill>
              </a:rPr>
              <a:t> patří mezi základní dokumenty definující vztah mezi organizací a zaměstnancem.</a:t>
            </a:r>
          </a:p>
          <a:p>
            <a:pPr algn="just" eaLnBrk="1" hangingPunct="1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Správně koncipovaný popis pracovních míst</a:t>
            </a:r>
            <a:r>
              <a:rPr lang="cs-CZ" sz="2900" dirty="0" smtClean="0">
                <a:solidFill>
                  <a:schemeClr val="bg2"/>
                </a:solidFill>
              </a:rPr>
              <a:t> poskytuje nejen informace o vykonávaných činnostech, odpovědnostech, pravomocech, organizačních vztazích, pracovních podmínkách apod., ale i o požadavcích, které jsou kladeny na danou pozici </a:t>
            </a:r>
            <a:r>
              <a:rPr lang="cs-CZ" sz="2500" dirty="0" smtClean="0">
                <a:solidFill>
                  <a:schemeClr val="bg2"/>
                </a:solidFill>
              </a:rPr>
              <a:t>(vzdělání, zkušenosti, kompetence).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715436" cy="1285884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ANALÝZA PRACOVNÍCH MÍST </a:t>
            </a:r>
            <a:r>
              <a:rPr lang="pl-PL" sz="2500" b="1" dirty="0" smtClean="0">
                <a:solidFill>
                  <a:schemeClr val="bg2"/>
                </a:solidFill>
                <a:effectLst/>
                <a:latin typeface="+mn-lt"/>
              </a:rPr>
              <a:t>(APM)</a:t>
            </a: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/>
            </a:r>
            <a:b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Tvorba popisu pracovních míst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928802"/>
            <a:ext cx="8643998" cy="471490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Podnik </a:t>
            </a:r>
            <a:r>
              <a:rPr lang="cs-CZ" sz="2900" u="sng" dirty="0" smtClean="0">
                <a:solidFill>
                  <a:schemeClr val="bg2"/>
                </a:solidFill>
              </a:rPr>
              <a:t>má zájem si vyjasnit</a:t>
            </a:r>
            <a:r>
              <a:rPr lang="cs-CZ" sz="2900" dirty="0" smtClean="0">
                <a:solidFill>
                  <a:schemeClr val="bg2"/>
                </a:solidFill>
              </a:rPr>
              <a:t> odpovědnosti, pravomoci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a činnosti svých zaměstnanců. 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Podnik </a:t>
            </a:r>
            <a:r>
              <a:rPr lang="cs-CZ" sz="2900" u="sng" dirty="0" smtClean="0">
                <a:solidFill>
                  <a:schemeClr val="bg2"/>
                </a:solidFill>
              </a:rPr>
              <a:t>potřebujete zmapovat</a:t>
            </a:r>
            <a:r>
              <a:rPr lang="cs-CZ" sz="2900" dirty="0" smtClean="0">
                <a:solidFill>
                  <a:schemeClr val="bg2"/>
                </a:solidFill>
              </a:rPr>
              <a:t> pracovní povinnosti svých zaměstnanců v závislosti na příslušném procesu.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Podnik </a:t>
            </a:r>
            <a:r>
              <a:rPr lang="cs-CZ" sz="2900" u="sng" dirty="0" smtClean="0">
                <a:solidFill>
                  <a:schemeClr val="bg2"/>
                </a:solidFill>
              </a:rPr>
              <a:t>má zájem disponovat</a:t>
            </a:r>
            <a:r>
              <a:rPr lang="cs-CZ" sz="2900" dirty="0" smtClean="0">
                <a:solidFill>
                  <a:schemeClr val="bg2"/>
                </a:solidFill>
              </a:rPr>
              <a:t> aktuálními popisy pracovních činností, které by podporovaly další personální práci a navazoval na ni.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Podnik </a:t>
            </a:r>
            <a:r>
              <a:rPr lang="cs-CZ" sz="2900" u="sng" dirty="0" smtClean="0">
                <a:solidFill>
                  <a:schemeClr val="bg2"/>
                </a:solidFill>
              </a:rPr>
              <a:t>má zájem definovat</a:t>
            </a:r>
            <a:r>
              <a:rPr lang="cs-CZ" sz="2900" dirty="0" smtClean="0">
                <a:solidFill>
                  <a:schemeClr val="bg2"/>
                </a:solidFill>
              </a:rPr>
              <a:t> požadavky na vykonávání daného pracovního místa.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86808" cy="1071570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Důvody, proč vytvářet popisy </a:t>
            </a:r>
            <a:b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pracovních míst…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2000240"/>
            <a:ext cx="8643998" cy="464347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Podnik </a:t>
            </a:r>
            <a:r>
              <a:rPr lang="cs-CZ" sz="2900" u="sng" dirty="0" smtClean="0">
                <a:solidFill>
                  <a:schemeClr val="bg2"/>
                </a:solidFill>
              </a:rPr>
              <a:t>by rád zavedl</a:t>
            </a:r>
            <a:r>
              <a:rPr lang="cs-CZ" sz="2900" dirty="0" smtClean="0">
                <a:solidFill>
                  <a:schemeClr val="bg2"/>
                </a:solidFill>
              </a:rPr>
              <a:t> spravedlivé a motivující odměňování, příp. má zájem na modifikaci.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Podnik </a:t>
            </a:r>
            <a:r>
              <a:rPr lang="cs-CZ" sz="2900" u="sng" dirty="0" smtClean="0">
                <a:solidFill>
                  <a:schemeClr val="bg2"/>
                </a:solidFill>
              </a:rPr>
              <a:t>by rád uplatňoval</a:t>
            </a:r>
            <a:r>
              <a:rPr lang="cs-CZ" sz="2900" dirty="0" smtClean="0">
                <a:solidFill>
                  <a:schemeClr val="bg2"/>
                </a:solidFill>
              </a:rPr>
              <a:t> smysluplný, akceschopný a pracovníky sdílený systém zaměstnaneckých </a:t>
            </a:r>
            <a:r>
              <a:rPr lang="cs-CZ" sz="2900" dirty="0" err="1" smtClean="0">
                <a:solidFill>
                  <a:schemeClr val="bg2"/>
                </a:solidFill>
              </a:rPr>
              <a:t>benefitů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(výhod).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Podnik </a:t>
            </a:r>
            <a:r>
              <a:rPr lang="cs-CZ" sz="2900" u="sng" dirty="0" smtClean="0">
                <a:solidFill>
                  <a:schemeClr val="bg2"/>
                </a:solidFill>
              </a:rPr>
              <a:t>by rád disponoval</a:t>
            </a:r>
            <a:r>
              <a:rPr lang="cs-CZ" sz="2900" dirty="0" smtClean="0">
                <a:solidFill>
                  <a:schemeClr val="bg2"/>
                </a:solidFill>
              </a:rPr>
              <a:t> účinným nástrojem pro efektivní řízení lidských zdrojů.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86808" cy="1214446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Důvody, proč vytvářet popisy </a:t>
            </a:r>
            <a:b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</a:b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pracovních míst…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8" name="Obrázek 7" descr="tvorba popisů pracovních míst - schem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076" y="857232"/>
            <a:ext cx="8715436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556792"/>
            <a:ext cx="8715436" cy="508691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Při definování požadavků na zaměstnance </a:t>
            </a:r>
            <a:r>
              <a:rPr lang="cs-CZ" sz="2900" u="sng" dirty="0" smtClean="0">
                <a:solidFill>
                  <a:schemeClr val="bg2"/>
                </a:solidFill>
              </a:rPr>
              <a:t>je třeba klást důraz na kompetence</a:t>
            </a:r>
            <a:r>
              <a:rPr lang="cs-CZ" sz="2900" dirty="0" smtClean="0">
                <a:solidFill>
                  <a:schemeClr val="bg2"/>
                </a:solidFill>
              </a:rPr>
              <a:t>, představující souhrn vědomostí, dovedností, schopností, postojů a hodnot, jež se pro danou pracovní pozici jeví jako optimální.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</a:t>
            </a:r>
            <a:r>
              <a:rPr lang="cs-CZ" sz="2900" u="sng" dirty="0" smtClean="0">
                <a:solidFill>
                  <a:schemeClr val="bg2"/>
                </a:solidFill>
              </a:rPr>
              <a:t>Moderní, přesný a spolehlivý systém popisu pracovních míst</a:t>
            </a:r>
            <a:r>
              <a:rPr lang="cs-CZ" sz="2900" dirty="0" smtClean="0">
                <a:solidFill>
                  <a:schemeClr val="bg2"/>
                </a:solidFill>
              </a:rPr>
              <a:t> umožňuje vedoucím pracovníkům a persona-listům lépe pracovat s lidmi, efektivněji je hodnotit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a lépe koncipovat jejich kariérové a rozvojové plány.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75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 	</a:t>
            </a:r>
          </a:p>
          <a:p>
            <a:pPr algn="just">
              <a:spcBef>
                <a:spcPts val="600"/>
              </a:spcBef>
              <a:buNone/>
            </a:pPr>
            <a:endParaRPr lang="cs-CZ" sz="275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750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14356"/>
            <a:ext cx="9144000" cy="533384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Tvorba popisu pracovních míst</a:t>
            </a:r>
            <a:endParaRPr lang="pl-PL" sz="3100" b="1" dirty="0" smtClean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theme/theme1.xml><?xml version="1.0" encoding="utf-8"?>
<a:theme xmlns:a="http://schemas.openxmlformats.org/drawingml/2006/main" name="Vzletný">
  <a:themeElements>
    <a:clrScheme name="Vzletný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Vzletný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zletný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C:\Templates\Presentation Designs\Vzletný.pot</Template>
  <TotalTime>4921</TotalTime>
  <Words>1262</Words>
  <Application>Microsoft Office PowerPoint</Application>
  <PresentationFormat>Předvádění na obrazovce (4:3)</PresentationFormat>
  <Paragraphs>258</Paragraphs>
  <Slides>38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3" baseType="lpstr">
      <vt:lpstr>Arial</vt:lpstr>
      <vt:lpstr>Calibri</vt:lpstr>
      <vt:lpstr>Times New Roman</vt:lpstr>
      <vt:lpstr>Wingdings</vt:lpstr>
      <vt:lpstr>Vzletný</vt:lpstr>
      <vt:lpstr>Prezentace aplikace PowerPoint</vt:lpstr>
      <vt:lpstr>Tematické zaměření dnešní přednášky</vt:lpstr>
      <vt:lpstr>Vybraná terminologie ve vztahu k APM </vt:lpstr>
      <vt:lpstr>Vybraná terminologie ve vztahu k APM </vt:lpstr>
      <vt:lpstr>ANALÝZA PRACOVNÍCH MÍST (APM) Tvorba popisu pracovních míst</vt:lpstr>
      <vt:lpstr>Důvody, proč vytvářet popisy  pracovních míst…</vt:lpstr>
      <vt:lpstr>Důvody, proč vytvářet popisy  pracovních míst…</vt:lpstr>
      <vt:lpstr>Prezentace aplikace PowerPoint</vt:lpstr>
      <vt:lpstr>Tvorba popisu pracovních míst</vt:lpstr>
      <vt:lpstr>Vytváření pracovních míst</vt:lpstr>
      <vt:lpstr>Vytváření a analýza pracovních míst (APM)</vt:lpstr>
      <vt:lpstr>Analýza pracovních míst v organizaci</vt:lpstr>
      <vt:lpstr>Analýza pracovních míst v organizaci</vt:lpstr>
      <vt:lpstr>APM – členění, předpoklad plnohodnotné realizace</vt:lpstr>
      <vt:lpstr>...smysluplnost APM</vt:lpstr>
      <vt:lpstr>Popis racovního místa,  specifikace požadavků PM na pracovníka</vt:lpstr>
      <vt:lpstr>Popis pracovního místa</vt:lpstr>
      <vt:lpstr>Výčet údajů o popisu pracovního místa</vt:lpstr>
      <vt:lpstr>Výčet údajů o popisu pracovního místa</vt:lpstr>
      <vt:lpstr>Výčet údajů o popisu pracovního místa</vt:lpstr>
      <vt:lpstr>SPECIFIKACE požadavků PM na pracovníka</vt:lpstr>
      <vt:lpstr>Specifikace požadavků PM na pracovníka</vt:lpstr>
      <vt:lpstr>ZDROJE informací potřebných pro analýzu PM</vt:lpstr>
      <vt:lpstr>Zjišťování informací potřebných pro analýzu pracovních míst</vt:lpstr>
      <vt:lpstr>Způsoby zjišťování informací o prac. místech</vt:lpstr>
      <vt:lpstr>Způsoby zjišťování informací o prac. místech</vt:lpstr>
      <vt:lpstr>Způsoby zjišťování informací o prac. místech</vt:lpstr>
      <vt:lpstr>Způsoby zjišťování informací o prac. místech</vt:lpstr>
      <vt:lpstr>Způsoby zjišťování informací o prac. místech</vt:lpstr>
      <vt:lpstr>Metody k zjišťování informací o prac. místech</vt:lpstr>
      <vt:lpstr>Metody k zjišťování informací o prac. místech</vt:lpstr>
      <vt:lpstr>Proces analýzy pracovních míst a jeho kroky</vt:lpstr>
      <vt:lpstr>Proces analýzy pracovních míst a jeho kroky</vt:lpstr>
      <vt:lpstr>Souvislosti s APM</vt:lpstr>
      <vt:lpstr>Důležitost realizace APM</vt:lpstr>
      <vt:lpstr>Důležitost realizace APM</vt:lpstr>
      <vt:lpstr>...slovo závěrem...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   Přednáška č. 2</dc:title>
  <dc:creator>patrik</dc:creator>
  <cp:lastModifiedBy>Malatek</cp:lastModifiedBy>
  <cp:revision>404</cp:revision>
  <cp:lastPrinted>1601-01-01T00:00:00Z</cp:lastPrinted>
  <dcterms:created xsi:type="dcterms:W3CDTF">2005-09-23T13:42:26Z</dcterms:created>
  <dcterms:modified xsi:type="dcterms:W3CDTF">2017-10-04T10:17:44Z</dcterms:modified>
</cp:coreProperties>
</file>