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256" r:id="rId2"/>
    <p:sldId id="269" r:id="rId3"/>
    <p:sldId id="277" r:id="rId4"/>
    <p:sldId id="317" r:id="rId5"/>
    <p:sldId id="322" r:id="rId6"/>
    <p:sldId id="323" r:id="rId7"/>
    <p:sldId id="286" r:id="rId8"/>
    <p:sldId id="287" r:id="rId9"/>
    <p:sldId id="301" r:id="rId10"/>
    <p:sldId id="327" r:id="rId11"/>
    <p:sldId id="288" r:id="rId12"/>
    <p:sldId id="290" r:id="rId13"/>
    <p:sldId id="291" r:id="rId14"/>
    <p:sldId id="304" r:id="rId15"/>
    <p:sldId id="318" r:id="rId16"/>
    <p:sldId id="319" r:id="rId17"/>
    <p:sldId id="320" r:id="rId18"/>
    <p:sldId id="321" r:id="rId19"/>
    <p:sldId id="292" r:id="rId20"/>
    <p:sldId id="324" r:id="rId21"/>
    <p:sldId id="305" r:id="rId22"/>
    <p:sldId id="306" r:id="rId23"/>
    <p:sldId id="325" r:id="rId24"/>
    <p:sldId id="293" r:id="rId25"/>
    <p:sldId id="296" r:id="rId26"/>
    <p:sldId id="294" r:id="rId27"/>
    <p:sldId id="308" r:id="rId28"/>
    <p:sldId id="315" r:id="rId29"/>
    <p:sldId id="316" r:id="rId30"/>
    <p:sldId id="299" r:id="rId31"/>
    <p:sldId id="326" r:id="rId32"/>
    <p:sldId id="273" r:id="rId33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9" autoAdjust="0"/>
    <p:restoredTop sz="90929"/>
  </p:normalViewPr>
  <p:slideViewPr>
    <p:cSldViewPr>
      <p:cViewPr varScale="1">
        <p:scale>
          <a:sx n="99" d="100"/>
          <a:sy n="99" d="100"/>
        </p:scale>
        <p:origin x="2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68B-29E7-4F0A-A3D7-3EB7047F47D7}" type="datetimeFigureOut">
              <a:rPr lang="cs-CZ" smtClean="0"/>
              <a:pPr/>
              <a:t>04.10.2017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CA0EB-0176-48EE-8647-7C1CD54BE0A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709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756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01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219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09120"/>
            <a:ext cx="7772400" cy="158688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 smtClean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3500" b="1" dirty="0" smtClean="0">
                <a:solidFill>
                  <a:schemeClr val="bg2"/>
                </a:solidFill>
              </a:rPr>
              <a:t>Odměňování pracovníků</a:t>
            </a:r>
            <a:endParaRPr lang="cs-CZ" sz="2400" b="1" i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05038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10.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32656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0825" y="609600"/>
            <a:ext cx="8642350" cy="731168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Strategie odměňování pracovníků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568631" cy="5112866"/>
          </a:xfrm>
        </p:spPr>
        <p:txBody>
          <a:bodyPr/>
          <a:lstStyle/>
          <a:p>
            <a:pPr marL="533400" indent="-53340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   Obsahem strategie odměňování je:</a:t>
            </a:r>
          </a:p>
          <a:p>
            <a:pPr marL="533400" indent="-533400"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konkurenceschopná odměna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(mzda, plat),</a:t>
            </a:r>
          </a:p>
          <a:p>
            <a:pPr marL="533400" indent="-533400">
              <a:spcBef>
                <a:spcPts val="1200"/>
              </a:spcBef>
              <a:buClr>
                <a:schemeClr val="bg2"/>
              </a:buClr>
              <a:buNone/>
              <a:tabLst>
                <a:tab pos="812800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– dosažení </a:t>
            </a:r>
            <a:r>
              <a:rPr lang="cs-CZ" sz="2800" u="sng" dirty="0" smtClean="0">
                <a:solidFill>
                  <a:schemeClr val="bg2"/>
                </a:solidFill>
              </a:rPr>
              <a:t>spravedlivého, objektivního a jasně </a:t>
            </a:r>
            <a:r>
              <a:rPr lang="cs-CZ" sz="2800" dirty="0" smtClean="0">
                <a:solidFill>
                  <a:schemeClr val="bg2"/>
                </a:solidFill>
              </a:rPr>
              <a:t>	</a:t>
            </a:r>
            <a:r>
              <a:rPr lang="cs-CZ" sz="2800" u="sng" dirty="0" smtClean="0">
                <a:solidFill>
                  <a:schemeClr val="bg2"/>
                </a:solidFill>
              </a:rPr>
              <a:t>definovaného systému odměňování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 marL="533400" indent="-533400"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odměna jako nástroj</a:t>
            </a:r>
            <a:r>
              <a:rPr lang="cs-CZ" sz="2800" dirty="0" smtClean="0">
                <a:solidFill>
                  <a:schemeClr val="bg2"/>
                </a:solidFill>
              </a:rPr>
              <a:t> zlepšování výkonu a kultury, </a:t>
            </a:r>
          </a:p>
          <a:p>
            <a:pPr marL="533400" indent="-533400"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zapojení zaměstnanců</a:t>
            </a:r>
            <a:r>
              <a:rPr lang="cs-CZ" sz="2800" dirty="0" smtClean="0">
                <a:solidFill>
                  <a:schemeClr val="bg2"/>
                </a:solidFill>
              </a:rPr>
              <a:t> do záležitostí odměňování,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b="1" i="1" dirty="0" smtClean="0">
                <a:solidFill>
                  <a:schemeClr val="bg2"/>
                </a:solidFill>
              </a:rPr>
              <a:t> 	  </a:t>
            </a: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rozvíjení týmové práce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>
              <a:spcBef>
                <a:spcPts val="1200"/>
              </a:spcBef>
              <a:buClr>
                <a:schemeClr val="bg2"/>
              </a:buClr>
              <a:buNone/>
              <a:tabLst>
                <a:tab pos="812800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   	  – </a:t>
            </a:r>
            <a:r>
              <a:rPr lang="cs-CZ" sz="2800" u="sng" dirty="0" smtClean="0">
                <a:solidFill>
                  <a:schemeClr val="bg2"/>
                </a:solidFill>
              </a:rPr>
              <a:t>podpora (více)oborové kvalifikace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(= rozšiřování 	kvalifikační základny zaměstnanců).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Nadpis 3"/>
          <p:cNvSpPr txBox="1">
            <a:spLocks/>
          </p:cNvSpPr>
          <p:nvPr/>
        </p:nvSpPr>
        <p:spPr bwMode="auto">
          <a:xfrm>
            <a:off x="467544" y="692696"/>
            <a:ext cx="842563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Politika odměňování pracovníků</a:t>
            </a:r>
            <a:endParaRPr kumimoji="0" lang="cs-CZ" sz="3100" b="1" i="0" u="sng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5535" y="1628800"/>
            <a:ext cx="8424937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eaLnBrk="0" hangingPunct="0">
              <a:spcBef>
                <a:spcPts val="1200"/>
              </a:spcBef>
              <a:buClr>
                <a:schemeClr val="accent2"/>
              </a:buClr>
              <a:buSzPct val="80000"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vychází z podnikové strategie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, přičemž k ní také přispívá,</a:t>
            </a:r>
          </a:p>
          <a:p>
            <a:pPr marL="342900" indent="-342900" algn="just" eaLnBrk="0" hangingPunct="0">
              <a:spcBef>
                <a:spcPts val="1200"/>
              </a:spcBef>
              <a:buClr>
                <a:schemeClr val="accent2"/>
              </a:buClr>
              <a:buSzPct val="80000"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je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praktická a proveditelná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,</a:t>
            </a:r>
          </a:p>
          <a:p>
            <a:pPr marL="342900" indent="-342900" algn="just" eaLnBrk="0" hangingPunct="0">
              <a:spcBef>
                <a:spcPts val="1200"/>
              </a:spcBef>
              <a:buClr>
                <a:schemeClr val="accent2"/>
              </a:buClr>
              <a:buSzPct val="80000"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spojuje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 v sobě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schopnosti organizace i jedinců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,</a:t>
            </a:r>
          </a:p>
          <a:p>
            <a:pPr marL="342900" indent="-342900" algn="just" eaLnBrk="0" hangingPunct="0">
              <a:spcBef>
                <a:spcPts val="1200"/>
              </a:spcBef>
              <a:buClr>
                <a:schemeClr val="accent2"/>
              </a:buClr>
              <a:buSzPct val="80000"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je v souladu s interním a externím prostředím 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organizace – obsah strategie vychází z tohoto prostředí,</a:t>
            </a:r>
          </a:p>
          <a:p>
            <a:pPr marL="342900" indent="-342900" algn="just" eaLnBrk="0" hangingPunct="0">
              <a:spcBef>
                <a:spcPts val="1200"/>
              </a:spcBef>
              <a:buClr>
                <a:schemeClr val="accent2"/>
              </a:buClr>
              <a:buSzPct val="80000"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kern="0" dirty="0" smtClean="0">
                <a:solidFill>
                  <a:schemeClr val="bg2"/>
                </a:solidFill>
                <a:latin typeface="+mn-lt"/>
              </a:rPr>
              <a:t>zajišťuje odměňování za výsledky a chování</a:t>
            </a:r>
            <a:r>
              <a:rPr lang="cs-CZ" sz="2800" kern="0" dirty="0" smtClean="0">
                <a:solidFill>
                  <a:schemeClr val="bg2"/>
                </a:solidFill>
                <a:latin typeface="+mn-lt"/>
              </a:rPr>
              <a:t>, které jsou v souladu s hlavními cíli organizace, a tak povzbuzuje a podporuje žádoucí chování.</a:t>
            </a:r>
          </a:p>
          <a:p>
            <a:pPr marL="34290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endParaRPr lang="cs-CZ" sz="3000" kern="0" dirty="0" smtClean="0">
              <a:solidFill>
                <a:schemeClr val="bg2"/>
              </a:solidFill>
              <a:latin typeface="+mn-lt"/>
            </a:endParaRPr>
          </a:p>
          <a:p>
            <a:pPr marL="34290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endParaRPr kumimoji="0" lang="cs-CZ" sz="3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609601"/>
            <a:ext cx="8569647" cy="731167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Politika odměňování pracovníků</a:t>
            </a:r>
            <a:endParaRPr lang="cs-CZ" sz="31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568952" cy="5112567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Politika odměňování</a:t>
            </a:r>
            <a:r>
              <a:rPr lang="cs-CZ" sz="2800" dirty="0" smtClean="0">
                <a:solidFill>
                  <a:schemeClr val="bg2"/>
                </a:solidFill>
              </a:rPr>
              <a:t> poskytuje návod pro rozhodování a jednání  </a:t>
            </a:r>
            <a:r>
              <a:rPr lang="cs-CZ" sz="2400" dirty="0" smtClean="0">
                <a:solidFill>
                  <a:schemeClr val="bg2"/>
                </a:solidFill>
              </a:rPr>
              <a:t>(může obsahovat prováděcí pokyny nebo obecné cíle).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Zaměřuje se především na záležitosti jako jsou: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konkurenceschopná peněžní odměna </a:t>
            </a:r>
            <a:r>
              <a:rPr lang="cs-CZ" sz="2800" dirty="0" smtClean="0">
                <a:solidFill>
                  <a:schemeClr val="bg2"/>
                </a:solidFill>
              </a:rPr>
              <a:t>– „mzdová politika“– ukazuje, nakolik chce být organizace „vedoucí na trhu“,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odvozenost či zásluhovost odměny </a:t>
            </a:r>
            <a:r>
              <a:rPr lang="cs-CZ" sz="2800" dirty="0" smtClean="0">
                <a:solidFill>
                  <a:schemeClr val="bg2"/>
                </a:solidFill>
              </a:rPr>
              <a:t>– míra, v jaké firma považuje za účelné, aby se </a:t>
            </a:r>
            <a:r>
              <a:rPr lang="cs-CZ" sz="2800" u="sng" dirty="0" smtClean="0">
                <a:solidFill>
                  <a:schemeClr val="bg2"/>
                </a:solidFill>
              </a:rPr>
              <a:t>odměny diferencovaly v závislosti na výkonu</a:t>
            </a:r>
            <a:r>
              <a:rPr lang="cs-CZ" sz="2800" dirty="0" smtClean="0">
                <a:solidFill>
                  <a:schemeClr val="bg2"/>
                </a:solidFill>
              </a:rPr>
              <a:t>, </a:t>
            </a:r>
            <a:r>
              <a:rPr lang="cs-CZ" sz="2800" u="sng" dirty="0" smtClean="0">
                <a:solidFill>
                  <a:schemeClr val="bg2"/>
                </a:solidFill>
              </a:rPr>
              <a:t>schopnostech</a:t>
            </a:r>
            <a:r>
              <a:rPr lang="cs-CZ" sz="2800" dirty="0" smtClean="0">
                <a:solidFill>
                  <a:schemeClr val="bg2"/>
                </a:solidFill>
              </a:rPr>
              <a:t> nebo </a:t>
            </a:r>
            <a:r>
              <a:rPr lang="cs-CZ" sz="2800" u="sng" dirty="0" smtClean="0">
                <a:solidFill>
                  <a:schemeClr val="bg2"/>
                </a:solidFill>
              </a:rPr>
              <a:t>dovednostech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(kvalifikace),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	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8424937" cy="5112866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Zaměřuje se na tyto záležitosti: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900" b="1" dirty="0" smtClean="0">
                <a:solidFill>
                  <a:schemeClr val="bg2"/>
                </a:solidFill>
              </a:rPr>
              <a:t>individuální nebo týmové odměňování</a:t>
            </a:r>
            <a:r>
              <a:rPr lang="cs-CZ" sz="2900" u="sng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diferenciace</a:t>
            </a:r>
            <a:r>
              <a:rPr lang="cs-CZ" sz="2900" dirty="0" smtClean="0">
                <a:solidFill>
                  <a:schemeClr val="bg2"/>
                </a:solidFill>
              </a:rPr>
              <a:t> – úroveň odměny na vrcholu organizace v porovnání s průměrnými a minimálními úrovněmi odměn,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err="1" smtClean="0">
                <a:solidFill>
                  <a:schemeClr val="bg2"/>
                </a:solidFill>
              </a:rPr>
              <a:t>benefitní</a:t>
            </a:r>
            <a:r>
              <a:rPr lang="cs-CZ" sz="2900" b="1" dirty="0" smtClean="0">
                <a:solidFill>
                  <a:schemeClr val="bg2"/>
                </a:solidFill>
              </a:rPr>
              <a:t> odměňování </a:t>
            </a:r>
            <a:r>
              <a:rPr lang="cs-CZ" sz="2900" dirty="0" smtClean="0">
                <a:solidFill>
                  <a:schemeClr val="bg2"/>
                </a:solidFill>
              </a:rPr>
              <a:t>– typy a úrovně </a:t>
            </a:r>
            <a:r>
              <a:rPr lang="cs-CZ" sz="2900" dirty="0" err="1" smtClean="0">
                <a:solidFill>
                  <a:schemeClr val="bg2"/>
                </a:solidFill>
              </a:rPr>
              <a:t>zaměstna</a:t>
            </a:r>
            <a:r>
              <a:rPr lang="cs-CZ" sz="2900" dirty="0" smtClean="0">
                <a:solidFill>
                  <a:schemeClr val="bg2"/>
                </a:solidFill>
              </a:rPr>
              <a:t>-</a:t>
            </a:r>
            <a:r>
              <a:rPr lang="cs-CZ" sz="2900" dirty="0" err="1" smtClean="0">
                <a:solidFill>
                  <a:schemeClr val="bg2"/>
                </a:solidFill>
              </a:rPr>
              <a:t>neckých</a:t>
            </a:r>
            <a:r>
              <a:rPr lang="cs-CZ" sz="2900" dirty="0" smtClean="0">
                <a:solidFill>
                  <a:schemeClr val="bg2"/>
                </a:solidFill>
              </a:rPr>
              <a:t> výhod, které mají být poskytovány a míra,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v jaké si mohou pracovníci vybírat benefity, o které mají zájem,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900" b="1" dirty="0" smtClean="0">
                <a:solidFill>
                  <a:schemeClr val="bg2"/>
                </a:solidFill>
              </a:rPr>
              <a:t>flexibilitu v rámci systému odměňování.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 bwMode="auto">
          <a:xfrm>
            <a:off x="251520" y="620688"/>
            <a:ext cx="864165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Politika odměňování pracovníků</a:t>
            </a:r>
            <a:endParaRPr kumimoji="0" lang="cs-CZ" sz="3100" b="1" i="0" u="sng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700808"/>
            <a:ext cx="8391307" cy="501434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3000" dirty="0" smtClean="0">
                <a:solidFill>
                  <a:schemeClr val="bg2"/>
                </a:solidFill>
              </a:rPr>
              <a:t>Dále se zaměřuje na: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kontrolu</a:t>
            </a:r>
            <a:r>
              <a:rPr lang="cs-CZ" sz="2900" dirty="0" smtClean="0">
                <a:solidFill>
                  <a:schemeClr val="bg2"/>
                </a:solidFill>
              </a:rPr>
              <a:t> – nakolik by mělo být uplatňování politiky odměňování řízeno a kontrolováno z centra,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a </a:t>
            </a:r>
            <a:r>
              <a:rPr lang="cs-CZ" sz="2900" b="1" dirty="0" smtClean="0">
                <a:solidFill>
                  <a:schemeClr val="bg2"/>
                </a:solidFill>
              </a:rPr>
              <a:t>neutralitu</a:t>
            </a:r>
            <a:r>
              <a:rPr lang="cs-CZ" sz="2900" dirty="0" smtClean="0">
                <a:solidFill>
                  <a:schemeClr val="bg2"/>
                </a:solidFill>
              </a:rPr>
              <a:t> – z hlediska pohlaví, partnerství, transparentnosti atd.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 bwMode="auto">
          <a:xfrm>
            <a:off x="285720" y="714356"/>
            <a:ext cx="8607455" cy="770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Politika odměňování pracovníků</a:t>
            </a:r>
            <a:endParaRPr kumimoji="0" lang="cs-CZ" sz="3100" b="1" i="0" u="sng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16832"/>
            <a:ext cx="8606760" cy="46808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3000" b="1" dirty="0" smtClean="0">
                <a:solidFill>
                  <a:schemeClr val="bg2"/>
                </a:solidFill>
              </a:rPr>
              <a:t>Vybrané hlavní NEANALYTICKÉ metody: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30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porovnávají práce jako celek navzájem</a:t>
            </a:r>
            <a:r>
              <a:rPr lang="cs-CZ" sz="2800" dirty="0" smtClean="0">
                <a:solidFill>
                  <a:schemeClr val="bg2"/>
                </a:solidFill>
              </a:rPr>
              <a:t>, aniž by se snažily rozlišovat mezi faktory obsaženými v jedno-tlivých pracích, které tyto práce navzájem odlišují.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None/>
            </a:pPr>
            <a:r>
              <a:rPr lang="cs-CZ" sz="2800" b="1" i="1" u="sng" dirty="0" smtClean="0">
                <a:solidFill>
                  <a:schemeClr val="bg2"/>
                </a:solidFill>
              </a:rPr>
              <a:t>Metoda pořadí prací </a:t>
            </a:r>
            <a:r>
              <a:rPr lang="cs-CZ" sz="2500" b="1" i="1" u="sng" dirty="0" smtClean="0">
                <a:solidFill>
                  <a:schemeClr val="bg2"/>
                </a:solidFill>
              </a:rPr>
              <a:t>(seřazení, odstupňování)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nejprve jsou posouzeny informace získané pracovní analýzou a následně </a:t>
            </a:r>
            <a:r>
              <a:rPr lang="cs-CZ" sz="2800" u="sng" dirty="0" smtClean="0">
                <a:solidFill>
                  <a:schemeClr val="bg2"/>
                </a:solidFill>
              </a:rPr>
              <a:t>na subjektivním základě hodnotitelů</a:t>
            </a:r>
            <a:r>
              <a:rPr lang="cs-CZ" sz="2800" dirty="0" smtClean="0">
                <a:solidFill>
                  <a:schemeClr val="bg2"/>
                </a:solidFill>
              </a:rPr>
              <a:t> jsou seřazena jednotlivá zaměstnání podle jejich relativní důležitosti, </a:t>
            </a:r>
            <a:r>
              <a:rPr lang="cs-CZ" sz="2800" u="sng" dirty="0" smtClean="0">
                <a:solidFill>
                  <a:schemeClr val="bg2"/>
                </a:solidFill>
              </a:rPr>
              <a:t>čímž je získáno pořadí prací, nikoliv však vzájemnou relaci a rozdíly mezi nimi</a:t>
            </a:r>
            <a:r>
              <a:rPr lang="cs-CZ" sz="28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 bwMode="auto">
          <a:xfrm>
            <a:off x="285720" y="620688"/>
            <a:ext cx="8643998" cy="10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cs-CZ" sz="3100" b="1" dirty="0" smtClean="0">
                <a:solidFill>
                  <a:schemeClr val="bg2"/>
                </a:solidFill>
              </a:rPr>
              <a:t>NEANALYTICKÉ a ANALYTICKÉ</a:t>
            </a:r>
          </a:p>
          <a:p>
            <a:pPr algn="ctr">
              <a:buNone/>
            </a:pPr>
            <a:r>
              <a:rPr lang="cs-CZ" sz="3100" b="1" dirty="0" smtClean="0">
                <a:solidFill>
                  <a:schemeClr val="bg2"/>
                </a:solidFill>
              </a:rPr>
              <a:t>metody hodnocení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628800"/>
            <a:ext cx="8572560" cy="4968850"/>
          </a:xfrm>
        </p:spPr>
        <p:txBody>
          <a:bodyPr/>
          <a:lstStyle/>
          <a:p>
            <a:pPr algn="just">
              <a:buNone/>
            </a:pPr>
            <a:r>
              <a:rPr lang="cs-CZ" sz="2800" b="1" i="1" u="sng" dirty="0" smtClean="0">
                <a:solidFill>
                  <a:schemeClr val="bg2"/>
                </a:solidFill>
              </a:rPr>
              <a:t>Klasifikační metoda </a:t>
            </a:r>
            <a:r>
              <a:rPr lang="cs-CZ" sz="2500" b="1" i="1" u="sng" dirty="0" smtClean="0">
                <a:solidFill>
                  <a:schemeClr val="bg2"/>
                </a:solidFill>
              </a:rPr>
              <a:t>(katalogová)</a:t>
            </a:r>
            <a:r>
              <a:rPr lang="cs-CZ" sz="2500" b="1" i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– před vlastním hodno-cením </a:t>
            </a:r>
            <a:r>
              <a:rPr lang="cs-CZ" sz="2750" u="sng" dirty="0" smtClean="0">
                <a:solidFill>
                  <a:schemeClr val="bg2"/>
                </a:solidFill>
              </a:rPr>
              <a:t>musí být zpracován katalog modelových prací </a:t>
            </a:r>
            <a:r>
              <a:rPr lang="cs-CZ" sz="2750" dirty="0" smtClean="0">
                <a:solidFill>
                  <a:schemeClr val="bg2"/>
                </a:solidFill>
              </a:rPr>
              <a:t>uspořádaných do tříd nebo stupňů podle rozdílů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v povinnostech, odpovědnosti, dovednostech, pracovních podmínkách a dalších faktorech.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Relativní hodnota reálné konkrétní práce je pak stanovena </a:t>
            </a:r>
            <a:r>
              <a:rPr lang="cs-CZ" sz="2750" u="sng" dirty="0" smtClean="0">
                <a:solidFill>
                  <a:schemeClr val="bg2"/>
                </a:solidFill>
              </a:rPr>
              <a:t>porovnáním popisu tohoto konkrétního pracovního místa s modelovými popisy prací</a:t>
            </a:r>
            <a:r>
              <a:rPr lang="cs-CZ" sz="2750" dirty="0" smtClean="0">
                <a:solidFill>
                  <a:schemeClr val="bg2"/>
                </a:solidFill>
              </a:rPr>
              <a:t>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v jednotlivých třídách nebo stupních katalogu a zkoumaná práce je pak zařazena do odpovídající třídy.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 bwMode="auto">
          <a:xfrm>
            <a:off x="214282" y="836712"/>
            <a:ext cx="892971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b="1" dirty="0" smtClean="0">
                <a:solidFill>
                  <a:schemeClr val="bg2"/>
                </a:solidFill>
              </a:rPr>
              <a:t>Vybrané NEANALYTICKÉ metody hodnocení práce: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68760"/>
            <a:ext cx="8715436" cy="5328890"/>
          </a:xfrm>
        </p:spPr>
        <p:txBody>
          <a:bodyPr/>
          <a:lstStyle/>
          <a:p>
            <a:pPr algn="just">
              <a:buNone/>
            </a:pPr>
            <a:r>
              <a:rPr lang="cs-CZ" sz="2800" b="1" i="1" u="sng" dirty="0" smtClean="0">
                <a:solidFill>
                  <a:schemeClr val="bg2"/>
                </a:solidFill>
              </a:rPr>
              <a:t>Metoda vnitřního poměřování </a:t>
            </a:r>
            <a:r>
              <a:rPr lang="cs-CZ" sz="2500" b="1" i="1" u="sng" dirty="0" smtClean="0">
                <a:solidFill>
                  <a:schemeClr val="bg2"/>
                </a:solidFill>
              </a:rPr>
              <a:t>(</a:t>
            </a:r>
            <a:r>
              <a:rPr lang="cs-CZ" sz="2500" b="1" i="1" u="sng" dirty="0" err="1" smtClean="0">
                <a:solidFill>
                  <a:schemeClr val="bg2"/>
                </a:solidFill>
              </a:rPr>
              <a:t>benchmarking</a:t>
            </a:r>
            <a:r>
              <a:rPr lang="cs-CZ" sz="2500" b="1" i="1" u="sng" dirty="0" smtClean="0">
                <a:solidFill>
                  <a:schemeClr val="bg2"/>
                </a:solidFill>
              </a:rPr>
              <a:t>)</a:t>
            </a:r>
            <a:r>
              <a:rPr lang="cs-CZ" sz="2500" b="1" i="1" dirty="0" smtClean="0">
                <a:solidFill>
                  <a:schemeClr val="bg2"/>
                </a:solidFill>
              </a:rPr>
              <a:t> </a:t>
            </a:r>
            <a:r>
              <a:rPr lang="cs-CZ" sz="2700" b="1" i="1" dirty="0" smtClean="0">
                <a:solidFill>
                  <a:schemeClr val="bg2"/>
                </a:solidFill>
              </a:rPr>
              <a:t>= </a:t>
            </a:r>
            <a:r>
              <a:rPr lang="cs-CZ" sz="2700" u="sng" dirty="0" smtClean="0">
                <a:solidFill>
                  <a:schemeClr val="bg2"/>
                </a:solidFill>
              </a:rPr>
              <a:t>porovnává-ní sledované práce s jakoukoliv modelovou prací existující v podniku</a:t>
            </a:r>
            <a:r>
              <a:rPr lang="cs-CZ" sz="2700" dirty="0" smtClean="0">
                <a:solidFill>
                  <a:schemeClr val="bg2"/>
                </a:solidFill>
              </a:rPr>
              <a:t>, která je uznávána za </a:t>
            </a:r>
            <a:r>
              <a:rPr lang="cs-CZ" sz="2700" u="sng" dirty="0" smtClean="0">
                <a:solidFill>
                  <a:schemeClr val="bg2"/>
                </a:solidFill>
              </a:rPr>
              <a:t>správně zařazenou a odměňovanou</a:t>
            </a:r>
            <a:r>
              <a:rPr lang="cs-CZ" sz="2700" dirty="0" smtClean="0">
                <a:solidFill>
                  <a:schemeClr val="bg2"/>
                </a:solidFill>
              </a:rPr>
              <a:t>, přičemž se jedná o zařazení sledované práce do stejného stupně, jako je práce sloužící za vzor.</a:t>
            </a:r>
          </a:p>
          <a:p>
            <a:pPr algn="just">
              <a:spcBef>
                <a:spcPts val="24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Vybrané ANALYTICKÉ metody hodnocení práce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800" b="1" i="1" u="sng" dirty="0" smtClean="0">
                <a:solidFill>
                  <a:schemeClr val="bg2"/>
                </a:solidFill>
              </a:rPr>
              <a:t>Bodovací metoda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700" dirty="0" smtClean="0">
                <a:solidFill>
                  <a:schemeClr val="bg2"/>
                </a:solidFill>
              </a:rPr>
              <a:t>založena na rozčlenění práce na </a:t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dirty="0" smtClean="0">
                <a:solidFill>
                  <a:schemeClr val="bg2"/>
                </a:solidFill>
              </a:rPr>
              <a:t>tzv. </a:t>
            </a:r>
            <a:r>
              <a:rPr lang="cs-CZ" sz="2700" b="1" i="1" dirty="0" smtClean="0">
                <a:solidFill>
                  <a:schemeClr val="bg2"/>
                </a:solidFill>
              </a:rPr>
              <a:t>placené faktory práce</a:t>
            </a:r>
            <a:r>
              <a:rPr lang="cs-CZ" sz="2700" dirty="0" smtClean="0">
                <a:solidFill>
                  <a:schemeClr val="bg2"/>
                </a:solidFill>
              </a:rPr>
              <a:t>, </a:t>
            </a:r>
            <a:r>
              <a:rPr lang="cs-CZ" sz="2700" u="sng" dirty="0" smtClean="0">
                <a:solidFill>
                  <a:schemeClr val="bg2"/>
                </a:solidFill>
              </a:rPr>
              <a:t>představující klíčové prvky nebo požadavky práce.</a:t>
            </a:r>
            <a:r>
              <a:rPr lang="cs-CZ" sz="2700" dirty="0" smtClean="0">
                <a:solidFill>
                  <a:schemeClr val="bg2"/>
                </a:solidFill>
              </a:rPr>
              <a:t> Předpokládá se, že každý z těchto faktorů bude přispívat k hodnotě práce a že </a:t>
            </a:r>
            <a:r>
              <a:rPr lang="cs-CZ" sz="2700" u="sng" dirty="0" smtClean="0">
                <a:solidFill>
                  <a:schemeClr val="bg2"/>
                </a:solidFill>
              </a:rPr>
              <a:t>všechny faktory jsou součástí všech prací, které mají být hodnoceny</a:t>
            </a:r>
            <a:r>
              <a:rPr lang="cs-CZ" sz="2700" dirty="0" smtClean="0">
                <a:solidFill>
                  <a:schemeClr val="bg2"/>
                </a:solidFill>
              </a:rPr>
              <a:t>, avšak v různé míře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 bwMode="auto">
          <a:xfrm>
            <a:off x="214282" y="620688"/>
            <a:ext cx="8929718" cy="59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Vybrané NEANALYTICKÉ metody hodnocení práce: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08720"/>
            <a:ext cx="8572560" cy="5688930"/>
          </a:xfrm>
        </p:spPr>
        <p:txBody>
          <a:bodyPr/>
          <a:lstStyle/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Vybrané ANALYTICKÉ metody hodnocení práce: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cs-CZ" sz="2800" b="1" i="1" u="sng" dirty="0" smtClean="0">
                <a:solidFill>
                  <a:schemeClr val="bg2"/>
                </a:solidFill>
              </a:rPr>
              <a:t>Metoda faktorového porovnávání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750" dirty="0" smtClean="0">
                <a:solidFill>
                  <a:schemeClr val="bg2"/>
                </a:solidFill>
              </a:rPr>
              <a:t>jsou stanoveny </a:t>
            </a:r>
            <a:r>
              <a:rPr lang="cs-CZ" sz="2500" dirty="0" smtClean="0">
                <a:solidFill>
                  <a:schemeClr val="bg2"/>
                </a:solidFill>
              </a:rPr>
              <a:t>(vybrány) </a:t>
            </a:r>
            <a:r>
              <a:rPr lang="cs-CZ" sz="2750" b="1" dirty="0" smtClean="0">
                <a:solidFill>
                  <a:schemeClr val="bg2"/>
                </a:solidFill>
              </a:rPr>
              <a:t>placené faktory</a:t>
            </a:r>
            <a:r>
              <a:rPr lang="cs-CZ" sz="2750" dirty="0" smtClean="0">
                <a:solidFill>
                  <a:schemeClr val="bg2"/>
                </a:solidFill>
              </a:rPr>
              <a:t>. Pro </a:t>
            </a:r>
            <a:r>
              <a:rPr lang="cs-CZ" sz="2750" u="sng" dirty="0" smtClean="0">
                <a:solidFill>
                  <a:schemeClr val="bg2"/>
                </a:solidFill>
              </a:rPr>
              <a:t>každý placený faktor se vytváří pořadí hodnocených prací</a:t>
            </a:r>
            <a:r>
              <a:rPr lang="cs-CZ" sz="2750" dirty="0" smtClean="0">
                <a:solidFill>
                  <a:schemeClr val="bg2"/>
                </a:solidFill>
              </a:rPr>
              <a:t>,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	Závažnost jednotlivých faktorů se vyjádří různými váhami, které se jim přidělí</a:t>
            </a:r>
            <a:r>
              <a:rPr lang="cs-CZ" sz="2750" dirty="0" smtClean="0">
                <a:solidFill>
                  <a:schemeClr val="bg2"/>
                </a:solidFill>
              </a:rPr>
              <a:t>. Pořadí určité práce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u jednotlivých kritérií se pak násobí váhami těchto kritérií a získané hodnoty se sečtou, čímž se získá </a:t>
            </a:r>
            <a:r>
              <a:rPr lang="cs-CZ" sz="2750" b="1" dirty="0" smtClean="0">
                <a:solidFill>
                  <a:schemeClr val="bg2"/>
                </a:solidFill>
              </a:rPr>
              <a:t>celková relativní hodnota dané práce</a:t>
            </a:r>
            <a:r>
              <a:rPr lang="cs-CZ" sz="2750" dirty="0" smtClean="0">
                <a:solidFill>
                  <a:schemeClr val="bg2"/>
                </a:solidFill>
              </a:rPr>
              <a:t>, která se pak transformuje do peněžního vyjádření.</a:t>
            </a:r>
          </a:p>
          <a:p>
            <a:pPr algn="just">
              <a:buNone/>
            </a:pPr>
            <a:endParaRPr lang="cs-CZ" sz="27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57158" y="609600"/>
            <a:ext cx="8536017" cy="587152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TRŽNÍ oceňování práce</a:t>
            </a:r>
            <a:endParaRPr lang="cs-CZ" sz="30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196752"/>
            <a:ext cx="8786874" cy="5661248"/>
          </a:xfrm>
        </p:spPr>
        <p:txBody>
          <a:bodyPr/>
          <a:lstStyle/>
          <a:p>
            <a:pPr algn="just">
              <a:buNone/>
            </a:pP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700" dirty="0" smtClean="0">
                <a:solidFill>
                  <a:schemeClr val="bg2"/>
                </a:solidFill>
              </a:rPr>
              <a:t>	Přístup </a:t>
            </a:r>
            <a:r>
              <a:rPr lang="cs-CZ" sz="2700" b="1" u="sng" dirty="0" smtClean="0">
                <a:solidFill>
                  <a:schemeClr val="bg2"/>
                </a:solidFill>
              </a:rPr>
              <a:t>tržního oceňování práce</a:t>
            </a:r>
            <a:r>
              <a:rPr lang="cs-CZ" sz="2700" dirty="0" smtClean="0">
                <a:solidFill>
                  <a:schemeClr val="bg2"/>
                </a:solidFill>
              </a:rPr>
              <a:t> se používá většinou </a:t>
            </a:r>
            <a:r>
              <a:rPr lang="cs-CZ" sz="2700" b="1" dirty="0" smtClean="0">
                <a:solidFill>
                  <a:schemeClr val="bg2"/>
                </a:solidFill>
              </a:rPr>
              <a:t>jen</a:t>
            </a:r>
            <a:r>
              <a:rPr lang="cs-CZ" sz="2700" dirty="0" smtClean="0">
                <a:solidFill>
                  <a:schemeClr val="bg2"/>
                </a:solidFill>
              </a:rPr>
              <a:t> </a:t>
            </a:r>
            <a:r>
              <a:rPr lang="cs-CZ" sz="2700" b="1" dirty="0" smtClean="0">
                <a:solidFill>
                  <a:schemeClr val="bg2"/>
                </a:solidFill>
              </a:rPr>
              <a:t>jako doplňující metoda k některé z metod hodnocení práce. </a:t>
            </a:r>
            <a:r>
              <a:rPr lang="cs-CZ" sz="2700" dirty="0" smtClean="0">
                <a:solidFill>
                  <a:schemeClr val="bg2"/>
                </a:solidFill>
              </a:rPr>
              <a:t>Ohodnocení práce dle některé z metod tak vyústí </a:t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dirty="0" smtClean="0">
                <a:solidFill>
                  <a:schemeClr val="bg2"/>
                </a:solidFill>
              </a:rPr>
              <a:t>v zařazení dané práce do určitého stupně na základě její relativní hodnoty, čímž je </a:t>
            </a:r>
            <a:r>
              <a:rPr lang="cs-CZ" sz="2700" u="sng" dirty="0" smtClean="0">
                <a:solidFill>
                  <a:schemeClr val="bg2"/>
                </a:solidFill>
              </a:rPr>
              <a:t>zajištěna interní rovnováha mzdového systému v podniku,</a:t>
            </a:r>
            <a:r>
              <a:rPr lang="cs-CZ" sz="2700" dirty="0" smtClean="0">
                <a:solidFill>
                  <a:schemeClr val="bg2"/>
                </a:solidFill>
              </a:rPr>
              <a:t> tj. že zaměstnání s vyšší hodnotou bude i lépe mzdově ohodnoceno. </a:t>
            </a:r>
          </a:p>
          <a:p>
            <a:pPr algn="just">
              <a:buNone/>
            </a:pP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700" b="1" u="sng" dirty="0" smtClean="0">
                <a:solidFill>
                  <a:schemeClr val="bg2"/>
                </a:solidFill>
              </a:rPr>
              <a:t>Skutečná úroveň finančního ohodnocení </a:t>
            </a:r>
            <a:r>
              <a:rPr lang="cs-CZ" sz="2700" u="sng" dirty="0" smtClean="0">
                <a:solidFill>
                  <a:schemeClr val="bg2"/>
                </a:solidFill>
              </a:rPr>
              <a:t>jednotlivých prací</a:t>
            </a:r>
            <a:r>
              <a:rPr lang="cs-CZ" sz="2700" dirty="0" smtClean="0">
                <a:solidFill>
                  <a:schemeClr val="bg2"/>
                </a:solidFill>
              </a:rPr>
              <a:t> pak bude </a:t>
            </a:r>
            <a:r>
              <a:rPr lang="cs-CZ" sz="2700" u="sng" dirty="0" smtClean="0">
                <a:solidFill>
                  <a:schemeClr val="bg2"/>
                </a:solidFill>
              </a:rPr>
              <a:t>stanovena s přihlédnutím k úrovni mzdového ohodnocení obdobných prací u ostatních zaměstnavatelů na trhu</a:t>
            </a:r>
            <a:r>
              <a:rPr lang="cs-CZ" sz="2700" dirty="0" smtClean="0">
                <a:solidFill>
                  <a:schemeClr val="bg2"/>
                </a:solidFill>
              </a:rPr>
              <a:t>, tj. k jejich tržnímu ocenění zjištěnému mzdovým průzkumem, a to tak, aby byla zajištěna </a:t>
            </a:r>
            <a:r>
              <a:rPr lang="cs-CZ" sz="2700" u="sng" dirty="0" smtClean="0">
                <a:solidFill>
                  <a:schemeClr val="bg2"/>
                </a:solidFill>
              </a:rPr>
              <a:t>i externí rovnováha mzdového systému v podniku</a:t>
            </a:r>
            <a:r>
              <a:rPr lang="cs-CZ" sz="2700" dirty="0" smtClean="0">
                <a:solidFill>
                  <a:schemeClr val="bg2"/>
                </a:solidFill>
              </a:rPr>
              <a:t>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/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u="sng" dirty="0" smtClean="0">
                <a:solidFill>
                  <a:schemeClr val="bg2"/>
                </a:solidFill>
              </a:rPr>
              <a:t/>
            </a:r>
            <a:br>
              <a:rPr lang="cs-CZ" sz="2900" u="sng" dirty="0" smtClean="0">
                <a:solidFill>
                  <a:schemeClr val="bg2"/>
                </a:solidFill>
              </a:rPr>
            </a:b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642919"/>
            <a:ext cx="7815290" cy="69784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78893" cy="5111848"/>
          </a:xfrm>
        </p:spPr>
        <p:txBody>
          <a:bodyPr/>
          <a:lstStyle/>
          <a:p>
            <a:pPr>
              <a:buNone/>
            </a:pPr>
            <a:r>
              <a:rPr lang="cs-CZ" sz="31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</a:rPr>
              <a:t>Význam a úkoly odměňování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Základní otázky systému odměňování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Strategie a politika odměňování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Neanalytické a analytické metody hodnocení práce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Tržní oceňování práce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Mzdový systém podniku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err="1" smtClean="0">
                <a:solidFill>
                  <a:schemeClr val="bg2"/>
                </a:solidFill>
              </a:rPr>
              <a:t>Mzdotvorné</a:t>
            </a:r>
            <a:r>
              <a:rPr lang="cs-CZ" sz="2800" dirty="0" smtClean="0">
                <a:solidFill>
                  <a:schemeClr val="bg2"/>
                </a:solidFill>
              </a:rPr>
              <a:t> faktory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Struktura mzdového systému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Nové tendence v odměňování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Pracovněprávní aspekty odměňování</a:t>
            </a:r>
          </a:p>
          <a:p>
            <a:pPr marL="609600" indent="-609600" algn="just">
              <a:lnSpc>
                <a:spcPct val="80000"/>
              </a:lnSpc>
              <a:spcBef>
                <a:spcPts val="2400"/>
              </a:spcBef>
              <a:buNone/>
            </a:pPr>
            <a:endParaRPr lang="cs-CZ" sz="31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  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8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4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7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609600"/>
            <a:ext cx="8393141" cy="1104888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MZDOVÝ SYSTÉM podniku </a:t>
            </a:r>
            <a:b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a MZDOVÉ FAKTORY</a:t>
            </a:r>
            <a:endParaRPr lang="cs-CZ" sz="31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988840"/>
            <a:ext cx="8425185" cy="460881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Cílem</a:t>
            </a:r>
            <a:r>
              <a:rPr lang="cs-CZ" sz="2800" dirty="0" smtClean="0">
                <a:solidFill>
                  <a:schemeClr val="bg2"/>
                </a:solidFill>
              </a:rPr>
              <a:t> mzdového systému je </a:t>
            </a:r>
            <a:r>
              <a:rPr lang="cs-CZ" sz="2800" b="1" dirty="0" smtClean="0">
                <a:solidFill>
                  <a:schemeClr val="bg2"/>
                </a:solidFill>
              </a:rPr>
              <a:t>stanovit mzdu za vykonanou práci.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Mzdou</a:t>
            </a:r>
            <a:r>
              <a:rPr lang="cs-CZ" sz="2800" dirty="0" smtClean="0">
                <a:solidFill>
                  <a:schemeClr val="bg2"/>
                </a:solidFill>
              </a:rPr>
              <a:t> se rozumí </a:t>
            </a:r>
            <a:r>
              <a:rPr lang="cs-CZ" sz="2800" u="sng" dirty="0" smtClean="0">
                <a:solidFill>
                  <a:schemeClr val="bg2"/>
                </a:solidFill>
              </a:rPr>
              <a:t>peněžité plnění nebo plnění peněžité povahy </a:t>
            </a:r>
            <a:r>
              <a:rPr lang="cs-CZ" sz="2500" u="sng" dirty="0" smtClean="0">
                <a:solidFill>
                  <a:schemeClr val="bg2"/>
                </a:solidFill>
              </a:rPr>
              <a:t>(naturální mzda) </a:t>
            </a:r>
            <a:r>
              <a:rPr lang="cs-CZ" sz="2800" u="sng" dirty="0" smtClean="0">
                <a:solidFill>
                  <a:schemeClr val="bg2"/>
                </a:solidFill>
              </a:rPr>
              <a:t>poskytované zaměstnavatelem zaměstnanci za práci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Mzdová politika </a:t>
            </a:r>
            <a:r>
              <a:rPr lang="cs-CZ" sz="2800" dirty="0" smtClean="0">
                <a:solidFill>
                  <a:schemeClr val="bg2"/>
                </a:solidFill>
              </a:rPr>
              <a:t>přispívá k: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– získání kvalifikované pracovní síly,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– žádoucímu chování a požadovanému výkonu,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– diferenciace mezd uvnitř firmy.</a:t>
            </a:r>
            <a:r>
              <a:rPr lang="cs-CZ" sz="2900" dirty="0" smtClean="0">
                <a:solidFill>
                  <a:schemeClr val="bg2"/>
                </a:solidFill>
              </a:rPr>
              <a:t/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u="sng" dirty="0" smtClean="0">
                <a:solidFill>
                  <a:schemeClr val="bg2"/>
                </a:solidFill>
              </a:rPr>
              <a:t/>
            </a:r>
            <a:br>
              <a:rPr lang="cs-CZ" sz="2900" u="sng" dirty="0" smtClean="0">
                <a:solidFill>
                  <a:schemeClr val="bg2"/>
                </a:solidFill>
              </a:rPr>
            </a:b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836712"/>
            <a:ext cx="8572560" cy="576093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Mzdovou diferenciací</a:t>
            </a:r>
            <a:r>
              <a:rPr lang="cs-CZ" sz="2800" dirty="0" smtClean="0">
                <a:solidFill>
                  <a:schemeClr val="bg2"/>
                </a:solidFill>
              </a:rPr>
              <a:t> se rozumí rozdíly (podíly) ve mzdách, které jsou </a:t>
            </a:r>
            <a:r>
              <a:rPr lang="cs-CZ" sz="2800" u="sng" dirty="0" smtClean="0">
                <a:solidFill>
                  <a:schemeClr val="bg2"/>
                </a:solidFill>
              </a:rPr>
              <a:t>výsledkem rozdílných přínosů daných pracovních míst</a:t>
            </a:r>
            <a:r>
              <a:rPr lang="cs-CZ" sz="2800" dirty="0" smtClean="0">
                <a:solidFill>
                  <a:schemeClr val="bg2"/>
                </a:solidFill>
              </a:rPr>
              <a:t> k hospodářskému výsledku firmy.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</a:p>
          <a:p>
            <a:pPr algn="ctr" eaLnBrk="1" hangingPunct="1">
              <a:spcBef>
                <a:spcPts val="2400"/>
              </a:spcBef>
              <a:spcAft>
                <a:spcPts val="600"/>
              </a:spcAft>
              <a:buNone/>
            </a:pPr>
            <a:r>
              <a:rPr lang="cs-CZ" sz="3000" b="1" dirty="0" smtClean="0">
                <a:solidFill>
                  <a:schemeClr val="bg2"/>
                </a:solidFill>
              </a:rPr>
              <a:t>Mzdové FAKTORY </a:t>
            </a:r>
            <a:r>
              <a:rPr lang="cs-CZ" sz="2500" b="1" dirty="0" smtClean="0">
                <a:solidFill>
                  <a:schemeClr val="bg2"/>
                </a:solidFill>
              </a:rPr>
              <a:t>(faktory mzdového systému)</a:t>
            </a:r>
            <a:r>
              <a:rPr lang="cs-CZ" sz="2500" dirty="0" smtClean="0">
                <a:solidFill>
                  <a:schemeClr val="bg2"/>
                </a:solidFill>
              </a:rPr>
              <a:t>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Hodnota práce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vyjadřuje míru složitosti, odpovědnosti a namáhavosti jednoho druhu práce ve srovnání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s ostatními pracemi v podniku.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Je vyjádřena tarifním stupněm </a:t>
            </a:r>
            <a:r>
              <a:rPr lang="cs-CZ" sz="2500" dirty="0" smtClean="0">
                <a:solidFill>
                  <a:schemeClr val="bg2"/>
                </a:solidFill>
              </a:rPr>
              <a:t>(I – XII). </a:t>
            </a:r>
            <a:r>
              <a:rPr lang="cs-CZ" sz="2800" dirty="0" smtClean="0">
                <a:solidFill>
                  <a:schemeClr val="bg2"/>
                </a:solidFill>
              </a:rPr>
              <a:t>Tarifní stupeň je oceněn mzdovým tarifem </a:t>
            </a:r>
            <a:r>
              <a:rPr lang="cs-CZ" sz="2500" dirty="0" smtClean="0">
                <a:solidFill>
                  <a:schemeClr val="bg2"/>
                </a:solidFill>
              </a:rPr>
              <a:t>(= mzdová sazba za jednotku času).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30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97639" cy="576064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Mzdové faktory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12776"/>
            <a:ext cx="8678198" cy="518487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Mimořádné pracovní podmínky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900" dirty="0" smtClean="0">
                <a:solidFill>
                  <a:schemeClr val="bg2"/>
                </a:solidFill>
              </a:rPr>
              <a:t>– představují faktor, který </a:t>
            </a:r>
            <a:r>
              <a:rPr lang="cs-CZ" sz="2900" u="sng" dirty="0" smtClean="0">
                <a:solidFill>
                  <a:schemeClr val="bg2"/>
                </a:solidFill>
              </a:rPr>
              <a:t>zahrnuje širokou skupinu zátěžových požadavků </a:t>
            </a:r>
            <a:r>
              <a:rPr lang="cs-CZ" sz="2900" dirty="0" smtClean="0">
                <a:solidFill>
                  <a:schemeClr val="bg2"/>
                </a:solidFill>
              </a:rPr>
              <a:t>pracovního místa podmiňujících zvýšené náklady na reprodukci pracovníka.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Jsou oceněny </a:t>
            </a:r>
            <a:r>
              <a:rPr lang="cs-CZ" sz="2900" u="sng" dirty="0" smtClean="0">
                <a:solidFill>
                  <a:schemeClr val="bg2"/>
                </a:solidFill>
              </a:rPr>
              <a:t>prostřednictvím příplatků</a:t>
            </a:r>
            <a:r>
              <a:rPr lang="cs-CZ" sz="2900" dirty="0" smtClean="0">
                <a:solidFill>
                  <a:schemeClr val="bg2"/>
                </a:solidFill>
              </a:rPr>
              <a:t> tarifní povahy </a:t>
            </a:r>
            <a:r>
              <a:rPr lang="cs-CZ" sz="2500" dirty="0" smtClean="0">
                <a:solidFill>
                  <a:schemeClr val="bg2"/>
                </a:solidFill>
              </a:rPr>
              <a:t>(zákon o mzdě: práce přesčas, práce ve svátek, práce </a:t>
            </a:r>
            <a:br>
              <a:rPr lang="cs-CZ" sz="2500" dirty="0" smtClean="0">
                <a:solidFill>
                  <a:schemeClr val="bg2"/>
                </a:solidFill>
              </a:rPr>
            </a:br>
            <a:r>
              <a:rPr lang="cs-CZ" sz="2500" dirty="0" smtClean="0">
                <a:solidFill>
                  <a:schemeClr val="bg2"/>
                </a:solidFill>
              </a:rPr>
              <a:t>v noci atd.) </a:t>
            </a:r>
            <a:r>
              <a:rPr lang="cs-CZ" sz="2900" dirty="0" smtClean="0">
                <a:solidFill>
                  <a:schemeClr val="bg2"/>
                </a:solidFill>
              </a:rPr>
              <a:t>a různých mzdových zvýhodnění. </a:t>
            </a:r>
            <a:endParaRPr lang="pl-PL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Pracovní výkon a chování při práci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900" dirty="0" smtClean="0">
                <a:solidFill>
                  <a:schemeClr val="bg2"/>
                </a:solidFill>
              </a:rPr>
              <a:t>– tento faktor je hodnocen prostřednictvím plnění norem spotřeby práce, THN. </a:t>
            </a: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8596" y="609600"/>
            <a:ext cx="8464579" cy="461946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Mzdové faktory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268760"/>
            <a:ext cx="8786874" cy="5328890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</a:t>
            </a:r>
            <a:r>
              <a:rPr lang="cs-CZ" sz="2800" u="sng" dirty="0" smtClean="0">
                <a:solidFill>
                  <a:schemeClr val="bg2"/>
                </a:solidFill>
              </a:rPr>
              <a:t>Odvádění nadstandardního výkonu</a:t>
            </a:r>
            <a:r>
              <a:rPr lang="cs-CZ" sz="2800" dirty="0" smtClean="0">
                <a:solidFill>
                  <a:schemeClr val="bg2"/>
                </a:solidFill>
              </a:rPr>
              <a:t> je stimulováno příslibem poskytnutí </a:t>
            </a:r>
            <a:r>
              <a:rPr lang="cs-CZ" sz="2800" b="1" dirty="0" smtClean="0">
                <a:solidFill>
                  <a:schemeClr val="bg2"/>
                </a:solidFill>
              </a:rPr>
              <a:t>pohyblivé složky mzdy</a:t>
            </a:r>
            <a:r>
              <a:rPr lang="cs-CZ" sz="2800" dirty="0" smtClean="0">
                <a:solidFill>
                  <a:schemeClr val="bg2"/>
                </a:solidFill>
              </a:rPr>
              <a:t>, která je určena buď prostřednictvím tzv. </a:t>
            </a:r>
            <a:r>
              <a:rPr lang="cs-CZ" sz="2800" u="sng" dirty="0" smtClean="0">
                <a:solidFill>
                  <a:schemeClr val="bg2"/>
                </a:solidFill>
              </a:rPr>
              <a:t>základní pobídkové mzdové formy</a:t>
            </a:r>
            <a:r>
              <a:rPr lang="cs-CZ" sz="2800" dirty="0" smtClean="0">
                <a:solidFill>
                  <a:schemeClr val="bg2"/>
                </a:solidFill>
              </a:rPr>
              <a:t> nebo některých, na výkonu závislých tzv. dodatkových forem mezd.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	</a:t>
            </a:r>
            <a:r>
              <a:rPr lang="cs-CZ" sz="2800" b="1" u="sng" dirty="0" smtClean="0">
                <a:solidFill>
                  <a:schemeClr val="bg2"/>
                </a:solidFill>
              </a:rPr>
              <a:t>Tržní cena práce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tento </a:t>
            </a:r>
            <a:r>
              <a:rPr lang="cs-CZ" sz="2800" u="sng" dirty="0" smtClean="0">
                <a:solidFill>
                  <a:schemeClr val="bg2"/>
                </a:solidFill>
              </a:rPr>
              <a:t>faktor je výslednicí stavu nabídky a poptávky po práci určitého druhu</a:t>
            </a:r>
            <a:r>
              <a:rPr lang="cs-CZ" sz="2800" dirty="0" smtClean="0">
                <a:solidFill>
                  <a:schemeClr val="bg2"/>
                </a:solidFill>
              </a:rPr>
              <a:t> na lokálním, regionálním, národním či nadnárodním trhu práce.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	Udává rozdíl mezi </a:t>
            </a:r>
            <a:r>
              <a:rPr lang="cs-CZ" sz="2800" b="1" u="sng" dirty="0" smtClean="0">
                <a:solidFill>
                  <a:schemeClr val="bg2"/>
                </a:solidFill>
              </a:rPr>
              <a:t>cenou práce vymezenou podnikovým mzdovým systémem</a:t>
            </a:r>
            <a:r>
              <a:rPr lang="cs-CZ" sz="2800" b="1" dirty="0" smtClean="0">
                <a:solidFill>
                  <a:schemeClr val="bg2"/>
                </a:solidFill>
              </a:rPr>
              <a:t> a </a:t>
            </a:r>
            <a:r>
              <a:rPr lang="cs-CZ" sz="2800" b="1" u="sng" dirty="0" smtClean="0">
                <a:solidFill>
                  <a:schemeClr val="bg2"/>
                </a:solidFill>
              </a:rPr>
              <a:t>cenou práce </a:t>
            </a:r>
            <a:br>
              <a:rPr lang="cs-CZ" sz="2800" b="1" u="sng" dirty="0" smtClean="0">
                <a:solidFill>
                  <a:schemeClr val="bg2"/>
                </a:solidFill>
              </a:rPr>
            </a:br>
            <a:r>
              <a:rPr lang="cs-CZ" sz="2800" b="1" u="sng" dirty="0" smtClean="0">
                <a:solidFill>
                  <a:schemeClr val="bg2"/>
                </a:solidFill>
              </a:rPr>
              <a:t>na vnějším trhu</a:t>
            </a:r>
            <a:r>
              <a:rPr lang="cs-CZ" sz="2800" b="1" dirty="0" smtClean="0">
                <a:solidFill>
                  <a:schemeClr val="bg2"/>
                </a:solidFill>
              </a:rPr>
              <a:t>. </a:t>
            </a:r>
            <a:r>
              <a:rPr lang="cs-CZ" sz="2800" dirty="0" smtClean="0">
                <a:solidFill>
                  <a:schemeClr val="bg2"/>
                </a:solidFill>
              </a:rPr>
              <a:t>Snahou odborů je posilování tarifní složky mzdy.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71473" y="609600"/>
            <a:ext cx="8321702" cy="659160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STRUKTURA mzdového systému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68760"/>
            <a:ext cx="8606190" cy="532889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Struktura mzdového systému </a:t>
            </a:r>
            <a:r>
              <a:rPr lang="cs-CZ" sz="2850" u="sng" dirty="0" smtClean="0">
                <a:solidFill>
                  <a:schemeClr val="bg2"/>
                </a:solidFill>
              </a:rPr>
              <a:t>poskytuje rámec pro:</a:t>
            </a:r>
            <a:r>
              <a:rPr lang="cs-CZ" sz="2850" dirty="0" smtClean="0">
                <a:solidFill>
                  <a:schemeClr val="bg2"/>
                </a:solidFill>
              </a:rPr>
              <a:t>           – řízení základních peněžních odměn,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růst těchto odměn,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případně i pro poskytování  zaměstnaneckých výhod.</a:t>
            </a:r>
          </a:p>
          <a:p>
            <a:pPr algn="just" eaLnBrk="1" hangingPunct="1">
              <a:spcBef>
                <a:spcPts val="1800"/>
              </a:spcBef>
              <a:buNone/>
            </a:pPr>
            <a:r>
              <a:rPr lang="cs-CZ" sz="2850" b="1" u="sng" dirty="0" smtClean="0">
                <a:solidFill>
                  <a:schemeClr val="bg2"/>
                </a:solidFill>
              </a:rPr>
              <a:t>Mzdový systém podniku tvoří: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Tarifní soustava</a:t>
            </a:r>
            <a:r>
              <a:rPr lang="cs-CZ" sz="2800" dirty="0" smtClean="0">
                <a:solidFill>
                  <a:schemeClr val="bg2"/>
                </a:solidFill>
              </a:rPr>
              <a:t/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	– stupnice mzdových tarifů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	– příplatky tarifní povahy a mzdová zvýhodnění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b="1" dirty="0" smtClean="0">
                <a:solidFill>
                  <a:schemeClr val="bg2"/>
                </a:solidFill>
              </a:rPr>
              <a:t> Mzdové formy (základní):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a) časová 		b) úkolová </a:t>
            </a:r>
            <a:r>
              <a:rPr lang="cs-CZ" sz="2500" dirty="0" smtClean="0">
                <a:solidFill>
                  <a:schemeClr val="bg2"/>
                </a:solidFill>
              </a:rPr>
              <a:t>(akordní) 	</a:t>
            </a:r>
            <a:r>
              <a:rPr lang="cs-CZ" sz="2800" dirty="0" smtClean="0">
                <a:solidFill>
                  <a:schemeClr val="bg2"/>
                </a:solidFill>
              </a:rPr>
              <a:t>		           c) podílová </a:t>
            </a:r>
            <a:r>
              <a:rPr lang="cs-CZ" sz="2500" dirty="0" smtClean="0">
                <a:solidFill>
                  <a:schemeClr val="bg2"/>
                </a:solidFill>
              </a:rPr>
              <a:t>(provizní mzda)           </a:t>
            </a:r>
            <a:r>
              <a:rPr lang="cs-CZ" sz="2800" dirty="0" smtClean="0">
                <a:solidFill>
                  <a:schemeClr val="bg2"/>
                </a:solidFill>
              </a:rPr>
              <a:t>d) kombinovaná</a:t>
            </a:r>
          </a:p>
          <a:p>
            <a:pPr algn="just" eaLnBrk="1" hangingPunct="1"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57158" y="548680"/>
            <a:ext cx="8536017" cy="594304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  <a:ea typeface="+mj-ea"/>
                <a:cs typeface="+mj-cs"/>
              </a:rPr>
              <a:t>Struktura mzdového systému</a:t>
            </a:r>
            <a:endParaRPr lang="cs-CZ" sz="31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196752"/>
            <a:ext cx="8534182" cy="5661272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None/>
            </a:pPr>
            <a:r>
              <a:rPr lang="cs-CZ" sz="2700" b="1" dirty="0" smtClean="0">
                <a:solidFill>
                  <a:schemeClr val="bg2"/>
                </a:solidFill>
              </a:rPr>
              <a:t>Dodatkové mzdové formy</a:t>
            </a:r>
            <a:r>
              <a:rPr lang="cs-CZ" sz="2700" dirty="0" smtClean="0">
                <a:solidFill>
                  <a:schemeClr val="bg2"/>
                </a:solidFill>
              </a:rPr>
              <a:t>: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 odměna </a:t>
            </a:r>
            <a:r>
              <a:rPr lang="cs-CZ" sz="2700" u="sng" dirty="0" smtClean="0">
                <a:solidFill>
                  <a:schemeClr val="bg2"/>
                </a:solidFill>
              </a:rPr>
              <a:t>za úspory času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ocenění za </a:t>
            </a:r>
            <a:r>
              <a:rPr lang="cs-CZ" sz="2700" u="sng" dirty="0" smtClean="0">
                <a:solidFill>
                  <a:schemeClr val="bg2"/>
                </a:solidFill>
              </a:rPr>
              <a:t>dosahování dlouhodobě kvalitních výsledků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odměňování </a:t>
            </a:r>
            <a:r>
              <a:rPr lang="cs-CZ" sz="2700" u="sng" dirty="0" smtClean="0">
                <a:solidFill>
                  <a:schemeClr val="bg2"/>
                </a:solidFill>
              </a:rPr>
              <a:t>zlepšovacích návrhů</a:t>
            </a:r>
            <a:r>
              <a:rPr lang="cs-CZ" sz="2700" dirty="0" smtClean="0">
                <a:solidFill>
                  <a:schemeClr val="bg2"/>
                </a:solidFill>
              </a:rPr>
              <a:t> je pobídková forma, která může být odvozena buď od přírůstku zisku nebo od poklesu nákladů prokazatelně souvisejících se </a:t>
            </a:r>
            <a:r>
              <a:rPr lang="cs-CZ" sz="2700" dirty="0" err="1" smtClean="0">
                <a:solidFill>
                  <a:schemeClr val="bg2"/>
                </a:solidFill>
              </a:rPr>
              <a:t>zlepšova</a:t>
            </a:r>
            <a:r>
              <a:rPr lang="cs-CZ" sz="2700" dirty="0" smtClean="0">
                <a:solidFill>
                  <a:schemeClr val="bg2"/>
                </a:solidFill>
              </a:rPr>
              <a:t>-</a:t>
            </a:r>
            <a:r>
              <a:rPr lang="cs-CZ" sz="2700" dirty="0" err="1" smtClean="0">
                <a:solidFill>
                  <a:schemeClr val="bg2"/>
                </a:solidFill>
              </a:rPr>
              <a:t>cím</a:t>
            </a:r>
            <a:r>
              <a:rPr lang="cs-CZ" sz="2700" dirty="0" smtClean="0">
                <a:solidFill>
                  <a:schemeClr val="bg2"/>
                </a:solidFill>
              </a:rPr>
              <a:t> návrhem,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 </a:t>
            </a:r>
            <a:r>
              <a:rPr lang="cs-CZ" sz="2700" u="sng" dirty="0" smtClean="0">
                <a:solidFill>
                  <a:schemeClr val="bg2"/>
                </a:solidFill>
              </a:rPr>
              <a:t>podíly na výsledcích hospodaření</a:t>
            </a:r>
            <a:r>
              <a:rPr lang="cs-CZ" sz="2700" dirty="0" smtClean="0">
                <a:solidFill>
                  <a:schemeClr val="bg2"/>
                </a:solidFill>
              </a:rPr>
              <a:t> organizace.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Mezi </a:t>
            </a:r>
            <a:r>
              <a:rPr lang="cs-CZ" sz="2700" b="1" dirty="0" smtClean="0">
                <a:solidFill>
                  <a:schemeClr val="bg2"/>
                </a:solidFill>
              </a:rPr>
              <a:t>příplatky netarifní povahy </a:t>
            </a:r>
            <a:r>
              <a:rPr lang="cs-CZ" sz="2700" dirty="0" smtClean="0">
                <a:solidFill>
                  <a:schemeClr val="bg2"/>
                </a:solidFill>
              </a:rPr>
              <a:t>patří především: </a:t>
            </a:r>
          </a:p>
          <a:p>
            <a:pPr algn="just" eaLnBrk="1" hangingPunct="1">
              <a:spcBef>
                <a:spcPts val="3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</a:t>
            </a:r>
            <a:r>
              <a:rPr lang="cs-CZ" sz="2700" u="sng" dirty="0" smtClean="0">
                <a:solidFill>
                  <a:schemeClr val="bg2"/>
                </a:solidFill>
              </a:rPr>
              <a:t>ostatní výplaty</a:t>
            </a:r>
            <a:r>
              <a:rPr lang="cs-CZ" sz="27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(13. mzda, odstupné, odchodné,  příspěvek na dovolenou, životní jubilea atd.),</a:t>
            </a:r>
          </a:p>
          <a:p>
            <a:pPr algn="just" eaLnBrk="1" hangingPunct="1">
              <a:spcBef>
                <a:spcPts val="3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– </a:t>
            </a:r>
            <a:r>
              <a:rPr lang="cs-CZ" sz="2700" u="sng" dirty="0" smtClean="0">
                <a:solidFill>
                  <a:schemeClr val="bg2"/>
                </a:solidFill>
              </a:rPr>
              <a:t>zaměstnanecké výhody</a:t>
            </a:r>
            <a:endParaRPr lang="cs-CZ" sz="27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4282" y="692696"/>
            <a:ext cx="8929718" cy="648072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NOVÉ TENDENCE v odměňování pracovníků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640960" cy="5184575"/>
          </a:xfrm>
        </p:spPr>
        <p:txBody>
          <a:bodyPr/>
          <a:lstStyle/>
          <a:p>
            <a:pPr marL="0" indent="0" algn="just">
              <a:buNone/>
            </a:pPr>
            <a:r>
              <a:rPr lang="cs-CZ" sz="2750" b="1" u="sng" dirty="0" smtClean="0">
                <a:solidFill>
                  <a:schemeClr val="bg2"/>
                </a:solidFill>
              </a:rPr>
              <a:t>Odměňování podle kvalifikace pracovníka</a:t>
            </a:r>
            <a:r>
              <a:rPr lang="cs-CZ" sz="2750" dirty="0" smtClean="0">
                <a:solidFill>
                  <a:schemeClr val="bg2"/>
                </a:solidFill>
              </a:rPr>
              <a:t> – pracovníkovi je nabídnuta možnost získat stabilizovaný výdělek za to, že je schopen získat a rozšiřovat si svoji kvalifikaci podle požadavků pracoviště.</a:t>
            </a:r>
          </a:p>
          <a:p>
            <a:pPr algn="just">
              <a:buNone/>
              <a:tabLst>
                <a:tab pos="1698625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	            – jedná se </a:t>
            </a:r>
            <a:r>
              <a:rPr lang="cs-CZ" sz="2750" b="1" dirty="0" smtClean="0">
                <a:solidFill>
                  <a:schemeClr val="bg2"/>
                </a:solidFill>
              </a:rPr>
              <a:t>o kvalifikační mzdu </a:t>
            </a:r>
            <a:r>
              <a:rPr lang="cs-CZ" sz="2750" dirty="0" smtClean="0">
                <a:solidFill>
                  <a:schemeClr val="bg2"/>
                </a:solidFill>
              </a:rPr>
              <a:t>oproti tradiční 	„</a:t>
            </a:r>
            <a:r>
              <a:rPr lang="cs-CZ" sz="2750" dirty="0" err="1" smtClean="0">
                <a:solidFill>
                  <a:schemeClr val="bg2"/>
                </a:solidFill>
              </a:rPr>
              <a:t>požadavkové</a:t>
            </a:r>
            <a:r>
              <a:rPr lang="cs-CZ" sz="2750" dirty="0" smtClean="0">
                <a:solidFill>
                  <a:schemeClr val="bg2"/>
                </a:solidFill>
              </a:rPr>
              <a:t> mzdě“.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cs-CZ" sz="2750" b="1" u="sng" dirty="0" smtClean="0">
                <a:solidFill>
                  <a:schemeClr val="bg2"/>
                </a:solidFill>
              </a:rPr>
              <a:t>Výkonové odměňování</a:t>
            </a:r>
            <a:r>
              <a:rPr lang="cs-CZ" sz="2750" b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– k výchozím </a:t>
            </a:r>
            <a:r>
              <a:rPr lang="cs-CZ" sz="2750" u="sng" dirty="0" smtClean="0">
                <a:solidFill>
                  <a:schemeClr val="bg2"/>
                </a:solidFill>
              </a:rPr>
              <a:t>předpokladům účinnosti výkonového odměňování je jeho důvěryhodnost</a:t>
            </a:r>
            <a:r>
              <a:rPr lang="cs-CZ" sz="2750" dirty="0" smtClean="0">
                <a:solidFill>
                  <a:schemeClr val="bg2"/>
                </a:solidFill>
              </a:rPr>
              <a:t>, resp. to, zda zaměstnanci: </a:t>
            </a:r>
          </a:p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považují stanovené cíle za realistické a věří, že jich mohou dosáhnout; 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764704"/>
            <a:ext cx="8820472" cy="5904655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</a:t>
            </a:r>
            <a:r>
              <a:rPr lang="cs-CZ" sz="2700" u="sng" dirty="0" smtClean="0">
                <a:solidFill>
                  <a:schemeClr val="bg2"/>
                </a:solidFill>
              </a:rPr>
              <a:t>…to, zda zaměstnanci: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–  věří, že dosáhnou-li cílů, budou skutečně odměněni; </a:t>
            </a:r>
          </a:p>
          <a:p>
            <a:pPr algn="just">
              <a:spcBef>
                <a:spcPts val="600"/>
              </a:spcBef>
              <a:buNone/>
              <a:tabLst>
                <a:tab pos="623888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– považují  výkonovou odměnu za dostatečně velkou, aby 	kompenzovala jejich zvýšené úsilí.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00" b="1" dirty="0" smtClean="0">
                <a:solidFill>
                  <a:schemeClr val="bg2"/>
                </a:solidFill>
              </a:rPr>
              <a:t>	K dalším důležitým předpokladům výkonového odměňování patří: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–  jasné spojení mzdy a výkonu nebo produktivity,</a:t>
            </a:r>
          </a:p>
          <a:p>
            <a:pPr algn="just">
              <a:spcBef>
                <a:spcPts val="400"/>
              </a:spcBef>
              <a:buNone/>
              <a:tabLst>
                <a:tab pos="711200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–  skutečnost, že výkonové odměňování je součástí širšího 	systému řízení výkonu,</a:t>
            </a:r>
          </a:p>
          <a:p>
            <a:pPr algn="just">
              <a:spcBef>
                <a:spcPts val="400"/>
              </a:spcBef>
              <a:buNone/>
              <a:tabLst>
                <a:tab pos="711200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– důsledně rozlišování výkonných a méně výkonných 	zaměstnanců,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–  sumarizace většího počtu kritérií,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–  zapojení zaměstnanců.</a:t>
            </a:r>
            <a:r>
              <a:rPr lang="cs-CZ" sz="2800" dirty="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7" y="609600"/>
            <a:ext cx="8496944" cy="947192"/>
          </a:xfrm>
        </p:spPr>
        <p:txBody>
          <a:bodyPr/>
          <a:lstStyle/>
          <a:p>
            <a:pPr>
              <a:defRPr/>
            </a:pPr>
            <a:r>
              <a:rPr lang="cs-CZ" sz="2900" b="1" dirty="0" smtClean="0">
                <a:solidFill>
                  <a:schemeClr val="bg2"/>
                </a:solidFill>
                <a:effectLst/>
                <a:latin typeface="+mn-lt"/>
              </a:rPr>
              <a:t>Příklady </a:t>
            </a:r>
            <a:r>
              <a:rPr lang="cs-CZ" sz="2900" b="1" dirty="0" err="1" smtClean="0">
                <a:solidFill>
                  <a:schemeClr val="bg2"/>
                </a:solidFill>
                <a:effectLst/>
                <a:latin typeface="+mn-lt"/>
              </a:rPr>
              <a:t>benefitů</a:t>
            </a:r>
            <a:r>
              <a:rPr lang="cs-CZ" sz="2900" b="1" dirty="0" smtClean="0">
                <a:solidFill>
                  <a:schemeClr val="bg2"/>
                </a:solidFill>
                <a:effectLst/>
                <a:latin typeface="+mn-lt"/>
              </a:rPr>
              <a:t> poskytovaných zaměstnancům </a:t>
            </a:r>
            <a:r>
              <a:rPr lang="cs-CZ" sz="2900" b="1" dirty="0" smtClean="0">
                <a:solidFill>
                  <a:srgbClr val="000000"/>
                </a:solidFill>
                <a:effectLst/>
                <a:latin typeface="Times New Roman"/>
              </a:rPr>
              <a:t>povětšinou PLOŠNĚ </a:t>
            </a:r>
            <a:endParaRPr lang="cs-CZ" sz="2900" b="1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714488"/>
            <a:ext cx="8858280" cy="5143512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cs-CZ" sz="2500" b="1" dirty="0" err="1" smtClean="0">
                <a:solidFill>
                  <a:schemeClr val="bg2"/>
                </a:solidFill>
              </a:rPr>
              <a:t>Benefity</a:t>
            </a:r>
            <a:r>
              <a:rPr lang="cs-CZ" sz="2500" b="1" dirty="0" smtClean="0">
                <a:solidFill>
                  <a:schemeClr val="bg2"/>
                </a:solidFill>
              </a:rPr>
              <a:t> </a:t>
            </a:r>
            <a:r>
              <a:rPr lang="cs-CZ" sz="2500" b="1" u="sng" dirty="0" smtClean="0">
                <a:solidFill>
                  <a:schemeClr val="bg2"/>
                </a:solidFill>
              </a:rPr>
              <a:t>NEODVISLÉ od pracovní pozice, NEODVISLÉ od délky zaměstnaneckého poměru pracovníka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příspěvek </a:t>
            </a:r>
            <a:r>
              <a:rPr lang="cs-CZ" sz="2700" b="1" dirty="0" smtClean="0">
                <a:solidFill>
                  <a:schemeClr val="bg2"/>
                </a:solidFill>
              </a:rPr>
              <a:t>na stravování </a:t>
            </a:r>
            <a:r>
              <a:rPr lang="cs-CZ" sz="2700" dirty="0" smtClean="0">
                <a:solidFill>
                  <a:schemeClr val="bg2"/>
                </a:solidFill>
              </a:rPr>
              <a:t>a bezplatné poskytování  nápojů na pracovišti,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příspěvek </a:t>
            </a:r>
            <a:r>
              <a:rPr lang="cs-CZ" sz="2700" b="1" dirty="0" smtClean="0">
                <a:solidFill>
                  <a:schemeClr val="bg2"/>
                </a:solidFill>
              </a:rPr>
              <a:t>na penzijní </a:t>
            </a:r>
            <a:r>
              <a:rPr lang="cs-CZ" sz="2700" dirty="0" smtClean="0">
                <a:solidFill>
                  <a:schemeClr val="bg2"/>
                </a:solidFill>
              </a:rPr>
              <a:t>připojištění</a:t>
            </a:r>
            <a:r>
              <a:rPr lang="cs-CZ" sz="2700" b="1" dirty="0" smtClean="0">
                <a:solidFill>
                  <a:schemeClr val="bg2"/>
                </a:solidFill>
              </a:rPr>
              <a:t> </a:t>
            </a:r>
            <a:r>
              <a:rPr lang="cs-CZ" sz="2700" dirty="0" smtClean="0">
                <a:solidFill>
                  <a:schemeClr val="bg2"/>
                </a:solidFill>
              </a:rPr>
              <a:t>a </a:t>
            </a:r>
            <a:r>
              <a:rPr lang="cs-CZ" sz="2700" b="1" dirty="0" smtClean="0">
                <a:solidFill>
                  <a:schemeClr val="bg2"/>
                </a:solidFill>
              </a:rPr>
              <a:t>životní </a:t>
            </a:r>
            <a:r>
              <a:rPr lang="cs-CZ" sz="2700" dirty="0" smtClean="0">
                <a:solidFill>
                  <a:schemeClr val="bg2"/>
                </a:solidFill>
              </a:rPr>
              <a:t>pojištění,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příspěvek </a:t>
            </a:r>
            <a:r>
              <a:rPr lang="cs-CZ" sz="2700" b="1" dirty="0" smtClean="0">
                <a:solidFill>
                  <a:schemeClr val="bg2"/>
                </a:solidFill>
              </a:rPr>
              <a:t>na rekreaci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navýšení dovolené </a:t>
            </a:r>
            <a:r>
              <a:rPr lang="cs-CZ" sz="2700" dirty="0" smtClean="0">
                <a:solidFill>
                  <a:schemeClr val="bg2"/>
                </a:solidFill>
              </a:rPr>
              <a:t>o dny / týdny </a:t>
            </a:r>
            <a:r>
              <a:rPr lang="cs-CZ" sz="2700" b="1" dirty="0" smtClean="0">
                <a:solidFill>
                  <a:schemeClr val="bg2"/>
                </a:solidFill>
              </a:rPr>
              <a:t>nad zákonem  stanovený nárok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věcné dary k</a:t>
            </a:r>
            <a:r>
              <a:rPr lang="cs-CZ" sz="2700" dirty="0" smtClean="0">
                <a:solidFill>
                  <a:schemeClr val="bg2"/>
                </a:solidFill>
              </a:rPr>
              <a:t> pracovnímu nebo životnímu </a:t>
            </a:r>
            <a:r>
              <a:rPr lang="cs-CZ" sz="2700" b="1" dirty="0" smtClean="0">
                <a:solidFill>
                  <a:schemeClr val="bg2"/>
                </a:solidFill>
              </a:rPr>
              <a:t>jubileu zaměstnance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lvl="1" algn="just" eaLnBrk="1" hangingPunct="1">
              <a:spcBef>
                <a:spcPts val="600"/>
              </a:spcBef>
              <a:buNone/>
              <a:defRPr/>
            </a:pPr>
            <a:r>
              <a:rPr lang="cs-CZ" sz="2700" dirty="0" smtClean="0">
                <a:solidFill>
                  <a:schemeClr val="bg2"/>
                </a:solidFill>
              </a:rPr>
              <a:t>–  </a:t>
            </a:r>
            <a:r>
              <a:rPr lang="cs-CZ" sz="2700" b="1" dirty="0" smtClean="0">
                <a:solidFill>
                  <a:schemeClr val="bg2"/>
                </a:solidFill>
              </a:rPr>
              <a:t>možnost zvýhodněného nákupu </a:t>
            </a:r>
            <a:r>
              <a:rPr lang="cs-CZ" sz="2700" dirty="0" smtClean="0">
                <a:solidFill>
                  <a:schemeClr val="bg2"/>
                </a:solidFill>
              </a:rPr>
              <a:t>firemních výrobků.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sz="2700" u="sng" dirty="0" smtClean="0">
                <a:solidFill>
                  <a:schemeClr val="bg2"/>
                </a:solidFill>
              </a:rPr>
              <a:t/>
            </a:r>
            <a:br>
              <a:rPr lang="cs-CZ" sz="2700" u="sng" dirty="0" smtClean="0">
                <a:solidFill>
                  <a:schemeClr val="bg2"/>
                </a:solidFill>
              </a:rPr>
            </a:br>
            <a:endParaRPr lang="cs-CZ" sz="27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7" y="692696"/>
            <a:ext cx="8496944" cy="864096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Příklady benefitů </a:t>
            </a:r>
            <a:r>
              <a:rPr lang="cs-CZ" sz="3100" b="1" u="sng" dirty="0" smtClean="0">
                <a:solidFill>
                  <a:schemeClr val="bg2"/>
                </a:solidFill>
                <a:effectLst/>
                <a:latin typeface="+mn-lt"/>
              </a:rPr>
              <a:t>částečně odvislých </a:t>
            </a: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/>
            </a:r>
            <a:b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100" b="1" u="sng" dirty="0" smtClean="0">
                <a:solidFill>
                  <a:schemeClr val="bg2"/>
                </a:solidFill>
                <a:effectLst/>
                <a:latin typeface="+mn-lt"/>
              </a:rPr>
              <a:t>od pracovní pozice</a:t>
            </a: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 zaměstnance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844824"/>
            <a:ext cx="8534431" cy="4752826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využívání </a:t>
            </a:r>
            <a:r>
              <a:rPr lang="cs-CZ" sz="2800" b="1" dirty="0" smtClean="0">
                <a:solidFill>
                  <a:schemeClr val="bg2"/>
                </a:solidFill>
              </a:rPr>
              <a:t>firemního automobilu </a:t>
            </a:r>
            <a:r>
              <a:rPr lang="cs-CZ" sz="2800" dirty="0" smtClean="0">
                <a:solidFill>
                  <a:schemeClr val="bg2"/>
                </a:solidFill>
              </a:rPr>
              <a:t>či mo</a:t>
            </a:r>
            <a:r>
              <a:rPr lang="cs-CZ" sz="2800" b="1" dirty="0" smtClean="0">
                <a:solidFill>
                  <a:schemeClr val="bg2"/>
                </a:solidFill>
              </a:rPr>
              <a:t>bilního telefonu i pro soukromé účely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bezplatná rekreace ve firemních rekreačních zařízeních;</a:t>
            </a:r>
          </a:p>
          <a:p>
            <a:pPr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pružná pracovní doba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err="1" smtClean="0">
                <a:solidFill>
                  <a:schemeClr val="bg2"/>
                </a:solidFill>
              </a:rPr>
              <a:t>Home</a:t>
            </a:r>
            <a:r>
              <a:rPr lang="cs-CZ" sz="2800" b="1" dirty="0" smtClean="0">
                <a:solidFill>
                  <a:schemeClr val="bg2"/>
                </a:solidFill>
              </a:rPr>
              <a:t> office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algn="just"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příspěvek na </a:t>
            </a:r>
            <a:r>
              <a:rPr lang="cs-CZ" sz="2800" b="1" dirty="0" smtClean="0">
                <a:solidFill>
                  <a:schemeClr val="bg2"/>
                </a:solidFill>
              </a:rPr>
              <a:t>penzijní </a:t>
            </a:r>
            <a:r>
              <a:rPr lang="cs-CZ" sz="2800" dirty="0" smtClean="0">
                <a:solidFill>
                  <a:schemeClr val="bg2"/>
                </a:solidFill>
              </a:rPr>
              <a:t>připojištění, </a:t>
            </a:r>
            <a:r>
              <a:rPr lang="cs-CZ" sz="2800" b="1" dirty="0" smtClean="0">
                <a:solidFill>
                  <a:schemeClr val="bg2"/>
                </a:solidFill>
              </a:rPr>
              <a:t>životní </a:t>
            </a:r>
            <a:r>
              <a:rPr lang="cs-CZ" sz="2800" dirty="0" smtClean="0">
                <a:solidFill>
                  <a:schemeClr val="bg2"/>
                </a:solidFill>
              </a:rPr>
              <a:t>pojištění </a:t>
            </a:r>
            <a:r>
              <a:rPr lang="cs-CZ" sz="2800" b="1" dirty="0" smtClean="0">
                <a:solidFill>
                  <a:schemeClr val="bg2"/>
                </a:solidFill>
              </a:rPr>
              <a:t>nad rámec zákona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příspěvky </a:t>
            </a:r>
            <a:r>
              <a:rPr lang="cs-CZ" sz="2800" b="1" dirty="0" smtClean="0">
                <a:solidFill>
                  <a:schemeClr val="bg2"/>
                </a:solidFill>
              </a:rPr>
              <a:t>na jazykové kurzy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algn="just" eaLnBrk="1" hangingPunct="1"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tzv. </a:t>
            </a:r>
            <a:r>
              <a:rPr lang="cs-CZ" sz="2800" b="1" dirty="0" err="1" smtClean="0">
                <a:solidFill>
                  <a:schemeClr val="bg2"/>
                </a:solidFill>
              </a:rPr>
              <a:t>Sick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b="1" dirty="0" err="1" smtClean="0">
                <a:solidFill>
                  <a:schemeClr val="bg2"/>
                </a:solidFill>
              </a:rPr>
              <a:t>day</a:t>
            </a:r>
            <a:r>
              <a:rPr lang="cs-CZ" sz="2800" b="1" dirty="0" smtClean="0">
                <a:solidFill>
                  <a:schemeClr val="bg2"/>
                </a:solidFill>
              </a:rPr>
              <a:t>(s) </a:t>
            </a:r>
            <a:r>
              <a:rPr lang="cs-CZ" sz="2800" dirty="0" smtClean="0">
                <a:solidFill>
                  <a:schemeClr val="bg2"/>
                </a:solidFill>
              </a:rPr>
              <a:t>– den </a:t>
            </a:r>
            <a:r>
              <a:rPr lang="cs-CZ" sz="2500" dirty="0" smtClean="0">
                <a:solidFill>
                  <a:schemeClr val="bg2"/>
                </a:solidFill>
              </a:rPr>
              <a:t>(dny) </a:t>
            </a:r>
            <a:r>
              <a:rPr lang="cs-CZ" sz="2800" dirty="0" smtClean="0">
                <a:solidFill>
                  <a:schemeClr val="bg2"/>
                </a:solidFill>
              </a:rPr>
              <a:t>volna s plnou náhradou mzdy </a:t>
            </a:r>
            <a:r>
              <a:rPr lang="cs-CZ" sz="2500" dirty="0" smtClean="0">
                <a:solidFill>
                  <a:schemeClr val="bg2"/>
                </a:solidFill>
              </a:rPr>
              <a:t>(jako by byl zaměstnanec v práci).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sz="2700" u="sng" dirty="0" smtClean="0">
                <a:solidFill>
                  <a:schemeClr val="bg2"/>
                </a:solidFill>
              </a:rPr>
              <a:t/>
            </a:r>
            <a:br>
              <a:rPr lang="cs-CZ" sz="2700" u="sng" dirty="0" smtClean="0">
                <a:solidFill>
                  <a:schemeClr val="bg2"/>
                </a:solidFill>
              </a:rPr>
            </a:br>
            <a:endParaRPr lang="cs-CZ" sz="27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412776"/>
            <a:ext cx="8929718" cy="5230934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– </a:t>
            </a:r>
            <a:r>
              <a:rPr lang="cs-CZ" sz="2700" b="1" dirty="0" smtClean="0">
                <a:solidFill>
                  <a:schemeClr val="bg2"/>
                </a:solidFill>
              </a:rPr>
              <a:t>Odměňování</a:t>
            </a:r>
            <a:r>
              <a:rPr lang="cs-CZ" sz="2700" dirty="0" smtClean="0">
                <a:solidFill>
                  <a:schemeClr val="bg2"/>
                </a:solidFill>
              </a:rPr>
              <a:t> pracovníků </a:t>
            </a:r>
            <a:r>
              <a:rPr lang="cs-CZ" sz="2700" b="1" dirty="0" smtClean="0">
                <a:solidFill>
                  <a:schemeClr val="bg2"/>
                </a:solidFill>
              </a:rPr>
              <a:t>je třeba chápat </a:t>
            </a:r>
            <a:r>
              <a:rPr lang="cs-CZ" sz="2700" dirty="0" smtClean="0">
                <a:solidFill>
                  <a:schemeClr val="bg2"/>
                </a:solidFill>
              </a:rPr>
              <a:t>v kontextu </a:t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dirty="0" smtClean="0">
                <a:solidFill>
                  <a:schemeClr val="bg2"/>
                </a:solidFill>
              </a:rPr>
              <a:t>jeho vývoje a sdílení moderních trendů posledních let </a:t>
            </a:r>
            <a:r>
              <a:rPr lang="cs-CZ" sz="2700" b="1" dirty="0" smtClean="0">
                <a:solidFill>
                  <a:schemeClr val="bg2"/>
                </a:solidFill>
              </a:rPr>
              <a:t>nejen v souvislosti se mzdou nebo platem</a:t>
            </a:r>
            <a:r>
              <a:rPr lang="cs-CZ" sz="2700" dirty="0" smtClean="0">
                <a:solidFill>
                  <a:schemeClr val="bg2"/>
                </a:solidFill>
              </a:rPr>
              <a:t>, popř. jiné formy peněžní odměny, bonusy, prémie které poskytuje organizace pracovníkovi jako kompenzaci za vykonávanou práci.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– </a:t>
            </a:r>
            <a:r>
              <a:rPr lang="cs-CZ" sz="2700" b="1" dirty="0" smtClean="0">
                <a:solidFill>
                  <a:schemeClr val="bg2"/>
                </a:solidFill>
              </a:rPr>
              <a:t>Moderní pojetí odměňování</a:t>
            </a:r>
            <a:r>
              <a:rPr lang="cs-CZ" sz="2700" dirty="0" smtClean="0">
                <a:solidFill>
                  <a:schemeClr val="bg2"/>
                </a:solidFill>
              </a:rPr>
              <a:t> je mnohem širší. Zahrnuje </a:t>
            </a:r>
            <a:r>
              <a:rPr lang="cs-CZ" sz="2700" u="sng" dirty="0" smtClean="0">
                <a:solidFill>
                  <a:schemeClr val="bg2"/>
                </a:solidFill>
              </a:rPr>
              <a:t>jak formální, tak neformální složku</a:t>
            </a:r>
            <a:r>
              <a:rPr lang="cs-CZ" sz="2700" dirty="0" smtClean="0">
                <a:solidFill>
                  <a:schemeClr val="bg2"/>
                </a:solidFill>
              </a:rPr>
              <a:t>, přičemž v praxi se uplatňuje také forma povýšení, formálního uznání (pochvaly) a také možnost poskytování zaměstnaneckých benefitů </a:t>
            </a:r>
            <a:r>
              <a:rPr lang="cs-CZ" sz="2400" dirty="0" smtClean="0">
                <a:solidFill>
                  <a:schemeClr val="bg2"/>
                </a:solidFill>
              </a:rPr>
              <a:t>(</a:t>
            </a:r>
            <a:r>
              <a:rPr lang="cs-CZ" sz="2400" dirty="0" err="1" smtClean="0">
                <a:solidFill>
                  <a:schemeClr val="bg2"/>
                </a:solidFill>
              </a:rPr>
              <a:t>zaměstna</a:t>
            </a:r>
            <a:r>
              <a:rPr lang="cs-CZ" sz="2400" dirty="0" smtClean="0">
                <a:solidFill>
                  <a:schemeClr val="bg2"/>
                </a:solidFill>
              </a:rPr>
              <a:t>-</a:t>
            </a:r>
            <a:r>
              <a:rPr lang="cs-CZ" sz="2400" dirty="0" err="1" smtClean="0">
                <a:solidFill>
                  <a:schemeClr val="bg2"/>
                </a:solidFill>
              </a:rPr>
              <a:t>neckých</a:t>
            </a:r>
            <a:r>
              <a:rPr lang="cs-CZ" sz="2400" dirty="0" smtClean="0">
                <a:solidFill>
                  <a:schemeClr val="bg2"/>
                </a:solidFill>
              </a:rPr>
              <a:t> výhod)..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– </a:t>
            </a:r>
            <a:r>
              <a:rPr lang="cs-CZ" sz="2700" b="1" dirty="0" smtClean="0">
                <a:solidFill>
                  <a:schemeClr val="bg2"/>
                </a:solidFill>
              </a:rPr>
              <a:t>Hodnocení a odměňování </a:t>
            </a:r>
            <a:r>
              <a:rPr lang="cs-CZ" sz="2700" dirty="0" smtClean="0">
                <a:solidFill>
                  <a:schemeClr val="bg2"/>
                </a:solidFill>
              </a:rPr>
              <a:t>má dílčí souvislost, propojenost a opodstatnění. </a:t>
            </a: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8952" cy="731168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VÝZNAM odměňování pracovníků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85720" y="642919"/>
            <a:ext cx="8607455" cy="1201905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PRACOVNĚPRÁVNÍ ASPEKTY odměňování </a:t>
            </a:r>
            <a:b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v podnikatelských subjektech</a:t>
            </a:r>
            <a:endParaRPr lang="cs-CZ" sz="30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988840"/>
            <a:ext cx="8643998" cy="4608811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Od roku 1992 byly všechny platné centrální mzdové předpisy zrušeny a </a:t>
            </a:r>
            <a:r>
              <a:rPr lang="cs-CZ" sz="2800" b="1" i="1" dirty="0" smtClean="0">
                <a:solidFill>
                  <a:schemeClr val="bg2"/>
                </a:solidFill>
              </a:rPr>
              <a:t>nahrazeny zákonem o mzdě </a:t>
            </a:r>
            <a:br>
              <a:rPr lang="cs-CZ" sz="2800" b="1" i="1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a z</a:t>
            </a:r>
            <a:r>
              <a:rPr lang="cs-CZ" sz="2800" b="1" i="1" dirty="0" smtClean="0">
                <a:solidFill>
                  <a:schemeClr val="bg2"/>
                </a:solidFill>
              </a:rPr>
              <a:t>ákonem o platu.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Nové zákony </a:t>
            </a:r>
            <a:r>
              <a:rPr lang="cs-CZ" sz="2800" dirty="0" smtClean="0">
                <a:solidFill>
                  <a:schemeClr val="bg2"/>
                </a:solidFill>
              </a:rPr>
              <a:t>vycházejí z ústavní </a:t>
            </a:r>
            <a:r>
              <a:rPr lang="cs-CZ" sz="2800" b="1" dirty="0" smtClean="0">
                <a:solidFill>
                  <a:schemeClr val="bg2"/>
                </a:solidFill>
              </a:rPr>
              <a:t>Listiny základních práv a svobod</a:t>
            </a:r>
            <a:r>
              <a:rPr lang="cs-CZ" sz="2800" dirty="0" smtClean="0">
                <a:solidFill>
                  <a:schemeClr val="bg2"/>
                </a:solidFill>
              </a:rPr>
              <a:t>, v níž je zakotveno základní </a:t>
            </a:r>
            <a:r>
              <a:rPr lang="cs-CZ" sz="2800" b="1" dirty="0" smtClean="0">
                <a:solidFill>
                  <a:schemeClr val="bg2"/>
                </a:solidFill>
              </a:rPr>
              <a:t>právo zaměstnance na spravedlivou odměnu za práci</a:t>
            </a:r>
            <a:r>
              <a:rPr lang="cs-CZ" sz="2800" dirty="0" smtClean="0">
                <a:solidFill>
                  <a:schemeClr val="bg2"/>
                </a:solidFill>
              </a:rPr>
              <a:t>, kterého se může domáhat v mezích zákona.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Rovněž nové zákony </a:t>
            </a:r>
            <a:r>
              <a:rPr lang="cs-CZ" sz="2800" b="1" dirty="0" smtClean="0">
                <a:solidFill>
                  <a:schemeClr val="bg2"/>
                </a:solidFill>
              </a:rPr>
              <a:t>respektují mezinárodní úmluvy</a:t>
            </a:r>
            <a:r>
              <a:rPr lang="cs-CZ" sz="2800" dirty="0" smtClean="0">
                <a:solidFill>
                  <a:schemeClr val="bg2"/>
                </a:solidFill>
              </a:rPr>
              <a:t>, týkající se ochrany mzdy.</a:t>
            </a: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4282" y="571481"/>
            <a:ext cx="8678893" cy="928693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Pracovně právní aspekty odměňování </a:t>
            </a:r>
            <a:b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v podnikatelských subjektech</a:t>
            </a:r>
            <a:endParaRPr lang="cs-CZ" sz="30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71612"/>
            <a:ext cx="8786874" cy="5286388"/>
          </a:xfrm>
        </p:spPr>
        <p:txBody>
          <a:bodyPr/>
          <a:lstStyle/>
          <a:p>
            <a:pPr marL="0" indent="0" algn="just">
              <a:buClr>
                <a:schemeClr val="bg2"/>
              </a:buClr>
              <a:buNone/>
            </a:pPr>
            <a:r>
              <a:rPr lang="cs-CZ" sz="2600" dirty="0" smtClean="0">
                <a:solidFill>
                  <a:schemeClr val="bg2"/>
                </a:solidFill>
              </a:rPr>
              <a:t>Pracovně právní vztahy v souvislosti s odměňováním upravují  zejména: </a:t>
            </a:r>
          </a:p>
          <a:p>
            <a:pPr algn="just">
              <a:buNone/>
            </a:pPr>
            <a:r>
              <a:rPr lang="cs-CZ" sz="2600" dirty="0" smtClean="0">
                <a:solidFill>
                  <a:schemeClr val="bg2"/>
                </a:solidFill>
              </a:rPr>
              <a:t>– </a:t>
            </a:r>
            <a:r>
              <a:rPr lang="cs-CZ" sz="2600" b="1" i="1" dirty="0" smtClean="0">
                <a:solidFill>
                  <a:schemeClr val="bg2"/>
                </a:solidFill>
              </a:rPr>
              <a:t>Zákon č. 1/1992 Sb</a:t>
            </a:r>
            <a:r>
              <a:rPr lang="cs-CZ" sz="2600" i="1" dirty="0" smtClean="0">
                <a:solidFill>
                  <a:schemeClr val="bg2"/>
                </a:solidFill>
              </a:rPr>
              <a:t>. </a:t>
            </a:r>
            <a:r>
              <a:rPr lang="cs-CZ" sz="2600" b="1" i="1" dirty="0" smtClean="0">
                <a:solidFill>
                  <a:schemeClr val="bg2"/>
                </a:solidFill>
              </a:rPr>
              <a:t>O mzdě, odměně za pracovní pohotovost </a:t>
            </a:r>
            <a:br>
              <a:rPr lang="cs-CZ" sz="2600" b="1" i="1" dirty="0" smtClean="0">
                <a:solidFill>
                  <a:schemeClr val="bg2"/>
                </a:solidFill>
              </a:rPr>
            </a:br>
            <a:r>
              <a:rPr lang="cs-CZ" sz="2600" b="1" i="1" dirty="0" smtClean="0">
                <a:solidFill>
                  <a:schemeClr val="bg2"/>
                </a:solidFill>
              </a:rPr>
              <a:t>a o průměrném výdělku.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600" dirty="0" smtClean="0">
                <a:solidFill>
                  <a:schemeClr val="bg2"/>
                </a:solidFill>
              </a:rPr>
              <a:t>– </a:t>
            </a:r>
            <a:r>
              <a:rPr lang="cs-CZ" sz="2600" b="1" i="1" dirty="0" smtClean="0">
                <a:solidFill>
                  <a:schemeClr val="bg2"/>
                </a:solidFill>
              </a:rPr>
              <a:t>Zákon č. 262/2006 Sb., Zákoník práce</a:t>
            </a:r>
            <a:r>
              <a:rPr lang="cs-CZ" sz="2600" i="1" dirty="0" smtClean="0">
                <a:solidFill>
                  <a:schemeClr val="bg2"/>
                </a:solidFill>
              </a:rPr>
              <a:t>, ve znění pozdějších předpisů.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600" dirty="0" smtClean="0">
                <a:solidFill>
                  <a:schemeClr val="bg2"/>
                </a:solidFill>
              </a:rPr>
              <a:t>– </a:t>
            </a:r>
            <a:r>
              <a:rPr lang="cs-CZ" sz="2600" b="1" i="1" dirty="0" smtClean="0">
                <a:solidFill>
                  <a:schemeClr val="bg2"/>
                </a:solidFill>
              </a:rPr>
              <a:t>Nařízení vlády č. 303/1995 Sb., O minimální mzdě,</a:t>
            </a:r>
            <a:r>
              <a:rPr lang="cs-CZ" sz="2600" i="1" dirty="0" smtClean="0">
                <a:solidFill>
                  <a:schemeClr val="bg2"/>
                </a:solidFill>
              </a:rPr>
              <a:t> ve znění 513/2005 Sb. s účinností k 1. 1. 2006.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600" dirty="0" smtClean="0">
                <a:solidFill>
                  <a:schemeClr val="bg2"/>
                </a:solidFill>
              </a:rPr>
              <a:t>– </a:t>
            </a:r>
            <a:r>
              <a:rPr lang="cs-CZ" sz="2600" b="1" i="1" dirty="0" smtClean="0">
                <a:solidFill>
                  <a:schemeClr val="bg2"/>
                </a:solidFill>
              </a:rPr>
              <a:t>Zákon č. 48/1997 Sb., Zákon o veřejném zdravotním pojištění</a:t>
            </a:r>
            <a:r>
              <a:rPr lang="cs-CZ" sz="2600" i="1" dirty="0" smtClean="0">
                <a:solidFill>
                  <a:schemeClr val="bg2"/>
                </a:solidFill>
              </a:rPr>
              <a:t> a o změně a doplnění </a:t>
            </a:r>
            <a:r>
              <a:rPr lang="cs-CZ" sz="2700" i="1" dirty="0" smtClean="0">
                <a:solidFill>
                  <a:schemeClr val="bg2"/>
                </a:solidFill>
              </a:rPr>
              <a:t>některých souvisejících zákonů. 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600" i="1" dirty="0" smtClean="0">
                <a:solidFill>
                  <a:schemeClr val="bg2"/>
                </a:solidFill>
              </a:rPr>
              <a:t>–</a:t>
            </a:r>
            <a:r>
              <a:rPr lang="cs-CZ" sz="2600" b="1" i="1" dirty="0" smtClean="0">
                <a:solidFill>
                  <a:schemeClr val="bg2"/>
                </a:solidFill>
              </a:rPr>
              <a:t> Zákon č. 54/1956 Sb., O nemocenském pojištění zaměstnanců.</a:t>
            </a:r>
          </a:p>
          <a:p>
            <a:pPr algn="just">
              <a:buClr>
                <a:schemeClr val="bg2"/>
              </a:buClr>
              <a:buNone/>
            </a:pPr>
            <a:endParaRPr lang="cs-CZ" sz="2600" b="1" dirty="0" smtClean="0">
              <a:solidFill>
                <a:schemeClr val="bg2"/>
              </a:solidFill>
            </a:endParaRPr>
          </a:p>
          <a:p>
            <a:pPr algn="just">
              <a:buClr>
                <a:schemeClr val="bg2"/>
              </a:buClr>
              <a:buNone/>
            </a:pPr>
            <a:endParaRPr lang="cs-CZ" sz="2600" i="1" dirty="0" smtClean="0">
              <a:solidFill>
                <a:schemeClr val="bg2"/>
              </a:solidFill>
            </a:endParaRPr>
          </a:p>
          <a:p>
            <a:pPr algn="just" eaLnBrk="1" hangingPunct="1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412776"/>
            <a:ext cx="5832475" cy="136815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3500" dirty="0" smtClean="0">
                <a:solidFill>
                  <a:schemeClr val="bg2"/>
                </a:solidFill>
              </a:rPr>
              <a:t>	Děkuji vám za pozornost a přeji příjemný zbytek dne.</a:t>
            </a:r>
            <a:r>
              <a:rPr lang="cs-CZ" sz="3500" dirty="0" smtClean="0">
                <a:solidFill>
                  <a:schemeClr val="bg2"/>
                </a:solidFill>
                <a:sym typeface="Wingdings" pitchFamily="2" charset="2"/>
              </a:rPr>
              <a:t></a:t>
            </a:r>
            <a:endParaRPr lang="cs-CZ" sz="3500" dirty="0" smtClean="0">
              <a:solidFill>
                <a:schemeClr val="bg2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cs-CZ" sz="3500" dirty="0" smtClean="0"/>
              <a:t>Děkuji vám za pozornost, přeji příjemný den.</a:t>
            </a:r>
          </a:p>
        </p:txBody>
      </p:sp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099551" y="2924944"/>
            <a:ext cx="3345823" cy="259161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928670"/>
            <a:ext cx="8534430" cy="5715040"/>
          </a:xfrm>
        </p:spPr>
        <p:txBody>
          <a:bodyPr/>
          <a:lstStyle/>
          <a:p>
            <a:pPr algn="just">
              <a:lnSpc>
                <a:spcPct val="90000"/>
              </a:lnSpc>
              <a:spcAft>
                <a:spcPts val="1200"/>
              </a:spcAft>
              <a:buClr>
                <a:schemeClr val="bg2"/>
              </a:buClr>
              <a:buNone/>
            </a:pPr>
            <a:r>
              <a:rPr lang="cs-CZ" sz="3000" b="1" dirty="0" smtClean="0">
                <a:solidFill>
                  <a:schemeClr val="bg2"/>
                </a:solidFill>
              </a:rPr>
              <a:t>Systém odměňování pracovníků:</a:t>
            </a: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Je utvářen ze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vzájemně propojených politik, procesů a praktických postupů dané organizace </a:t>
            </a:r>
            <a:r>
              <a:rPr lang="cs-CZ" sz="2800" dirty="0" smtClean="0">
                <a:solidFill>
                  <a:schemeClr val="bg2"/>
                </a:solidFill>
              </a:rPr>
              <a:t>při odměňování pracovníků podle jejich přínosu, dovedností,schopností a jejich tržní hodnoty. 	</a:t>
            </a:r>
            <a:r>
              <a:rPr lang="cs-CZ" sz="2750" dirty="0" smtClean="0">
                <a:solidFill>
                  <a:schemeClr val="bg2"/>
                </a:solidFill>
              </a:rPr>
              <a:t>	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Skládá se z </a:t>
            </a:r>
            <a:r>
              <a:rPr lang="cs-CZ" sz="2800" b="1" dirty="0" smtClean="0">
                <a:solidFill>
                  <a:schemeClr val="bg2"/>
                </a:solidFill>
              </a:rPr>
              <a:t>peněžních odměn </a:t>
            </a:r>
            <a:r>
              <a:rPr lang="cs-CZ" sz="2500" dirty="0" smtClean="0">
                <a:solidFill>
                  <a:schemeClr val="bg2"/>
                </a:solidFill>
              </a:rPr>
              <a:t>(fixní a variabilní složky mzdy/platu)</a:t>
            </a:r>
            <a:r>
              <a:rPr lang="cs-CZ" sz="2750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a </a:t>
            </a:r>
            <a:r>
              <a:rPr lang="cs-CZ" sz="2800" b="1" dirty="0" smtClean="0">
                <a:solidFill>
                  <a:schemeClr val="bg2"/>
                </a:solidFill>
              </a:rPr>
              <a:t>ze zaměstnaneckých výhod</a:t>
            </a:r>
            <a:r>
              <a:rPr lang="cs-CZ" sz="2800" dirty="0" smtClean="0">
                <a:solidFill>
                  <a:schemeClr val="bg2"/>
                </a:solidFill>
              </a:rPr>
              <a:t>, dále také zahrnuje </a:t>
            </a:r>
            <a:r>
              <a:rPr lang="cs-CZ" sz="2800" b="1" dirty="0" smtClean="0">
                <a:solidFill>
                  <a:schemeClr val="bg2"/>
                </a:solidFill>
              </a:rPr>
              <a:t>nepeněžní odměny </a:t>
            </a:r>
            <a:r>
              <a:rPr lang="cs-CZ" sz="2500" dirty="0" smtClean="0">
                <a:solidFill>
                  <a:schemeClr val="bg2"/>
                </a:solidFill>
              </a:rPr>
              <a:t>(uznání ocenění, úspěch, odpovědnost a osobní růst). 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Je utvářen </a:t>
            </a:r>
            <a:r>
              <a:rPr lang="cs-CZ" sz="2800" b="1" dirty="0" smtClean="0">
                <a:solidFill>
                  <a:schemeClr val="bg2"/>
                </a:solidFill>
              </a:rPr>
              <a:t>v rámci filozofie, strategie a politiky odměňování dané organizace.</a:t>
            </a: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785794"/>
            <a:ext cx="8715436" cy="5857916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Systém odměňování pracovníků: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Zahrnuje uspořádání procesů, praxe, struktur a postupů</a:t>
            </a:r>
            <a:r>
              <a:rPr lang="cs-CZ" sz="2750" dirty="0" smtClean="0">
                <a:solidFill>
                  <a:schemeClr val="bg2"/>
                </a:solidFill>
              </a:rPr>
              <a:t>, které zabezpečují a udržují vhodné typy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a úrovně mezd / platů, </a:t>
            </a:r>
            <a:r>
              <a:rPr lang="cs-CZ" sz="2750" dirty="0" err="1" smtClean="0">
                <a:solidFill>
                  <a:schemeClr val="bg2"/>
                </a:solidFill>
              </a:rPr>
              <a:t>zam</a:t>
            </a:r>
            <a:r>
              <a:rPr lang="cs-CZ" sz="2750" dirty="0" smtClean="0">
                <a:solidFill>
                  <a:schemeClr val="bg2"/>
                </a:solidFill>
              </a:rPr>
              <a:t>. výhod a jiných forem odměn.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50" u="sng" dirty="0" smtClean="0">
                <a:solidFill>
                  <a:schemeClr val="bg2"/>
                </a:solidFill>
              </a:rPr>
              <a:t>Strategický systém odměňování by měl: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 být </a:t>
            </a:r>
            <a:r>
              <a:rPr lang="cs-CZ" sz="2750" b="1" dirty="0" smtClean="0">
                <a:solidFill>
                  <a:schemeClr val="bg2"/>
                </a:solidFill>
              </a:rPr>
              <a:t>transparentní, férový a objektivní,</a:t>
            </a:r>
            <a:endParaRPr lang="cs-CZ" sz="275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vést k vytváření konkurenceschopné organizace</a:t>
            </a:r>
            <a:r>
              <a:rPr lang="cs-CZ" sz="2750" dirty="0" smtClean="0">
                <a:solidFill>
                  <a:schemeClr val="bg2"/>
                </a:solidFill>
              </a:rPr>
              <a:t> – ke zvyšování produktivity za udržení rozumných nákladů.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zohledňovat pracovní a osobní život jedince </a:t>
            </a:r>
            <a:r>
              <a:rPr lang="cs-CZ" sz="2750" dirty="0" smtClean="0">
                <a:solidFill>
                  <a:schemeClr val="bg2"/>
                </a:solidFill>
              </a:rPr>
              <a:t>v rámci realizované sociální politiky organizace. Jde především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o uplatňování přístupu </a:t>
            </a:r>
            <a:r>
              <a:rPr lang="cs-CZ" sz="2750" dirty="0" err="1" smtClean="0">
                <a:solidFill>
                  <a:schemeClr val="bg2"/>
                </a:solidFill>
              </a:rPr>
              <a:t>work</a:t>
            </a:r>
            <a:r>
              <a:rPr lang="cs-CZ" sz="2750" dirty="0" smtClean="0">
                <a:solidFill>
                  <a:schemeClr val="bg2"/>
                </a:solidFill>
              </a:rPr>
              <a:t>-</a:t>
            </a:r>
            <a:r>
              <a:rPr lang="cs-CZ" sz="2750" dirty="0" err="1" smtClean="0">
                <a:solidFill>
                  <a:schemeClr val="bg2"/>
                </a:solidFill>
              </a:rPr>
              <a:t>life</a:t>
            </a:r>
            <a:r>
              <a:rPr lang="cs-CZ" sz="2750" dirty="0" smtClean="0">
                <a:solidFill>
                  <a:schemeClr val="bg2"/>
                </a:solidFill>
              </a:rPr>
              <a:t> balance, systému zaměstnaneckých </a:t>
            </a:r>
            <a:r>
              <a:rPr lang="cs-CZ" sz="2750" dirty="0" err="1" smtClean="0">
                <a:solidFill>
                  <a:schemeClr val="bg2"/>
                </a:solidFill>
              </a:rPr>
              <a:t>benefitů</a:t>
            </a:r>
            <a:r>
              <a:rPr lang="cs-CZ" sz="2750" dirty="0" smtClean="0">
                <a:solidFill>
                  <a:schemeClr val="bg2"/>
                </a:solidFill>
              </a:rPr>
              <a:t> apod. 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err="1" smtClean="0">
                <a:solidFill>
                  <a:schemeClr val="bg2"/>
                </a:solidFill>
              </a:rPr>
              <a:t>y</a:t>
            </a:r>
            <a:r>
              <a:rPr lang="cs-CZ" sz="2750" dirty="0" smtClean="0">
                <a:solidFill>
                  <a:schemeClr val="bg2"/>
                </a:solidFill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001156" cy="5734990"/>
          </a:xfrm>
        </p:spPr>
        <p:txBody>
          <a:bodyPr/>
          <a:lstStyle/>
          <a:p>
            <a:pPr algn="ctr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Ekonomické teorie ovlivňující systém odměňování: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</a:t>
            </a:r>
            <a:r>
              <a:rPr lang="cs-CZ" sz="2750" dirty="0" smtClean="0">
                <a:solidFill>
                  <a:schemeClr val="bg2"/>
                </a:solidFill>
              </a:rPr>
              <a:t>– Teorie nabídky a poptávky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Teorie mzdové efektivnosti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Teorie vnitřní konzistence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Teorie zmocnění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Teorie lidského kapitálu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Organizace povětšinou </a:t>
            </a:r>
            <a:r>
              <a:rPr lang="cs-CZ" sz="2750" u="sng" dirty="0" smtClean="0">
                <a:solidFill>
                  <a:schemeClr val="bg2"/>
                </a:solidFill>
              </a:rPr>
              <a:t>není schopna a nemůže každého jednotlivce odměňovat individuálně.</a:t>
            </a:r>
            <a:r>
              <a:rPr lang="cs-CZ" sz="2750" dirty="0" smtClean="0">
                <a:solidFill>
                  <a:schemeClr val="bg2"/>
                </a:solidFill>
              </a:rPr>
              <a:t> Měla by však při tvorbě systému odměňování </a:t>
            </a:r>
            <a:r>
              <a:rPr lang="cs-CZ" sz="2750" b="1" dirty="0" smtClean="0">
                <a:solidFill>
                  <a:schemeClr val="bg2"/>
                </a:solidFill>
              </a:rPr>
              <a:t>brát v úvahu specifickou situaci </a:t>
            </a:r>
            <a:r>
              <a:rPr lang="cs-CZ" sz="2750" dirty="0" smtClean="0">
                <a:solidFill>
                  <a:schemeClr val="bg2"/>
                </a:solidFill>
              </a:rPr>
              <a:t>(specifické zaměření své činnosti) </a:t>
            </a:r>
            <a:r>
              <a:rPr lang="cs-CZ" sz="2750" b="1" dirty="0" smtClean="0">
                <a:solidFill>
                  <a:schemeClr val="bg2"/>
                </a:solidFill>
              </a:rPr>
              <a:t>a systém odměňování přizpůsobit </a:t>
            </a:r>
            <a:r>
              <a:rPr lang="cs-CZ" sz="2750" dirty="0" smtClean="0">
                <a:solidFill>
                  <a:schemeClr val="bg2"/>
                </a:solidFill>
              </a:rPr>
              <a:t>co možná nejvíce sounáležitě </a:t>
            </a:r>
            <a:r>
              <a:rPr lang="cs-CZ" sz="2750" b="1" dirty="0" smtClean="0">
                <a:solidFill>
                  <a:schemeClr val="bg2"/>
                </a:solidFill>
              </a:rPr>
              <a:t/>
            </a:r>
            <a:br>
              <a:rPr lang="cs-CZ" sz="2750" b="1" dirty="0" smtClean="0">
                <a:solidFill>
                  <a:schemeClr val="bg2"/>
                </a:solidFill>
              </a:rPr>
            </a:br>
            <a:r>
              <a:rPr lang="cs-CZ" sz="2750" b="1" dirty="0" smtClean="0">
                <a:solidFill>
                  <a:schemeClr val="bg2"/>
                </a:solidFill>
              </a:rPr>
              <a:t>s vnitřní politikou a kulturou </a:t>
            </a:r>
            <a:r>
              <a:rPr lang="cs-CZ" sz="2750" dirty="0" smtClean="0">
                <a:solidFill>
                  <a:schemeClr val="bg2"/>
                </a:solidFill>
              </a:rPr>
              <a:t>uplatňovanou </a:t>
            </a:r>
            <a:r>
              <a:rPr lang="cs-CZ" sz="2750" b="1" dirty="0" smtClean="0">
                <a:solidFill>
                  <a:schemeClr val="bg2"/>
                </a:solidFill>
              </a:rPr>
              <a:t>v organizaci.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7" y="609600"/>
            <a:ext cx="8569647" cy="803175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ÚKOLY odměňování pracovníků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628800"/>
            <a:ext cx="8606190" cy="496885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přilákat potřebný </a:t>
            </a:r>
            <a:r>
              <a:rPr lang="cs-CZ" sz="2400" dirty="0" smtClean="0">
                <a:solidFill>
                  <a:schemeClr val="bg2"/>
                </a:solidFill>
              </a:rPr>
              <a:t>(požadovaný)</a:t>
            </a:r>
            <a:r>
              <a:rPr lang="cs-CZ" sz="2400" b="1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počet kvalitních a kvalifikovaných uchazečů</a:t>
            </a:r>
            <a:r>
              <a:rPr lang="cs-CZ" sz="2800" dirty="0" smtClean="0">
                <a:solidFill>
                  <a:schemeClr val="bg2"/>
                </a:solidFill>
              </a:rPr>
              <a:t> o zaměstnání pro danou organizaci,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stabilizovat stávající pracovní sílu </a:t>
            </a:r>
            <a:r>
              <a:rPr lang="cs-CZ" sz="2800" dirty="0" smtClean="0">
                <a:solidFill>
                  <a:schemeClr val="bg2"/>
                </a:solidFill>
              </a:rPr>
              <a:t>v organizaci,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dosáhnout a zajistit </a:t>
            </a:r>
            <a:r>
              <a:rPr lang="cs-CZ" sz="2800" b="1" dirty="0" smtClean="0">
                <a:solidFill>
                  <a:schemeClr val="bg2"/>
                </a:solidFill>
              </a:rPr>
              <a:t>propojenost systému hodnocení a odměňování pracovníků v návaznosti na analýzu pracovních míst </a:t>
            </a:r>
            <a:r>
              <a:rPr lang="cs-CZ" sz="2400" dirty="0" smtClean="0">
                <a:solidFill>
                  <a:schemeClr val="bg2"/>
                </a:solidFill>
              </a:rPr>
              <a:t>(APM), 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snažit se o </a:t>
            </a:r>
            <a:r>
              <a:rPr lang="cs-CZ" sz="2800" b="1" dirty="0" smtClean="0">
                <a:solidFill>
                  <a:schemeClr val="bg2"/>
                </a:solidFill>
              </a:rPr>
              <a:t>dosažení externí a interní rovnováhy </a:t>
            </a:r>
            <a:br>
              <a:rPr lang="cs-CZ" sz="2800" b="1" dirty="0" smtClean="0">
                <a:solidFill>
                  <a:schemeClr val="bg2"/>
                </a:solidFill>
              </a:rPr>
            </a:br>
            <a:r>
              <a:rPr lang="cs-CZ" sz="2800" b="1" dirty="0" smtClean="0">
                <a:solidFill>
                  <a:schemeClr val="bg2"/>
                </a:solidFill>
              </a:rPr>
              <a:t>v odměňování pracovníků,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být jako zaměstnavatel zaměstnanci akceptován</a:t>
            </a:r>
            <a:r>
              <a:rPr lang="cs-CZ" sz="2900" dirty="0" smtClean="0">
                <a:solidFill>
                  <a:schemeClr val="bg2"/>
                </a:solidFill>
              </a:rPr>
              <a:t>,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31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25631" cy="576063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Úkoly odměňování pracovníků</a:t>
            </a:r>
            <a:endParaRPr lang="cs-CZ" sz="31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412776"/>
            <a:ext cx="8786874" cy="5445224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Další nezbytné úkoly odměňování: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stimulovat žádoucí chování </a:t>
            </a:r>
            <a:r>
              <a:rPr lang="cs-CZ" sz="2400" dirty="0" smtClean="0">
                <a:solidFill>
                  <a:schemeClr val="bg2"/>
                </a:solidFill>
              </a:rPr>
              <a:t>(oceněny by měly být: </a:t>
            </a:r>
            <a:br>
              <a:rPr lang="cs-CZ" sz="2400" dirty="0" smtClean="0">
                <a:solidFill>
                  <a:schemeClr val="bg2"/>
                </a:solidFill>
              </a:rPr>
            </a:br>
            <a:r>
              <a:rPr lang="cs-CZ" sz="2400" dirty="0" smtClean="0">
                <a:solidFill>
                  <a:schemeClr val="bg2"/>
                </a:solidFill>
              </a:rPr>
              <a:t>mj. dobrá práce, zkušenost, loajalita, zodpovědnost) </a:t>
            </a:r>
            <a:r>
              <a:rPr lang="cs-CZ" sz="2700" dirty="0" smtClean="0">
                <a:solidFill>
                  <a:schemeClr val="bg2"/>
                </a:solidFill>
              </a:rPr>
              <a:t/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u="sng" dirty="0" smtClean="0">
                <a:solidFill>
                  <a:schemeClr val="bg2"/>
                </a:solidFill>
              </a:rPr>
              <a:t>za racionální výše vynaložených finančních nákladů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zajistit, aby </a:t>
            </a:r>
            <a:r>
              <a:rPr lang="cs-CZ" sz="2700" b="1" dirty="0" smtClean="0">
                <a:solidFill>
                  <a:schemeClr val="bg2"/>
                </a:solidFill>
              </a:rPr>
              <a:t>náklady práce </a:t>
            </a:r>
            <a:r>
              <a:rPr lang="cs-CZ" sz="2700" dirty="0" smtClean="0">
                <a:solidFill>
                  <a:schemeClr val="bg2"/>
                </a:solidFill>
              </a:rPr>
              <a:t>mohly být </a:t>
            </a:r>
            <a:r>
              <a:rPr lang="cs-CZ" sz="2700" b="1" dirty="0" smtClean="0">
                <a:solidFill>
                  <a:schemeClr val="bg2"/>
                </a:solidFill>
              </a:rPr>
              <a:t>vhodným způsobem kontrolovány,</a:t>
            </a:r>
            <a:r>
              <a:rPr lang="cs-CZ" sz="2700" dirty="0" smtClean="0">
                <a:solidFill>
                  <a:schemeClr val="bg2"/>
                </a:solidFill>
              </a:rPr>
              <a:t> zejména s ohledem na ostatní náklady a </a:t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dirty="0" smtClean="0">
                <a:solidFill>
                  <a:schemeClr val="bg2"/>
                </a:solidFill>
              </a:rPr>
              <a:t>s ohledem na dosahované příjmy (výnosy, zisk),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být v souladu se zákony </a:t>
            </a:r>
            <a:r>
              <a:rPr lang="cs-CZ" sz="2400" dirty="0" smtClean="0">
                <a:solidFill>
                  <a:schemeClr val="bg2"/>
                </a:solidFill>
              </a:rPr>
              <a:t>(zejména zákony týkající se daně </a:t>
            </a:r>
            <a:br>
              <a:rPr lang="cs-CZ" sz="2400" dirty="0" smtClean="0">
                <a:solidFill>
                  <a:schemeClr val="bg2"/>
                </a:solidFill>
              </a:rPr>
            </a:br>
            <a:r>
              <a:rPr lang="cs-CZ" sz="2400" dirty="0" smtClean="0">
                <a:solidFill>
                  <a:schemeClr val="bg2"/>
                </a:solidFill>
              </a:rPr>
              <a:t>z příjmu, zdravotní pojištění a sociální zabezpečení),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sloužit jako stimul pro zlepšování kvalifikace </a:t>
            </a:r>
            <a:r>
              <a:rPr lang="cs-CZ" sz="2700" dirty="0" smtClean="0">
                <a:solidFill>
                  <a:schemeClr val="bg2"/>
                </a:solidFill>
              </a:rPr>
              <a:t>a schopnost pracovníků.</a:t>
            </a: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25631" cy="576063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STRATEGIE a POLITIKA odměňování</a:t>
            </a:r>
            <a:endParaRPr lang="cs-CZ" sz="31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628800"/>
            <a:ext cx="8534431" cy="496885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Strategie odměňování </a:t>
            </a:r>
            <a:r>
              <a:rPr lang="cs-CZ" sz="2800" dirty="0" smtClean="0">
                <a:solidFill>
                  <a:schemeClr val="bg2"/>
                </a:solidFill>
              </a:rPr>
              <a:t>– definuje záměry organizace  o tom, </a:t>
            </a:r>
            <a:r>
              <a:rPr lang="cs-CZ" sz="2800" u="sng" dirty="0" smtClean="0">
                <a:solidFill>
                  <a:schemeClr val="bg2"/>
                </a:solidFill>
              </a:rPr>
              <a:t>jak by měla být vytvářena její politika a procesy odměňování</a:t>
            </a:r>
            <a:r>
              <a:rPr lang="cs-CZ" sz="2800" dirty="0" smtClean="0">
                <a:solidFill>
                  <a:schemeClr val="bg2"/>
                </a:solidFill>
              </a:rPr>
              <a:t>, aby odpovídaly požadavkům podnikání.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Záměrem je dosáhnout toho, </a:t>
            </a:r>
            <a:r>
              <a:rPr lang="cs-CZ" sz="2800" u="sng" dirty="0" smtClean="0">
                <a:solidFill>
                  <a:schemeClr val="bg2"/>
                </a:solidFill>
              </a:rPr>
              <a:t>aby  každá investice ve mzdách  </a:t>
            </a:r>
            <a:r>
              <a:rPr lang="cs-CZ" sz="2400" u="sng" dirty="0" smtClean="0">
                <a:solidFill>
                  <a:schemeClr val="bg2"/>
                </a:solidFill>
              </a:rPr>
              <a:t>(a platech) </a:t>
            </a:r>
            <a:r>
              <a:rPr lang="cs-CZ" sz="2800" u="sng" dirty="0" smtClean="0">
                <a:solidFill>
                  <a:schemeClr val="bg2"/>
                </a:solidFill>
              </a:rPr>
              <a:t>se vrátila v podobě přidané hodnoty.</a:t>
            </a:r>
          </a:p>
          <a:p>
            <a:pPr algn="just" eaLnBrk="1" hangingPunct="1">
              <a:spcBef>
                <a:spcPts val="18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Účinná strategie odměňování: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je založena </a:t>
            </a:r>
            <a:r>
              <a:rPr lang="cs-CZ" sz="2800" u="sng" dirty="0" smtClean="0">
                <a:solidFill>
                  <a:schemeClr val="bg2"/>
                </a:solidFill>
              </a:rPr>
              <a:t>na podnikových hodnotách a přesvědčení.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900" u="sng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80000"/>
              </a:lnSpc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2582</TotalTime>
  <Words>1280</Words>
  <Application>Microsoft Office PowerPoint</Application>
  <PresentationFormat>Předvádění na obrazovce (4:3)</PresentationFormat>
  <Paragraphs>225</Paragraphs>
  <Slides>32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Vzletný</vt:lpstr>
      <vt:lpstr>Prezentace aplikace PowerPoint</vt:lpstr>
      <vt:lpstr>Tematické zaměření dnešní přednášky</vt:lpstr>
      <vt:lpstr>VÝZNAM odměňování pracovníků</vt:lpstr>
      <vt:lpstr>Prezentace aplikace PowerPoint</vt:lpstr>
      <vt:lpstr>Prezentace aplikace PowerPoint</vt:lpstr>
      <vt:lpstr>Prezentace aplikace PowerPoint</vt:lpstr>
      <vt:lpstr>ÚKOLY odměňování pracovníků</vt:lpstr>
      <vt:lpstr>Úkoly odměňování pracovníků</vt:lpstr>
      <vt:lpstr>STRATEGIE a POLITIKA odměňování</vt:lpstr>
      <vt:lpstr>Strategie odměňování pracovníků</vt:lpstr>
      <vt:lpstr>Prezentace aplikace PowerPoint</vt:lpstr>
      <vt:lpstr>Politika odměňování pracovníků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TRŽNÍ oceňování práce</vt:lpstr>
      <vt:lpstr>MZDOVÝ SYSTÉM podniku  a MZDOVÉ FAKTORY</vt:lpstr>
      <vt:lpstr>Prezentace aplikace PowerPoint</vt:lpstr>
      <vt:lpstr>Mzdové faktory</vt:lpstr>
      <vt:lpstr>Mzdové faktory</vt:lpstr>
      <vt:lpstr>STRUKTURA mzdového systému</vt:lpstr>
      <vt:lpstr>Struktura mzdového systému</vt:lpstr>
      <vt:lpstr>NOVÉ TENDENCE v odměňování pracovníků</vt:lpstr>
      <vt:lpstr>Prezentace aplikace PowerPoint</vt:lpstr>
      <vt:lpstr>Příklady benefitů poskytovaných zaměstnancům povětšinou PLOŠNĚ </vt:lpstr>
      <vt:lpstr>Příklady benefitů částečně odvislých  od pracovní pozice zaměstnance</vt:lpstr>
      <vt:lpstr>PRACOVNĚPRÁVNÍ ASPEKTY odměňování  v podnikatelských subjektech</vt:lpstr>
      <vt:lpstr>Pracovně právní aspekty odměňování  v podnikatelských subjektech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Malatek</cp:lastModifiedBy>
  <cp:revision>129</cp:revision>
  <cp:lastPrinted>1601-01-01T00:00:00Z</cp:lastPrinted>
  <dcterms:created xsi:type="dcterms:W3CDTF">2005-09-23T13:42:26Z</dcterms:created>
  <dcterms:modified xsi:type="dcterms:W3CDTF">2017-10-04T10:20:18Z</dcterms:modified>
</cp:coreProperties>
</file>