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14" r:id="rId2"/>
    <p:sldId id="257" r:id="rId3"/>
    <p:sldId id="290" r:id="rId4"/>
    <p:sldId id="289" r:id="rId5"/>
    <p:sldId id="266" r:id="rId6"/>
    <p:sldId id="311" r:id="rId7"/>
    <p:sldId id="291" r:id="rId8"/>
    <p:sldId id="310" r:id="rId9"/>
    <p:sldId id="268" r:id="rId10"/>
    <p:sldId id="313" r:id="rId1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9F2B2B"/>
    <a:srgbClr val="981E3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06" autoAdjust="0"/>
  </p:normalViewPr>
  <p:slideViewPr>
    <p:cSldViewPr>
      <p:cViewPr varScale="1">
        <p:scale>
          <a:sx n="86" d="100"/>
          <a:sy n="86" d="100"/>
        </p:scale>
        <p:origin x="720" y="5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7FA974-9BDC-41CA-B6FB-5C8E0853410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cs-CZ"/>
        </a:p>
      </dgm:t>
    </dgm:pt>
    <dgm:pt modelId="{BFF2615C-A55E-4203-AD0E-90D6D95CA229}">
      <dgm:prSet phldrT="[Text]" custT="1"/>
      <dgm:spPr>
        <a:solidFill>
          <a:schemeClr val="accent6">
            <a:lumMod val="60000"/>
            <a:lumOff val="40000"/>
          </a:schemeClr>
        </a:solidFill>
      </dgm:spPr>
      <dgm:t>
        <a:bodyPr/>
        <a:lstStyle/>
        <a:p>
          <a:r>
            <a:rPr lang="cs-CZ" sz="2000" dirty="0" smtClean="0">
              <a:solidFill>
                <a:srgbClr val="000000"/>
              </a:solidFill>
            </a:rPr>
            <a:t>pracovní poměr uzavřený na dobu určitou nebo na dobu neurčitou </a:t>
          </a:r>
          <a:endParaRPr lang="cs-CZ" sz="2000" dirty="0">
            <a:solidFill>
              <a:srgbClr val="000000"/>
            </a:solidFill>
          </a:endParaRPr>
        </a:p>
      </dgm:t>
    </dgm:pt>
    <dgm:pt modelId="{DEDF93A1-AABA-47F0-82FD-02D385B582F2}" type="parTrans" cxnId="{7C54035D-F379-41F7-B46D-F77481253C85}">
      <dgm:prSet/>
      <dgm:spPr/>
      <dgm:t>
        <a:bodyPr/>
        <a:lstStyle/>
        <a:p>
          <a:endParaRPr lang="cs-CZ"/>
        </a:p>
      </dgm:t>
    </dgm:pt>
    <dgm:pt modelId="{08F4DF24-0D86-443E-A28A-161966459CEF}" type="sibTrans" cxnId="{7C54035D-F379-41F7-B46D-F77481253C85}">
      <dgm:prSet/>
      <dgm:spPr/>
      <dgm:t>
        <a:bodyPr/>
        <a:lstStyle/>
        <a:p>
          <a:endParaRPr lang="cs-CZ"/>
        </a:p>
      </dgm:t>
    </dgm:pt>
    <dgm:pt modelId="{8878C9A9-97DA-45EF-B16E-F4E526D3350B}">
      <dgm:prSet phldrT="[Text]" custT="1"/>
      <dgm:spPr>
        <a:solidFill>
          <a:schemeClr val="accent6">
            <a:lumMod val="20000"/>
            <a:lumOff val="80000"/>
          </a:schemeClr>
        </a:solidFill>
      </dgm:spPr>
      <dgm:t>
        <a:bodyPr/>
        <a:lstStyle/>
        <a:p>
          <a:r>
            <a:rPr lang="cs-CZ" sz="2000" dirty="0" smtClean="0">
              <a:solidFill>
                <a:srgbClr val="000000"/>
              </a:solidFill>
            </a:rPr>
            <a:t>a dohody o pracích konaných mimo pracovní poměr (DPP, DPČ).</a:t>
          </a:r>
          <a:endParaRPr lang="cs-CZ" sz="2000" dirty="0">
            <a:solidFill>
              <a:srgbClr val="000000"/>
            </a:solidFill>
          </a:endParaRPr>
        </a:p>
      </dgm:t>
    </dgm:pt>
    <dgm:pt modelId="{F215127F-E81E-401E-99CD-8D3BA7BE7EC8}" type="parTrans" cxnId="{23942DA8-DBC2-4B66-87BB-A00D00559E5A}">
      <dgm:prSet/>
      <dgm:spPr/>
      <dgm:t>
        <a:bodyPr/>
        <a:lstStyle/>
        <a:p>
          <a:endParaRPr lang="cs-CZ"/>
        </a:p>
      </dgm:t>
    </dgm:pt>
    <dgm:pt modelId="{0D9B8F0F-B0FD-4F76-AA8F-F8678BA2ED82}" type="sibTrans" cxnId="{23942DA8-DBC2-4B66-87BB-A00D00559E5A}">
      <dgm:prSet/>
      <dgm:spPr/>
      <dgm:t>
        <a:bodyPr/>
        <a:lstStyle/>
        <a:p>
          <a:endParaRPr lang="cs-CZ"/>
        </a:p>
      </dgm:t>
    </dgm:pt>
    <dgm:pt modelId="{9522AB59-B581-4F41-BF1E-80E32B0D6602}" type="pres">
      <dgm:prSet presAssocID="{687FA974-9BDC-41CA-B6FB-5C8E08534107}" presName="linear" presStyleCnt="0">
        <dgm:presLayoutVars>
          <dgm:dir/>
          <dgm:animLvl val="lvl"/>
          <dgm:resizeHandles val="exact"/>
        </dgm:presLayoutVars>
      </dgm:prSet>
      <dgm:spPr/>
      <dgm:t>
        <a:bodyPr/>
        <a:lstStyle/>
        <a:p>
          <a:endParaRPr lang="cs-CZ"/>
        </a:p>
      </dgm:t>
    </dgm:pt>
    <dgm:pt modelId="{BD035B58-F5FC-469B-BF3E-A688B740ABE2}" type="pres">
      <dgm:prSet presAssocID="{BFF2615C-A55E-4203-AD0E-90D6D95CA229}" presName="parentLin" presStyleCnt="0"/>
      <dgm:spPr/>
    </dgm:pt>
    <dgm:pt modelId="{60247828-1D2B-4ABB-ABAC-3E10D18BB16A}" type="pres">
      <dgm:prSet presAssocID="{BFF2615C-A55E-4203-AD0E-90D6D95CA229}" presName="parentLeftMargin" presStyleLbl="node1" presStyleIdx="0" presStyleCnt="2"/>
      <dgm:spPr/>
      <dgm:t>
        <a:bodyPr/>
        <a:lstStyle/>
        <a:p>
          <a:endParaRPr lang="cs-CZ"/>
        </a:p>
      </dgm:t>
    </dgm:pt>
    <dgm:pt modelId="{72C26AFF-C746-4DD7-ADC0-3F9540CE6529}" type="pres">
      <dgm:prSet presAssocID="{BFF2615C-A55E-4203-AD0E-90D6D95CA229}" presName="parentText" presStyleLbl="node1" presStyleIdx="0" presStyleCnt="2" custScaleX="142857" custLinFactNeighborX="-1185" custLinFactNeighborY="-7581">
        <dgm:presLayoutVars>
          <dgm:chMax val="0"/>
          <dgm:bulletEnabled val="1"/>
        </dgm:presLayoutVars>
      </dgm:prSet>
      <dgm:spPr/>
      <dgm:t>
        <a:bodyPr/>
        <a:lstStyle/>
        <a:p>
          <a:endParaRPr lang="cs-CZ"/>
        </a:p>
      </dgm:t>
    </dgm:pt>
    <dgm:pt modelId="{5357436A-381E-4CB6-BD1D-E26DCF11A39E}" type="pres">
      <dgm:prSet presAssocID="{BFF2615C-A55E-4203-AD0E-90D6D95CA229}" presName="negativeSpace" presStyleCnt="0"/>
      <dgm:spPr/>
    </dgm:pt>
    <dgm:pt modelId="{49C00F36-6B81-4D77-8DDF-8C8A537FC6AF}" type="pres">
      <dgm:prSet presAssocID="{BFF2615C-A55E-4203-AD0E-90D6D95CA229}" presName="childText" presStyleLbl="conFgAcc1" presStyleIdx="0" presStyleCnt="2">
        <dgm:presLayoutVars>
          <dgm:bulletEnabled val="1"/>
        </dgm:presLayoutVars>
      </dgm:prSet>
      <dgm:spPr>
        <a:ln>
          <a:solidFill>
            <a:srgbClr val="307871"/>
          </a:solidFill>
        </a:ln>
      </dgm:spPr>
      <dgm:t>
        <a:bodyPr/>
        <a:lstStyle/>
        <a:p>
          <a:endParaRPr lang="cs-CZ"/>
        </a:p>
      </dgm:t>
    </dgm:pt>
    <dgm:pt modelId="{E9E9FC8F-CDD1-4340-8B88-EB87BD3C4CF3}" type="pres">
      <dgm:prSet presAssocID="{08F4DF24-0D86-443E-A28A-161966459CEF}" presName="spaceBetweenRectangles" presStyleCnt="0"/>
      <dgm:spPr/>
    </dgm:pt>
    <dgm:pt modelId="{704ABABE-58F6-4FE1-908A-0754281A9F63}" type="pres">
      <dgm:prSet presAssocID="{8878C9A9-97DA-45EF-B16E-F4E526D3350B}" presName="parentLin" presStyleCnt="0"/>
      <dgm:spPr/>
    </dgm:pt>
    <dgm:pt modelId="{F659CE45-5995-43A0-8A56-024C09F4403C}" type="pres">
      <dgm:prSet presAssocID="{8878C9A9-97DA-45EF-B16E-F4E526D3350B}" presName="parentLeftMargin" presStyleLbl="node1" presStyleIdx="0" presStyleCnt="2"/>
      <dgm:spPr/>
      <dgm:t>
        <a:bodyPr/>
        <a:lstStyle/>
        <a:p>
          <a:endParaRPr lang="cs-CZ"/>
        </a:p>
      </dgm:t>
    </dgm:pt>
    <dgm:pt modelId="{CA25D183-1A21-4AF0-818E-D454793BAE8D}" type="pres">
      <dgm:prSet presAssocID="{8878C9A9-97DA-45EF-B16E-F4E526D3350B}" presName="parentText" presStyleLbl="node1" presStyleIdx="1" presStyleCnt="2" custScaleX="142857">
        <dgm:presLayoutVars>
          <dgm:chMax val="0"/>
          <dgm:bulletEnabled val="1"/>
        </dgm:presLayoutVars>
      </dgm:prSet>
      <dgm:spPr/>
      <dgm:t>
        <a:bodyPr/>
        <a:lstStyle/>
        <a:p>
          <a:endParaRPr lang="cs-CZ"/>
        </a:p>
      </dgm:t>
    </dgm:pt>
    <dgm:pt modelId="{4730049C-45FE-4A1F-9CE3-EF769652FC0B}" type="pres">
      <dgm:prSet presAssocID="{8878C9A9-97DA-45EF-B16E-F4E526D3350B}" presName="negativeSpace" presStyleCnt="0"/>
      <dgm:spPr/>
    </dgm:pt>
    <dgm:pt modelId="{EC76D349-392F-4CEB-A71F-D065799580AA}" type="pres">
      <dgm:prSet presAssocID="{8878C9A9-97DA-45EF-B16E-F4E526D3350B}" presName="childText" presStyleLbl="conFgAcc1" presStyleIdx="1" presStyleCnt="2">
        <dgm:presLayoutVars>
          <dgm:bulletEnabled val="1"/>
        </dgm:presLayoutVars>
      </dgm:prSet>
      <dgm:spPr>
        <a:ln>
          <a:solidFill>
            <a:srgbClr val="307871"/>
          </a:solidFill>
        </a:ln>
      </dgm:spPr>
      <dgm:t>
        <a:bodyPr/>
        <a:lstStyle/>
        <a:p>
          <a:endParaRPr lang="cs-CZ"/>
        </a:p>
      </dgm:t>
    </dgm:pt>
  </dgm:ptLst>
  <dgm:cxnLst>
    <dgm:cxn modelId="{6BAB0D45-7A09-42CF-B790-AA07144E040F}" type="presOf" srcId="{BFF2615C-A55E-4203-AD0E-90D6D95CA229}" destId="{72C26AFF-C746-4DD7-ADC0-3F9540CE6529}" srcOrd="1" destOrd="0" presId="urn:microsoft.com/office/officeart/2005/8/layout/list1"/>
    <dgm:cxn modelId="{23942DA8-DBC2-4B66-87BB-A00D00559E5A}" srcId="{687FA974-9BDC-41CA-B6FB-5C8E08534107}" destId="{8878C9A9-97DA-45EF-B16E-F4E526D3350B}" srcOrd="1" destOrd="0" parTransId="{F215127F-E81E-401E-99CD-8D3BA7BE7EC8}" sibTransId="{0D9B8F0F-B0FD-4F76-AA8F-F8678BA2ED82}"/>
    <dgm:cxn modelId="{3A28CC84-8A1C-4EFF-B90E-EAF60F2A7333}" type="presOf" srcId="{8878C9A9-97DA-45EF-B16E-F4E526D3350B}" destId="{CA25D183-1A21-4AF0-818E-D454793BAE8D}" srcOrd="1" destOrd="0" presId="urn:microsoft.com/office/officeart/2005/8/layout/list1"/>
    <dgm:cxn modelId="{7C54035D-F379-41F7-B46D-F77481253C85}" srcId="{687FA974-9BDC-41CA-B6FB-5C8E08534107}" destId="{BFF2615C-A55E-4203-AD0E-90D6D95CA229}" srcOrd="0" destOrd="0" parTransId="{DEDF93A1-AABA-47F0-82FD-02D385B582F2}" sibTransId="{08F4DF24-0D86-443E-A28A-161966459CEF}"/>
    <dgm:cxn modelId="{2DD77C2D-E82C-4546-BC90-6203C3B13D01}" type="presOf" srcId="{687FA974-9BDC-41CA-B6FB-5C8E08534107}" destId="{9522AB59-B581-4F41-BF1E-80E32B0D6602}" srcOrd="0" destOrd="0" presId="urn:microsoft.com/office/officeart/2005/8/layout/list1"/>
    <dgm:cxn modelId="{DBC32FF6-92DF-4125-9A5B-358613D5A53F}" type="presOf" srcId="{BFF2615C-A55E-4203-AD0E-90D6D95CA229}" destId="{60247828-1D2B-4ABB-ABAC-3E10D18BB16A}" srcOrd="0" destOrd="0" presId="urn:microsoft.com/office/officeart/2005/8/layout/list1"/>
    <dgm:cxn modelId="{DEBD1CD5-0512-48F9-BED3-EA1D7D654BA0}" type="presOf" srcId="{8878C9A9-97DA-45EF-B16E-F4E526D3350B}" destId="{F659CE45-5995-43A0-8A56-024C09F4403C}" srcOrd="0" destOrd="0" presId="urn:microsoft.com/office/officeart/2005/8/layout/list1"/>
    <dgm:cxn modelId="{8646DF06-9AE4-4E86-B070-1F5BCCB84D7C}" type="presParOf" srcId="{9522AB59-B581-4F41-BF1E-80E32B0D6602}" destId="{BD035B58-F5FC-469B-BF3E-A688B740ABE2}" srcOrd="0" destOrd="0" presId="urn:microsoft.com/office/officeart/2005/8/layout/list1"/>
    <dgm:cxn modelId="{E1D92358-0CCD-4BB1-908E-4CF4790B38CF}" type="presParOf" srcId="{BD035B58-F5FC-469B-BF3E-A688B740ABE2}" destId="{60247828-1D2B-4ABB-ABAC-3E10D18BB16A}" srcOrd="0" destOrd="0" presId="urn:microsoft.com/office/officeart/2005/8/layout/list1"/>
    <dgm:cxn modelId="{2CBA46A9-B117-4678-AE29-41D56A3DA487}" type="presParOf" srcId="{BD035B58-F5FC-469B-BF3E-A688B740ABE2}" destId="{72C26AFF-C746-4DD7-ADC0-3F9540CE6529}" srcOrd="1" destOrd="0" presId="urn:microsoft.com/office/officeart/2005/8/layout/list1"/>
    <dgm:cxn modelId="{3550F9DB-562C-473D-895D-AB01925FD34A}" type="presParOf" srcId="{9522AB59-B581-4F41-BF1E-80E32B0D6602}" destId="{5357436A-381E-4CB6-BD1D-E26DCF11A39E}" srcOrd="1" destOrd="0" presId="urn:microsoft.com/office/officeart/2005/8/layout/list1"/>
    <dgm:cxn modelId="{4BB92B8C-8588-4377-8680-19B4B0ABFEC2}" type="presParOf" srcId="{9522AB59-B581-4F41-BF1E-80E32B0D6602}" destId="{49C00F36-6B81-4D77-8DDF-8C8A537FC6AF}" srcOrd="2" destOrd="0" presId="urn:microsoft.com/office/officeart/2005/8/layout/list1"/>
    <dgm:cxn modelId="{38750707-0FE8-4BB4-8877-CFB427FF5D47}" type="presParOf" srcId="{9522AB59-B581-4F41-BF1E-80E32B0D6602}" destId="{E9E9FC8F-CDD1-4340-8B88-EB87BD3C4CF3}" srcOrd="3" destOrd="0" presId="urn:microsoft.com/office/officeart/2005/8/layout/list1"/>
    <dgm:cxn modelId="{A915C82B-8252-4E2C-BAB2-3CA54C824B89}" type="presParOf" srcId="{9522AB59-B581-4F41-BF1E-80E32B0D6602}" destId="{704ABABE-58F6-4FE1-908A-0754281A9F63}" srcOrd="4" destOrd="0" presId="urn:microsoft.com/office/officeart/2005/8/layout/list1"/>
    <dgm:cxn modelId="{B73B5290-F697-44F7-9D09-A7C15A8387EB}" type="presParOf" srcId="{704ABABE-58F6-4FE1-908A-0754281A9F63}" destId="{F659CE45-5995-43A0-8A56-024C09F4403C}" srcOrd="0" destOrd="0" presId="urn:microsoft.com/office/officeart/2005/8/layout/list1"/>
    <dgm:cxn modelId="{141F5C8E-9F4B-45C6-A16B-C22EC5C72F75}" type="presParOf" srcId="{704ABABE-58F6-4FE1-908A-0754281A9F63}" destId="{CA25D183-1A21-4AF0-818E-D454793BAE8D}" srcOrd="1" destOrd="0" presId="urn:microsoft.com/office/officeart/2005/8/layout/list1"/>
    <dgm:cxn modelId="{1256F9E5-A571-41AD-B1F7-E136005EF863}" type="presParOf" srcId="{9522AB59-B581-4F41-BF1E-80E32B0D6602}" destId="{4730049C-45FE-4A1F-9CE3-EF769652FC0B}" srcOrd="5" destOrd="0" presId="urn:microsoft.com/office/officeart/2005/8/layout/list1"/>
    <dgm:cxn modelId="{56B75897-9A8B-4041-ADDB-6E77380EE048}" type="presParOf" srcId="{9522AB59-B581-4F41-BF1E-80E32B0D6602}" destId="{EC76D349-392F-4CEB-A71F-D065799580AA}"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C00F36-6B81-4D77-8DDF-8C8A537FC6AF}">
      <dsp:nvSpPr>
        <dsp:cNvPr id="0" name=""/>
        <dsp:cNvSpPr/>
      </dsp:nvSpPr>
      <dsp:spPr>
        <a:xfrm>
          <a:off x="0" y="382620"/>
          <a:ext cx="7632848" cy="630000"/>
        </a:xfrm>
        <a:prstGeom prst="rect">
          <a:avLst/>
        </a:prstGeom>
        <a:solidFill>
          <a:schemeClr val="lt1">
            <a:alpha val="90000"/>
            <a:hueOff val="0"/>
            <a:satOff val="0"/>
            <a:lumOff val="0"/>
            <a:alphaOff val="0"/>
          </a:schemeClr>
        </a:solidFill>
        <a:ln w="25400" cap="flat" cmpd="sng" algn="ctr">
          <a:solidFill>
            <a:srgbClr val="307871"/>
          </a:solidFill>
          <a:prstDash val="solid"/>
        </a:ln>
        <a:effectLst/>
      </dsp:spPr>
      <dsp:style>
        <a:lnRef idx="2">
          <a:scrgbClr r="0" g="0" b="0"/>
        </a:lnRef>
        <a:fillRef idx="1">
          <a:scrgbClr r="0" g="0" b="0"/>
        </a:fillRef>
        <a:effectRef idx="0">
          <a:scrgbClr r="0" g="0" b="0"/>
        </a:effectRef>
        <a:fontRef idx="minor"/>
      </dsp:style>
    </dsp:sp>
    <dsp:sp modelId="{72C26AFF-C746-4DD7-ADC0-3F9540CE6529}">
      <dsp:nvSpPr>
        <dsp:cNvPr id="0" name=""/>
        <dsp:cNvSpPr/>
      </dsp:nvSpPr>
      <dsp:spPr>
        <a:xfrm>
          <a:off x="359074" y="0"/>
          <a:ext cx="7267597" cy="738000"/>
        </a:xfrm>
        <a:prstGeom prst="round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52" tIns="0" rIns="201952" bIns="0" numCol="1" spcCol="1270" anchor="ctr" anchorCtr="0">
          <a:noAutofit/>
        </a:bodyPr>
        <a:lstStyle/>
        <a:p>
          <a:pPr lvl="0" algn="l" defTabSz="889000">
            <a:lnSpc>
              <a:spcPct val="90000"/>
            </a:lnSpc>
            <a:spcBef>
              <a:spcPct val="0"/>
            </a:spcBef>
            <a:spcAft>
              <a:spcPct val="35000"/>
            </a:spcAft>
          </a:pPr>
          <a:r>
            <a:rPr lang="cs-CZ" sz="2000" kern="1200" dirty="0" smtClean="0">
              <a:solidFill>
                <a:srgbClr val="000000"/>
              </a:solidFill>
            </a:rPr>
            <a:t>pracovní poměr uzavřený na dobu určitou nebo na dobu neurčitou </a:t>
          </a:r>
          <a:endParaRPr lang="cs-CZ" sz="2000" kern="1200" dirty="0">
            <a:solidFill>
              <a:srgbClr val="000000"/>
            </a:solidFill>
          </a:endParaRPr>
        </a:p>
      </dsp:txBody>
      <dsp:txXfrm>
        <a:off x="395100" y="36026"/>
        <a:ext cx="7195545" cy="665948"/>
      </dsp:txXfrm>
    </dsp:sp>
    <dsp:sp modelId="{EC76D349-392F-4CEB-A71F-D065799580AA}">
      <dsp:nvSpPr>
        <dsp:cNvPr id="0" name=""/>
        <dsp:cNvSpPr/>
      </dsp:nvSpPr>
      <dsp:spPr>
        <a:xfrm>
          <a:off x="0" y="1516619"/>
          <a:ext cx="7632848" cy="630000"/>
        </a:xfrm>
        <a:prstGeom prst="rect">
          <a:avLst/>
        </a:prstGeom>
        <a:solidFill>
          <a:schemeClr val="lt1">
            <a:alpha val="90000"/>
            <a:hueOff val="0"/>
            <a:satOff val="0"/>
            <a:lumOff val="0"/>
            <a:alphaOff val="0"/>
          </a:schemeClr>
        </a:solidFill>
        <a:ln w="25400" cap="flat" cmpd="sng" algn="ctr">
          <a:solidFill>
            <a:srgbClr val="307871"/>
          </a:solidFill>
          <a:prstDash val="solid"/>
        </a:ln>
        <a:effectLst/>
      </dsp:spPr>
      <dsp:style>
        <a:lnRef idx="2">
          <a:scrgbClr r="0" g="0" b="0"/>
        </a:lnRef>
        <a:fillRef idx="1">
          <a:scrgbClr r="0" g="0" b="0"/>
        </a:fillRef>
        <a:effectRef idx="0">
          <a:scrgbClr r="0" g="0" b="0"/>
        </a:effectRef>
        <a:fontRef idx="minor"/>
      </dsp:style>
    </dsp:sp>
    <dsp:sp modelId="{CA25D183-1A21-4AF0-818E-D454793BAE8D}">
      <dsp:nvSpPr>
        <dsp:cNvPr id="0" name=""/>
        <dsp:cNvSpPr/>
      </dsp:nvSpPr>
      <dsp:spPr>
        <a:xfrm>
          <a:off x="363380" y="1147620"/>
          <a:ext cx="7267597" cy="738000"/>
        </a:xfrm>
        <a:prstGeom prst="round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52" tIns="0" rIns="201952" bIns="0" numCol="1" spcCol="1270" anchor="ctr" anchorCtr="0">
          <a:noAutofit/>
        </a:bodyPr>
        <a:lstStyle/>
        <a:p>
          <a:pPr lvl="0" algn="l" defTabSz="889000">
            <a:lnSpc>
              <a:spcPct val="90000"/>
            </a:lnSpc>
            <a:spcBef>
              <a:spcPct val="0"/>
            </a:spcBef>
            <a:spcAft>
              <a:spcPct val="35000"/>
            </a:spcAft>
          </a:pPr>
          <a:r>
            <a:rPr lang="cs-CZ" sz="2000" kern="1200" dirty="0" smtClean="0">
              <a:solidFill>
                <a:srgbClr val="000000"/>
              </a:solidFill>
            </a:rPr>
            <a:t>a dohody o pracích konaných mimo pracovní poměr (DPP, DPČ).</a:t>
          </a:r>
          <a:endParaRPr lang="cs-CZ" sz="2000" kern="1200" dirty="0">
            <a:solidFill>
              <a:srgbClr val="000000"/>
            </a:solidFill>
          </a:endParaRPr>
        </a:p>
      </dsp:txBody>
      <dsp:txXfrm>
        <a:off x="399406" y="1183646"/>
        <a:ext cx="7195545" cy="66594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17.09.2021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2536020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41460936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177176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15314692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222865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339502"/>
            <a:ext cx="1274625" cy="994208"/>
          </a:xfrm>
          <a:prstGeom prst="rect">
            <a:avLst/>
          </a:prstGeom>
        </p:spPr>
      </p:pic>
      <p:sp>
        <p:nvSpPr>
          <p:cNvPr id="7" name="Obdélník 6"/>
          <p:cNvSpPr/>
          <p:nvPr/>
        </p:nvSpPr>
        <p:spPr>
          <a:xfrm>
            <a:off x="539552" y="771550"/>
            <a:ext cx="5004556" cy="352839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755576" y="1167594"/>
            <a:ext cx="4608512" cy="2484276"/>
          </a:xfrm>
          <a:prstGeom prst="rect">
            <a:avLst/>
          </a:prstGeom>
        </p:spPr>
        <p:txBody>
          <a:bodyPr anchor="t">
            <a:normAutofit/>
          </a:bodyPr>
          <a:lstStyle/>
          <a:p>
            <a:r>
              <a:rPr lang="cs-CZ" sz="3000" b="1" dirty="0">
                <a:solidFill>
                  <a:schemeClr val="bg1"/>
                </a:solidFill>
                <a:latin typeface="Times New Roman" panose="02020603050405020304" pitchFamily="18" charset="0"/>
                <a:cs typeface="Times New Roman" panose="02020603050405020304" pitchFamily="18" charset="0"/>
              </a:rPr>
              <a:t/>
            </a:r>
            <a:br>
              <a:rPr lang="cs-CZ" sz="3000" b="1" dirty="0">
                <a:solidFill>
                  <a:schemeClr val="bg1"/>
                </a:solidFill>
                <a:latin typeface="Times New Roman" panose="02020603050405020304" pitchFamily="18" charset="0"/>
                <a:cs typeface="Times New Roman" panose="02020603050405020304" pitchFamily="18" charset="0"/>
              </a:rPr>
            </a:br>
            <a:r>
              <a:rPr lang="cs-CZ" sz="3000" b="1" dirty="0">
                <a:solidFill>
                  <a:schemeClr val="bg1"/>
                </a:solidFill>
                <a:latin typeface="Times New Roman" panose="02020603050405020304" pitchFamily="18" charset="0"/>
                <a:cs typeface="Times New Roman" panose="02020603050405020304" pitchFamily="18" charset="0"/>
              </a:rPr>
              <a:t/>
            </a:r>
            <a:br>
              <a:rPr lang="cs-CZ" sz="3000" b="1" dirty="0">
                <a:solidFill>
                  <a:schemeClr val="bg1"/>
                </a:solidFill>
                <a:latin typeface="Times New Roman" panose="02020603050405020304" pitchFamily="18" charset="0"/>
                <a:cs typeface="Times New Roman" panose="02020603050405020304" pitchFamily="18" charset="0"/>
              </a:rPr>
            </a:br>
            <a:r>
              <a:rPr lang="cs-CZ" sz="3000" b="1" dirty="0">
                <a:solidFill>
                  <a:schemeClr val="bg1"/>
                </a:solidFill>
                <a:latin typeface="Times New Roman" panose="02020603050405020304" pitchFamily="18" charset="0"/>
                <a:cs typeface="Times New Roman" panose="02020603050405020304" pitchFamily="18" charset="0"/>
              </a:rPr>
              <a:t/>
            </a:r>
            <a:br>
              <a:rPr lang="cs-CZ" sz="3000" b="1" dirty="0">
                <a:solidFill>
                  <a:schemeClr val="bg1"/>
                </a:solidFill>
                <a:latin typeface="Times New Roman" panose="02020603050405020304" pitchFamily="18" charset="0"/>
                <a:cs typeface="Times New Roman" panose="02020603050405020304" pitchFamily="18" charset="0"/>
              </a:rPr>
            </a:br>
            <a:r>
              <a:rPr lang="cs-CZ" sz="3000" b="1" dirty="0">
                <a:solidFill>
                  <a:schemeClr val="bg1"/>
                </a:solidFill>
              </a:rPr>
              <a:t>Zaměstnávání manželů </a:t>
            </a:r>
            <a:r>
              <a:rPr lang="cs-CZ" sz="3000" b="1" dirty="0">
                <a:solidFill>
                  <a:schemeClr val="bg1"/>
                </a:solidFill>
              </a:rPr>
              <a:t/>
            </a:r>
            <a:br>
              <a:rPr lang="cs-CZ" sz="3000" b="1" dirty="0">
                <a:solidFill>
                  <a:schemeClr val="bg1"/>
                </a:solidFill>
              </a:rPr>
            </a:br>
            <a:r>
              <a:rPr lang="cs-CZ" sz="3000" b="1" dirty="0">
                <a:solidFill>
                  <a:schemeClr val="bg1"/>
                </a:solidFill>
              </a:rPr>
              <a:t>a </a:t>
            </a:r>
            <a:r>
              <a:rPr lang="cs-CZ" sz="3000" b="1" dirty="0">
                <a:solidFill>
                  <a:schemeClr val="bg1"/>
                </a:solidFill>
              </a:rPr>
              <a:t>rodinné podnikání</a:t>
            </a:r>
            <a:endParaRPr lang="cs-CZ" sz="165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652121" y="3867894"/>
            <a:ext cx="2220083" cy="432048"/>
          </a:xfrm>
          <a:prstGeom prst="rect">
            <a:avLst/>
          </a:prstGeom>
        </p:spPr>
        <p:txBody>
          <a:bodyPr vert="horz" lIns="68580" tIns="34290" rIns="68580" bIns="3429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Jana Janoušková</a:t>
            </a:r>
            <a:endParaRPr lang="cs-CZ" altLang="cs-CZ" sz="18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1110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843558"/>
            <a:ext cx="8280920" cy="3960440"/>
          </a:xfrm>
          <a:prstGeom prst="rect">
            <a:avLst/>
          </a:prstGeom>
        </p:spPr>
        <p:txBody>
          <a:bodyPr>
            <a:noAutofit/>
          </a:bodyPr>
          <a:lstStyle/>
          <a:p>
            <a:pPr marL="0" indent="0" algn="just">
              <a:buNone/>
            </a:pPr>
            <a:r>
              <a:rPr lang="cs-CZ" sz="1800" dirty="0" smtClean="0"/>
              <a:t>Vkládá </a:t>
            </a:r>
            <a:r>
              <a:rPr lang="cs-CZ" sz="1800" dirty="0"/>
              <a:t>tuto nemovitost nebo movitou věc do obchodního majetku jeden z manželů</a:t>
            </a:r>
            <a:r>
              <a:rPr lang="cs-CZ" sz="1800" dirty="0" smtClean="0"/>
              <a:t>.</a:t>
            </a:r>
          </a:p>
          <a:p>
            <a:pPr marL="0" indent="0" algn="just">
              <a:buNone/>
            </a:pPr>
            <a:endParaRPr lang="cs-CZ" sz="1800" dirty="0"/>
          </a:p>
          <a:p>
            <a:pPr>
              <a:buNone/>
            </a:pPr>
            <a:r>
              <a:rPr lang="cs-CZ" sz="1800" dirty="0">
                <a:solidFill>
                  <a:srgbClr val="008000"/>
                </a:solidFill>
              </a:rPr>
              <a:t>V </a:t>
            </a:r>
            <a:r>
              <a:rPr lang="cs-CZ" sz="1800" u="sng" dirty="0">
                <a:solidFill>
                  <a:srgbClr val="008000"/>
                </a:solidFill>
              </a:rPr>
              <a:t>případě využití pro podnikání </a:t>
            </a:r>
            <a:r>
              <a:rPr lang="cs-CZ" sz="1800" dirty="0"/>
              <a:t>druhým z manželů:</a:t>
            </a:r>
          </a:p>
          <a:p>
            <a:pPr indent="-288000">
              <a:buFont typeface="Wingdings" panose="05000000000000000000" pitchFamily="2" charset="2"/>
              <a:buChar char="§"/>
            </a:pPr>
            <a:r>
              <a:rPr lang="cs-CZ" sz="1800" b="1" u="sng" dirty="0"/>
              <a:t>lze výdaje </a:t>
            </a:r>
            <a:r>
              <a:rPr lang="cs-CZ" sz="1800" dirty="0"/>
              <a:t>(náklady) související s touto nemovitostí nebo movitou  </a:t>
            </a:r>
            <a:r>
              <a:rPr lang="cs-CZ" sz="1800" dirty="0" smtClean="0"/>
              <a:t>věcí </a:t>
            </a:r>
            <a:r>
              <a:rPr lang="cs-CZ" sz="1800" b="1" u="sng" dirty="0"/>
              <a:t>rozdělit</a:t>
            </a:r>
            <a:r>
              <a:rPr lang="cs-CZ" sz="1800" dirty="0"/>
              <a:t> mezi oba manžele v poměru, v jakém ji využívají </a:t>
            </a:r>
            <a:r>
              <a:rPr lang="cs-CZ" sz="1800" dirty="0" smtClean="0"/>
              <a:t>při </a:t>
            </a:r>
            <a:r>
              <a:rPr lang="cs-CZ" sz="1800" dirty="0"/>
              <a:t>své činnosti</a:t>
            </a:r>
            <a:r>
              <a:rPr lang="cs-CZ" sz="1800" dirty="0" smtClean="0"/>
              <a:t>.</a:t>
            </a:r>
          </a:p>
          <a:p>
            <a:pPr indent="-288000">
              <a:buFont typeface="Wingdings" panose="05000000000000000000" pitchFamily="2" charset="2"/>
              <a:buChar char="§"/>
            </a:pPr>
            <a:endParaRPr lang="cs-CZ" sz="1800" dirty="0"/>
          </a:p>
          <a:p>
            <a:pPr>
              <a:buNone/>
            </a:pPr>
            <a:r>
              <a:rPr lang="cs-CZ" sz="1800" u="sng" dirty="0">
                <a:solidFill>
                  <a:srgbClr val="008000"/>
                </a:solidFill>
              </a:rPr>
              <a:t>V případě prodeje</a:t>
            </a:r>
            <a:r>
              <a:rPr lang="cs-CZ" sz="1800" dirty="0">
                <a:solidFill>
                  <a:srgbClr val="008000"/>
                </a:solidFill>
              </a:rPr>
              <a:t>:</a:t>
            </a:r>
          </a:p>
          <a:p>
            <a:pPr>
              <a:buFont typeface="Wingdings" panose="05000000000000000000" pitchFamily="2" charset="2"/>
              <a:buChar char="§"/>
            </a:pPr>
            <a:r>
              <a:rPr lang="cs-CZ" sz="1800" dirty="0"/>
              <a:t>(v bezpodílovém spoluvlastnictví) příjmy z prodeje jsou zdaňovány u </a:t>
            </a:r>
            <a:r>
              <a:rPr lang="cs-CZ" sz="1800" dirty="0">
                <a:solidFill>
                  <a:srgbClr val="307871"/>
                </a:solidFill>
              </a:rPr>
              <a:t>toho z manželů, který měl takovou nemovitost nebo movitou věc zahrnutou v obchodním majetku.</a:t>
            </a:r>
          </a:p>
          <a:p>
            <a:pPr indent="373063">
              <a:lnSpc>
                <a:spcPct val="110000"/>
              </a:lnSpc>
              <a:spcBef>
                <a:spcPts val="1200"/>
              </a:spcBef>
            </a:pPr>
            <a:endParaRPr lang="cs-CZ" sz="2400" b="1" dirty="0">
              <a:solidFill>
                <a:srgbClr val="307871"/>
              </a:solidFill>
              <a:latin typeface="Times New Roman" panose="02020603050405020304" pitchFamily="18" charset="0"/>
              <a:cs typeface="Times New Roman" panose="02020603050405020304" pitchFamily="18" charset="0"/>
            </a:endParaRPr>
          </a:p>
          <a:p>
            <a:pPr marL="0" indent="0">
              <a:lnSpc>
                <a:spcPct val="110000"/>
              </a:lnSpc>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98344" y="9632"/>
            <a:ext cx="7632848" cy="507703"/>
          </a:xfrm>
        </p:spPr>
        <p:txBody>
          <a:bodyPr/>
          <a:lstStyle/>
          <a:p>
            <a:r>
              <a:rPr lang="cs-CZ" sz="1800" b="1" dirty="0">
                <a:solidFill>
                  <a:srgbClr val="307871"/>
                </a:solidFill>
              </a:rPr>
              <a:t>Nemovitost nebo movitou věc v bezpodílovém spoluvlastnictví manželů  a je </a:t>
            </a:r>
            <a:r>
              <a:rPr lang="cs-CZ" sz="1800" b="1" u="sng" dirty="0">
                <a:solidFill>
                  <a:srgbClr val="307871"/>
                </a:solidFill>
              </a:rPr>
              <a:t>využívána pro podnikání</a:t>
            </a:r>
            <a:endParaRPr lang="cs-CZ" sz="1800" b="1" dirty="0">
              <a:solidFill>
                <a:srgbClr val="307871"/>
              </a:solidFill>
            </a:endParaRPr>
          </a:p>
        </p:txBody>
      </p:sp>
    </p:spTree>
    <p:extLst>
      <p:ext uri="{BB962C8B-B14F-4D97-AF65-F5344CB8AC3E}">
        <p14:creationId xmlns:p14="http://schemas.microsoft.com/office/powerpoint/2010/main" val="1722814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843558"/>
            <a:ext cx="8496944" cy="3744416"/>
          </a:xfrm>
          <a:prstGeom prst="rect">
            <a:avLst/>
          </a:prstGeom>
        </p:spPr>
        <p:txBody>
          <a:bodyPr>
            <a:noAutofit/>
          </a:bodyPr>
          <a:lstStyle/>
          <a:p>
            <a:pPr marL="0" indent="0">
              <a:buNone/>
            </a:pPr>
            <a:r>
              <a:rPr lang="cs-CZ" sz="2000" u="sng" dirty="0">
                <a:solidFill>
                  <a:srgbClr val="C00000"/>
                </a:solidFill>
              </a:rPr>
              <a:t>nemůže být uzavřen </a:t>
            </a:r>
            <a:r>
              <a:rPr lang="cs-CZ" sz="2000" dirty="0"/>
              <a:t>mezi manžely nebo partnery (osoby stejného pohlaví - registrované partnerství) </a:t>
            </a:r>
            <a:r>
              <a:rPr lang="cs-CZ" sz="2000" dirty="0">
                <a:cs typeface="Times New Roman" panose="02020603050405020304" pitchFamily="18" charset="0"/>
              </a:rPr>
              <a:t>→ </a:t>
            </a:r>
            <a:r>
              <a:rPr lang="cs-CZ" sz="2000" dirty="0"/>
              <a:t>(§ 318 ZP) </a:t>
            </a:r>
            <a:br>
              <a:rPr lang="cs-CZ" sz="2000" dirty="0"/>
            </a:br>
            <a:endParaRPr lang="cs-CZ" sz="2000" dirty="0"/>
          </a:p>
          <a:p>
            <a:pPr>
              <a:buNone/>
            </a:pPr>
            <a:r>
              <a:rPr lang="cs-CZ" sz="1800" dirty="0">
                <a:solidFill>
                  <a:schemeClr val="accent1">
                    <a:lumMod val="50000"/>
                  </a:schemeClr>
                </a:solidFill>
              </a:rPr>
              <a:t> </a:t>
            </a:r>
            <a:r>
              <a:rPr lang="cs-CZ" sz="1800" dirty="0">
                <a:solidFill>
                  <a:srgbClr val="307871"/>
                </a:solidFill>
              </a:rPr>
              <a:t>Pracovněprávním vztahem se podle § 3 ZP rozumí:</a:t>
            </a:r>
          </a:p>
          <a:p>
            <a:pPr>
              <a:buNone/>
            </a:pPr>
            <a:endParaRPr lang="cs-CZ" sz="1800" dirty="0"/>
          </a:p>
        </p:txBody>
      </p:sp>
      <p:sp>
        <p:nvSpPr>
          <p:cNvPr id="6" name="Nadpis 5"/>
          <p:cNvSpPr>
            <a:spLocks noGrp="1"/>
          </p:cNvSpPr>
          <p:nvPr>
            <p:ph type="title"/>
          </p:nvPr>
        </p:nvSpPr>
        <p:spPr>
          <a:xfrm>
            <a:off x="179512" y="195486"/>
            <a:ext cx="5616624" cy="507703"/>
          </a:xfrm>
        </p:spPr>
        <p:txBody>
          <a:bodyPr/>
          <a:lstStyle/>
          <a:p>
            <a:r>
              <a:rPr lang="cs-CZ" sz="2800" dirty="0">
                <a:solidFill>
                  <a:srgbClr val="307871"/>
                </a:solidFill>
              </a:rPr>
              <a:t>Pracovněprávní vztah</a:t>
            </a:r>
            <a:endParaRPr lang="cs-CZ" sz="2800" b="1" dirty="0">
              <a:solidFill>
                <a:srgbClr val="307871"/>
              </a:solidFill>
            </a:endParaRPr>
          </a:p>
        </p:txBody>
      </p:sp>
      <p:graphicFrame>
        <p:nvGraphicFramePr>
          <p:cNvPr id="4" name="Diagram 3"/>
          <p:cNvGraphicFramePr/>
          <p:nvPr>
            <p:extLst>
              <p:ext uri="{D42A27DB-BD31-4B8C-83A1-F6EECF244321}">
                <p14:modId xmlns:p14="http://schemas.microsoft.com/office/powerpoint/2010/main" val="4286039555"/>
              </p:ext>
            </p:extLst>
          </p:nvPr>
        </p:nvGraphicFramePr>
        <p:xfrm>
          <a:off x="467544" y="2211710"/>
          <a:ext cx="7632848" cy="21602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97543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694278"/>
            <a:ext cx="8424936" cy="3965703"/>
          </a:xfrm>
          <a:prstGeom prst="rect">
            <a:avLst/>
          </a:prstGeom>
        </p:spPr>
        <p:txBody>
          <a:bodyPr>
            <a:noAutofit/>
          </a:bodyPr>
          <a:lstStyle/>
          <a:p>
            <a:pPr marL="0" indent="0">
              <a:buNone/>
            </a:pPr>
            <a:r>
              <a:rPr lang="cs-CZ" sz="2000" dirty="0">
                <a:latin typeface="Times New Roman" panose="02020603050405020304" pitchFamily="18" charset="0"/>
                <a:cs typeface="Times New Roman" panose="02020603050405020304" pitchFamily="18" charset="0"/>
              </a:rPr>
              <a:t>→ </a:t>
            </a:r>
            <a:r>
              <a:rPr lang="cs-CZ" sz="2000" dirty="0"/>
              <a:t>jedině formu spolupráce osob dle </a:t>
            </a:r>
            <a:r>
              <a:rPr lang="cs-CZ" sz="2000" u="sng" dirty="0">
                <a:solidFill>
                  <a:srgbClr val="981E3A"/>
                </a:solidFill>
              </a:rPr>
              <a:t>§ 13 ZDP</a:t>
            </a:r>
            <a:r>
              <a:rPr lang="cs-CZ" sz="2000" dirty="0"/>
              <a:t>, </a:t>
            </a:r>
          </a:p>
          <a:p>
            <a:endParaRPr lang="cs-CZ" sz="2000" dirty="0"/>
          </a:p>
          <a:p>
            <a:pPr marL="0" indent="0">
              <a:buNone/>
            </a:pPr>
            <a:r>
              <a:rPr lang="cs-CZ" sz="2000" dirty="0">
                <a:cs typeface="Times New Roman" panose="02020603050405020304" pitchFamily="18" charset="0"/>
              </a:rPr>
              <a:t>→ </a:t>
            </a:r>
            <a:r>
              <a:rPr lang="cs-CZ" sz="2000" dirty="0"/>
              <a:t>anebo formu uzavření </a:t>
            </a:r>
            <a:r>
              <a:rPr lang="cs-CZ" sz="2000" u="sng" dirty="0">
                <a:solidFill>
                  <a:schemeClr val="accent5">
                    <a:lumMod val="75000"/>
                  </a:schemeClr>
                </a:solidFill>
              </a:rPr>
              <a:t>společnosti dle § 2716 </a:t>
            </a:r>
            <a:r>
              <a:rPr lang="cs-CZ" sz="2000" u="sng" dirty="0" err="1">
                <a:solidFill>
                  <a:schemeClr val="accent5">
                    <a:lumMod val="75000"/>
                  </a:schemeClr>
                </a:solidFill>
              </a:rPr>
              <a:t>Obč</a:t>
            </a:r>
            <a:r>
              <a:rPr lang="cs-CZ" sz="2000" u="sng" dirty="0">
                <a:solidFill>
                  <a:schemeClr val="accent5">
                    <a:lumMod val="75000"/>
                  </a:schemeClr>
                </a:solidFill>
              </a:rPr>
              <a:t>. zák. </a:t>
            </a:r>
            <a:r>
              <a:rPr lang="cs-CZ" sz="2000" u="sng" dirty="0"/>
              <a:t>(dříve sdružení osob </a:t>
            </a:r>
            <a:r>
              <a:rPr lang="cs-CZ" sz="2000" dirty="0"/>
              <a:t>podle §§ 829-841 </a:t>
            </a:r>
            <a:r>
              <a:rPr lang="cs-CZ" sz="2000" dirty="0" err="1"/>
              <a:t>ObčZ</a:t>
            </a:r>
            <a:r>
              <a:rPr lang="cs-CZ" sz="2000" dirty="0"/>
              <a:t> ):</a:t>
            </a:r>
          </a:p>
          <a:p>
            <a:pPr lvl="1">
              <a:buFont typeface="Wingdings" panose="05000000000000000000" pitchFamily="2" charset="2"/>
              <a:buChar char="§"/>
            </a:pPr>
            <a:r>
              <a:rPr lang="cs-CZ" sz="1800" dirty="0" smtClean="0"/>
              <a:t>účastníci </a:t>
            </a:r>
            <a:r>
              <a:rPr lang="cs-CZ" sz="1800" u="sng" dirty="0"/>
              <a:t>společnosti</a:t>
            </a:r>
            <a:r>
              <a:rPr lang="cs-CZ" sz="1800" dirty="0"/>
              <a:t> - </a:t>
            </a:r>
            <a:r>
              <a:rPr lang="cs-CZ" sz="1800" u="sng" dirty="0">
                <a:solidFill>
                  <a:schemeClr val="accent5">
                    <a:lumMod val="75000"/>
                  </a:schemeClr>
                </a:solidFill>
              </a:rPr>
              <a:t>příslušné oprávnění </a:t>
            </a:r>
            <a:r>
              <a:rPr lang="cs-CZ" sz="1800" dirty="0"/>
              <a:t>k výkonu některé z činností společných podnikatelských aktivit. </a:t>
            </a:r>
          </a:p>
          <a:p>
            <a:pPr lvl="1">
              <a:buFont typeface="Wingdings" panose="05000000000000000000" pitchFamily="2" charset="2"/>
              <a:buChar char="§"/>
            </a:pPr>
            <a:r>
              <a:rPr lang="cs-CZ" sz="1800" dirty="0" smtClean="0"/>
              <a:t>např</a:t>
            </a:r>
            <a:r>
              <a:rPr lang="cs-CZ" sz="1800" dirty="0"/>
              <a:t>. živnostenské oprávnění, zápis do evidence zemědělského podnikatele, registrace dle specifických právních předpisů (soukromý lékař, advokát, daňový poradce apod.)</a:t>
            </a:r>
          </a:p>
          <a:p>
            <a:pPr marL="0" indent="0">
              <a:spcBef>
                <a:spcPts val="1200"/>
              </a:spcBef>
              <a:buNone/>
            </a:pPr>
            <a:endParaRPr lang="cs-CZ" sz="1320" b="1"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04856" cy="507703"/>
          </a:xfrm>
        </p:spPr>
        <p:txBody>
          <a:bodyPr/>
          <a:lstStyle/>
          <a:p>
            <a:r>
              <a:rPr lang="cs-CZ" sz="2000" b="1" dirty="0">
                <a:solidFill>
                  <a:srgbClr val="307871"/>
                </a:solidFill>
              </a:rPr>
              <a:t>V případě, že při podnikání manželka vypomáhá manželovi</a:t>
            </a:r>
            <a:endParaRPr lang="cs-CZ" sz="2000" b="1" dirty="0">
              <a:solidFill>
                <a:srgbClr val="307871"/>
              </a:solidFill>
            </a:endParaRPr>
          </a:p>
        </p:txBody>
      </p:sp>
    </p:spTree>
    <p:extLst>
      <p:ext uri="{BB962C8B-B14F-4D97-AF65-F5344CB8AC3E}">
        <p14:creationId xmlns:p14="http://schemas.microsoft.com/office/powerpoint/2010/main" val="3782576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528392"/>
          </a:xfrm>
          <a:prstGeom prst="rect">
            <a:avLst/>
          </a:prstGeom>
        </p:spPr>
        <p:txBody>
          <a:bodyPr>
            <a:noAutofit/>
          </a:bodyPr>
          <a:lstStyle/>
          <a:p>
            <a:pPr marL="396000" indent="-288000">
              <a:buFont typeface="Wingdings" panose="05000000000000000000" pitchFamily="2" charset="2"/>
              <a:buChar char="§"/>
            </a:pPr>
            <a:r>
              <a:rPr lang="cs-CZ" sz="1800" dirty="0"/>
              <a:t>jako spolupracující </a:t>
            </a:r>
            <a:r>
              <a:rPr lang="cs-CZ" sz="1800" dirty="0" smtClean="0"/>
              <a:t>osoba </a:t>
            </a:r>
            <a:r>
              <a:rPr lang="cs-CZ" sz="1800" dirty="0"/>
              <a:t>má všechny nároky v oblasti důchodového i nemocenského zabezpečení zachovány. </a:t>
            </a:r>
          </a:p>
          <a:p>
            <a:pPr marL="396000" indent="-288000">
              <a:buFont typeface="Wingdings" panose="05000000000000000000" pitchFamily="2" charset="2"/>
              <a:buChar char="§"/>
            </a:pPr>
            <a:r>
              <a:rPr lang="cs-CZ" sz="1800" dirty="0"/>
              <a:t>Samozřejmě za předpokladu, že </a:t>
            </a:r>
            <a:r>
              <a:rPr lang="cs-CZ" sz="1800" dirty="0" smtClean="0"/>
              <a:t>manžel/</a:t>
            </a:r>
            <a:r>
              <a:rPr lang="cs-CZ" sz="1800" dirty="0" err="1" smtClean="0"/>
              <a:t>ka</a:t>
            </a:r>
            <a:r>
              <a:rPr lang="cs-CZ" sz="1800" dirty="0"/>
              <a:t>, s nímž je druhý manžel/manželka ve vztahu spolupracující osoby, za něho řádně odvádí pojistné na sociální zabezpečení a zdravotní pojištění. </a:t>
            </a:r>
          </a:p>
          <a:p>
            <a:pPr marL="396000" indent="-288000"/>
            <a:endParaRPr lang="cs-CZ" sz="1800" b="1" dirty="0"/>
          </a:p>
          <a:p>
            <a:pPr marL="396000" indent="-288000">
              <a:buFont typeface="Wingdings" panose="05000000000000000000" pitchFamily="2" charset="2"/>
              <a:buChar char="§"/>
            </a:pPr>
            <a:r>
              <a:rPr lang="cs-CZ" sz="1800" dirty="0"/>
              <a:t>Pro spolupracujícího manžela/manželku z tohoto vztahu nevznikají pracovněprávní nároky, jako je například dovolená, pracovní volno apod. </a:t>
            </a:r>
          </a:p>
          <a:p>
            <a:pPr marL="88900" indent="0">
              <a:spcBef>
                <a:spcPts val="1200"/>
              </a:spcBef>
              <a:buNone/>
            </a:pPr>
            <a:r>
              <a:rPr lang="cs-CZ" sz="1800" b="1" dirty="0" smtClean="0">
                <a:solidFill>
                  <a:srgbClr val="002060"/>
                </a:solidFill>
                <a:latin typeface="Times New Roman" panose="02020603050405020304" pitchFamily="18" charset="0"/>
                <a:cs typeface="Times New Roman" panose="02020603050405020304" pitchFamily="18" charset="0"/>
              </a:rPr>
              <a:t> </a:t>
            </a:r>
            <a:endParaRPr lang="cs-CZ" sz="1800" b="1" dirty="0">
              <a:solidFill>
                <a:srgbClr val="002060"/>
              </a:solidFill>
              <a:latin typeface="Times New Roman" panose="02020603050405020304" pitchFamily="18" charset="0"/>
              <a:cs typeface="Times New Roman" panose="02020603050405020304" pitchFamily="18" charset="0"/>
            </a:endParaRPr>
          </a:p>
          <a:p>
            <a:pPr marL="452437" indent="0">
              <a:spcBef>
                <a:spcPts val="1200"/>
              </a:spcBef>
              <a:buNone/>
            </a:pPr>
            <a:endParaRPr lang="cs-CZ" sz="1800" b="1"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1800" b="1"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1800" b="1" dirty="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51520" y="195486"/>
            <a:ext cx="7812360" cy="507703"/>
          </a:xfrm>
        </p:spPr>
        <p:txBody>
          <a:bodyPr/>
          <a:lstStyle/>
          <a:p>
            <a:r>
              <a:rPr lang="cs-CZ" sz="2800" b="1" dirty="0">
                <a:solidFill>
                  <a:srgbClr val="307871"/>
                </a:solidFill>
              </a:rPr>
              <a:t>Manžel(</a:t>
            </a:r>
            <a:r>
              <a:rPr lang="cs-CZ" sz="2800" b="1" dirty="0" err="1">
                <a:solidFill>
                  <a:srgbClr val="307871"/>
                </a:solidFill>
              </a:rPr>
              <a:t>ka</a:t>
            </a:r>
            <a:r>
              <a:rPr lang="cs-CZ" sz="2800" b="1" dirty="0">
                <a:solidFill>
                  <a:srgbClr val="307871"/>
                </a:solidFill>
              </a:rPr>
              <a:t>) jako spolupracující osoba</a:t>
            </a:r>
            <a:endParaRPr lang="cs-CZ" sz="2800" b="1" dirty="0">
              <a:solidFill>
                <a:srgbClr val="307871"/>
              </a:solidFill>
            </a:endParaRPr>
          </a:p>
        </p:txBody>
      </p:sp>
    </p:spTree>
    <p:extLst>
      <p:ext uri="{BB962C8B-B14F-4D97-AF65-F5344CB8AC3E}">
        <p14:creationId xmlns:p14="http://schemas.microsoft.com/office/powerpoint/2010/main" val="2554036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95486"/>
            <a:ext cx="7488832" cy="507703"/>
          </a:xfrm>
        </p:spPr>
        <p:txBody>
          <a:bodyPr/>
          <a:lstStyle/>
          <a:p>
            <a:r>
              <a:rPr lang="pl-PL" sz="2800" b="1" dirty="0" smtClean="0"/>
              <a:t>Rodinný závod</a:t>
            </a:r>
            <a:endParaRPr lang="cs-CZ" sz="2800" b="1" dirty="0"/>
          </a:p>
        </p:txBody>
      </p:sp>
      <p:sp>
        <p:nvSpPr>
          <p:cNvPr id="4" name="Obdélník 3"/>
          <p:cNvSpPr/>
          <p:nvPr/>
        </p:nvSpPr>
        <p:spPr>
          <a:xfrm>
            <a:off x="323528" y="843558"/>
            <a:ext cx="8496944" cy="3416320"/>
          </a:xfrm>
          <a:prstGeom prst="rect">
            <a:avLst/>
          </a:prstGeom>
        </p:spPr>
        <p:txBody>
          <a:bodyPr wrap="square">
            <a:spAutoFit/>
          </a:bodyPr>
          <a:lstStyle/>
          <a:p>
            <a:r>
              <a:rPr lang="cs-CZ" b="1" dirty="0"/>
              <a:t>Právní úprava tak řeší situace, kdy v závodě budou společně podnikat manželé nebo alespoň s jedním z manželů i jejich příbuzní až do třetího </a:t>
            </a:r>
            <a:r>
              <a:rPr lang="cs-CZ" b="1" dirty="0" smtClean="0"/>
              <a:t>stupně </a:t>
            </a:r>
            <a:r>
              <a:rPr lang="cs-CZ" dirty="0" smtClean="0"/>
              <a:t>(popř. osoby </a:t>
            </a:r>
            <a:r>
              <a:rPr lang="cs-CZ" dirty="0"/>
              <a:t>s manžely </a:t>
            </a:r>
            <a:r>
              <a:rPr lang="cs-CZ" dirty="0" err="1"/>
              <a:t>sešvagřené</a:t>
            </a:r>
            <a:r>
              <a:rPr lang="cs-CZ" dirty="0"/>
              <a:t> až do druhého </a:t>
            </a:r>
            <a:r>
              <a:rPr lang="cs-CZ" dirty="0" smtClean="0"/>
              <a:t>stupně).</a:t>
            </a:r>
          </a:p>
          <a:p>
            <a:endParaRPr lang="cs-CZ" dirty="0" smtClean="0"/>
          </a:p>
          <a:p>
            <a:endParaRPr lang="cs-CZ" dirty="0" smtClean="0"/>
          </a:p>
          <a:p>
            <a:r>
              <a:rPr lang="cs-CZ" dirty="0" smtClean="0"/>
              <a:t>Členové </a:t>
            </a:r>
            <a:r>
              <a:rPr lang="cs-CZ" dirty="0"/>
              <a:t>rodiny zúčastnění na provozu rodinného závodu se podílejí na zisku z něho i na nabytých věcech z tohoto zisku, jakož i na přírůstcích závodu v míře odpovídající množství a druhu své </a:t>
            </a:r>
            <a:r>
              <a:rPr lang="cs-CZ" dirty="0" smtClean="0"/>
              <a:t>práce </a:t>
            </a:r>
            <a:r>
              <a:rPr lang="cs-CZ" dirty="0"/>
              <a:t>(viz občanský zákoník).</a:t>
            </a:r>
            <a:r>
              <a:rPr lang="cs-CZ" dirty="0" smtClean="0"/>
              <a:t> </a:t>
            </a:r>
          </a:p>
          <a:p>
            <a:endParaRPr lang="cs-CZ" dirty="0"/>
          </a:p>
          <a:p>
            <a:r>
              <a:rPr lang="cs-CZ" dirty="0"/>
              <a:t>Rozhodnutí o použití zisku z rodinného závodu nebo jeho přírůstků a dalších podstatných náležitostí se přijímají většinou hlasů členů rodiny.</a:t>
            </a:r>
          </a:p>
          <a:p>
            <a:endParaRPr lang="cs-CZ" dirty="0"/>
          </a:p>
        </p:txBody>
      </p:sp>
    </p:spTree>
    <p:extLst>
      <p:ext uri="{BB962C8B-B14F-4D97-AF65-F5344CB8AC3E}">
        <p14:creationId xmlns:p14="http://schemas.microsoft.com/office/powerpoint/2010/main" val="2702163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926877"/>
            <a:ext cx="8702823" cy="3528392"/>
          </a:xfrm>
          <a:prstGeom prst="rect">
            <a:avLst/>
          </a:prstGeom>
        </p:spPr>
        <p:txBody>
          <a:bodyPr>
            <a:noAutofit/>
          </a:bodyPr>
          <a:lstStyle/>
          <a:p>
            <a:r>
              <a:rPr lang="cs-CZ" sz="1800" dirty="0"/>
              <a:t>manžel působí ve funkci statutárního orgánu jednatele společnosti:</a:t>
            </a:r>
          </a:p>
          <a:p>
            <a:r>
              <a:rPr lang="cs-CZ" sz="1800" b="1" dirty="0">
                <a:solidFill>
                  <a:schemeClr val="accent1"/>
                </a:solidFill>
                <a:latin typeface="Times New Roman" panose="02020603050405020304" pitchFamily="18" charset="0"/>
                <a:cs typeface="Times New Roman" panose="02020603050405020304" pitchFamily="18" charset="0"/>
              </a:rPr>
              <a:t>→</a:t>
            </a:r>
            <a:r>
              <a:rPr lang="cs-CZ" sz="1800" dirty="0">
                <a:latin typeface="Times New Roman" panose="02020603050405020304" pitchFamily="18" charset="0"/>
                <a:cs typeface="Times New Roman" panose="02020603050405020304" pitchFamily="18" charset="0"/>
              </a:rPr>
              <a:t> </a:t>
            </a:r>
            <a:r>
              <a:rPr lang="cs-CZ" sz="1800" dirty="0"/>
              <a:t>může být s manželkou uzavřen pracovněprávní vztah, i když na straně zaměstnavatele podepisuje pracovní smlouvu nebo dohodu manžel jakožto statutární orgán společnosti. </a:t>
            </a:r>
          </a:p>
          <a:p>
            <a:endParaRPr lang="cs-CZ" sz="1800" dirty="0"/>
          </a:p>
          <a:p>
            <a:r>
              <a:rPr lang="cs-CZ" sz="1800" dirty="0"/>
              <a:t>Pracovněprávní vztah není uzavírán mezi manžely, ale mezi zaměstnancem a obchodní společností, ve které je manžel statutárním orgánem. </a:t>
            </a:r>
          </a:p>
          <a:p>
            <a:endParaRPr lang="cs-CZ" sz="1800" dirty="0"/>
          </a:p>
          <a:p>
            <a:r>
              <a:rPr lang="cs-CZ" sz="1800" dirty="0"/>
              <a:t>i v případě, že manžel založí jako jediný společník s.r.o., ve které současně vykonává funkci jednatele společnosti. I v tomto případě může tato společnost zaměstnat manželku jediného společníka.</a:t>
            </a:r>
          </a:p>
          <a:p>
            <a:pPr algn="ctr">
              <a:buNone/>
            </a:pPr>
            <a:r>
              <a:rPr lang="cs-CZ" sz="1800" dirty="0"/>
              <a:t> </a:t>
            </a:r>
            <a:r>
              <a:rPr lang="cs-CZ" sz="1800" u="sng" dirty="0">
                <a:solidFill>
                  <a:srgbClr val="9F2B2B"/>
                </a:solidFill>
                <a:latin typeface="Comic Sans MS" pitchFamily="66" charset="0"/>
                <a:cs typeface="Aparajita" pitchFamily="34" charset="0"/>
              </a:rPr>
              <a:t>Jde o pracovněprávní vztah mezi zaměstnancem a společností a nikoliv o pracovněprávní vztah mezi manžely</a:t>
            </a:r>
            <a:r>
              <a:rPr lang="cs-CZ" sz="1800" dirty="0">
                <a:solidFill>
                  <a:srgbClr val="9F2B2B"/>
                </a:solidFill>
                <a:latin typeface="Comic Sans MS" pitchFamily="66" charset="0"/>
                <a:cs typeface="Aparajita" pitchFamily="34" charset="0"/>
              </a:rPr>
              <a:t>.</a:t>
            </a:r>
          </a:p>
          <a:p>
            <a:pPr indent="373063" algn="just">
              <a:spcBef>
                <a:spcPts val="0"/>
              </a:spcBef>
            </a:pPr>
            <a:endParaRPr lang="cs-CZ" sz="1800" b="1" dirty="0">
              <a:solidFill>
                <a:srgbClr val="307871"/>
              </a:solidFill>
              <a:latin typeface="Times New Roman" panose="02020603050405020304" pitchFamily="18" charset="0"/>
              <a:cs typeface="Times New Roman" panose="02020603050405020304" pitchFamily="18" charset="0"/>
            </a:endParaRPr>
          </a:p>
          <a:p>
            <a:pPr algn="just">
              <a:spcBef>
                <a:spcPts val="0"/>
              </a:spcBef>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sz="2000" b="1" dirty="0">
                <a:solidFill>
                  <a:srgbClr val="307871"/>
                </a:solidFill>
              </a:rPr>
              <a:t>Zaměstnání ve společnosti s právní subjektivitou (spolek, </a:t>
            </a:r>
            <a:r>
              <a:rPr lang="cs-CZ" sz="2000" b="1" dirty="0" err="1">
                <a:solidFill>
                  <a:srgbClr val="307871"/>
                </a:solidFill>
              </a:rPr>
              <a:t>s.r.o</a:t>
            </a:r>
            <a:r>
              <a:rPr lang="cs-CZ" sz="2000" b="1" dirty="0">
                <a:solidFill>
                  <a:srgbClr val="307871"/>
                </a:solidFill>
              </a:rPr>
              <a:t>…..)</a:t>
            </a:r>
            <a:endParaRPr lang="cs-CZ" sz="2000" b="1" dirty="0">
              <a:solidFill>
                <a:srgbClr val="307871"/>
              </a:solidFill>
            </a:endParaRPr>
          </a:p>
        </p:txBody>
      </p:sp>
    </p:spTree>
    <p:extLst>
      <p:ext uri="{BB962C8B-B14F-4D97-AF65-F5344CB8AC3E}">
        <p14:creationId xmlns:p14="http://schemas.microsoft.com/office/powerpoint/2010/main" val="10231057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843558"/>
            <a:ext cx="8280920" cy="3888432"/>
          </a:xfrm>
          <a:prstGeom prst="rect">
            <a:avLst/>
          </a:prstGeom>
        </p:spPr>
        <p:txBody>
          <a:bodyPr>
            <a:noAutofit/>
          </a:bodyPr>
          <a:lstStyle/>
          <a:p>
            <a:pPr algn="just"/>
            <a:r>
              <a:rPr lang="cs-CZ" sz="1800" dirty="0"/>
              <a:t>V českém právu je od 1. 1.  2014 </a:t>
            </a:r>
            <a:endParaRPr lang="cs-CZ" sz="1800" dirty="0" smtClean="0"/>
          </a:p>
          <a:p>
            <a:pPr algn="just"/>
            <a:r>
              <a:rPr lang="cs-CZ" sz="1800" dirty="0" smtClean="0"/>
              <a:t>Zvláštní </a:t>
            </a:r>
            <a:r>
              <a:rPr lang="cs-CZ" sz="1800" dirty="0"/>
              <a:t>forma </a:t>
            </a:r>
            <a:r>
              <a:rPr lang="cs-CZ" sz="1800" dirty="0">
                <a:solidFill>
                  <a:schemeClr val="accent1"/>
                </a:solidFill>
              </a:rPr>
              <a:t>právnické osoby</a:t>
            </a:r>
            <a:r>
              <a:rPr lang="cs-CZ" sz="1800" dirty="0"/>
              <a:t>, určena:</a:t>
            </a:r>
          </a:p>
          <a:p>
            <a:pPr algn="just"/>
            <a:r>
              <a:rPr lang="cs-CZ" sz="1800" dirty="0"/>
              <a:t>→ pro samosprávné a dobrovolné sdružení osob vedených společným zájmem, které je založeno nejméně třemi osobami</a:t>
            </a:r>
            <a:r>
              <a:rPr lang="cs-CZ" sz="1800" dirty="0" smtClean="0"/>
              <a:t>.</a:t>
            </a:r>
          </a:p>
          <a:p>
            <a:pPr algn="just"/>
            <a:endParaRPr lang="cs-CZ" sz="1800" dirty="0"/>
          </a:p>
          <a:p>
            <a:pPr algn="just"/>
            <a:r>
              <a:rPr lang="cs-CZ" sz="1800" u="sng" dirty="0">
                <a:solidFill>
                  <a:schemeClr val="accent1">
                    <a:lumMod val="75000"/>
                  </a:schemeClr>
                </a:solidFill>
              </a:rPr>
              <a:t>Účelem</a:t>
            </a:r>
            <a:r>
              <a:rPr lang="cs-CZ" sz="1800" dirty="0"/>
              <a:t> spolku mohou být buď vzájemně prospěšné cíle, tedy společné aktivity zaměřené jen na členy spolku (sportovní kluby, myslivecká sdružení apod.), nebo veřejně prospěšné cíle směřující vůči veřejnosti (poskytování sociálních služeb, vzdělávací a informační aktivity apod</a:t>
            </a:r>
            <a:r>
              <a:rPr lang="cs-CZ" sz="1800" dirty="0" smtClean="0"/>
              <a:t>.).</a:t>
            </a:r>
          </a:p>
          <a:p>
            <a:pPr algn="just"/>
            <a:r>
              <a:rPr lang="cs-CZ" sz="1800" dirty="0" smtClean="0"/>
              <a:t>Spolek </a:t>
            </a:r>
            <a:r>
              <a:rPr lang="cs-CZ" sz="1800" dirty="0"/>
              <a:t>může vlastním jménem  podnikat, ale nesmí to být jeho hlavní činností a případný zisk musí být použit na podporu dosažení vlastních cílů spolku. Členy spolku mohou být fyzické i právnické osoby. </a:t>
            </a:r>
          </a:p>
          <a:p>
            <a:pPr indent="373063" algn="just">
              <a:spcBef>
                <a:spcPts val="0"/>
              </a:spcBef>
            </a:pPr>
            <a:endParaRPr lang="cs-CZ" sz="1800" b="1" dirty="0">
              <a:solidFill>
                <a:srgbClr val="002060"/>
              </a:solidFill>
              <a:latin typeface="Times New Roman" panose="02020603050405020304" pitchFamily="18" charset="0"/>
              <a:cs typeface="Times New Roman" panose="02020603050405020304" pitchFamily="18" charset="0"/>
            </a:endParaRPr>
          </a:p>
          <a:p>
            <a:pPr indent="373063" algn="just">
              <a:spcBef>
                <a:spcPts val="0"/>
              </a:spcBef>
            </a:pPr>
            <a:endParaRPr lang="cs-CZ" sz="1800" b="1" dirty="0">
              <a:solidFill>
                <a:srgbClr val="307871"/>
              </a:solidFill>
              <a:latin typeface="Times New Roman" panose="02020603050405020304" pitchFamily="18" charset="0"/>
              <a:cs typeface="Times New Roman" panose="02020603050405020304" pitchFamily="18" charset="0"/>
            </a:endParaRPr>
          </a:p>
          <a:p>
            <a:pPr marL="0" indent="0" algn="just">
              <a:spcBef>
                <a:spcPts val="0"/>
              </a:spcBef>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sz="2800" b="1" dirty="0" smtClean="0">
                <a:solidFill>
                  <a:srgbClr val="307871"/>
                </a:solidFill>
              </a:rPr>
              <a:t>Spolek </a:t>
            </a:r>
            <a:r>
              <a:rPr lang="cs-CZ" sz="2800" b="1" dirty="0">
                <a:solidFill>
                  <a:srgbClr val="307871"/>
                </a:solidFill>
              </a:rPr>
              <a:t>- </a:t>
            </a:r>
            <a:r>
              <a:rPr lang="cs-CZ" sz="2800" dirty="0">
                <a:solidFill>
                  <a:srgbClr val="307871"/>
                </a:solidFill>
              </a:rPr>
              <a:t>je obecně sdružení či skupina </a:t>
            </a:r>
            <a:r>
              <a:rPr lang="cs-CZ" sz="2800" dirty="0" smtClean="0">
                <a:solidFill>
                  <a:srgbClr val="307871"/>
                </a:solidFill>
              </a:rPr>
              <a:t>osob</a:t>
            </a:r>
            <a:endParaRPr lang="cs-CZ" sz="2800" b="1" dirty="0">
              <a:solidFill>
                <a:srgbClr val="307871"/>
              </a:solidFill>
            </a:endParaRPr>
          </a:p>
        </p:txBody>
      </p:sp>
    </p:spTree>
    <p:extLst>
      <p:ext uri="{BB962C8B-B14F-4D97-AF65-F5344CB8AC3E}">
        <p14:creationId xmlns:p14="http://schemas.microsoft.com/office/powerpoint/2010/main" val="2406841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65077" y="725191"/>
            <a:ext cx="8856984" cy="3399683"/>
          </a:xfrm>
          <a:prstGeom prst="rect">
            <a:avLst/>
          </a:prstGeom>
        </p:spPr>
        <p:txBody>
          <a:bodyPr>
            <a:noAutofit/>
          </a:bodyPr>
          <a:lstStyle/>
          <a:p>
            <a:pPr marL="144000" indent="-216000">
              <a:buFont typeface="Wingdings" panose="05000000000000000000" pitchFamily="2" charset="2"/>
              <a:buChar char="§"/>
            </a:pPr>
            <a:r>
              <a:rPr lang="cs-CZ" sz="1800" dirty="0"/>
              <a:t>vzniká dnem uzavření manželství, </a:t>
            </a:r>
          </a:p>
          <a:p>
            <a:pPr marL="144000" indent="-216000">
              <a:buFont typeface="Wingdings" panose="05000000000000000000" pitchFamily="2" charset="2"/>
              <a:buChar char="§"/>
            </a:pPr>
            <a:r>
              <a:rPr lang="cs-CZ" sz="1800" dirty="0"/>
              <a:t> zaniká se zánikem manželství rozvodem resp. úmrtím jednoho z manželů,</a:t>
            </a:r>
          </a:p>
          <a:p>
            <a:pPr marL="144000" indent="-216000">
              <a:buFont typeface="Wingdings" panose="05000000000000000000" pitchFamily="2" charset="2"/>
              <a:buChar char="§"/>
            </a:pPr>
            <a:r>
              <a:rPr lang="cs-CZ" sz="1800" dirty="0"/>
              <a:t> majetek ve společném jmění manželů nebo jeho část může jeden z manželů </a:t>
            </a:r>
            <a:r>
              <a:rPr lang="cs-CZ" sz="1800" dirty="0" smtClean="0"/>
              <a:t>použít </a:t>
            </a:r>
            <a:r>
              <a:rPr lang="cs-CZ" sz="1800" dirty="0"/>
              <a:t>k podnikání se </a:t>
            </a:r>
            <a:r>
              <a:rPr lang="cs-CZ" sz="1800" b="1" u="sng" dirty="0">
                <a:solidFill>
                  <a:srgbClr val="008000"/>
                </a:solidFill>
              </a:rPr>
              <a:t>souhlasem druhého manžela.</a:t>
            </a:r>
          </a:p>
          <a:p>
            <a:pPr>
              <a:buFont typeface="Wingdings" panose="05000000000000000000" pitchFamily="2" charset="2"/>
              <a:buChar char="§"/>
            </a:pPr>
            <a:endParaRPr lang="cs-CZ" sz="1800" u="sng" dirty="0">
              <a:solidFill>
                <a:srgbClr val="FF0000"/>
              </a:solidFill>
            </a:endParaRPr>
          </a:p>
          <a:p>
            <a:r>
              <a:rPr lang="cs-CZ" sz="1800" dirty="0"/>
              <a:t>Touto zákonnou podmínkou je vlastní ochrana majetku nepodnikajícího manžela. </a:t>
            </a:r>
            <a:endParaRPr lang="cs-CZ" sz="1800" dirty="0" smtClean="0"/>
          </a:p>
          <a:p>
            <a:r>
              <a:rPr lang="cs-CZ" sz="1800" dirty="0" smtClean="0"/>
              <a:t>Souhlas </a:t>
            </a:r>
            <a:r>
              <a:rPr lang="cs-CZ" sz="1800" dirty="0"/>
              <a:t>je třeba udělit při prvním použití majetku ve společném jmění manželů nebo jeho části k podnikání jednoho z manželů.</a:t>
            </a:r>
          </a:p>
          <a:p>
            <a:r>
              <a:rPr lang="cs-CZ" sz="1800" dirty="0"/>
              <a:t>K dalším právním úkonům souvisejícím s podnikáním již souhlas druhého manžela není třeba.</a:t>
            </a:r>
          </a:p>
        </p:txBody>
      </p:sp>
      <p:sp>
        <p:nvSpPr>
          <p:cNvPr id="6" name="Nadpis 5"/>
          <p:cNvSpPr>
            <a:spLocks noGrp="1"/>
          </p:cNvSpPr>
          <p:nvPr>
            <p:ph type="title"/>
          </p:nvPr>
        </p:nvSpPr>
        <p:spPr>
          <a:xfrm>
            <a:off x="179512" y="195486"/>
            <a:ext cx="7632848" cy="507703"/>
          </a:xfrm>
        </p:spPr>
        <p:txBody>
          <a:bodyPr/>
          <a:lstStyle/>
          <a:p>
            <a:r>
              <a:rPr lang="cs-CZ" sz="2800" b="1" dirty="0">
                <a:solidFill>
                  <a:srgbClr val="307871"/>
                </a:solidFill>
              </a:rPr>
              <a:t>Podnikání manželů  - společné jmění manželů</a:t>
            </a:r>
            <a:endParaRPr lang="cs-CZ" sz="2800" b="1" dirty="0">
              <a:solidFill>
                <a:srgbClr val="307871"/>
              </a:solidFill>
            </a:endParaRPr>
          </a:p>
        </p:txBody>
      </p:sp>
    </p:spTree>
    <p:extLst>
      <p:ext uri="{BB962C8B-B14F-4D97-AF65-F5344CB8AC3E}">
        <p14:creationId xmlns:p14="http://schemas.microsoft.com/office/powerpoint/2010/main" val="2281164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1059581"/>
            <a:ext cx="8856984" cy="3759723"/>
          </a:xfrm>
          <a:prstGeom prst="rect">
            <a:avLst/>
          </a:prstGeom>
        </p:spPr>
        <p:txBody>
          <a:bodyPr>
            <a:noAutofit/>
          </a:bodyPr>
          <a:lstStyle/>
          <a:p>
            <a:pPr marL="216000" indent="-216000">
              <a:buFont typeface="Wingdings" panose="05000000000000000000" pitchFamily="2" charset="2"/>
              <a:buChar char="§"/>
            </a:pPr>
            <a:r>
              <a:rPr lang="cs-CZ" sz="2000" dirty="0"/>
              <a:t>Za účelem ochrany majetku manžela, který nepodniká.</a:t>
            </a:r>
          </a:p>
          <a:p>
            <a:pPr marL="216000" indent="-216000">
              <a:buFont typeface="Wingdings" panose="05000000000000000000" pitchFamily="2" charset="2"/>
              <a:buChar char="§"/>
            </a:pPr>
            <a:r>
              <a:rPr lang="cs-CZ" sz="2000" dirty="0"/>
              <a:t>Smlouvou uzavřenou formou notářského zápisu.</a:t>
            </a:r>
          </a:p>
          <a:p>
            <a:pPr marL="216000" indent="-216000">
              <a:buFont typeface="Wingdings" panose="05000000000000000000" pitchFamily="2" charset="2"/>
              <a:buChar char="§"/>
            </a:pPr>
            <a:r>
              <a:rPr lang="cs-CZ" sz="2000" dirty="0"/>
              <a:t>Pokud je předmětem této smlouvy o rozšíření či zúžení společného jmění manželů nemovitost, náležející do společného jmění nebo do výlučného vlastnictví jednoho z manželů, nabývá smlouva účinnosti vkladem do katastru nemovitosti.</a:t>
            </a:r>
          </a:p>
          <a:p>
            <a:pPr marL="216000" indent="-216000">
              <a:buFont typeface="Wingdings" panose="05000000000000000000" pitchFamily="2" charset="2"/>
              <a:buChar char="§"/>
            </a:pPr>
            <a:endParaRPr lang="cs-CZ" sz="2000" dirty="0"/>
          </a:p>
          <a:p>
            <a:pPr marL="216000" indent="-216000">
              <a:buFont typeface="Wingdings" panose="05000000000000000000" pitchFamily="2" charset="2"/>
              <a:buChar char="§"/>
            </a:pPr>
            <a:r>
              <a:rPr lang="cs-CZ" sz="2000" dirty="0">
                <a:solidFill>
                  <a:schemeClr val="accent2">
                    <a:lumMod val="50000"/>
                  </a:schemeClr>
                </a:solidFill>
                <a:latin typeface="Comic Sans MS" pitchFamily="66" charset="0"/>
              </a:rPr>
              <a:t>Podle znění § 3 odst. 4 písm. c) ZDP příjmy z rozšíření nebo zúžení společného jmění manželů nejsou předmětem daně z příjmů. </a:t>
            </a:r>
          </a:p>
          <a:p>
            <a:pPr marL="88900" indent="363538">
              <a:lnSpc>
                <a:spcPct val="110000"/>
              </a:lnSpc>
              <a:spcBef>
                <a:spcPts val="1800"/>
              </a:spcBef>
            </a:pPr>
            <a:endParaRPr lang="cs-CZ" sz="2000" b="1" dirty="0">
              <a:solidFill>
                <a:srgbClr val="002060"/>
              </a:solidFill>
              <a:latin typeface="Times New Roman" panose="02020603050405020304" pitchFamily="18" charset="0"/>
              <a:cs typeface="Times New Roman" panose="02020603050405020304" pitchFamily="18" charset="0"/>
            </a:endParaRPr>
          </a:p>
          <a:p>
            <a:pPr indent="373063">
              <a:lnSpc>
                <a:spcPct val="110000"/>
              </a:lnSpc>
              <a:spcBef>
                <a:spcPts val="1200"/>
              </a:spcBef>
            </a:pPr>
            <a:endParaRPr lang="cs-CZ" sz="2000" b="1" dirty="0">
              <a:solidFill>
                <a:srgbClr val="002060"/>
              </a:solidFill>
              <a:latin typeface="Times New Roman" panose="02020603050405020304" pitchFamily="18" charset="0"/>
              <a:cs typeface="Times New Roman" panose="02020603050405020304" pitchFamily="18" charset="0"/>
            </a:endParaRPr>
          </a:p>
          <a:p>
            <a:pPr indent="373063">
              <a:lnSpc>
                <a:spcPct val="110000"/>
              </a:lnSpc>
              <a:spcBef>
                <a:spcPts val="1200"/>
              </a:spcBef>
            </a:pPr>
            <a:endParaRPr lang="cs-CZ" sz="2400" b="1" dirty="0">
              <a:solidFill>
                <a:srgbClr val="307871"/>
              </a:solidFill>
              <a:latin typeface="Times New Roman" panose="02020603050405020304" pitchFamily="18" charset="0"/>
              <a:cs typeface="Times New Roman" panose="02020603050405020304" pitchFamily="18" charset="0"/>
            </a:endParaRPr>
          </a:p>
          <a:p>
            <a:pPr marL="0" indent="0">
              <a:lnSpc>
                <a:spcPct val="110000"/>
              </a:lnSpc>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sz="2800" b="1" dirty="0">
                <a:solidFill>
                  <a:srgbClr val="307871"/>
                </a:solidFill>
              </a:rPr>
              <a:t>Zúžení SJM</a:t>
            </a:r>
            <a:endParaRPr lang="cs-CZ" sz="2800" b="1" dirty="0">
              <a:solidFill>
                <a:srgbClr val="307871"/>
              </a:solidFill>
            </a:endParaRPr>
          </a:p>
        </p:txBody>
      </p:sp>
    </p:spTree>
    <p:extLst>
      <p:ext uri="{BB962C8B-B14F-4D97-AF65-F5344CB8AC3E}">
        <p14:creationId xmlns:p14="http://schemas.microsoft.com/office/powerpoint/2010/main" val="675997873"/>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3300</TotalTime>
  <Words>832</Words>
  <Application>Microsoft Office PowerPoint</Application>
  <PresentationFormat>Předvádění na obrazovce (16:9)</PresentationFormat>
  <Paragraphs>86</Paragraphs>
  <Slides>10</Slides>
  <Notes>9</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10</vt:i4>
      </vt:variant>
    </vt:vector>
  </HeadingPairs>
  <TitlesOfParts>
    <vt:vector size="17" baseType="lpstr">
      <vt:lpstr>Aparajita</vt:lpstr>
      <vt:lpstr>Arial</vt:lpstr>
      <vt:lpstr>Calibri</vt:lpstr>
      <vt:lpstr>Comic Sans MS</vt:lpstr>
      <vt:lpstr>Times New Roman</vt:lpstr>
      <vt:lpstr>Wingdings</vt:lpstr>
      <vt:lpstr>SLU</vt:lpstr>
      <vt:lpstr>   Zaměstnávání manželů  a rodinné podnikání</vt:lpstr>
      <vt:lpstr>Pracovněprávní vztah</vt:lpstr>
      <vt:lpstr>V případě, že při podnikání manželka vypomáhá manželovi</vt:lpstr>
      <vt:lpstr>Manžel(ka) jako spolupracující osoba</vt:lpstr>
      <vt:lpstr>Rodinný závod</vt:lpstr>
      <vt:lpstr>Zaměstnání ve společnosti s právní subjektivitou (spolek, s.r.o…..)</vt:lpstr>
      <vt:lpstr>Spolek - je obecně sdružení či skupina osob</vt:lpstr>
      <vt:lpstr>Podnikání manželů  - společné jmění manželů</vt:lpstr>
      <vt:lpstr>Zúžení SJM</vt:lpstr>
      <vt:lpstr>Nemovitost nebo movitou věc v bezpodílovém spoluvlastnictví manželů  a je využívána pro podnikání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user</cp:lastModifiedBy>
  <cp:revision>138</cp:revision>
  <dcterms:created xsi:type="dcterms:W3CDTF">2016-07-06T15:42:34Z</dcterms:created>
  <dcterms:modified xsi:type="dcterms:W3CDTF">2021-09-17T19:01:00Z</dcterms:modified>
</cp:coreProperties>
</file>