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90" r:id="rId4"/>
    <p:sldId id="289" r:id="rId5"/>
    <p:sldId id="266" r:id="rId6"/>
    <p:sldId id="311" r:id="rId7"/>
    <p:sldId id="291" r:id="rId8"/>
    <p:sldId id="310" r:id="rId9"/>
    <p:sldId id="268" r:id="rId10"/>
    <p:sldId id="269" r:id="rId11"/>
    <p:sldId id="313" r:id="rId12"/>
    <p:sldId id="270" r:id="rId13"/>
    <p:sldId id="295" r:id="rId14"/>
    <p:sldId id="296" r:id="rId15"/>
    <p:sldId id="314" r:id="rId16"/>
    <p:sldId id="297" r:id="rId17"/>
    <p:sldId id="316" r:id="rId18"/>
    <p:sldId id="317" r:id="rId19"/>
    <p:sldId id="318" r:id="rId20"/>
    <p:sldId id="320" r:id="rId21"/>
    <p:sldId id="319" r:id="rId22"/>
    <p:sldId id="321" r:id="rId23"/>
    <p:sldId id="323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6" autoAdjust="0"/>
  </p:normalViewPr>
  <p:slideViewPr>
    <p:cSldViewPr>
      <p:cViewPr varScale="1">
        <p:scale>
          <a:sx n="138" d="100"/>
          <a:sy n="138" d="100"/>
        </p:scale>
        <p:origin x="22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14381C-4127-42B3-8C3A-E06890C3D8F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A4EF3ED-F773-4606-9747-17374E80047B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0000"/>
              </a:solidFill>
            </a:rPr>
            <a:t>Tvorba </a:t>
          </a:r>
          <a:r>
            <a:rPr lang="cs-CZ" b="0" dirty="0" smtClean="0">
              <a:solidFill>
                <a:srgbClr val="000000"/>
              </a:solidFill>
            </a:rPr>
            <a:t>rezervy</a:t>
          </a:r>
          <a:r>
            <a:rPr lang="cs-CZ" dirty="0" smtClean="0">
              <a:solidFill>
                <a:srgbClr val="000000"/>
              </a:solidFill>
            </a:rPr>
            <a:t> (zvýšení nákladů) </a:t>
          </a:r>
          <a:endParaRPr lang="cs-CZ" dirty="0">
            <a:solidFill>
              <a:srgbClr val="000000"/>
            </a:solidFill>
          </a:endParaRPr>
        </a:p>
      </dgm:t>
    </dgm:pt>
    <dgm:pt modelId="{673771CD-EE80-41FB-B5A6-56D644C42748}" type="parTrans" cxnId="{B9958085-A9AC-4E76-B1DB-D7904BF66D7F}">
      <dgm:prSet/>
      <dgm:spPr/>
      <dgm:t>
        <a:bodyPr/>
        <a:lstStyle/>
        <a:p>
          <a:endParaRPr lang="cs-CZ"/>
        </a:p>
      </dgm:t>
    </dgm:pt>
    <dgm:pt modelId="{E7E87D15-0E00-467E-BCF3-A4C0A19B252E}" type="sibTrans" cxnId="{B9958085-A9AC-4E76-B1DB-D7904BF66D7F}">
      <dgm:prSet/>
      <dgm:spPr/>
      <dgm:t>
        <a:bodyPr/>
        <a:lstStyle/>
        <a:p>
          <a:endParaRPr lang="cs-CZ"/>
        </a:p>
      </dgm:t>
    </dgm:pt>
    <dgm:pt modelId="{DC11AF90-E7ED-4BE0-A4E7-8321D46C35BB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0000"/>
              </a:solidFill>
            </a:rPr>
            <a:t>Čerpání</a:t>
          </a:r>
          <a:r>
            <a:rPr lang="cs-CZ" dirty="0" smtClean="0">
              <a:solidFill>
                <a:srgbClr val="000000"/>
              </a:solidFill>
            </a:rPr>
            <a:t>  rezervy (snížení nákladů). </a:t>
          </a:r>
          <a:endParaRPr lang="cs-CZ" dirty="0">
            <a:solidFill>
              <a:srgbClr val="000000"/>
            </a:solidFill>
          </a:endParaRPr>
        </a:p>
      </dgm:t>
    </dgm:pt>
    <dgm:pt modelId="{5080C169-E0B6-488F-B85D-221C28BBF40F}" type="parTrans" cxnId="{A28DB699-7A6D-427C-9322-F156780379DF}">
      <dgm:prSet/>
      <dgm:spPr/>
      <dgm:t>
        <a:bodyPr/>
        <a:lstStyle/>
        <a:p>
          <a:endParaRPr lang="cs-CZ"/>
        </a:p>
      </dgm:t>
    </dgm:pt>
    <dgm:pt modelId="{00CD836D-C4E0-4E60-A72C-9E869D9D3826}" type="sibTrans" cxnId="{A28DB699-7A6D-427C-9322-F156780379DF}">
      <dgm:prSet/>
      <dgm:spPr/>
      <dgm:t>
        <a:bodyPr/>
        <a:lstStyle/>
        <a:p>
          <a:endParaRPr lang="cs-CZ"/>
        </a:p>
      </dgm:t>
    </dgm:pt>
    <dgm:pt modelId="{8154112F-92E8-4C7F-B24E-2C96B3738914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sz="2000" dirty="0" smtClean="0">
              <a:solidFill>
                <a:srgbClr val="000000"/>
              </a:solidFill>
            </a:rPr>
            <a:t>Vytváření zdrojů na krytí budoucích výdajů </a:t>
          </a:r>
        </a:p>
      </dgm:t>
    </dgm:pt>
    <dgm:pt modelId="{658EA7F3-3604-41E6-8036-6BD22A7D8AAD}" type="parTrans" cxnId="{74D8F092-14BC-47CB-8CD8-63761B9E9587}">
      <dgm:prSet/>
      <dgm:spPr/>
      <dgm:t>
        <a:bodyPr/>
        <a:lstStyle/>
        <a:p>
          <a:endParaRPr lang="cs-CZ"/>
        </a:p>
      </dgm:t>
    </dgm:pt>
    <dgm:pt modelId="{68AE8898-765B-48A5-AED0-BF26C386912F}" type="sibTrans" cxnId="{74D8F092-14BC-47CB-8CD8-63761B9E9587}">
      <dgm:prSet/>
      <dgm:spPr/>
      <dgm:t>
        <a:bodyPr/>
        <a:lstStyle/>
        <a:p>
          <a:endParaRPr lang="cs-CZ"/>
        </a:p>
      </dgm:t>
    </dgm:pt>
    <dgm:pt modelId="{36F8D498-05AB-4D85-8DA4-CAAF93798681}" type="pres">
      <dgm:prSet presAssocID="{7414381C-4127-42B3-8C3A-E06890C3D8F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418E80D-918C-45B6-8060-CDA3AD37D691}" type="pres">
      <dgm:prSet presAssocID="{8154112F-92E8-4C7F-B24E-2C96B3738914}" presName="parentLin" presStyleCnt="0"/>
      <dgm:spPr/>
    </dgm:pt>
    <dgm:pt modelId="{F57B8787-AB55-4C48-88DE-6E2E7831707D}" type="pres">
      <dgm:prSet presAssocID="{8154112F-92E8-4C7F-B24E-2C96B3738914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D34D7E51-19A8-437F-ADCB-EB1BCF468D82}" type="pres">
      <dgm:prSet presAssocID="{8154112F-92E8-4C7F-B24E-2C96B373891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78198C-B8AB-48E3-99BF-2C3BAFFADECD}" type="pres">
      <dgm:prSet presAssocID="{8154112F-92E8-4C7F-B24E-2C96B3738914}" presName="negativeSpace" presStyleCnt="0"/>
      <dgm:spPr/>
    </dgm:pt>
    <dgm:pt modelId="{42CB8124-FD95-44FF-A89F-ABFDBBD52BF6}" type="pres">
      <dgm:prSet presAssocID="{8154112F-92E8-4C7F-B24E-2C96B3738914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cs-CZ"/>
        </a:p>
      </dgm:t>
    </dgm:pt>
    <dgm:pt modelId="{826B157D-AB51-4BF6-9D93-219C90DFE7C4}" type="pres">
      <dgm:prSet presAssocID="{68AE8898-765B-48A5-AED0-BF26C386912F}" presName="spaceBetweenRectangles" presStyleCnt="0"/>
      <dgm:spPr/>
    </dgm:pt>
    <dgm:pt modelId="{13111FBE-FD6E-49F6-9E93-A51C22375398}" type="pres">
      <dgm:prSet presAssocID="{7A4EF3ED-F773-4606-9747-17374E80047B}" presName="parentLin" presStyleCnt="0"/>
      <dgm:spPr/>
    </dgm:pt>
    <dgm:pt modelId="{F9EA7A3D-E14B-40E5-9B1E-8F1D7E07B03D}" type="pres">
      <dgm:prSet presAssocID="{7A4EF3ED-F773-4606-9747-17374E80047B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AC62C304-B4B1-4A18-A22A-C7C6A48999A0}" type="pres">
      <dgm:prSet presAssocID="{7A4EF3ED-F773-4606-9747-17374E80047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B61014-A446-438C-BEF1-B7D2EC4229EB}" type="pres">
      <dgm:prSet presAssocID="{7A4EF3ED-F773-4606-9747-17374E80047B}" presName="negativeSpace" presStyleCnt="0"/>
      <dgm:spPr/>
    </dgm:pt>
    <dgm:pt modelId="{CD086C5B-632C-4F7D-9A2F-8CF33E9B47D4}" type="pres">
      <dgm:prSet presAssocID="{7A4EF3ED-F773-4606-9747-17374E80047B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cs-CZ"/>
        </a:p>
      </dgm:t>
    </dgm:pt>
    <dgm:pt modelId="{98139024-C589-44AB-AE20-5F20CC325649}" type="pres">
      <dgm:prSet presAssocID="{E7E87D15-0E00-467E-BCF3-A4C0A19B252E}" presName="spaceBetweenRectangles" presStyleCnt="0"/>
      <dgm:spPr/>
    </dgm:pt>
    <dgm:pt modelId="{B20A5FC8-7E24-4014-AB56-6A8E82A450EF}" type="pres">
      <dgm:prSet presAssocID="{DC11AF90-E7ED-4BE0-A4E7-8321D46C35BB}" presName="parentLin" presStyleCnt="0"/>
      <dgm:spPr/>
    </dgm:pt>
    <dgm:pt modelId="{3C59F60C-0D58-4F01-A9E8-F42944841057}" type="pres">
      <dgm:prSet presAssocID="{DC11AF90-E7ED-4BE0-A4E7-8321D46C35BB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B5E55D5D-E961-41DA-A394-087C0A6CC0D4}" type="pres">
      <dgm:prSet presAssocID="{DC11AF90-E7ED-4BE0-A4E7-8321D46C35B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EC2E67-4B9A-48D3-ADA5-F2DEEA90B030}" type="pres">
      <dgm:prSet presAssocID="{DC11AF90-E7ED-4BE0-A4E7-8321D46C35BB}" presName="negativeSpace" presStyleCnt="0"/>
      <dgm:spPr/>
    </dgm:pt>
    <dgm:pt modelId="{EB399462-6652-4517-914B-17C08E18985B}" type="pres">
      <dgm:prSet presAssocID="{DC11AF90-E7ED-4BE0-A4E7-8321D46C35BB}" presName="childText" presStyleLbl="conFgAcc1" presStyleIdx="2" presStyleCnt="3">
        <dgm:presLayoutVars>
          <dgm:bulletEnabled val="1"/>
        </dgm:presLayoutVars>
      </dgm:prSet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cs-CZ"/>
        </a:p>
      </dgm:t>
    </dgm:pt>
  </dgm:ptLst>
  <dgm:cxnLst>
    <dgm:cxn modelId="{81CD0C97-C65F-41EA-B1E1-AD1ED848D9EA}" type="presOf" srcId="{8154112F-92E8-4C7F-B24E-2C96B3738914}" destId="{D34D7E51-19A8-437F-ADCB-EB1BCF468D82}" srcOrd="1" destOrd="0" presId="urn:microsoft.com/office/officeart/2005/8/layout/list1"/>
    <dgm:cxn modelId="{A28DB699-7A6D-427C-9322-F156780379DF}" srcId="{7414381C-4127-42B3-8C3A-E06890C3D8F2}" destId="{DC11AF90-E7ED-4BE0-A4E7-8321D46C35BB}" srcOrd="2" destOrd="0" parTransId="{5080C169-E0B6-488F-B85D-221C28BBF40F}" sibTransId="{00CD836D-C4E0-4E60-A72C-9E869D9D3826}"/>
    <dgm:cxn modelId="{7AD42F35-1F4B-4294-BAF2-8CFB4BCA8A03}" type="presOf" srcId="{7414381C-4127-42B3-8C3A-E06890C3D8F2}" destId="{36F8D498-05AB-4D85-8DA4-CAAF93798681}" srcOrd="0" destOrd="0" presId="urn:microsoft.com/office/officeart/2005/8/layout/list1"/>
    <dgm:cxn modelId="{2747FBC4-9B84-4F53-B5AF-72B6A63BAEBB}" type="presOf" srcId="{7A4EF3ED-F773-4606-9747-17374E80047B}" destId="{F9EA7A3D-E14B-40E5-9B1E-8F1D7E07B03D}" srcOrd="0" destOrd="0" presId="urn:microsoft.com/office/officeart/2005/8/layout/list1"/>
    <dgm:cxn modelId="{4B1BAD7F-1C49-49B7-8BD9-4F9828195CBA}" type="presOf" srcId="{8154112F-92E8-4C7F-B24E-2C96B3738914}" destId="{F57B8787-AB55-4C48-88DE-6E2E7831707D}" srcOrd="0" destOrd="0" presId="urn:microsoft.com/office/officeart/2005/8/layout/list1"/>
    <dgm:cxn modelId="{3BEEF0C1-7F00-46D1-8E02-6F02228A4950}" type="presOf" srcId="{DC11AF90-E7ED-4BE0-A4E7-8321D46C35BB}" destId="{B5E55D5D-E961-41DA-A394-087C0A6CC0D4}" srcOrd="1" destOrd="0" presId="urn:microsoft.com/office/officeart/2005/8/layout/list1"/>
    <dgm:cxn modelId="{B9958085-A9AC-4E76-B1DB-D7904BF66D7F}" srcId="{7414381C-4127-42B3-8C3A-E06890C3D8F2}" destId="{7A4EF3ED-F773-4606-9747-17374E80047B}" srcOrd="1" destOrd="0" parTransId="{673771CD-EE80-41FB-B5A6-56D644C42748}" sibTransId="{E7E87D15-0E00-467E-BCF3-A4C0A19B252E}"/>
    <dgm:cxn modelId="{C1D8E584-2728-4829-ADDA-EB15CFCDD891}" type="presOf" srcId="{DC11AF90-E7ED-4BE0-A4E7-8321D46C35BB}" destId="{3C59F60C-0D58-4F01-A9E8-F42944841057}" srcOrd="0" destOrd="0" presId="urn:microsoft.com/office/officeart/2005/8/layout/list1"/>
    <dgm:cxn modelId="{74D8F092-14BC-47CB-8CD8-63761B9E9587}" srcId="{7414381C-4127-42B3-8C3A-E06890C3D8F2}" destId="{8154112F-92E8-4C7F-B24E-2C96B3738914}" srcOrd="0" destOrd="0" parTransId="{658EA7F3-3604-41E6-8036-6BD22A7D8AAD}" sibTransId="{68AE8898-765B-48A5-AED0-BF26C386912F}"/>
    <dgm:cxn modelId="{3B2102F9-75AC-4EFA-91C9-DE04471E9D34}" type="presOf" srcId="{7A4EF3ED-F773-4606-9747-17374E80047B}" destId="{AC62C304-B4B1-4A18-A22A-C7C6A48999A0}" srcOrd="1" destOrd="0" presId="urn:microsoft.com/office/officeart/2005/8/layout/list1"/>
    <dgm:cxn modelId="{BFDCA9F8-7E30-4FDB-B13E-AEEFD00479A0}" type="presParOf" srcId="{36F8D498-05AB-4D85-8DA4-CAAF93798681}" destId="{0418E80D-918C-45B6-8060-CDA3AD37D691}" srcOrd="0" destOrd="0" presId="urn:microsoft.com/office/officeart/2005/8/layout/list1"/>
    <dgm:cxn modelId="{A37EDF7E-CD8C-407A-89B9-BF4C58E88F95}" type="presParOf" srcId="{0418E80D-918C-45B6-8060-CDA3AD37D691}" destId="{F57B8787-AB55-4C48-88DE-6E2E7831707D}" srcOrd="0" destOrd="0" presId="urn:microsoft.com/office/officeart/2005/8/layout/list1"/>
    <dgm:cxn modelId="{49F10BCF-718B-4F0D-A9ED-7A82F87A1C52}" type="presParOf" srcId="{0418E80D-918C-45B6-8060-CDA3AD37D691}" destId="{D34D7E51-19A8-437F-ADCB-EB1BCF468D82}" srcOrd="1" destOrd="0" presId="urn:microsoft.com/office/officeart/2005/8/layout/list1"/>
    <dgm:cxn modelId="{BDC8DB70-A502-4C67-B479-FC3917BCAB65}" type="presParOf" srcId="{36F8D498-05AB-4D85-8DA4-CAAF93798681}" destId="{5878198C-B8AB-48E3-99BF-2C3BAFFADECD}" srcOrd="1" destOrd="0" presId="urn:microsoft.com/office/officeart/2005/8/layout/list1"/>
    <dgm:cxn modelId="{8B0E2B93-44DF-468C-A837-0C596042ADF6}" type="presParOf" srcId="{36F8D498-05AB-4D85-8DA4-CAAF93798681}" destId="{42CB8124-FD95-44FF-A89F-ABFDBBD52BF6}" srcOrd="2" destOrd="0" presId="urn:microsoft.com/office/officeart/2005/8/layout/list1"/>
    <dgm:cxn modelId="{2CB50EA2-FB35-477F-AD09-38159B6D8A0E}" type="presParOf" srcId="{36F8D498-05AB-4D85-8DA4-CAAF93798681}" destId="{826B157D-AB51-4BF6-9D93-219C90DFE7C4}" srcOrd="3" destOrd="0" presId="urn:microsoft.com/office/officeart/2005/8/layout/list1"/>
    <dgm:cxn modelId="{D6CD826D-C3F8-45BE-A4F6-FCA575D8778B}" type="presParOf" srcId="{36F8D498-05AB-4D85-8DA4-CAAF93798681}" destId="{13111FBE-FD6E-49F6-9E93-A51C22375398}" srcOrd="4" destOrd="0" presId="urn:microsoft.com/office/officeart/2005/8/layout/list1"/>
    <dgm:cxn modelId="{EE37F517-3AFA-422B-A743-971A474C409D}" type="presParOf" srcId="{13111FBE-FD6E-49F6-9E93-A51C22375398}" destId="{F9EA7A3D-E14B-40E5-9B1E-8F1D7E07B03D}" srcOrd="0" destOrd="0" presId="urn:microsoft.com/office/officeart/2005/8/layout/list1"/>
    <dgm:cxn modelId="{040623C7-5A55-4C54-B5DC-3E586C809EFD}" type="presParOf" srcId="{13111FBE-FD6E-49F6-9E93-A51C22375398}" destId="{AC62C304-B4B1-4A18-A22A-C7C6A48999A0}" srcOrd="1" destOrd="0" presId="urn:microsoft.com/office/officeart/2005/8/layout/list1"/>
    <dgm:cxn modelId="{C119A3E8-AD57-4855-9CBD-2E88AF4F440B}" type="presParOf" srcId="{36F8D498-05AB-4D85-8DA4-CAAF93798681}" destId="{CEB61014-A446-438C-BEF1-B7D2EC4229EB}" srcOrd="5" destOrd="0" presId="urn:microsoft.com/office/officeart/2005/8/layout/list1"/>
    <dgm:cxn modelId="{0EF2E5FF-5015-4EC7-87D7-C5C7E3C87B29}" type="presParOf" srcId="{36F8D498-05AB-4D85-8DA4-CAAF93798681}" destId="{CD086C5B-632C-4F7D-9A2F-8CF33E9B47D4}" srcOrd="6" destOrd="0" presId="urn:microsoft.com/office/officeart/2005/8/layout/list1"/>
    <dgm:cxn modelId="{9E260417-F99E-45E8-9FA6-3AA9A3056C03}" type="presParOf" srcId="{36F8D498-05AB-4D85-8DA4-CAAF93798681}" destId="{98139024-C589-44AB-AE20-5F20CC325649}" srcOrd="7" destOrd="0" presId="urn:microsoft.com/office/officeart/2005/8/layout/list1"/>
    <dgm:cxn modelId="{9D295BDB-F8A0-403F-8891-C01B9D9E40B3}" type="presParOf" srcId="{36F8D498-05AB-4D85-8DA4-CAAF93798681}" destId="{B20A5FC8-7E24-4014-AB56-6A8E82A450EF}" srcOrd="8" destOrd="0" presId="urn:microsoft.com/office/officeart/2005/8/layout/list1"/>
    <dgm:cxn modelId="{871137D0-868E-44DD-97A5-234CB8B9ACF7}" type="presParOf" srcId="{B20A5FC8-7E24-4014-AB56-6A8E82A450EF}" destId="{3C59F60C-0D58-4F01-A9E8-F42944841057}" srcOrd="0" destOrd="0" presId="urn:microsoft.com/office/officeart/2005/8/layout/list1"/>
    <dgm:cxn modelId="{84D6A4BB-B2EB-4DA8-BD42-AF09E91278C5}" type="presParOf" srcId="{B20A5FC8-7E24-4014-AB56-6A8E82A450EF}" destId="{B5E55D5D-E961-41DA-A394-087C0A6CC0D4}" srcOrd="1" destOrd="0" presId="urn:microsoft.com/office/officeart/2005/8/layout/list1"/>
    <dgm:cxn modelId="{A385134A-F2E6-4035-8373-81FB62B3FA3E}" type="presParOf" srcId="{36F8D498-05AB-4D85-8DA4-CAAF93798681}" destId="{5FEC2E67-4B9A-48D3-ADA5-F2DEEA90B030}" srcOrd="9" destOrd="0" presId="urn:microsoft.com/office/officeart/2005/8/layout/list1"/>
    <dgm:cxn modelId="{FFC2AEC8-6D30-4C28-A2F0-69D4BD8B537E}" type="presParOf" srcId="{36F8D498-05AB-4D85-8DA4-CAAF93798681}" destId="{EB399462-6652-4517-914B-17C08E18985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83C2B1-B78F-4BD7-A228-66DE695C2AF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DA59537-EC27-4AA7-B772-AAFB9E871381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dirty="0" smtClean="0">
              <a:solidFill>
                <a:srgbClr val="000000"/>
              </a:solidFill>
            </a:rPr>
            <a:t>Vede ke „zhoršení“ HV firmy</a:t>
          </a:r>
        </a:p>
      </dgm:t>
    </dgm:pt>
    <dgm:pt modelId="{BB988D05-AE46-45AA-82BF-B7DE7ED7FC29}" type="parTrans" cxnId="{DA80E6A7-318A-4489-84EA-A3555E97559F}">
      <dgm:prSet/>
      <dgm:spPr/>
      <dgm:t>
        <a:bodyPr/>
        <a:lstStyle/>
        <a:p>
          <a:endParaRPr lang="cs-CZ"/>
        </a:p>
      </dgm:t>
    </dgm:pt>
    <dgm:pt modelId="{3C0A1B74-D2AB-476C-9931-AB38CB199DB7}" type="sibTrans" cxnId="{DA80E6A7-318A-4489-84EA-A3555E97559F}">
      <dgm:prSet/>
      <dgm:spPr/>
      <dgm:t>
        <a:bodyPr/>
        <a:lstStyle/>
        <a:p>
          <a:endParaRPr lang="cs-CZ"/>
        </a:p>
      </dgm:t>
    </dgm:pt>
    <dgm:pt modelId="{9C627175-723F-4235-B9E6-1FBE4A064DF8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dirty="0" smtClean="0">
              <a:solidFill>
                <a:srgbClr val="000000"/>
              </a:solidFill>
            </a:rPr>
            <a:t>Tzn. ovlivní rozdělení zisku </a:t>
          </a:r>
          <a:r>
            <a:rPr lang="cs-CZ" dirty="0" smtClean="0">
              <a:solidFill>
                <a:srgbClr val="000000"/>
              </a:solidFill>
              <a:sym typeface="Wingdings" pitchFamily="2" charset="2"/>
            </a:rPr>
            <a:t> dividend</a:t>
          </a:r>
          <a:endParaRPr lang="cs-CZ" dirty="0">
            <a:solidFill>
              <a:srgbClr val="000000"/>
            </a:solidFill>
          </a:endParaRPr>
        </a:p>
      </dgm:t>
    </dgm:pt>
    <dgm:pt modelId="{049BF821-FDFD-407C-968D-AF52FA85DF84}" type="parTrans" cxnId="{968736ED-C93C-4605-B1CD-C30F818A6E61}">
      <dgm:prSet/>
      <dgm:spPr/>
      <dgm:t>
        <a:bodyPr/>
        <a:lstStyle/>
        <a:p>
          <a:endParaRPr lang="cs-CZ"/>
        </a:p>
      </dgm:t>
    </dgm:pt>
    <dgm:pt modelId="{E5CF04E5-88BC-43A9-AB6D-9D9B1D26BE8B}" type="sibTrans" cxnId="{968736ED-C93C-4605-B1CD-C30F818A6E61}">
      <dgm:prSet/>
      <dgm:spPr/>
      <dgm:t>
        <a:bodyPr/>
        <a:lstStyle/>
        <a:p>
          <a:endParaRPr lang="cs-CZ"/>
        </a:p>
      </dgm:t>
    </dgm:pt>
    <dgm:pt modelId="{9362EB49-4DEE-4297-AC7D-8E7E25AE053B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dirty="0" smtClean="0">
              <a:solidFill>
                <a:srgbClr val="000000"/>
              </a:solidFill>
              <a:sym typeface="Wingdings" pitchFamily="2" charset="2"/>
            </a:rPr>
            <a:t>Účetní jednotka by si měla tvořit dle svých potřeb</a:t>
          </a:r>
          <a:endParaRPr lang="cs-CZ" dirty="0">
            <a:solidFill>
              <a:srgbClr val="000000"/>
            </a:solidFill>
          </a:endParaRPr>
        </a:p>
      </dgm:t>
    </dgm:pt>
    <dgm:pt modelId="{C20A2427-B552-4A7B-B743-6AB4EB930FE0}" type="parTrans" cxnId="{266AC519-3D40-4709-BBAB-54A6E2E4572F}">
      <dgm:prSet/>
      <dgm:spPr/>
      <dgm:t>
        <a:bodyPr/>
        <a:lstStyle/>
        <a:p>
          <a:endParaRPr lang="cs-CZ"/>
        </a:p>
      </dgm:t>
    </dgm:pt>
    <dgm:pt modelId="{BA63E934-1C4F-46E0-AD8D-9577CD55EE97}" type="sibTrans" cxnId="{266AC519-3D40-4709-BBAB-54A6E2E4572F}">
      <dgm:prSet/>
      <dgm:spPr/>
      <dgm:t>
        <a:bodyPr/>
        <a:lstStyle/>
        <a:p>
          <a:endParaRPr lang="cs-CZ"/>
        </a:p>
      </dgm:t>
    </dgm:pt>
    <dgm:pt modelId="{253C9733-E3AB-4446-A698-2785DC4E7A97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dirty="0" smtClean="0">
              <a:solidFill>
                <a:srgbClr val="000000"/>
              </a:solidFill>
              <a:sym typeface="Wingdings" pitchFamily="2" charset="2"/>
            </a:rPr>
            <a:t>Věrný obraz, zásada opatrnosti</a:t>
          </a:r>
        </a:p>
      </dgm:t>
    </dgm:pt>
    <dgm:pt modelId="{8A0398C0-A5C6-4AAA-82F2-129A67F8545B}" type="parTrans" cxnId="{53E69211-0E82-4872-B3F9-0DD6A6A0B812}">
      <dgm:prSet/>
      <dgm:spPr/>
      <dgm:t>
        <a:bodyPr/>
        <a:lstStyle/>
        <a:p>
          <a:endParaRPr lang="cs-CZ"/>
        </a:p>
      </dgm:t>
    </dgm:pt>
    <dgm:pt modelId="{549C8DAE-41E5-428E-A29B-DF4D8E3F5A99}" type="sibTrans" cxnId="{53E69211-0E82-4872-B3F9-0DD6A6A0B812}">
      <dgm:prSet/>
      <dgm:spPr/>
      <dgm:t>
        <a:bodyPr/>
        <a:lstStyle/>
        <a:p>
          <a:endParaRPr lang="cs-CZ"/>
        </a:p>
      </dgm:t>
    </dgm:pt>
    <dgm:pt modelId="{0D218895-63E7-494B-B59C-2C5A94282F4D}" type="pres">
      <dgm:prSet presAssocID="{BA83C2B1-B78F-4BD7-A228-66DE695C2AF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0C65BB-B151-443F-A98F-5240D58242F8}" type="pres">
      <dgm:prSet presAssocID="{EDA59537-EC27-4AA7-B772-AAFB9E871381}" presName="parentLin" presStyleCnt="0"/>
      <dgm:spPr/>
    </dgm:pt>
    <dgm:pt modelId="{C21ADAA4-C8C3-4931-9514-FEAFF019D031}" type="pres">
      <dgm:prSet presAssocID="{EDA59537-EC27-4AA7-B772-AAFB9E871381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7CD3392F-8911-4616-902A-EC8678E8A320}" type="pres">
      <dgm:prSet presAssocID="{EDA59537-EC27-4AA7-B772-AAFB9E87138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AB2E3C-4EC4-45A0-BD22-4B7940ED2F37}" type="pres">
      <dgm:prSet presAssocID="{EDA59537-EC27-4AA7-B772-AAFB9E871381}" presName="negativeSpace" presStyleCnt="0"/>
      <dgm:spPr/>
    </dgm:pt>
    <dgm:pt modelId="{37072CED-342F-41C9-A276-81E20BE92995}" type="pres">
      <dgm:prSet presAssocID="{EDA59537-EC27-4AA7-B772-AAFB9E871381}" presName="childText" presStyleLbl="conFgAcc1" presStyleIdx="0" presStyleCnt="4">
        <dgm:presLayoutVars>
          <dgm:bulletEnabled val="1"/>
        </dgm:presLayoutVars>
      </dgm:prSet>
      <dgm:spPr>
        <a:ln>
          <a:solidFill>
            <a:srgbClr val="307871"/>
          </a:solidFill>
        </a:ln>
      </dgm:spPr>
      <dgm:t>
        <a:bodyPr/>
        <a:lstStyle/>
        <a:p>
          <a:endParaRPr lang="cs-CZ"/>
        </a:p>
      </dgm:t>
    </dgm:pt>
    <dgm:pt modelId="{3EC40492-ECD7-466E-B2FC-B5C0BA58264C}" type="pres">
      <dgm:prSet presAssocID="{3C0A1B74-D2AB-476C-9931-AB38CB199DB7}" presName="spaceBetweenRectangles" presStyleCnt="0"/>
      <dgm:spPr/>
    </dgm:pt>
    <dgm:pt modelId="{BBB6F0CC-D1EC-46F7-9F8F-B2ED52ADEA20}" type="pres">
      <dgm:prSet presAssocID="{9C627175-723F-4235-B9E6-1FBE4A064DF8}" presName="parentLin" presStyleCnt="0"/>
      <dgm:spPr/>
    </dgm:pt>
    <dgm:pt modelId="{91F0BE95-D73A-45DD-B3C9-360C68F1F510}" type="pres">
      <dgm:prSet presAssocID="{9C627175-723F-4235-B9E6-1FBE4A064DF8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D36CE27F-A0BA-4D44-887B-C8DBEE623C49}" type="pres">
      <dgm:prSet presAssocID="{9C627175-723F-4235-B9E6-1FBE4A064DF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7DEEB3-1CD2-403E-9463-6A549169CB88}" type="pres">
      <dgm:prSet presAssocID="{9C627175-723F-4235-B9E6-1FBE4A064DF8}" presName="negativeSpace" presStyleCnt="0"/>
      <dgm:spPr/>
    </dgm:pt>
    <dgm:pt modelId="{625E130A-C3A8-4B12-BD8F-3A23B195F40E}" type="pres">
      <dgm:prSet presAssocID="{9C627175-723F-4235-B9E6-1FBE4A064DF8}" presName="childText" presStyleLbl="conFgAcc1" presStyleIdx="1" presStyleCnt="4">
        <dgm:presLayoutVars>
          <dgm:bulletEnabled val="1"/>
        </dgm:presLayoutVars>
      </dgm:prSet>
      <dgm:spPr>
        <a:ln>
          <a:solidFill>
            <a:srgbClr val="307871"/>
          </a:solidFill>
        </a:ln>
      </dgm:spPr>
      <dgm:t>
        <a:bodyPr/>
        <a:lstStyle/>
        <a:p>
          <a:endParaRPr lang="cs-CZ"/>
        </a:p>
      </dgm:t>
    </dgm:pt>
    <dgm:pt modelId="{60EB373E-F303-40CB-8679-E00687E9F777}" type="pres">
      <dgm:prSet presAssocID="{E5CF04E5-88BC-43A9-AB6D-9D9B1D26BE8B}" presName="spaceBetweenRectangles" presStyleCnt="0"/>
      <dgm:spPr/>
    </dgm:pt>
    <dgm:pt modelId="{B464418D-0848-42F9-A1BB-3779C8E52B0F}" type="pres">
      <dgm:prSet presAssocID="{253C9733-E3AB-4446-A698-2785DC4E7A97}" presName="parentLin" presStyleCnt="0"/>
      <dgm:spPr/>
    </dgm:pt>
    <dgm:pt modelId="{D409FAFC-4613-41AF-85B8-215966013CC9}" type="pres">
      <dgm:prSet presAssocID="{253C9733-E3AB-4446-A698-2785DC4E7A97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A6D56CE3-A276-471D-8FC7-8C73DABF0FA6}" type="pres">
      <dgm:prSet presAssocID="{253C9733-E3AB-4446-A698-2785DC4E7A9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14706B-9390-4A4D-B15E-8F095F3B7F0C}" type="pres">
      <dgm:prSet presAssocID="{253C9733-E3AB-4446-A698-2785DC4E7A97}" presName="negativeSpace" presStyleCnt="0"/>
      <dgm:spPr/>
    </dgm:pt>
    <dgm:pt modelId="{5B05AB1D-E61D-416F-B174-E065122533C8}" type="pres">
      <dgm:prSet presAssocID="{253C9733-E3AB-4446-A698-2785DC4E7A97}" presName="childText" presStyleLbl="conFgAcc1" presStyleIdx="2" presStyleCnt="4">
        <dgm:presLayoutVars>
          <dgm:bulletEnabled val="1"/>
        </dgm:presLayoutVars>
      </dgm:prSet>
      <dgm:spPr>
        <a:ln>
          <a:solidFill>
            <a:srgbClr val="307871"/>
          </a:solidFill>
        </a:ln>
      </dgm:spPr>
      <dgm:t>
        <a:bodyPr/>
        <a:lstStyle/>
        <a:p>
          <a:endParaRPr lang="cs-CZ"/>
        </a:p>
      </dgm:t>
    </dgm:pt>
    <dgm:pt modelId="{F7D28A7A-60A1-44C0-92F6-073F773D0457}" type="pres">
      <dgm:prSet presAssocID="{549C8DAE-41E5-428E-A29B-DF4D8E3F5A99}" presName="spaceBetweenRectangles" presStyleCnt="0"/>
      <dgm:spPr/>
    </dgm:pt>
    <dgm:pt modelId="{73E5A8CA-20E2-428B-8CEA-B30DF412275D}" type="pres">
      <dgm:prSet presAssocID="{9362EB49-4DEE-4297-AC7D-8E7E25AE053B}" presName="parentLin" presStyleCnt="0"/>
      <dgm:spPr/>
    </dgm:pt>
    <dgm:pt modelId="{FFB0A90D-2549-44C4-B50F-609412A51747}" type="pres">
      <dgm:prSet presAssocID="{9362EB49-4DEE-4297-AC7D-8E7E25AE053B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5CD20173-9647-4FB9-B741-3106428D922B}" type="pres">
      <dgm:prSet presAssocID="{9362EB49-4DEE-4297-AC7D-8E7E25AE053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7DC8F4-3A6C-4B31-83FF-F7C84372AEBA}" type="pres">
      <dgm:prSet presAssocID="{9362EB49-4DEE-4297-AC7D-8E7E25AE053B}" presName="negativeSpace" presStyleCnt="0"/>
      <dgm:spPr/>
    </dgm:pt>
    <dgm:pt modelId="{8B547A6F-0831-4E11-BAB5-388DA8499CAE}" type="pres">
      <dgm:prSet presAssocID="{9362EB49-4DEE-4297-AC7D-8E7E25AE053B}" presName="childText" presStyleLbl="conFgAcc1" presStyleIdx="3" presStyleCnt="4">
        <dgm:presLayoutVars>
          <dgm:bulletEnabled val="1"/>
        </dgm:presLayoutVars>
      </dgm:prSet>
      <dgm:spPr>
        <a:ln>
          <a:solidFill>
            <a:srgbClr val="307871"/>
          </a:solidFill>
        </a:ln>
      </dgm:spPr>
      <dgm:t>
        <a:bodyPr/>
        <a:lstStyle/>
        <a:p>
          <a:endParaRPr lang="cs-CZ"/>
        </a:p>
      </dgm:t>
    </dgm:pt>
  </dgm:ptLst>
  <dgm:cxnLst>
    <dgm:cxn modelId="{F918292E-8643-43E7-B6D6-17349DFEF9B8}" type="presOf" srcId="{BA83C2B1-B78F-4BD7-A228-66DE695C2AF9}" destId="{0D218895-63E7-494B-B59C-2C5A94282F4D}" srcOrd="0" destOrd="0" presId="urn:microsoft.com/office/officeart/2005/8/layout/list1"/>
    <dgm:cxn modelId="{542DE562-F1FA-4D60-81D1-2961CC9C50F2}" type="presOf" srcId="{9C627175-723F-4235-B9E6-1FBE4A064DF8}" destId="{D36CE27F-A0BA-4D44-887B-C8DBEE623C49}" srcOrd="1" destOrd="0" presId="urn:microsoft.com/office/officeart/2005/8/layout/list1"/>
    <dgm:cxn modelId="{B162B28D-23DD-43EF-9FB5-BB89CE239FD7}" type="presOf" srcId="{EDA59537-EC27-4AA7-B772-AAFB9E871381}" destId="{C21ADAA4-C8C3-4931-9514-FEAFF019D031}" srcOrd="0" destOrd="0" presId="urn:microsoft.com/office/officeart/2005/8/layout/list1"/>
    <dgm:cxn modelId="{266AC519-3D40-4709-BBAB-54A6E2E4572F}" srcId="{BA83C2B1-B78F-4BD7-A228-66DE695C2AF9}" destId="{9362EB49-4DEE-4297-AC7D-8E7E25AE053B}" srcOrd="3" destOrd="0" parTransId="{C20A2427-B552-4A7B-B743-6AB4EB930FE0}" sibTransId="{BA63E934-1C4F-46E0-AD8D-9577CD55EE97}"/>
    <dgm:cxn modelId="{E4D197E7-F219-4CDE-85F7-41868215A565}" type="presOf" srcId="{253C9733-E3AB-4446-A698-2785DC4E7A97}" destId="{A6D56CE3-A276-471D-8FC7-8C73DABF0FA6}" srcOrd="1" destOrd="0" presId="urn:microsoft.com/office/officeart/2005/8/layout/list1"/>
    <dgm:cxn modelId="{78F2D991-3EF0-46C2-BFCD-D32BCF08F3B0}" type="presOf" srcId="{9362EB49-4DEE-4297-AC7D-8E7E25AE053B}" destId="{5CD20173-9647-4FB9-B741-3106428D922B}" srcOrd="1" destOrd="0" presId="urn:microsoft.com/office/officeart/2005/8/layout/list1"/>
    <dgm:cxn modelId="{DA80E6A7-318A-4489-84EA-A3555E97559F}" srcId="{BA83C2B1-B78F-4BD7-A228-66DE695C2AF9}" destId="{EDA59537-EC27-4AA7-B772-AAFB9E871381}" srcOrd="0" destOrd="0" parTransId="{BB988D05-AE46-45AA-82BF-B7DE7ED7FC29}" sibTransId="{3C0A1B74-D2AB-476C-9931-AB38CB199DB7}"/>
    <dgm:cxn modelId="{AC7CEBAA-8255-4C1B-9DAB-B2ED3299DE27}" type="presOf" srcId="{EDA59537-EC27-4AA7-B772-AAFB9E871381}" destId="{7CD3392F-8911-4616-902A-EC8678E8A320}" srcOrd="1" destOrd="0" presId="urn:microsoft.com/office/officeart/2005/8/layout/list1"/>
    <dgm:cxn modelId="{53E69211-0E82-4872-B3F9-0DD6A6A0B812}" srcId="{BA83C2B1-B78F-4BD7-A228-66DE695C2AF9}" destId="{253C9733-E3AB-4446-A698-2785DC4E7A97}" srcOrd="2" destOrd="0" parTransId="{8A0398C0-A5C6-4AAA-82F2-129A67F8545B}" sibTransId="{549C8DAE-41E5-428E-A29B-DF4D8E3F5A99}"/>
    <dgm:cxn modelId="{968736ED-C93C-4605-B1CD-C30F818A6E61}" srcId="{BA83C2B1-B78F-4BD7-A228-66DE695C2AF9}" destId="{9C627175-723F-4235-B9E6-1FBE4A064DF8}" srcOrd="1" destOrd="0" parTransId="{049BF821-FDFD-407C-968D-AF52FA85DF84}" sibTransId="{E5CF04E5-88BC-43A9-AB6D-9D9B1D26BE8B}"/>
    <dgm:cxn modelId="{D5E2EE40-137F-4ED2-9FF9-0D1C8CF92588}" type="presOf" srcId="{253C9733-E3AB-4446-A698-2785DC4E7A97}" destId="{D409FAFC-4613-41AF-85B8-215966013CC9}" srcOrd="0" destOrd="0" presId="urn:microsoft.com/office/officeart/2005/8/layout/list1"/>
    <dgm:cxn modelId="{9CED9BB2-00FD-4D21-A83D-87906699AD88}" type="presOf" srcId="{9C627175-723F-4235-B9E6-1FBE4A064DF8}" destId="{91F0BE95-D73A-45DD-B3C9-360C68F1F510}" srcOrd="0" destOrd="0" presId="urn:microsoft.com/office/officeart/2005/8/layout/list1"/>
    <dgm:cxn modelId="{927BEA43-DD31-42CC-93FF-C85A8365B5FF}" type="presOf" srcId="{9362EB49-4DEE-4297-AC7D-8E7E25AE053B}" destId="{FFB0A90D-2549-44C4-B50F-609412A51747}" srcOrd="0" destOrd="0" presId="urn:microsoft.com/office/officeart/2005/8/layout/list1"/>
    <dgm:cxn modelId="{5198DFFD-B163-4B50-8933-3A797CDEC76F}" type="presParOf" srcId="{0D218895-63E7-494B-B59C-2C5A94282F4D}" destId="{110C65BB-B151-443F-A98F-5240D58242F8}" srcOrd="0" destOrd="0" presId="urn:microsoft.com/office/officeart/2005/8/layout/list1"/>
    <dgm:cxn modelId="{8FDDAF45-ADCA-4869-A67D-8218614FB03C}" type="presParOf" srcId="{110C65BB-B151-443F-A98F-5240D58242F8}" destId="{C21ADAA4-C8C3-4931-9514-FEAFF019D031}" srcOrd="0" destOrd="0" presId="urn:microsoft.com/office/officeart/2005/8/layout/list1"/>
    <dgm:cxn modelId="{36FF8A2B-5BCE-4E12-A747-E74D02704A42}" type="presParOf" srcId="{110C65BB-B151-443F-A98F-5240D58242F8}" destId="{7CD3392F-8911-4616-902A-EC8678E8A320}" srcOrd="1" destOrd="0" presId="urn:microsoft.com/office/officeart/2005/8/layout/list1"/>
    <dgm:cxn modelId="{F025C089-B7D0-4652-A355-7AE7F98330B0}" type="presParOf" srcId="{0D218895-63E7-494B-B59C-2C5A94282F4D}" destId="{AFAB2E3C-4EC4-45A0-BD22-4B7940ED2F37}" srcOrd="1" destOrd="0" presId="urn:microsoft.com/office/officeart/2005/8/layout/list1"/>
    <dgm:cxn modelId="{24F5023C-CD66-4BFB-8AA2-859AD58D8F17}" type="presParOf" srcId="{0D218895-63E7-494B-B59C-2C5A94282F4D}" destId="{37072CED-342F-41C9-A276-81E20BE92995}" srcOrd="2" destOrd="0" presId="urn:microsoft.com/office/officeart/2005/8/layout/list1"/>
    <dgm:cxn modelId="{BB34A0B0-9F7E-4B61-AF1C-AA64B75C3F53}" type="presParOf" srcId="{0D218895-63E7-494B-B59C-2C5A94282F4D}" destId="{3EC40492-ECD7-466E-B2FC-B5C0BA58264C}" srcOrd="3" destOrd="0" presId="urn:microsoft.com/office/officeart/2005/8/layout/list1"/>
    <dgm:cxn modelId="{6C9816A0-FF8C-4385-9752-4122420EA2C4}" type="presParOf" srcId="{0D218895-63E7-494B-B59C-2C5A94282F4D}" destId="{BBB6F0CC-D1EC-46F7-9F8F-B2ED52ADEA20}" srcOrd="4" destOrd="0" presId="urn:microsoft.com/office/officeart/2005/8/layout/list1"/>
    <dgm:cxn modelId="{657DFECB-2B4D-459A-A79E-CAEFE31FC630}" type="presParOf" srcId="{BBB6F0CC-D1EC-46F7-9F8F-B2ED52ADEA20}" destId="{91F0BE95-D73A-45DD-B3C9-360C68F1F510}" srcOrd="0" destOrd="0" presId="urn:microsoft.com/office/officeart/2005/8/layout/list1"/>
    <dgm:cxn modelId="{79A63E58-8014-46BD-99E1-86C8E1C62CF0}" type="presParOf" srcId="{BBB6F0CC-D1EC-46F7-9F8F-B2ED52ADEA20}" destId="{D36CE27F-A0BA-4D44-887B-C8DBEE623C49}" srcOrd="1" destOrd="0" presId="urn:microsoft.com/office/officeart/2005/8/layout/list1"/>
    <dgm:cxn modelId="{192DFC98-068F-4048-80E4-450999FDB552}" type="presParOf" srcId="{0D218895-63E7-494B-B59C-2C5A94282F4D}" destId="{7C7DEEB3-1CD2-403E-9463-6A549169CB88}" srcOrd="5" destOrd="0" presId="urn:microsoft.com/office/officeart/2005/8/layout/list1"/>
    <dgm:cxn modelId="{7B06C8D0-D9C3-4F36-9E7C-250C33C252C1}" type="presParOf" srcId="{0D218895-63E7-494B-B59C-2C5A94282F4D}" destId="{625E130A-C3A8-4B12-BD8F-3A23B195F40E}" srcOrd="6" destOrd="0" presId="urn:microsoft.com/office/officeart/2005/8/layout/list1"/>
    <dgm:cxn modelId="{7853C78B-C4CE-4792-9F12-4867D6BE8EBC}" type="presParOf" srcId="{0D218895-63E7-494B-B59C-2C5A94282F4D}" destId="{60EB373E-F303-40CB-8679-E00687E9F777}" srcOrd="7" destOrd="0" presId="urn:microsoft.com/office/officeart/2005/8/layout/list1"/>
    <dgm:cxn modelId="{B7F85F7E-A6E5-494A-8D02-7F2BCEAEE2EC}" type="presParOf" srcId="{0D218895-63E7-494B-B59C-2C5A94282F4D}" destId="{B464418D-0848-42F9-A1BB-3779C8E52B0F}" srcOrd="8" destOrd="0" presId="urn:microsoft.com/office/officeart/2005/8/layout/list1"/>
    <dgm:cxn modelId="{E6ECC5B8-7EDC-488D-8817-B909725D2896}" type="presParOf" srcId="{B464418D-0848-42F9-A1BB-3779C8E52B0F}" destId="{D409FAFC-4613-41AF-85B8-215966013CC9}" srcOrd="0" destOrd="0" presId="urn:microsoft.com/office/officeart/2005/8/layout/list1"/>
    <dgm:cxn modelId="{E3BCAD04-A293-4936-ACBE-548BC7B80920}" type="presParOf" srcId="{B464418D-0848-42F9-A1BB-3779C8E52B0F}" destId="{A6D56CE3-A276-471D-8FC7-8C73DABF0FA6}" srcOrd="1" destOrd="0" presId="urn:microsoft.com/office/officeart/2005/8/layout/list1"/>
    <dgm:cxn modelId="{55ACD0DF-D3CB-4787-9B8F-F6E61EF07D99}" type="presParOf" srcId="{0D218895-63E7-494B-B59C-2C5A94282F4D}" destId="{7114706B-9390-4A4D-B15E-8F095F3B7F0C}" srcOrd="9" destOrd="0" presId="urn:microsoft.com/office/officeart/2005/8/layout/list1"/>
    <dgm:cxn modelId="{5DC1CA8D-A909-4358-B382-44AB88C4FC71}" type="presParOf" srcId="{0D218895-63E7-494B-B59C-2C5A94282F4D}" destId="{5B05AB1D-E61D-416F-B174-E065122533C8}" srcOrd="10" destOrd="0" presId="urn:microsoft.com/office/officeart/2005/8/layout/list1"/>
    <dgm:cxn modelId="{9A9E24B7-0314-4DBD-9D36-B5081CE324A3}" type="presParOf" srcId="{0D218895-63E7-494B-B59C-2C5A94282F4D}" destId="{F7D28A7A-60A1-44C0-92F6-073F773D0457}" srcOrd="11" destOrd="0" presId="urn:microsoft.com/office/officeart/2005/8/layout/list1"/>
    <dgm:cxn modelId="{22DEE350-A916-404F-9370-68F9C066A36E}" type="presParOf" srcId="{0D218895-63E7-494B-B59C-2C5A94282F4D}" destId="{73E5A8CA-20E2-428B-8CEA-B30DF412275D}" srcOrd="12" destOrd="0" presId="urn:microsoft.com/office/officeart/2005/8/layout/list1"/>
    <dgm:cxn modelId="{A0AC7D53-E77A-4EAF-9714-8469C9AE0FF1}" type="presParOf" srcId="{73E5A8CA-20E2-428B-8CEA-B30DF412275D}" destId="{FFB0A90D-2549-44C4-B50F-609412A51747}" srcOrd="0" destOrd="0" presId="urn:microsoft.com/office/officeart/2005/8/layout/list1"/>
    <dgm:cxn modelId="{593005EE-56D2-4CB2-9212-472B329784ED}" type="presParOf" srcId="{73E5A8CA-20E2-428B-8CEA-B30DF412275D}" destId="{5CD20173-9647-4FB9-B741-3106428D922B}" srcOrd="1" destOrd="0" presId="urn:microsoft.com/office/officeart/2005/8/layout/list1"/>
    <dgm:cxn modelId="{F49F9F58-7695-4E92-B3A4-90F8A6374984}" type="presParOf" srcId="{0D218895-63E7-494B-B59C-2C5A94282F4D}" destId="{977DC8F4-3A6C-4B31-83FF-F7C84372AEBA}" srcOrd="13" destOrd="0" presId="urn:microsoft.com/office/officeart/2005/8/layout/list1"/>
    <dgm:cxn modelId="{EF373EE0-827A-4D5B-9418-E5D4B61FD48D}" type="presParOf" srcId="{0D218895-63E7-494B-B59C-2C5A94282F4D}" destId="{8B547A6F-0831-4E11-BAB5-388DA8499CA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AEBEF7-0D3C-4DF9-8595-D26C1EE8B18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4A3B758-3A4C-4C0A-B52F-4237602E915F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dirty="0" smtClean="0">
              <a:solidFill>
                <a:srgbClr val="000000"/>
              </a:solidFill>
            </a:rPr>
            <a:t>Považují se za cizí zdroj a také se tak vykazují</a:t>
          </a:r>
          <a:endParaRPr lang="cs-CZ" dirty="0">
            <a:solidFill>
              <a:srgbClr val="000000"/>
            </a:solidFill>
          </a:endParaRPr>
        </a:p>
      </dgm:t>
    </dgm:pt>
    <dgm:pt modelId="{B19311C6-7910-4700-A436-12CD2632C4EA}" type="parTrans" cxnId="{167A3F36-EDA5-4B24-A2DD-4021B9A4863B}">
      <dgm:prSet/>
      <dgm:spPr/>
      <dgm:t>
        <a:bodyPr/>
        <a:lstStyle/>
        <a:p>
          <a:endParaRPr lang="cs-CZ"/>
        </a:p>
      </dgm:t>
    </dgm:pt>
    <dgm:pt modelId="{CAF7E987-6889-4410-BC7A-DB5225BB5428}" type="sibTrans" cxnId="{167A3F36-EDA5-4B24-A2DD-4021B9A4863B}">
      <dgm:prSet/>
      <dgm:spPr/>
      <dgm:t>
        <a:bodyPr/>
        <a:lstStyle/>
        <a:p>
          <a:endParaRPr lang="cs-CZ"/>
        </a:p>
      </dgm:t>
    </dgm:pt>
    <dgm:pt modelId="{7C7E71E1-9EAB-409C-849E-643A26FB2369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dirty="0" smtClean="0">
              <a:solidFill>
                <a:srgbClr val="000000"/>
              </a:solidFill>
            </a:rPr>
            <a:t>Jejich tvorba se účtuje na vrub nákladů a není </a:t>
          </a:r>
          <a:r>
            <a:rPr lang="cs-CZ" b="1" dirty="0" smtClean="0">
              <a:solidFill>
                <a:srgbClr val="000000"/>
              </a:solidFill>
            </a:rPr>
            <a:t>daňovým</a:t>
          </a:r>
          <a:r>
            <a:rPr lang="cs-CZ" dirty="0" smtClean="0">
              <a:solidFill>
                <a:srgbClr val="000000"/>
              </a:solidFill>
            </a:rPr>
            <a:t> nákladem !!</a:t>
          </a:r>
          <a:endParaRPr lang="cs-CZ" dirty="0">
            <a:solidFill>
              <a:srgbClr val="000000"/>
            </a:solidFill>
          </a:endParaRPr>
        </a:p>
      </dgm:t>
    </dgm:pt>
    <dgm:pt modelId="{D0309249-9235-41A0-9381-795F1BBE61B2}" type="parTrans" cxnId="{E99621E3-18EB-4BBE-803E-960FF1F0349A}">
      <dgm:prSet/>
      <dgm:spPr/>
      <dgm:t>
        <a:bodyPr/>
        <a:lstStyle/>
        <a:p>
          <a:endParaRPr lang="cs-CZ"/>
        </a:p>
      </dgm:t>
    </dgm:pt>
    <dgm:pt modelId="{322BA057-85EB-44C7-9A1B-B11A6D436D82}" type="sibTrans" cxnId="{E99621E3-18EB-4BBE-803E-960FF1F0349A}">
      <dgm:prSet/>
      <dgm:spPr/>
      <dgm:t>
        <a:bodyPr/>
        <a:lstStyle/>
        <a:p>
          <a:endParaRPr lang="cs-CZ"/>
        </a:p>
      </dgm:t>
    </dgm:pt>
    <dgm:pt modelId="{E97C8560-5F66-426D-8408-4EB8509EEE34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dirty="0" smtClean="0">
              <a:solidFill>
                <a:srgbClr val="000000"/>
              </a:solidFill>
            </a:rPr>
            <a:t>Účetní jednotka o ní rozhoduje sama</a:t>
          </a:r>
          <a:endParaRPr lang="cs-CZ" dirty="0">
            <a:solidFill>
              <a:srgbClr val="000000"/>
            </a:solidFill>
          </a:endParaRPr>
        </a:p>
      </dgm:t>
    </dgm:pt>
    <dgm:pt modelId="{19CD7722-1034-4172-8C0D-F2AE3250FF1F}" type="parTrans" cxnId="{B07109E7-73D3-4DF8-88E3-D0DD2B1B9B88}">
      <dgm:prSet/>
      <dgm:spPr/>
      <dgm:t>
        <a:bodyPr/>
        <a:lstStyle/>
        <a:p>
          <a:endParaRPr lang="cs-CZ"/>
        </a:p>
      </dgm:t>
    </dgm:pt>
    <dgm:pt modelId="{EBA0BDA2-5602-42F7-BB1E-251607CB8326}" type="sibTrans" cxnId="{B07109E7-73D3-4DF8-88E3-D0DD2B1B9B88}">
      <dgm:prSet/>
      <dgm:spPr/>
      <dgm:t>
        <a:bodyPr/>
        <a:lstStyle/>
        <a:p>
          <a:endParaRPr lang="cs-CZ"/>
        </a:p>
      </dgm:t>
    </dgm:pt>
    <dgm:pt modelId="{C02376DF-05AE-4F8D-8CCE-C6DA4006E672}" type="pres">
      <dgm:prSet presAssocID="{3DAEBEF7-0D3C-4DF9-8595-D26C1EE8B18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6BE517A-9313-4754-9819-4235B86FF5DE}" type="pres">
      <dgm:prSet presAssocID="{04A3B758-3A4C-4C0A-B52F-4237602E915F}" presName="parentLin" presStyleCnt="0"/>
      <dgm:spPr/>
    </dgm:pt>
    <dgm:pt modelId="{2C8249DB-B80A-498D-9AE0-D9FED1664761}" type="pres">
      <dgm:prSet presAssocID="{04A3B758-3A4C-4C0A-B52F-4237602E915F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4510D10D-AC83-4288-BA13-E58E5A571960}" type="pres">
      <dgm:prSet presAssocID="{04A3B758-3A4C-4C0A-B52F-4237602E915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8384C2-EDA6-4D85-B256-7B386646750C}" type="pres">
      <dgm:prSet presAssocID="{04A3B758-3A4C-4C0A-B52F-4237602E915F}" presName="negativeSpace" presStyleCnt="0"/>
      <dgm:spPr/>
    </dgm:pt>
    <dgm:pt modelId="{6999688C-597E-456C-A5B6-E7EAE91A8520}" type="pres">
      <dgm:prSet presAssocID="{04A3B758-3A4C-4C0A-B52F-4237602E915F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cs-CZ"/>
        </a:p>
      </dgm:t>
    </dgm:pt>
    <dgm:pt modelId="{AD75E839-9DAE-40D8-A1E4-9B4ADDD7846B}" type="pres">
      <dgm:prSet presAssocID="{CAF7E987-6889-4410-BC7A-DB5225BB5428}" presName="spaceBetweenRectangles" presStyleCnt="0"/>
      <dgm:spPr/>
    </dgm:pt>
    <dgm:pt modelId="{3624B2E9-61D3-4895-BC0F-C867FA219034}" type="pres">
      <dgm:prSet presAssocID="{7C7E71E1-9EAB-409C-849E-643A26FB2369}" presName="parentLin" presStyleCnt="0"/>
      <dgm:spPr/>
    </dgm:pt>
    <dgm:pt modelId="{76DFEBB6-3E48-43CD-ADE7-C580AFD81F22}" type="pres">
      <dgm:prSet presAssocID="{7C7E71E1-9EAB-409C-849E-643A26FB2369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E741C178-1246-4BF1-B071-0B56AC215AF8}" type="pres">
      <dgm:prSet presAssocID="{7C7E71E1-9EAB-409C-849E-643A26FB2369}" presName="parentText" presStyleLbl="node1" presStyleIdx="1" presStyleCnt="3" custScaleX="122448" custScaleY="7602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AB2F74-0925-4510-AB5E-1E8DC5C735F3}" type="pres">
      <dgm:prSet presAssocID="{7C7E71E1-9EAB-409C-849E-643A26FB2369}" presName="negativeSpace" presStyleCnt="0"/>
      <dgm:spPr/>
    </dgm:pt>
    <dgm:pt modelId="{A1F45FD7-F3B6-4694-B137-8AABE608A8A7}" type="pres">
      <dgm:prSet presAssocID="{7C7E71E1-9EAB-409C-849E-643A26FB2369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cs-CZ"/>
        </a:p>
      </dgm:t>
    </dgm:pt>
    <dgm:pt modelId="{7BA1E7B3-2D74-4124-B9E2-BD725384D6EB}" type="pres">
      <dgm:prSet presAssocID="{322BA057-85EB-44C7-9A1B-B11A6D436D82}" presName="spaceBetweenRectangles" presStyleCnt="0"/>
      <dgm:spPr/>
    </dgm:pt>
    <dgm:pt modelId="{F08A3AE3-FBA6-4E5B-9BE3-C5A20BE3F1B5}" type="pres">
      <dgm:prSet presAssocID="{E97C8560-5F66-426D-8408-4EB8509EEE34}" presName="parentLin" presStyleCnt="0"/>
      <dgm:spPr/>
    </dgm:pt>
    <dgm:pt modelId="{746DCA3A-9871-41F9-ABD4-48241EE3EBB7}" type="pres">
      <dgm:prSet presAssocID="{E97C8560-5F66-426D-8408-4EB8509EEE34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23503680-9FD2-4FD9-8131-14CB6A7E55B0}" type="pres">
      <dgm:prSet presAssocID="{E97C8560-5F66-426D-8408-4EB8509EEE3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172A7C-729B-4939-A640-A37537F4935D}" type="pres">
      <dgm:prSet presAssocID="{E97C8560-5F66-426D-8408-4EB8509EEE34}" presName="negativeSpace" presStyleCnt="0"/>
      <dgm:spPr/>
    </dgm:pt>
    <dgm:pt modelId="{4F8C04D6-4063-42C7-AC6D-AEAFA37C6E7B}" type="pres">
      <dgm:prSet presAssocID="{E97C8560-5F66-426D-8408-4EB8509EEE34}" presName="childText" presStyleLbl="conFgAcc1" presStyleIdx="2" presStyleCnt="3">
        <dgm:presLayoutVars>
          <dgm:bulletEnabled val="1"/>
        </dgm:presLayoutVars>
      </dgm:prSet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cs-CZ"/>
        </a:p>
      </dgm:t>
    </dgm:pt>
  </dgm:ptLst>
  <dgm:cxnLst>
    <dgm:cxn modelId="{E7EB122B-9873-4B16-9291-1E866860F08C}" type="presOf" srcId="{7C7E71E1-9EAB-409C-849E-643A26FB2369}" destId="{E741C178-1246-4BF1-B071-0B56AC215AF8}" srcOrd="1" destOrd="0" presId="urn:microsoft.com/office/officeart/2005/8/layout/list1"/>
    <dgm:cxn modelId="{9A27805B-5BC6-40C7-AF12-7167DD4A9490}" type="presOf" srcId="{3DAEBEF7-0D3C-4DF9-8595-D26C1EE8B18F}" destId="{C02376DF-05AE-4F8D-8CCE-C6DA4006E672}" srcOrd="0" destOrd="0" presId="urn:microsoft.com/office/officeart/2005/8/layout/list1"/>
    <dgm:cxn modelId="{21048FF3-231A-4DB3-A46C-E376A40B1075}" type="presOf" srcId="{7C7E71E1-9EAB-409C-849E-643A26FB2369}" destId="{76DFEBB6-3E48-43CD-ADE7-C580AFD81F22}" srcOrd="0" destOrd="0" presId="urn:microsoft.com/office/officeart/2005/8/layout/list1"/>
    <dgm:cxn modelId="{E99621E3-18EB-4BBE-803E-960FF1F0349A}" srcId="{3DAEBEF7-0D3C-4DF9-8595-D26C1EE8B18F}" destId="{7C7E71E1-9EAB-409C-849E-643A26FB2369}" srcOrd="1" destOrd="0" parTransId="{D0309249-9235-41A0-9381-795F1BBE61B2}" sibTransId="{322BA057-85EB-44C7-9A1B-B11A6D436D82}"/>
    <dgm:cxn modelId="{AE0DE12A-BA1B-42F8-AB02-162AE16B95E1}" type="presOf" srcId="{04A3B758-3A4C-4C0A-B52F-4237602E915F}" destId="{2C8249DB-B80A-498D-9AE0-D9FED1664761}" srcOrd="0" destOrd="0" presId="urn:microsoft.com/office/officeart/2005/8/layout/list1"/>
    <dgm:cxn modelId="{167A3F36-EDA5-4B24-A2DD-4021B9A4863B}" srcId="{3DAEBEF7-0D3C-4DF9-8595-D26C1EE8B18F}" destId="{04A3B758-3A4C-4C0A-B52F-4237602E915F}" srcOrd="0" destOrd="0" parTransId="{B19311C6-7910-4700-A436-12CD2632C4EA}" sibTransId="{CAF7E987-6889-4410-BC7A-DB5225BB5428}"/>
    <dgm:cxn modelId="{B07109E7-73D3-4DF8-88E3-D0DD2B1B9B88}" srcId="{3DAEBEF7-0D3C-4DF9-8595-D26C1EE8B18F}" destId="{E97C8560-5F66-426D-8408-4EB8509EEE34}" srcOrd="2" destOrd="0" parTransId="{19CD7722-1034-4172-8C0D-F2AE3250FF1F}" sibTransId="{EBA0BDA2-5602-42F7-BB1E-251607CB8326}"/>
    <dgm:cxn modelId="{37A023CF-431D-412E-88EB-A3C1D31C8041}" type="presOf" srcId="{E97C8560-5F66-426D-8408-4EB8509EEE34}" destId="{23503680-9FD2-4FD9-8131-14CB6A7E55B0}" srcOrd="1" destOrd="0" presId="urn:microsoft.com/office/officeart/2005/8/layout/list1"/>
    <dgm:cxn modelId="{7A17324D-73CB-43E5-B267-1A87A65CB267}" type="presOf" srcId="{E97C8560-5F66-426D-8408-4EB8509EEE34}" destId="{746DCA3A-9871-41F9-ABD4-48241EE3EBB7}" srcOrd="0" destOrd="0" presId="urn:microsoft.com/office/officeart/2005/8/layout/list1"/>
    <dgm:cxn modelId="{293219AE-9D18-4714-9524-9D5DA8BC73EC}" type="presOf" srcId="{04A3B758-3A4C-4C0A-B52F-4237602E915F}" destId="{4510D10D-AC83-4288-BA13-E58E5A571960}" srcOrd="1" destOrd="0" presId="urn:microsoft.com/office/officeart/2005/8/layout/list1"/>
    <dgm:cxn modelId="{5FB594CE-BDBA-4BE7-88BA-013011386BAC}" type="presParOf" srcId="{C02376DF-05AE-4F8D-8CCE-C6DA4006E672}" destId="{86BE517A-9313-4754-9819-4235B86FF5DE}" srcOrd="0" destOrd="0" presId="urn:microsoft.com/office/officeart/2005/8/layout/list1"/>
    <dgm:cxn modelId="{6111E87B-B5B6-45C7-AE98-039B638CF9E5}" type="presParOf" srcId="{86BE517A-9313-4754-9819-4235B86FF5DE}" destId="{2C8249DB-B80A-498D-9AE0-D9FED1664761}" srcOrd="0" destOrd="0" presId="urn:microsoft.com/office/officeart/2005/8/layout/list1"/>
    <dgm:cxn modelId="{80DEDED9-4B33-4CC3-9BF6-70832FF04B09}" type="presParOf" srcId="{86BE517A-9313-4754-9819-4235B86FF5DE}" destId="{4510D10D-AC83-4288-BA13-E58E5A571960}" srcOrd="1" destOrd="0" presId="urn:microsoft.com/office/officeart/2005/8/layout/list1"/>
    <dgm:cxn modelId="{3C77B877-08EC-4570-BC95-CC23F307EE72}" type="presParOf" srcId="{C02376DF-05AE-4F8D-8CCE-C6DA4006E672}" destId="{EC8384C2-EDA6-4D85-B256-7B386646750C}" srcOrd="1" destOrd="0" presId="urn:microsoft.com/office/officeart/2005/8/layout/list1"/>
    <dgm:cxn modelId="{EBB4C637-7D5F-424B-A02E-5B0143D12E3F}" type="presParOf" srcId="{C02376DF-05AE-4F8D-8CCE-C6DA4006E672}" destId="{6999688C-597E-456C-A5B6-E7EAE91A8520}" srcOrd="2" destOrd="0" presId="urn:microsoft.com/office/officeart/2005/8/layout/list1"/>
    <dgm:cxn modelId="{4DA4A75A-DF44-466C-9BDA-813A4C457265}" type="presParOf" srcId="{C02376DF-05AE-4F8D-8CCE-C6DA4006E672}" destId="{AD75E839-9DAE-40D8-A1E4-9B4ADDD7846B}" srcOrd="3" destOrd="0" presId="urn:microsoft.com/office/officeart/2005/8/layout/list1"/>
    <dgm:cxn modelId="{56826FA4-9825-4C01-AF78-575943F584E8}" type="presParOf" srcId="{C02376DF-05AE-4F8D-8CCE-C6DA4006E672}" destId="{3624B2E9-61D3-4895-BC0F-C867FA219034}" srcOrd="4" destOrd="0" presId="urn:microsoft.com/office/officeart/2005/8/layout/list1"/>
    <dgm:cxn modelId="{09A40728-6253-48AF-A584-26A8561F7D38}" type="presParOf" srcId="{3624B2E9-61D3-4895-BC0F-C867FA219034}" destId="{76DFEBB6-3E48-43CD-ADE7-C580AFD81F22}" srcOrd="0" destOrd="0" presId="urn:microsoft.com/office/officeart/2005/8/layout/list1"/>
    <dgm:cxn modelId="{BAA69105-BEF6-4F29-91B9-584696EA1592}" type="presParOf" srcId="{3624B2E9-61D3-4895-BC0F-C867FA219034}" destId="{E741C178-1246-4BF1-B071-0B56AC215AF8}" srcOrd="1" destOrd="0" presId="urn:microsoft.com/office/officeart/2005/8/layout/list1"/>
    <dgm:cxn modelId="{3B10BABA-3843-4F7D-A890-2920778306F7}" type="presParOf" srcId="{C02376DF-05AE-4F8D-8CCE-C6DA4006E672}" destId="{8CAB2F74-0925-4510-AB5E-1E8DC5C735F3}" srcOrd="5" destOrd="0" presId="urn:microsoft.com/office/officeart/2005/8/layout/list1"/>
    <dgm:cxn modelId="{47A68743-4751-4EA4-8DE6-B7CF99BCFF74}" type="presParOf" srcId="{C02376DF-05AE-4F8D-8CCE-C6DA4006E672}" destId="{A1F45FD7-F3B6-4694-B137-8AABE608A8A7}" srcOrd="6" destOrd="0" presId="urn:microsoft.com/office/officeart/2005/8/layout/list1"/>
    <dgm:cxn modelId="{5896AD5A-5876-46CA-8946-161E5EDCFE57}" type="presParOf" srcId="{C02376DF-05AE-4F8D-8CCE-C6DA4006E672}" destId="{7BA1E7B3-2D74-4124-B9E2-BD725384D6EB}" srcOrd="7" destOrd="0" presId="urn:microsoft.com/office/officeart/2005/8/layout/list1"/>
    <dgm:cxn modelId="{5F1994FA-AFDE-45B2-BC02-50A579329841}" type="presParOf" srcId="{C02376DF-05AE-4F8D-8CCE-C6DA4006E672}" destId="{F08A3AE3-FBA6-4E5B-9BE3-C5A20BE3F1B5}" srcOrd="8" destOrd="0" presId="urn:microsoft.com/office/officeart/2005/8/layout/list1"/>
    <dgm:cxn modelId="{FE418982-A6A5-448C-83F9-D6DB2D74B254}" type="presParOf" srcId="{F08A3AE3-FBA6-4E5B-9BE3-C5A20BE3F1B5}" destId="{746DCA3A-9871-41F9-ABD4-48241EE3EBB7}" srcOrd="0" destOrd="0" presId="urn:microsoft.com/office/officeart/2005/8/layout/list1"/>
    <dgm:cxn modelId="{A4FC2C44-B2A5-4056-A238-DA691C0BA268}" type="presParOf" srcId="{F08A3AE3-FBA6-4E5B-9BE3-C5A20BE3F1B5}" destId="{23503680-9FD2-4FD9-8131-14CB6A7E55B0}" srcOrd="1" destOrd="0" presId="urn:microsoft.com/office/officeart/2005/8/layout/list1"/>
    <dgm:cxn modelId="{0CA2F669-2824-4488-A53A-DB5983CEDFB6}" type="presParOf" srcId="{C02376DF-05AE-4F8D-8CCE-C6DA4006E672}" destId="{A1172A7C-729B-4939-A640-A37537F4935D}" srcOrd="9" destOrd="0" presId="urn:microsoft.com/office/officeart/2005/8/layout/list1"/>
    <dgm:cxn modelId="{AAA6661B-E45E-4879-919B-A85F8EDAE871}" type="presParOf" srcId="{C02376DF-05AE-4F8D-8CCE-C6DA4006E672}" destId="{4F8C04D6-4063-42C7-AC6D-AEAFA37C6E7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68373B-C50F-4F3C-A005-27E9807EB24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7605C14-0528-4790-BF08-26BC3409BA0F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sz="1800" dirty="0" smtClean="0">
              <a:solidFill>
                <a:srgbClr val="000000"/>
              </a:solidFill>
            </a:rPr>
            <a:t>Podmínky </a:t>
          </a:r>
          <a:r>
            <a:rPr lang="cs-CZ" sz="1800" b="1" dirty="0" smtClean="0">
              <a:solidFill>
                <a:srgbClr val="000000"/>
              </a:solidFill>
            </a:rPr>
            <a:t>viz </a:t>
          </a:r>
          <a:r>
            <a:rPr lang="cs-CZ" sz="1800" dirty="0" smtClean="0">
              <a:solidFill>
                <a:srgbClr val="000000"/>
              </a:solidFill>
            </a:rPr>
            <a:t>zákon č. 593/1992 o rezervách pro zjištění základu daně  příjmů, v aktuálním znění</a:t>
          </a:r>
          <a:endParaRPr lang="cs-CZ" sz="1800" dirty="0">
            <a:solidFill>
              <a:srgbClr val="000000"/>
            </a:solidFill>
          </a:endParaRPr>
        </a:p>
      </dgm:t>
    </dgm:pt>
    <dgm:pt modelId="{8A2319CE-8B5B-4E5B-8A50-2855F9BA3DD1}" type="parTrans" cxnId="{F5ABDE2C-7BB3-46D9-87CC-93B134959708}">
      <dgm:prSet/>
      <dgm:spPr/>
      <dgm:t>
        <a:bodyPr/>
        <a:lstStyle/>
        <a:p>
          <a:endParaRPr lang="cs-CZ"/>
        </a:p>
      </dgm:t>
    </dgm:pt>
    <dgm:pt modelId="{8E51BBDF-B355-4C31-950E-8032218433E3}" type="sibTrans" cxnId="{F5ABDE2C-7BB3-46D9-87CC-93B134959708}">
      <dgm:prSet/>
      <dgm:spPr/>
      <dgm:t>
        <a:bodyPr/>
        <a:lstStyle/>
        <a:p>
          <a:endParaRPr lang="cs-CZ"/>
        </a:p>
      </dgm:t>
    </dgm:pt>
    <dgm:pt modelId="{B4B7AA30-1C49-4067-B5C0-C8E29CA0B02A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cs-CZ" sz="1800" b="0" dirty="0" smtClean="0">
              <a:solidFill>
                <a:srgbClr val="000000"/>
              </a:solidFill>
            </a:rPr>
            <a:t>Zejména možnost využití rezervy k legitimnímu </a:t>
          </a:r>
          <a:r>
            <a:rPr lang="cs-CZ" sz="1800" b="1" dirty="0" smtClean="0">
              <a:solidFill>
                <a:srgbClr val="000000"/>
              </a:solidFill>
            </a:rPr>
            <a:t>snížení základu daně</a:t>
          </a:r>
        </a:p>
      </dgm:t>
    </dgm:pt>
    <dgm:pt modelId="{E96C48FE-9C0B-41D3-A5B9-466B45CB8448}" type="parTrans" cxnId="{C602EBC6-BC65-41DC-8DAA-F7F03F1A430B}">
      <dgm:prSet/>
      <dgm:spPr/>
      <dgm:t>
        <a:bodyPr/>
        <a:lstStyle/>
        <a:p>
          <a:endParaRPr lang="cs-CZ"/>
        </a:p>
      </dgm:t>
    </dgm:pt>
    <dgm:pt modelId="{F14F7CD1-81C6-4EA2-8860-C22A2E2ECBC2}" type="sibTrans" cxnId="{C602EBC6-BC65-41DC-8DAA-F7F03F1A430B}">
      <dgm:prSet/>
      <dgm:spPr/>
      <dgm:t>
        <a:bodyPr/>
        <a:lstStyle/>
        <a:p>
          <a:endParaRPr lang="cs-CZ"/>
        </a:p>
      </dgm:t>
    </dgm:pt>
    <dgm:pt modelId="{DCD6285A-5093-41CD-9E49-D71E4B41D028}" type="pres">
      <dgm:prSet presAssocID="{0768373B-C50F-4F3C-A005-27E9807EB24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DD4FFEC-42AA-4DE0-9DC0-109C899DAEA6}" type="pres">
      <dgm:prSet presAssocID="{87605C14-0528-4790-BF08-26BC3409BA0F}" presName="parentLin" presStyleCnt="0"/>
      <dgm:spPr/>
    </dgm:pt>
    <dgm:pt modelId="{B226BA3A-642A-49F4-871C-12879A2BF728}" type="pres">
      <dgm:prSet presAssocID="{87605C14-0528-4790-BF08-26BC3409BA0F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CD8E8AE6-919C-4A3D-B2F8-6193BFEAB50B}" type="pres">
      <dgm:prSet presAssocID="{87605C14-0528-4790-BF08-26BC3409BA0F}" presName="parentText" presStyleLbl="node1" presStyleIdx="0" presStyleCnt="2" custScaleX="136540" custScaleY="15247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AE1A20-EC21-4F45-8B06-5ACAABA2FFAD}" type="pres">
      <dgm:prSet presAssocID="{87605C14-0528-4790-BF08-26BC3409BA0F}" presName="negativeSpace" presStyleCnt="0"/>
      <dgm:spPr/>
    </dgm:pt>
    <dgm:pt modelId="{0055CA57-EE05-4EAB-A8D5-7119B591F99C}" type="pres">
      <dgm:prSet presAssocID="{87605C14-0528-4790-BF08-26BC3409BA0F}" presName="childText" presStyleLbl="conFgAcc1" presStyleIdx="0" presStyleCnt="2" custLinFactNeighborX="748" custLinFactNeighborY="32926">
        <dgm:presLayoutVars>
          <dgm:bulletEnabled val="1"/>
        </dgm:presLayoutVars>
      </dgm:prSet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cs-CZ"/>
        </a:p>
      </dgm:t>
    </dgm:pt>
    <dgm:pt modelId="{A3775C99-1B62-4D85-97A0-FECDFFC6361D}" type="pres">
      <dgm:prSet presAssocID="{8E51BBDF-B355-4C31-950E-8032218433E3}" presName="spaceBetweenRectangles" presStyleCnt="0"/>
      <dgm:spPr/>
    </dgm:pt>
    <dgm:pt modelId="{73C82547-718F-4023-AC21-4E4781E39114}" type="pres">
      <dgm:prSet presAssocID="{B4B7AA30-1C49-4067-B5C0-C8E29CA0B02A}" presName="parentLin" presStyleCnt="0"/>
      <dgm:spPr/>
    </dgm:pt>
    <dgm:pt modelId="{38D8057C-3DA4-4618-8D2C-7A7750673B9B}" type="pres">
      <dgm:prSet presAssocID="{B4B7AA30-1C49-4067-B5C0-C8E29CA0B02A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18C7FD2B-436C-4477-8CDB-76DEFAD7B7F2}" type="pres">
      <dgm:prSet presAssocID="{B4B7AA30-1C49-4067-B5C0-C8E29CA0B02A}" presName="parentText" presStyleLbl="node1" presStyleIdx="1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4FE99C-FA12-49CC-9C1C-2712193EDB99}" type="pres">
      <dgm:prSet presAssocID="{B4B7AA30-1C49-4067-B5C0-C8E29CA0B02A}" presName="negativeSpace" presStyleCnt="0"/>
      <dgm:spPr/>
    </dgm:pt>
    <dgm:pt modelId="{11F07D49-C8B2-4082-AAAA-17ABE6FF0556}" type="pres">
      <dgm:prSet presAssocID="{B4B7AA30-1C49-4067-B5C0-C8E29CA0B02A}" presName="childText" presStyleLbl="conFgAcc1" presStyleIdx="1" presStyleCnt="2">
        <dgm:presLayoutVars>
          <dgm:bulletEnabled val="1"/>
        </dgm:presLayoutVars>
      </dgm:prSet>
      <dgm:spPr>
        <a:ln>
          <a:solidFill>
            <a:srgbClr val="307871"/>
          </a:solidFill>
        </a:ln>
      </dgm:spPr>
      <dgm:t>
        <a:bodyPr/>
        <a:lstStyle/>
        <a:p>
          <a:endParaRPr lang="cs-CZ"/>
        </a:p>
      </dgm:t>
    </dgm:pt>
  </dgm:ptLst>
  <dgm:cxnLst>
    <dgm:cxn modelId="{C602EBC6-BC65-41DC-8DAA-F7F03F1A430B}" srcId="{0768373B-C50F-4F3C-A005-27E9807EB24B}" destId="{B4B7AA30-1C49-4067-B5C0-C8E29CA0B02A}" srcOrd="1" destOrd="0" parTransId="{E96C48FE-9C0B-41D3-A5B9-466B45CB8448}" sibTransId="{F14F7CD1-81C6-4EA2-8860-C22A2E2ECBC2}"/>
    <dgm:cxn modelId="{F5ABDE2C-7BB3-46D9-87CC-93B134959708}" srcId="{0768373B-C50F-4F3C-A005-27E9807EB24B}" destId="{87605C14-0528-4790-BF08-26BC3409BA0F}" srcOrd="0" destOrd="0" parTransId="{8A2319CE-8B5B-4E5B-8A50-2855F9BA3DD1}" sibTransId="{8E51BBDF-B355-4C31-950E-8032218433E3}"/>
    <dgm:cxn modelId="{3E3D4B12-9788-451E-AFDF-9B361CD98F79}" type="presOf" srcId="{B4B7AA30-1C49-4067-B5C0-C8E29CA0B02A}" destId="{18C7FD2B-436C-4477-8CDB-76DEFAD7B7F2}" srcOrd="1" destOrd="0" presId="urn:microsoft.com/office/officeart/2005/8/layout/list1"/>
    <dgm:cxn modelId="{AE7370D5-BA3C-4EC7-AFAF-296276782675}" type="presOf" srcId="{87605C14-0528-4790-BF08-26BC3409BA0F}" destId="{B226BA3A-642A-49F4-871C-12879A2BF728}" srcOrd="0" destOrd="0" presId="urn:microsoft.com/office/officeart/2005/8/layout/list1"/>
    <dgm:cxn modelId="{B41BD1CF-1CEA-4DFA-B080-E26143A14EBC}" type="presOf" srcId="{B4B7AA30-1C49-4067-B5C0-C8E29CA0B02A}" destId="{38D8057C-3DA4-4618-8D2C-7A7750673B9B}" srcOrd="0" destOrd="0" presId="urn:microsoft.com/office/officeart/2005/8/layout/list1"/>
    <dgm:cxn modelId="{6CF36D31-9D31-47C1-9A37-872CD01BB8A8}" type="presOf" srcId="{87605C14-0528-4790-BF08-26BC3409BA0F}" destId="{CD8E8AE6-919C-4A3D-B2F8-6193BFEAB50B}" srcOrd="1" destOrd="0" presId="urn:microsoft.com/office/officeart/2005/8/layout/list1"/>
    <dgm:cxn modelId="{017AD438-0FAA-4716-8A75-BBBB19048F2E}" type="presOf" srcId="{0768373B-C50F-4F3C-A005-27E9807EB24B}" destId="{DCD6285A-5093-41CD-9E49-D71E4B41D028}" srcOrd="0" destOrd="0" presId="urn:microsoft.com/office/officeart/2005/8/layout/list1"/>
    <dgm:cxn modelId="{3835ED87-FA50-46C3-9C7D-1EABBC3FB5D5}" type="presParOf" srcId="{DCD6285A-5093-41CD-9E49-D71E4B41D028}" destId="{DDD4FFEC-42AA-4DE0-9DC0-109C899DAEA6}" srcOrd="0" destOrd="0" presId="urn:microsoft.com/office/officeart/2005/8/layout/list1"/>
    <dgm:cxn modelId="{B239A827-A33C-463D-8715-14F84D836B41}" type="presParOf" srcId="{DDD4FFEC-42AA-4DE0-9DC0-109C899DAEA6}" destId="{B226BA3A-642A-49F4-871C-12879A2BF728}" srcOrd="0" destOrd="0" presId="urn:microsoft.com/office/officeart/2005/8/layout/list1"/>
    <dgm:cxn modelId="{B2600724-255C-4726-9292-C2B4350336EB}" type="presParOf" srcId="{DDD4FFEC-42AA-4DE0-9DC0-109C899DAEA6}" destId="{CD8E8AE6-919C-4A3D-B2F8-6193BFEAB50B}" srcOrd="1" destOrd="0" presId="urn:microsoft.com/office/officeart/2005/8/layout/list1"/>
    <dgm:cxn modelId="{CE4482E7-9067-4532-8F53-47F658455DDA}" type="presParOf" srcId="{DCD6285A-5093-41CD-9E49-D71E4B41D028}" destId="{A2AE1A20-EC21-4F45-8B06-5ACAABA2FFAD}" srcOrd="1" destOrd="0" presId="urn:microsoft.com/office/officeart/2005/8/layout/list1"/>
    <dgm:cxn modelId="{BC384A17-EF48-48BF-B143-B37A16B2AF67}" type="presParOf" srcId="{DCD6285A-5093-41CD-9E49-D71E4B41D028}" destId="{0055CA57-EE05-4EAB-A8D5-7119B591F99C}" srcOrd="2" destOrd="0" presId="urn:microsoft.com/office/officeart/2005/8/layout/list1"/>
    <dgm:cxn modelId="{681B44C3-BA32-4484-9D2A-9E0C99A48CBA}" type="presParOf" srcId="{DCD6285A-5093-41CD-9E49-D71E4B41D028}" destId="{A3775C99-1B62-4D85-97A0-FECDFFC6361D}" srcOrd="3" destOrd="0" presId="urn:microsoft.com/office/officeart/2005/8/layout/list1"/>
    <dgm:cxn modelId="{5ECFDC4B-67EA-49BC-8CFF-425FF9F0AA4E}" type="presParOf" srcId="{DCD6285A-5093-41CD-9E49-D71E4B41D028}" destId="{73C82547-718F-4023-AC21-4E4781E39114}" srcOrd="4" destOrd="0" presId="urn:microsoft.com/office/officeart/2005/8/layout/list1"/>
    <dgm:cxn modelId="{0D3D7E05-95AF-4637-BDF8-952D378A35FC}" type="presParOf" srcId="{73C82547-718F-4023-AC21-4E4781E39114}" destId="{38D8057C-3DA4-4618-8D2C-7A7750673B9B}" srcOrd="0" destOrd="0" presId="urn:microsoft.com/office/officeart/2005/8/layout/list1"/>
    <dgm:cxn modelId="{20BD527D-2212-467E-A89D-9FCECEFDBB7B}" type="presParOf" srcId="{73C82547-718F-4023-AC21-4E4781E39114}" destId="{18C7FD2B-436C-4477-8CDB-76DEFAD7B7F2}" srcOrd="1" destOrd="0" presId="urn:microsoft.com/office/officeart/2005/8/layout/list1"/>
    <dgm:cxn modelId="{CBF3231D-61CE-4ACF-A8A9-914461B4FE92}" type="presParOf" srcId="{DCD6285A-5093-41CD-9E49-D71E4B41D028}" destId="{634FE99C-FA12-49CC-9C1C-2712193EDB99}" srcOrd="5" destOrd="0" presId="urn:microsoft.com/office/officeart/2005/8/layout/list1"/>
    <dgm:cxn modelId="{3B0BF9E9-112B-472E-B0ED-C4ADA26CEA2D}" type="presParOf" srcId="{DCD6285A-5093-41CD-9E49-D71E4B41D028}" destId="{11F07D49-C8B2-4082-AAAA-17ABE6FF055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B8124-FD95-44FF-A89F-ABFDBBD52BF6}">
      <dsp:nvSpPr>
        <dsp:cNvPr id="0" name=""/>
        <dsp:cNvSpPr/>
      </dsp:nvSpPr>
      <dsp:spPr>
        <a:xfrm>
          <a:off x="0" y="335421"/>
          <a:ext cx="87122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4D7E51-19A8-437F-ADCB-EB1BCF468D82}">
      <dsp:nvSpPr>
        <dsp:cNvPr id="0" name=""/>
        <dsp:cNvSpPr/>
      </dsp:nvSpPr>
      <dsp:spPr>
        <a:xfrm>
          <a:off x="435610" y="54981"/>
          <a:ext cx="6098540" cy="56088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10" tIns="0" rIns="23051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rgbClr val="000000"/>
              </a:solidFill>
            </a:rPr>
            <a:t>Vytváření zdrojů na krytí budoucích výdajů </a:t>
          </a:r>
        </a:p>
      </dsp:txBody>
      <dsp:txXfrm>
        <a:off x="462990" y="82361"/>
        <a:ext cx="6043780" cy="506120"/>
      </dsp:txXfrm>
    </dsp:sp>
    <dsp:sp modelId="{CD086C5B-632C-4F7D-9A2F-8CF33E9B47D4}">
      <dsp:nvSpPr>
        <dsp:cNvPr id="0" name=""/>
        <dsp:cNvSpPr/>
      </dsp:nvSpPr>
      <dsp:spPr>
        <a:xfrm>
          <a:off x="0" y="1197261"/>
          <a:ext cx="87122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62C304-B4B1-4A18-A22A-C7C6A48999A0}">
      <dsp:nvSpPr>
        <dsp:cNvPr id="0" name=""/>
        <dsp:cNvSpPr/>
      </dsp:nvSpPr>
      <dsp:spPr>
        <a:xfrm>
          <a:off x="435610" y="916821"/>
          <a:ext cx="6098540" cy="56088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10" tIns="0" rIns="23051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solidFill>
                <a:srgbClr val="000000"/>
              </a:solidFill>
            </a:rPr>
            <a:t>Tvorba </a:t>
          </a:r>
          <a:r>
            <a:rPr lang="cs-CZ" sz="1900" b="0" kern="1200" dirty="0" smtClean="0">
              <a:solidFill>
                <a:srgbClr val="000000"/>
              </a:solidFill>
            </a:rPr>
            <a:t>rezervy</a:t>
          </a:r>
          <a:r>
            <a:rPr lang="cs-CZ" sz="1900" kern="1200" dirty="0" smtClean="0">
              <a:solidFill>
                <a:srgbClr val="000000"/>
              </a:solidFill>
            </a:rPr>
            <a:t> (zvýšení nákladů) </a:t>
          </a:r>
          <a:endParaRPr lang="cs-CZ" sz="1900" kern="1200" dirty="0">
            <a:solidFill>
              <a:srgbClr val="000000"/>
            </a:solidFill>
          </a:endParaRPr>
        </a:p>
      </dsp:txBody>
      <dsp:txXfrm>
        <a:off x="462990" y="944201"/>
        <a:ext cx="6043780" cy="506120"/>
      </dsp:txXfrm>
    </dsp:sp>
    <dsp:sp modelId="{EB399462-6652-4517-914B-17C08E18985B}">
      <dsp:nvSpPr>
        <dsp:cNvPr id="0" name=""/>
        <dsp:cNvSpPr/>
      </dsp:nvSpPr>
      <dsp:spPr>
        <a:xfrm>
          <a:off x="0" y="2059101"/>
          <a:ext cx="87122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55D5D-E961-41DA-A394-087C0A6CC0D4}">
      <dsp:nvSpPr>
        <dsp:cNvPr id="0" name=""/>
        <dsp:cNvSpPr/>
      </dsp:nvSpPr>
      <dsp:spPr>
        <a:xfrm>
          <a:off x="435610" y="1778661"/>
          <a:ext cx="6098540" cy="56088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10" tIns="0" rIns="23051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solidFill>
                <a:srgbClr val="000000"/>
              </a:solidFill>
            </a:rPr>
            <a:t>Čerpání</a:t>
          </a:r>
          <a:r>
            <a:rPr lang="cs-CZ" sz="1900" kern="1200" dirty="0" smtClean="0">
              <a:solidFill>
                <a:srgbClr val="000000"/>
              </a:solidFill>
            </a:rPr>
            <a:t>  rezervy (snížení nákladů). </a:t>
          </a:r>
          <a:endParaRPr lang="cs-CZ" sz="1900" kern="1200" dirty="0">
            <a:solidFill>
              <a:srgbClr val="000000"/>
            </a:solidFill>
          </a:endParaRPr>
        </a:p>
      </dsp:txBody>
      <dsp:txXfrm>
        <a:off x="462990" y="1806041"/>
        <a:ext cx="6043780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72CED-342F-41C9-A276-81E20BE92995}">
      <dsp:nvSpPr>
        <dsp:cNvPr id="0" name=""/>
        <dsp:cNvSpPr/>
      </dsp:nvSpPr>
      <dsp:spPr>
        <a:xfrm>
          <a:off x="0" y="334911"/>
          <a:ext cx="8424863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D3392F-8911-4616-902A-EC8678E8A320}">
      <dsp:nvSpPr>
        <dsp:cNvPr id="0" name=""/>
        <dsp:cNvSpPr/>
      </dsp:nvSpPr>
      <dsp:spPr>
        <a:xfrm>
          <a:off x="421243" y="69231"/>
          <a:ext cx="5897404" cy="53136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08" tIns="0" rIns="22290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rgbClr val="000000"/>
              </a:solidFill>
            </a:rPr>
            <a:t>Vede ke „zhoršení“ HV firmy</a:t>
          </a:r>
        </a:p>
      </dsp:txBody>
      <dsp:txXfrm>
        <a:off x="447182" y="95170"/>
        <a:ext cx="5845526" cy="479482"/>
      </dsp:txXfrm>
    </dsp:sp>
    <dsp:sp modelId="{625E130A-C3A8-4B12-BD8F-3A23B195F40E}">
      <dsp:nvSpPr>
        <dsp:cNvPr id="0" name=""/>
        <dsp:cNvSpPr/>
      </dsp:nvSpPr>
      <dsp:spPr>
        <a:xfrm>
          <a:off x="0" y="1151391"/>
          <a:ext cx="8424863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6CE27F-A0BA-4D44-887B-C8DBEE623C49}">
      <dsp:nvSpPr>
        <dsp:cNvPr id="0" name=""/>
        <dsp:cNvSpPr/>
      </dsp:nvSpPr>
      <dsp:spPr>
        <a:xfrm>
          <a:off x="421243" y="885711"/>
          <a:ext cx="5897404" cy="53136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08" tIns="0" rIns="22290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rgbClr val="000000"/>
              </a:solidFill>
            </a:rPr>
            <a:t>Tzn. ovlivní rozdělení zisku </a:t>
          </a:r>
          <a:r>
            <a:rPr lang="cs-CZ" sz="1800" kern="1200" dirty="0" smtClean="0">
              <a:solidFill>
                <a:srgbClr val="000000"/>
              </a:solidFill>
              <a:sym typeface="Wingdings" pitchFamily="2" charset="2"/>
            </a:rPr>
            <a:t> dividend</a:t>
          </a:r>
          <a:endParaRPr lang="cs-CZ" sz="1800" kern="1200" dirty="0">
            <a:solidFill>
              <a:srgbClr val="000000"/>
            </a:solidFill>
          </a:endParaRPr>
        </a:p>
      </dsp:txBody>
      <dsp:txXfrm>
        <a:off x="447182" y="911650"/>
        <a:ext cx="5845526" cy="479482"/>
      </dsp:txXfrm>
    </dsp:sp>
    <dsp:sp modelId="{5B05AB1D-E61D-416F-B174-E065122533C8}">
      <dsp:nvSpPr>
        <dsp:cNvPr id="0" name=""/>
        <dsp:cNvSpPr/>
      </dsp:nvSpPr>
      <dsp:spPr>
        <a:xfrm>
          <a:off x="0" y="1967872"/>
          <a:ext cx="8424863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D56CE3-A276-471D-8FC7-8C73DABF0FA6}">
      <dsp:nvSpPr>
        <dsp:cNvPr id="0" name=""/>
        <dsp:cNvSpPr/>
      </dsp:nvSpPr>
      <dsp:spPr>
        <a:xfrm>
          <a:off x="421243" y="1702192"/>
          <a:ext cx="5897404" cy="53136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08" tIns="0" rIns="22290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rgbClr val="000000"/>
              </a:solidFill>
              <a:sym typeface="Wingdings" pitchFamily="2" charset="2"/>
            </a:rPr>
            <a:t>Věrný obraz, zásada opatrnosti</a:t>
          </a:r>
        </a:p>
      </dsp:txBody>
      <dsp:txXfrm>
        <a:off x="447182" y="1728131"/>
        <a:ext cx="5845526" cy="479482"/>
      </dsp:txXfrm>
    </dsp:sp>
    <dsp:sp modelId="{8B547A6F-0831-4E11-BAB5-388DA8499CAE}">
      <dsp:nvSpPr>
        <dsp:cNvPr id="0" name=""/>
        <dsp:cNvSpPr/>
      </dsp:nvSpPr>
      <dsp:spPr>
        <a:xfrm>
          <a:off x="0" y="2784352"/>
          <a:ext cx="8424863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D20173-9647-4FB9-B741-3106428D922B}">
      <dsp:nvSpPr>
        <dsp:cNvPr id="0" name=""/>
        <dsp:cNvSpPr/>
      </dsp:nvSpPr>
      <dsp:spPr>
        <a:xfrm>
          <a:off x="421243" y="2518672"/>
          <a:ext cx="5897404" cy="53136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08" tIns="0" rIns="22290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rgbClr val="000000"/>
              </a:solidFill>
              <a:sym typeface="Wingdings" pitchFamily="2" charset="2"/>
            </a:rPr>
            <a:t>Účetní jednotka by si měla tvořit dle svých potřeb</a:t>
          </a:r>
          <a:endParaRPr lang="cs-CZ" sz="1800" kern="1200" dirty="0">
            <a:solidFill>
              <a:srgbClr val="000000"/>
            </a:solidFill>
          </a:endParaRPr>
        </a:p>
      </dsp:txBody>
      <dsp:txXfrm>
        <a:off x="447182" y="2544611"/>
        <a:ext cx="5845526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9688C-597E-456C-A5B6-E7EAE91A8520}">
      <dsp:nvSpPr>
        <dsp:cNvPr id="0" name=""/>
        <dsp:cNvSpPr/>
      </dsp:nvSpPr>
      <dsp:spPr>
        <a:xfrm>
          <a:off x="0" y="294358"/>
          <a:ext cx="806489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10D10D-AC83-4288-BA13-E58E5A571960}">
      <dsp:nvSpPr>
        <dsp:cNvPr id="0" name=""/>
        <dsp:cNvSpPr/>
      </dsp:nvSpPr>
      <dsp:spPr>
        <a:xfrm>
          <a:off x="403244" y="13918"/>
          <a:ext cx="5645427" cy="56088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rgbClr val="000000"/>
              </a:solidFill>
            </a:rPr>
            <a:t>Považují se za cizí zdroj a také se tak vykazují</a:t>
          </a:r>
          <a:endParaRPr lang="cs-CZ" sz="1800" kern="1200" dirty="0">
            <a:solidFill>
              <a:srgbClr val="000000"/>
            </a:solidFill>
          </a:endParaRPr>
        </a:p>
      </dsp:txBody>
      <dsp:txXfrm>
        <a:off x="430624" y="41298"/>
        <a:ext cx="5590667" cy="506120"/>
      </dsp:txXfrm>
    </dsp:sp>
    <dsp:sp modelId="{A1F45FD7-F3B6-4694-B137-8AABE608A8A7}">
      <dsp:nvSpPr>
        <dsp:cNvPr id="0" name=""/>
        <dsp:cNvSpPr/>
      </dsp:nvSpPr>
      <dsp:spPr>
        <a:xfrm>
          <a:off x="0" y="1021705"/>
          <a:ext cx="806489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41C178-1246-4BF1-B071-0B56AC215AF8}">
      <dsp:nvSpPr>
        <dsp:cNvPr id="0" name=""/>
        <dsp:cNvSpPr/>
      </dsp:nvSpPr>
      <dsp:spPr>
        <a:xfrm>
          <a:off x="403244" y="875758"/>
          <a:ext cx="6912712" cy="426386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rgbClr val="000000"/>
              </a:solidFill>
            </a:rPr>
            <a:t>Jejich tvorba se účtuje na vrub nákladů a není </a:t>
          </a:r>
          <a:r>
            <a:rPr lang="cs-CZ" sz="1800" b="1" kern="1200" dirty="0" smtClean="0">
              <a:solidFill>
                <a:srgbClr val="000000"/>
              </a:solidFill>
            </a:rPr>
            <a:t>daňovým</a:t>
          </a:r>
          <a:r>
            <a:rPr lang="cs-CZ" sz="1800" kern="1200" dirty="0" smtClean="0">
              <a:solidFill>
                <a:srgbClr val="000000"/>
              </a:solidFill>
            </a:rPr>
            <a:t> nákladem !!</a:t>
          </a:r>
          <a:endParaRPr lang="cs-CZ" sz="1800" kern="1200" dirty="0">
            <a:solidFill>
              <a:srgbClr val="000000"/>
            </a:solidFill>
          </a:endParaRPr>
        </a:p>
      </dsp:txBody>
      <dsp:txXfrm>
        <a:off x="424058" y="896572"/>
        <a:ext cx="6871084" cy="384758"/>
      </dsp:txXfrm>
    </dsp:sp>
    <dsp:sp modelId="{4F8C04D6-4063-42C7-AC6D-AEAFA37C6E7B}">
      <dsp:nvSpPr>
        <dsp:cNvPr id="0" name=""/>
        <dsp:cNvSpPr/>
      </dsp:nvSpPr>
      <dsp:spPr>
        <a:xfrm>
          <a:off x="0" y="1883545"/>
          <a:ext cx="806489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503680-9FD2-4FD9-8131-14CB6A7E55B0}">
      <dsp:nvSpPr>
        <dsp:cNvPr id="0" name=""/>
        <dsp:cNvSpPr/>
      </dsp:nvSpPr>
      <dsp:spPr>
        <a:xfrm>
          <a:off x="403244" y="1603105"/>
          <a:ext cx="5645427" cy="56088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rgbClr val="000000"/>
              </a:solidFill>
            </a:rPr>
            <a:t>Účetní jednotka o ní rozhoduje sama</a:t>
          </a:r>
          <a:endParaRPr lang="cs-CZ" sz="1800" kern="1200" dirty="0">
            <a:solidFill>
              <a:srgbClr val="000000"/>
            </a:solidFill>
          </a:endParaRPr>
        </a:p>
      </dsp:txBody>
      <dsp:txXfrm>
        <a:off x="430624" y="1630485"/>
        <a:ext cx="5590667" cy="506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5CA57-EE05-4EAB-A8D5-7119B591F99C}">
      <dsp:nvSpPr>
        <dsp:cNvPr id="0" name=""/>
        <dsp:cNvSpPr/>
      </dsp:nvSpPr>
      <dsp:spPr>
        <a:xfrm>
          <a:off x="0" y="622956"/>
          <a:ext cx="736848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8E8AE6-919C-4A3D-B2F8-6193BFEAB50B}">
      <dsp:nvSpPr>
        <dsp:cNvPr id="0" name=""/>
        <dsp:cNvSpPr/>
      </dsp:nvSpPr>
      <dsp:spPr>
        <a:xfrm>
          <a:off x="366265" y="14401"/>
          <a:ext cx="7001380" cy="855212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58" tIns="0" rIns="1949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rgbClr val="000000"/>
              </a:solidFill>
            </a:rPr>
            <a:t>Podmínky </a:t>
          </a:r>
          <a:r>
            <a:rPr lang="cs-CZ" sz="1800" b="1" kern="1200" dirty="0" smtClean="0">
              <a:solidFill>
                <a:srgbClr val="000000"/>
              </a:solidFill>
            </a:rPr>
            <a:t>viz </a:t>
          </a:r>
          <a:r>
            <a:rPr lang="cs-CZ" sz="1800" kern="1200" dirty="0" smtClean="0">
              <a:solidFill>
                <a:srgbClr val="000000"/>
              </a:solidFill>
            </a:rPr>
            <a:t>zákon č. 593/1992 o rezervách pro zjištění základu daně  příjmů, v aktuálním znění</a:t>
          </a:r>
          <a:endParaRPr lang="cs-CZ" sz="1800" kern="1200" dirty="0">
            <a:solidFill>
              <a:srgbClr val="000000"/>
            </a:solidFill>
          </a:endParaRPr>
        </a:p>
      </dsp:txBody>
      <dsp:txXfrm>
        <a:off x="408013" y="56149"/>
        <a:ext cx="6917884" cy="771716"/>
      </dsp:txXfrm>
    </dsp:sp>
    <dsp:sp modelId="{11F07D49-C8B2-4082-AAAA-17ABE6FF0556}">
      <dsp:nvSpPr>
        <dsp:cNvPr id="0" name=""/>
        <dsp:cNvSpPr/>
      </dsp:nvSpPr>
      <dsp:spPr>
        <a:xfrm>
          <a:off x="0" y="1451014"/>
          <a:ext cx="736848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78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C7FD2B-436C-4477-8CDB-76DEFAD7B7F2}">
      <dsp:nvSpPr>
        <dsp:cNvPr id="0" name=""/>
        <dsp:cNvSpPr/>
      </dsp:nvSpPr>
      <dsp:spPr>
        <a:xfrm>
          <a:off x="350794" y="1170574"/>
          <a:ext cx="7015879" cy="56088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58" tIns="0" rIns="1949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>
              <a:solidFill>
                <a:srgbClr val="000000"/>
              </a:solidFill>
            </a:rPr>
            <a:t>Zejména možnost využití rezervy k legitimnímu </a:t>
          </a:r>
          <a:r>
            <a:rPr lang="cs-CZ" sz="1800" b="1" kern="1200" dirty="0" smtClean="0">
              <a:solidFill>
                <a:srgbClr val="000000"/>
              </a:solidFill>
            </a:rPr>
            <a:t>snížení základu daně</a:t>
          </a:r>
        </a:p>
      </dsp:txBody>
      <dsp:txXfrm>
        <a:off x="378174" y="1197954"/>
        <a:ext cx="6961119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865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1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861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975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576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2731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798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7337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739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0202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331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855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022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093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17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469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331236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Rezervy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účetní a daňový pohled</a:t>
            </a:r>
            <a:endParaRPr lang="cs-CZ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4299942"/>
            <a:ext cx="2960111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Jana Janoušková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98344" y="987574"/>
            <a:ext cx="8640960" cy="3464816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lnSpc>
                <a:spcPct val="110000"/>
              </a:lnSpc>
              <a:spcBef>
                <a:spcPts val="1200"/>
              </a:spcBef>
            </a:pP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lnSpc>
                <a:spcPct val="110000"/>
              </a:lnSpc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Daňové rezervy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28597157"/>
              </p:ext>
            </p:extLst>
          </p:nvPr>
        </p:nvGraphicFramePr>
        <p:xfrm>
          <a:off x="251520" y="915566"/>
          <a:ext cx="7368480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Obdélník 3"/>
          <p:cNvSpPr/>
          <p:nvPr/>
        </p:nvSpPr>
        <p:spPr>
          <a:xfrm>
            <a:off x="323528" y="3047070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b="1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účetní </a:t>
            </a:r>
            <a:r>
              <a:rPr lang="cs-CZ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(ostatní) – sníží pouze účetní  HV – </a:t>
            </a:r>
            <a:r>
              <a:rPr lang="cs-CZ" b="1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neovlivní </a:t>
            </a:r>
            <a:r>
              <a:rPr lang="cs-CZ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základ daně</a:t>
            </a:r>
            <a:r>
              <a:rPr lang="cs-CZ" b="1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b="1" i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cs-CZ" b="1" i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→  </a:t>
            </a:r>
            <a:r>
              <a:rPr lang="cs-CZ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daňové (zákonné</a:t>
            </a:r>
            <a:r>
              <a:rPr lang="cs-CZ" b="1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 – ovlivní snížení základu  daně</a:t>
            </a:r>
            <a:endParaRPr lang="cs-CZ" b="1" i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10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98344" y="1203598"/>
            <a:ext cx="8640960" cy="32487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Zákon specifikuje následující </a:t>
            </a:r>
            <a:r>
              <a:rPr lang="cs-CZ" sz="2000" dirty="0">
                <a:solidFill>
                  <a:srgbClr val="CC0000"/>
                </a:solidFill>
              </a:rPr>
              <a:t>druhy rezerv</a:t>
            </a:r>
            <a:r>
              <a:rPr lang="cs-CZ" sz="2000" dirty="0"/>
              <a:t>, jenž lze uznat za určitých podmínek daňově </a:t>
            </a:r>
            <a:r>
              <a:rPr lang="cs-CZ" sz="2000" dirty="0" smtClean="0"/>
              <a:t>uznatelnými:</a:t>
            </a:r>
          </a:p>
          <a:p>
            <a:r>
              <a:rPr lang="cs-CZ" sz="2000" dirty="0" smtClean="0"/>
              <a:t>Bankovní </a:t>
            </a:r>
            <a:r>
              <a:rPr lang="cs-CZ" sz="2000" dirty="0"/>
              <a:t>rezervy,</a:t>
            </a:r>
          </a:p>
          <a:p>
            <a:r>
              <a:rPr lang="cs-CZ" sz="2000" dirty="0"/>
              <a:t>Rezervy v pojišťovnictví,</a:t>
            </a:r>
          </a:p>
          <a:p>
            <a:r>
              <a:rPr lang="cs-CZ" sz="2000" b="1" dirty="0">
                <a:solidFill>
                  <a:schemeClr val="accent2"/>
                </a:solidFill>
              </a:rPr>
              <a:t>Rezerva na opravu hmotného majetku,</a:t>
            </a:r>
          </a:p>
          <a:p>
            <a:r>
              <a:rPr lang="cs-CZ" sz="2000" dirty="0"/>
              <a:t>Rezerva na pěstební činnost,</a:t>
            </a:r>
          </a:p>
          <a:p>
            <a:r>
              <a:rPr lang="cs-CZ" sz="2000" dirty="0"/>
              <a:t>Ostatní rezervy, které budou vymezeny zvláštními zákony. </a:t>
            </a:r>
          </a:p>
          <a:p>
            <a:pPr marL="0" indent="0">
              <a:lnSpc>
                <a:spcPct val="110000"/>
              </a:lnSpc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„Zákonné“ rezervy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22814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Daňovou </a:t>
            </a:r>
            <a:r>
              <a:rPr lang="cs-CZ" sz="2800" b="1" dirty="0" smtClean="0"/>
              <a:t>rezervu:</a:t>
            </a:r>
            <a:endParaRPr lang="cs-CZ" sz="2800" b="1" dirty="0"/>
          </a:p>
        </p:txBody>
      </p:sp>
      <p:sp>
        <p:nvSpPr>
          <p:cNvPr id="2" name="Obdélník 1"/>
          <p:cNvSpPr/>
          <p:nvPr/>
        </p:nvSpPr>
        <p:spPr>
          <a:xfrm>
            <a:off x="276622" y="775197"/>
            <a:ext cx="767975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Může </a:t>
            </a:r>
            <a:r>
              <a:rPr lang="cs-CZ" dirty="0"/>
              <a:t>tvořit právnická i fyzická osoba, včetně těch, kteří vedou daňovou evidenci.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Lze </a:t>
            </a:r>
            <a:r>
              <a:rPr lang="cs-CZ" dirty="0"/>
              <a:t>ji tvořit i u příjmů z nájmů dle § 9 </a:t>
            </a:r>
            <a:r>
              <a:rPr lang="cs-CZ" dirty="0" smtClean="0"/>
              <a:t>ZDP.</a:t>
            </a:r>
          </a:p>
          <a:p>
            <a:endParaRPr lang="cs-CZ" dirty="0"/>
          </a:p>
          <a:p>
            <a:r>
              <a:rPr lang="cs-CZ" dirty="0">
                <a:solidFill>
                  <a:schemeClr val="accent2"/>
                </a:solidFill>
              </a:rPr>
              <a:t>Nejčastěji z výše uvedených titulů rezerv se setkáváme </a:t>
            </a:r>
            <a:r>
              <a:rPr lang="cs-CZ" dirty="0" smtClean="0">
                <a:solidFill>
                  <a:schemeClr val="accent2"/>
                </a:solidFill>
              </a:rPr>
              <a:t>s</a:t>
            </a:r>
            <a:r>
              <a:rPr lang="cs-CZ" dirty="0">
                <a:solidFill>
                  <a:schemeClr val="accent2"/>
                </a:solidFill>
              </a:rPr>
              <a:t> </a:t>
            </a:r>
            <a:r>
              <a:rPr lang="cs-CZ" b="1" dirty="0">
                <a:solidFill>
                  <a:schemeClr val="accent2"/>
                </a:solidFill>
              </a:rPr>
              <a:t>rezervou na opravu hmotného majetku. </a:t>
            </a:r>
            <a:endParaRPr lang="cs-CZ" b="1" dirty="0" smtClean="0">
              <a:solidFill>
                <a:schemeClr val="accent2"/>
              </a:solidFill>
            </a:endParaRPr>
          </a:p>
          <a:p>
            <a:endParaRPr lang="cs-CZ" b="1" dirty="0">
              <a:solidFill>
                <a:schemeClr val="accent2"/>
              </a:solidFill>
            </a:endParaRPr>
          </a:p>
          <a:p>
            <a:r>
              <a:rPr lang="cs-CZ" b="1" dirty="0">
                <a:solidFill>
                  <a:srgbClr val="307871"/>
                </a:solidFill>
              </a:rPr>
              <a:t>Podmínky tvorby dělíme do následujících oblastí</a:t>
            </a:r>
            <a:r>
              <a:rPr lang="cs-CZ" b="1" dirty="0" smtClean="0">
                <a:solidFill>
                  <a:srgbClr val="307871"/>
                </a:solidFill>
              </a:rPr>
              <a:t>: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67544" y="3291830"/>
            <a:ext cx="457200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dirty="0"/>
              <a:t>Kdo může tvořit rezervu ?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dirty="0"/>
              <a:t>Co je předmětem rezervy ?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dirty="0"/>
              <a:t>Stanovení výše rezervy ?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dirty="0"/>
              <a:t>Doba tvorby rezervy ?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dirty="0"/>
              <a:t>Čerpání rezervy ? </a:t>
            </a:r>
          </a:p>
        </p:txBody>
      </p:sp>
    </p:spTree>
    <p:extLst>
      <p:ext uri="{BB962C8B-B14F-4D97-AF65-F5344CB8AC3E}">
        <p14:creationId xmlns:p14="http://schemas.microsoft.com/office/powerpoint/2010/main" val="41147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dirty="0">
                <a:solidFill>
                  <a:srgbClr val="CC0000"/>
                </a:solidFill>
              </a:rPr>
              <a:t>Kdo může tvořit rezervu ?</a:t>
            </a:r>
            <a:br>
              <a:rPr lang="cs-CZ" sz="2800" dirty="0">
                <a:solidFill>
                  <a:srgbClr val="CC0000"/>
                </a:solidFill>
              </a:rPr>
            </a:b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323528" y="1417588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cs-CZ" dirty="0"/>
              <a:t>mají k hmotnému majetku právo </a:t>
            </a:r>
            <a:r>
              <a:rPr lang="cs-CZ" b="1" dirty="0"/>
              <a:t>vlastnické</a:t>
            </a:r>
            <a:r>
              <a:rPr lang="cs-CZ" dirty="0"/>
              <a:t> (nebo jsou organizační složkou státu příslušnou hospodařit s majetkem státu),</a:t>
            </a:r>
          </a:p>
          <a:p>
            <a:pPr marL="533400" indent="-533400"/>
            <a:endParaRPr lang="cs-CZ" dirty="0"/>
          </a:p>
          <a:p>
            <a:pPr marL="533400" indent="-533400">
              <a:buFont typeface="Wingdings" pitchFamily="2" charset="2"/>
              <a:buAutoNum type="arabicPeriod" startAt="2"/>
            </a:pPr>
            <a:r>
              <a:rPr lang="cs-CZ" dirty="0"/>
              <a:t>jsou </a:t>
            </a:r>
            <a:r>
              <a:rPr lang="cs-CZ" b="1" dirty="0"/>
              <a:t>pachtýři</a:t>
            </a:r>
            <a:r>
              <a:rPr lang="cs-CZ" dirty="0"/>
              <a:t> (nájemci) hmotného majetku a k opravám najatého hmotného majetku jsou </a:t>
            </a:r>
            <a:r>
              <a:rPr lang="cs-CZ" b="1" i="1" dirty="0"/>
              <a:t>smluvně písemně zavázání</a:t>
            </a:r>
            <a:r>
              <a:rPr lang="cs-CZ" dirty="0"/>
              <a:t>. </a:t>
            </a:r>
            <a:endParaRPr lang="cs-CZ" dirty="0" smtClean="0"/>
          </a:p>
          <a:p>
            <a:pPr marL="533400" indent="-533400">
              <a:buFont typeface="Wingdings" pitchFamily="2" charset="2"/>
              <a:buAutoNum type="arabicPeriod" startAt="2"/>
            </a:pPr>
            <a:endParaRPr lang="cs-CZ" dirty="0"/>
          </a:p>
          <a:p>
            <a:pPr marL="533400" indent="-533400">
              <a:buFont typeface="Wingdings" pitchFamily="2" charset="2"/>
              <a:buAutoNum type="arabicPeriod" startAt="2"/>
            </a:pPr>
            <a:endParaRPr lang="cs-CZ" dirty="0" smtClean="0"/>
          </a:p>
          <a:p>
            <a:r>
              <a:rPr lang="cs-CZ" dirty="0" smtClean="0"/>
              <a:t>Pozn.:</a:t>
            </a:r>
          </a:p>
          <a:p>
            <a:r>
              <a:rPr lang="cs-CZ" dirty="0" smtClean="0"/>
              <a:t>Rezervu </a:t>
            </a:r>
            <a:r>
              <a:rPr lang="cs-CZ" dirty="0"/>
              <a:t>lze tvořit pouze na opravu hmotného majetku, který je v </a:t>
            </a:r>
            <a:r>
              <a:rPr lang="cs-CZ" b="1" i="1" dirty="0"/>
              <a:t>obchodním majetku</a:t>
            </a:r>
            <a:r>
              <a:rPr lang="cs-CZ" dirty="0"/>
              <a:t> firmy (tzn. nelze ji vyvářet k majetku v osobním vlastnictví podnikatele, který využívá tento majetek pro podnikání).</a:t>
            </a:r>
          </a:p>
          <a:p>
            <a:pPr marL="533400" indent="-533400">
              <a:buFont typeface="Wingdings" pitchFamily="2" charset="2"/>
              <a:buAutoNum type="arabicPeriod" startAt="2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74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>
                <a:solidFill>
                  <a:srgbClr val="CC0000"/>
                </a:solidFill>
              </a:rPr>
              <a:t>Co je předmětem </a:t>
            </a:r>
            <a:r>
              <a:rPr lang="cs-CZ" sz="2800" b="1" dirty="0" smtClean="0">
                <a:solidFill>
                  <a:srgbClr val="CC0000"/>
                </a:solidFill>
              </a:rPr>
              <a:t>rezervy?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8568952" cy="366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Zákon je v tomto směru jednoznačný.</a:t>
            </a:r>
          </a:p>
          <a:p>
            <a:pPr>
              <a:lnSpc>
                <a:spcPct val="150000"/>
              </a:lnSpc>
            </a:pPr>
            <a:r>
              <a:rPr lang="cs-CZ" b="1" dirty="0"/>
              <a:t>Předmětem tvorby rezervy</a:t>
            </a:r>
            <a:r>
              <a:rPr lang="cs-CZ" dirty="0"/>
              <a:t> je zásadně </a:t>
            </a:r>
            <a:r>
              <a:rPr lang="cs-CZ" b="1" u="sng" dirty="0" smtClean="0">
                <a:solidFill>
                  <a:schemeClr val="accent2"/>
                </a:solidFill>
              </a:rPr>
              <a:t>oprava </a:t>
            </a:r>
            <a:r>
              <a:rPr lang="cs-CZ" dirty="0" smtClean="0"/>
              <a:t>hmotného </a:t>
            </a:r>
            <a:r>
              <a:rPr lang="cs-CZ" dirty="0"/>
              <a:t>majetku. 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b="1" u="sng" dirty="0">
                <a:solidFill>
                  <a:srgbClr val="008000"/>
                </a:solidFill>
              </a:rPr>
              <a:t>V žádném případě se nesmí jednat: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technické zhodnocení majetku,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ale ani o běžnou údržbu,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o majetek určený k likvidaci,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opravu v důsledku škody či jiné nepředvídatelné a nahodilé události</a:t>
            </a:r>
            <a:r>
              <a:rPr lang="cs-CZ" dirty="0" smtClean="0"/>
              <a:t>.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56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Objektem tvorby:</a:t>
            </a:r>
            <a:r>
              <a:rPr lang="cs-CZ" dirty="0">
                <a:solidFill>
                  <a:srgbClr val="C00000"/>
                </a:solidFill>
              </a:rPr>
              <a:t/>
            </a:r>
            <a:br>
              <a:rPr lang="cs-CZ" dirty="0">
                <a:solidFill>
                  <a:srgbClr val="C00000"/>
                </a:solidFill>
              </a:rPr>
            </a:b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9512" y="771550"/>
            <a:ext cx="8064896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>
                <a:solidFill>
                  <a:srgbClr val="000066"/>
                </a:solidFill>
              </a:rPr>
              <a:t/>
            </a:r>
            <a:br>
              <a:rPr lang="cs-CZ" dirty="0">
                <a:solidFill>
                  <a:srgbClr val="000066"/>
                </a:solidFill>
              </a:rPr>
            </a:br>
            <a:r>
              <a:rPr lang="cs-CZ" dirty="0"/>
              <a:t>je plánovaná oprava hmotného majetku, jehož doba odpisování stanovená zákonem o daních z příjmů je </a:t>
            </a:r>
            <a:r>
              <a:rPr lang="cs-CZ" dirty="0">
                <a:solidFill>
                  <a:srgbClr val="CC0000"/>
                </a:solidFill>
              </a:rPr>
              <a:t>pět a více let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i="1" dirty="0"/>
              <a:t/>
            </a:r>
            <a:br>
              <a:rPr lang="cs-CZ" i="1" dirty="0"/>
            </a:br>
            <a:r>
              <a:rPr lang="cs-CZ" i="1" dirty="0">
                <a:solidFill>
                  <a:srgbClr val="008000"/>
                </a:solidFill>
              </a:rPr>
              <a:t>K majetku, který  řadíme do 1. odpisové skupiny dle ZDP, </a:t>
            </a:r>
            <a:r>
              <a:rPr lang="cs-CZ" i="1" dirty="0">
                <a:solidFill>
                  <a:srgbClr val="CC0000"/>
                </a:solidFill>
              </a:rPr>
              <a:t>nelze </a:t>
            </a:r>
            <a:r>
              <a:rPr lang="cs-CZ" i="1" dirty="0">
                <a:solidFill>
                  <a:srgbClr val="008000"/>
                </a:solidFill>
              </a:rPr>
              <a:t>vytvářet daňově uznatelnou rezervu</a:t>
            </a:r>
            <a:r>
              <a:rPr lang="cs-CZ" i="1" dirty="0" smtClean="0">
                <a:solidFill>
                  <a:srgbClr val="008000"/>
                </a:solidFill>
              </a:rPr>
              <a:t>!</a:t>
            </a:r>
          </a:p>
          <a:p>
            <a:pPr>
              <a:lnSpc>
                <a:spcPct val="90000"/>
              </a:lnSpc>
            </a:pPr>
            <a:endParaRPr lang="cs-CZ" i="1" dirty="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/>
              <a:t>Tvoří se na jednotlivé, samostatné </a:t>
            </a:r>
            <a:r>
              <a:rPr lang="cs-CZ" dirty="0" smtClean="0"/>
              <a:t>opravy:</a:t>
            </a:r>
          </a:p>
          <a:p>
            <a:r>
              <a:rPr lang="cs-CZ" sz="1600" dirty="0" err="1" smtClean="0"/>
              <a:t>Př</a:t>
            </a:r>
            <a:r>
              <a:rPr lang="cs-CZ" sz="1600" dirty="0"/>
              <a:t>:</a:t>
            </a:r>
          </a:p>
          <a:p>
            <a:r>
              <a:rPr lang="cs-CZ" sz="1600" dirty="0"/>
              <a:t>Firma chce opravovat střechu a okna na </a:t>
            </a:r>
            <a:r>
              <a:rPr lang="cs-CZ" sz="1600" dirty="0" smtClean="0"/>
              <a:t>dané </a:t>
            </a:r>
            <a:r>
              <a:rPr lang="cs-CZ" sz="1600" dirty="0"/>
              <a:t>budově</a:t>
            </a:r>
          </a:p>
          <a:p>
            <a:r>
              <a:rPr lang="cs-CZ" sz="1600" dirty="0" smtClean="0"/>
              <a:t>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600" dirty="0" smtClean="0">
                <a:solidFill>
                  <a:srgbClr val="000000"/>
                </a:solidFill>
              </a:rPr>
              <a:t>Tvoří </a:t>
            </a:r>
            <a:r>
              <a:rPr lang="cs-CZ" sz="1600" dirty="0">
                <a:solidFill>
                  <a:srgbClr val="000000"/>
                </a:solidFill>
              </a:rPr>
              <a:t>rezervu samostatně na každou </a:t>
            </a:r>
            <a:r>
              <a:rPr lang="cs-CZ" sz="1600" dirty="0" smtClean="0">
                <a:solidFill>
                  <a:srgbClr val="000000"/>
                </a:solidFill>
              </a:rPr>
              <a:t>opravu </a:t>
            </a:r>
            <a:r>
              <a:rPr lang="cs-CZ" sz="1600" dirty="0">
                <a:solidFill>
                  <a:srgbClr val="000000"/>
                </a:solidFill>
              </a:rPr>
              <a:t>zvlášť!!!</a:t>
            </a:r>
          </a:p>
          <a:p>
            <a:r>
              <a:rPr lang="cs-CZ" sz="1600" dirty="0" smtClean="0">
                <a:solidFill>
                  <a:srgbClr val="CC0000"/>
                </a:solidFill>
              </a:rPr>
              <a:t> </a:t>
            </a:r>
            <a:endParaRPr lang="cs-CZ" sz="1600" dirty="0">
              <a:solidFill>
                <a:srgbClr val="CC0000"/>
              </a:solidFill>
            </a:endParaRP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85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40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Doba tvorby rezervy</a:t>
            </a:r>
          </a:p>
        </p:txBody>
      </p:sp>
      <p:sp>
        <p:nvSpPr>
          <p:cNvPr id="3" name="Obdélník 2"/>
          <p:cNvSpPr/>
          <p:nvPr/>
        </p:nvSpPr>
        <p:spPr>
          <a:xfrm>
            <a:off x="148680" y="627534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Rezerva nesmí být tvořena pouze na </a:t>
            </a:r>
            <a:r>
              <a:rPr lang="cs-CZ" sz="1600" b="1" dirty="0"/>
              <a:t>jedno</a:t>
            </a:r>
            <a:r>
              <a:rPr lang="cs-CZ" sz="1600" dirty="0"/>
              <a:t> zdaňovací období,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musí být tvořena alespoň </a:t>
            </a:r>
            <a:r>
              <a:rPr lang="cs-CZ" sz="1600" b="1" i="1" dirty="0"/>
              <a:t>ve dvou po sobě</a:t>
            </a:r>
            <a:r>
              <a:rPr lang="cs-CZ" sz="1600" dirty="0"/>
              <a:t> následujících zdaňovacích obdobích. </a:t>
            </a: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CC0000"/>
                </a:solidFill>
              </a:rPr>
              <a:t>Nelze</a:t>
            </a:r>
            <a:r>
              <a:rPr lang="cs-CZ" sz="1600" dirty="0" smtClean="0"/>
              <a:t> ji </a:t>
            </a:r>
            <a:r>
              <a:rPr lang="cs-CZ" sz="1600" dirty="0" smtClean="0">
                <a:solidFill>
                  <a:srgbClr val="CC0000"/>
                </a:solidFill>
              </a:rPr>
              <a:t>přerušit</a:t>
            </a:r>
            <a:r>
              <a:rPr lang="cs-CZ" sz="1600" dirty="0"/>
              <a:t>, jedno zdaňovací období </a:t>
            </a:r>
            <a:r>
              <a:rPr lang="cs-CZ" sz="1600" dirty="0">
                <a:solidFill>
                  <a:srgbClr val="CC0000"/>
                </a:solidFill>
              </a:rPr>
              <a:t>vynechat</a:t>
            </a:r>
            <a:r>
              <a:rPr lang="cs-CZ" sz="1600" dirty="0"/>
              <a:t> a pokračovat až další zdaňovací období !!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Předpokládaný </a:t>
            </a:r>
            <a:r>
              <a:rPr lang="cs-CZ" sz="1600" dirty="0"/>
              <a:t>rok zahájení opravy se ale do počtu let tvorby rezervy </a:t>
            </a:r>
            <a:r>
              <a:rPr lang="cs-CZ" sz="1600" b="1" dirty="0">
                <a:solidFill>
                  <a:srgbClr val="000000"/>
                </a:solidFill>
              </a:rPr>
              <a:t>nezahrnuje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</a:p>
          <a:p>
            <a:endParaRPr lang="cs-CZ" sz="1600" dirty="0" smtClean="0"/>
          </a:p>
          <a:p>
            <a:r>
              <a:rPr lang="cs-CZ" sz="1600" dirty="0" smtClean="0"/>
              <a:t>Zákon </a:t>
            </a:r>
            <a:r>
              <a:rPr lang="cs-CZ" sz="1600" dirty="0"/>
              <a:t>o rezervách stanoví </a:t>
            </a:r>
            <a:r>
              <a:rPr lang="cs-CZ" sz="1600" b="1" i="1" dirty="0"/>
              <a:t>maximální dobu</a:t>
            </a:r>
            <a:r>
              <a:rPr lang="cs-CZ" sz="1600" dirty="0"/>
              <a:t> na kterou lze rezervu tvořit, jež je závislá na odpisové skupině předmětu </a:t>
            </a:r>
            <a:r>
              <a:rPr lang="cs-CZ" sz="1600" dirty="0" smtClean="0"/>
              <a:t>opravy:</a:t>
            </a:r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798739"/>
              </p:ext>
            </p:extLst>
          </p:nvPr>
        </p:nvGraphicFramePr>
        <p:xfrm>
          <a:off x="683568" y="2715766"/>
          <a:ext cx="763284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780">
                  <a:extLst>
                    <a:ext uri="{9D8B030D-6E8A-4147-A177-3AD203B41FA5}">
                      <a16:colId xmlns:a16="http://schemas.microsoft.com/office/drawing/2014/main" val="516810535"/>
                    </a:ext>
                  </a:extLst>
                </a:gridCol>
                <a:gridCol w="2075599">
                  <a:extLst>
                    <a:ext uri="{9D8B030D-6E8A-4147-A177-3AD203B41FA5}">
                      <a16:colId xmlns:a16="http://schemas.microsoft.com/office/drawing/2014/main" val="3558786435"/>
                    </a:ext>
                  </a:extLst>
                </a:gridCol>
                <a:gridCol w="3749469">
                  <a:extLst>
                    <a:ext uri="{9D8B030D-6E8A-4147-A177-3AD203B41FA5}">
                      <a16:colId xmlns:a16="http://schemas.microsoft.com/office/drawing/2014/main" val="1174720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000000"/>
                          </a:solidFill>
                        </a:rPr>
                        <a:t>Odpis. skupina</a:t>
                      </a:r>
                      <a:endParaRPr lang="cs-CZ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rgbClr val="000000"/>
                          </a:solidFill>
                        </a:rPr>
                        <a:t>Doba odepisování</a:t>
                      </a:r>
                      <a:endParaRPr lang="cs-CZ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i="0" dirty="0" smtClean="0">
                          <a:solidFill>
                            <a:srgbClr val="000000"/>
                          </a:solidFill>
                        </a:rPr>
                        <a:t>Max. doba</a:t>
                      </a:r>
                      <a:r>
                        <a:rPr lang="cs-CZ" sz="1800" b="0" i="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1800" b="0" dirty="0" smtClean="0">
                          <a:solidFill>
                            <a:srgbClr val="000000"/>
                          </a:solidFill>
                        </a:rPr>
                        <a:t>tvorby rezervy</a:t>
                      </a:r>
                      <a:endParaRPr lang="cs-CZ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457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4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28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370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 a 6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 a 50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970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1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>
                <a:solidFill>
                  <a:srgbClr val="C00000"/>
                </a:solidFill>
              </a:rPr>
              <a:t>Čerpání </a:t>
            </a:r>
            <a:r>
              <a:rPr lang="cs-CZ" sz="2800" b="1" dirty="0" smtClean="0">
                <a:solidFill>
                  <a:srgbClr val="C00000"/>
                </a:solidFill>
              </a:rPr>
              <a:t>rezervy </a:t>
            </a:r>
            <a:r>
              <a:rPr lang="cs-CZ" sz="2800" dirty="0" smtClean="0">
                <a:solidFill>
                  <a:srgbClr val="C00000"/>
                </a:solidFill>
              </a:rPr>
              <a:t> </a:t>
            </a:r>
            <a:r>
              <a:rPr lang="cs-CZ" sz="2800" dirty="0">
                <a:solidFill>
                  <a:srgbClr val="000000"/>
                </a:solidFill>
              </a:rPr>
              <a:t>Viz § 7/odst.6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771550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Vytvořená rezerva se musí vyčerpat v určitém časovém období.</a:t>
            </a:r>
          </a:p>
          <a:p>
            <a:endParaRPr lang="cs-CZ" b="1" dirty="0"/>
          </a:p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Tzn.  nemůže docházet pouze k vytvoření rezervy a přitom k jejímu nevyčerpání.</a:t>
            </a:r>
          </a:p>
          <a:p>
            <a:endParaRPr lang="cs-CZ" b="1" dirty="0"/>
          </a:p>
          <a:p>
            <a:r>
              <a:rPr lang="cs-CZ" dirty="0" smtClean="0"/>
              <a:t>Když </a:t>
            </a:r>
            <a:r>
              <a:rPr lang="cs-CZ" dirty="0"/>
              <a:t>k opravě nedojde se musí o celou vytvořenou rezervu zvýšit výsledek hospodaření pro stanovení základu daně (</a:t>
            </a:r>
            <a:r>
              <a:rPr lang="cs-CZ" sz="1600" dirty="0"/>
              <a:t>=</a:t>
            </a:r>
            <a:r>
              <a:rPr lang="cs-CZ" dirty="0"/>
              <a:t> zvýšit základ daně). 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Zahájení opravy = </a:t>
            </a:r>
            <a:r>
              <a:rPr lang="cs-CZ" dirty="0"/>
              <a:t>Zdaňovací období, které následuje po zdaňovacím období, kdy bude dokončena </a:t>
            </a:r>
            <a:r>
              <a:rPr lang="cs-CZ" b="1" i="1" dirty="0"/>
              <a:t>tvorba</a:t>
            </a:r>
            <a:r>
              <a:rPr lang="cs-CZ" dirty="0"/>
              <a:t> rezervy</a:t>
            </a:r>
          </a:p>
          <a:p>
            <a:endParaRPr lang="cs-CZ" dirty="0"/>
          </a:p>
          <a:p>
            <a:r>
              <a:rPr lang="cs-CZ" b="1" dirty="0"/>
              <a:t>Rezerva se čerpá, </a:t>
            </a:r>
            <a:r>
              <a:rPr lang="cs-CZ" dirty="0"/>
              <a:t>tj. zvyšuje se hospodářský výsledek a tím také daňový základ v období následujícím po její tvorbě (tzn. v podstatě v roce plánované opravy).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95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000" dirty="0"/>
              <a:t>Zákon umožňuje posun (§7/odst. 6) a současně dvě </a:t>
            </a:r>
            <a:r>
              <a:rPr lang="cs-CZ" sz="2000" dirty="0" smtClean="0"/>
              <a:t>omezení:</a:t>
            </a:r>
            <a:endParaRPr lang="cs-CZ" sz="20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77155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1520" y="1059582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„…Poplatník může vyčerpat rezervu nejpozději ve zdaňovacím období, které následuje po zdaňovacím období, ve kterém byla oprava zahájena</a:t>
            </a:r>
            <a:r>
              <a:rPr lang="cs-CZ" dirty="0" smtClean="0"/>
              <a:t>…“.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„…Pokud ale nebude oprava zahájena nejpozději ve zdaňovacím období </a:t>
            </a:r>
            <a:r>
              <a:rPr lang="cs-CZ" b="1" dirty="0"/>
              <a:t>následujícím po zdaňovacím období</a:t>
            </a:r>
            <a:r>
              <a:rPr lang="cs-CZ" dirty="0"/>
              <a:t>, ve kterém se při výpočtu výše rezervy předpokládalo zahájení opravy, je podnikatel povinen rezervu  </a:t>
            </a:r>
            <a:r>
              <a:rPr lang="cs-CZ" b="1" dirty="0"/>
              <a:t>zrušit</a:t>
            </a:r>
            <a:r>
              <a:rPr lang="cs-CZ" dirty="0"/>
              <a:t> v tomto následujícím zdaňovacím období“.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22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1008112"/>
          </a:xfrm>
        </p:spPr>
        <p:txBody>
          <a:bodyPr/>
          <a:lstStyle/>
          <a:p>
            <a:r>
              <a:rPr lang="cs-CZ" sz="2000" dirty="0"/>
              <a:t>Firma zahájila dvouletou tvorbu rezervy na opravu výr. linky v r. </a:t>
            </a:r>
            <a:r>
              <a:rPr lang="cs-CZ" sz="2000" dirty="0" smtClean="0"/>
              <a:t>2017. </a:t>
            </a:r>
            <a:r>
              <a:rPr lang="cs-CZ" sz="2000" dirty="0"/>
              <a:t>Rozpočet činil 200 000 Kč. Předpoklad opravy </a:t>
            </a:r>
            <a:r>
              <a:rPr lang="cs-CZ" sz="2000" dirty="0" smtClean="0"/>
              <a:t>2019. </a:t>
            </a:r>
            <a:r>
              <a:rPr lang="cs-CZ" sz="2000" dirty="0"/>
              <a:t>Vzhledem k finančním potížím skutečné zahájení opravy až v r. </a:t>
            </a:r>
            <a:r>
              <a:rPr lang="cs-CZ" sz="2000" dirty="0" smtClean="0"/>
              <a:t>2021:</a:t>
            </a:r>
            <a:endParaRPr lang="cs-CZ" sz="20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77155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1520" y="1059582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0903007"/>
              </p:ext>
            </p:extLst>
          </p:nvPr>
        </p:nvGraphicFramePr>
        <p:xfrm>
          <a:off x="287524" y="1428914"/>
          <a:ext cx="7416824" cy="3332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9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4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42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548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0000"/>
                          </a:solidFill>
                        </a:rPr>
                        <a:t>Rok</a:t>
                      </a:r>
                      <a:endParaRPr lang="cs-CZ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0000"/>
                          </a:solidFill>
                        </a:rPr>
                        <a:t>Skutečnost</a:t>
                      </a:r>
                      <a:endParaRPr lang="cs-CZ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000000"/>
                          </a:solidFill>
                        </a:rPr>
                        <a:t>Stav rezervy</a:t>
                      </a:r>
                      <a:endParaRPr lang="cs-CZ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000000"/>
                          </a:solidFill>
                        </a:rPr>
                        <a:t>Vliv na DZ</a:t>
                      </a:r>
                      <a:endParaRPr lang="cs-CZ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48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2017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Tvorba rezervy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+ 100</a:t>
                      </a:r>
                      <a:r>
                        <a:rPr lang="cs-CZ" sz="1800" baseline="0" dirty="0" smtClean="0"/>
                        <a:t> 000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- 100 000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48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2018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Tvorba rezervy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+ 100</a:t>
                      </a:r>
                      <a:r>
                        <a:rPr lang="cs-CZ" sz="1800" baseline="0" dirty="0" smtClean="0"/>
                        <a:t> 000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- 100 000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48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2019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Termín opravy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0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0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48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2020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Nutno zrušit</a:t>
                      </a:r>
                      <a:r>
                        <a:rPr lang="cs-CZ" sz="1800" baseline="0" dirty="0" smtClean="0"/>
                        <a:t> rezervu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- 200 000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+ 200 000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48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2021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Realizace</a:t>
                      </a:r>
                      <a:r>
                        <a:rPr lang="cs-CZ" sz="1800" baseline="0" dirty="0" smtClean="0"/>
                        <a:t> oprava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- 200 000</a:t>
                      </a:r>
                      <a:endParaRPr lang="cs-CZ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48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Zástupný symbol pro obsah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25570322"/>
              </p:ext>
            </p:extLst>
          </p:nvPr>
        </p:nvGraphicFramePr>
        <p:xfrm>
          <a:off x="107950" y="842963"/>
          <a:ext cx="8712200" cy="2592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pPr algn="ctr"/>
            <a:r>
              <a:rPr lang="cs-CZ" sz="2800" b="1" dirty="0" smtClean="0"/>
              <a:t>Rezerva -  </a:t>
            </a:r>
            <a:r>
              <a:rPr lang="cs-CZ" sz="2800" dirty="0"/>
              <a:t>velmi zjednodušeně </a:t>
            </a:r>
            <a:br>
              <a:rPr lang="cs-CZ" sz="2800" dirty="0"/>
            </a:br>
            <a:endParaRPr lang="cs-CZ" sz="2800" b="1" dirty="0"/>
          </a:p>
        </p:txBody>
      </p:sp>
      <p:sp>
        <p:nvSpPr>
          <p:cNvPr id="4" name="Ovál 3"/>
          <p:cNvSpPr/>
          <p:nvPr/>
        </p:nvSpPr>
        <p:spPr>
          <a:xfrm>
            <a:off x="1115616" y="3435846"/>
            <a:ext cx="6768752" cy="134644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3078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rgbClr val="660033"/>
                </a:solidFill>
                <a:latin typeface="Monotype Corsiva" pitchFamily="66" charset="0"/>
              </a:rPr>
              <a:t>V podnikatelské činnosti nám </a:t>
            </a:r>
            <a:r>
              <a:rPr lang="cs-CZ" b="1">
                <a:solidFill>
                  <a:schemeClr val="accent2"/>
                </a:solidFill>
                <a:latin typeface="Monotype Corsiva" pitchFamily="66" charset="0"/>
              </a:rPr>
              <a:t>slouží </a:t>
            </a:r>
            <a:r>
              <a:rPr lang="cs-CZ" b="1">
                <a:solidFill>
                  <a:srgbClr val="660033"/>
                </a:solidFill>
                <a:latin typeface="Monotype Corsiva" pitchFamily="66" charset="0"/>
              </a:rPr>
              <a:t>ke krytí </a:t>
            </a:r>
          </a:p>
          <a:p>
            <a:pPr algn="ctr"/>
            <a:r>
              <a:rPr lang="cs-CZ" b="1">
                <a:solidFill>
                  <a:srgbClr val="660033"/>
                </a:solidFill>
                <a:latin typeface="Monotype Corsiva" pitchFamily="66" charset="0"/>
              </a:rPr>
              <a:t>očekávaných budoucích výdajů, rizik a ztrát</a:t>
            </a:r>
            <a:endParaRPr lang="cs-CZ" b="1" dirty="0">
              <a:solidFill>
                <a:srgbClr val="660033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Účetní a daňová rezerva: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77155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1520" y="1059582"/>
            <a:ext cx="7704856" cy="233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>
                <a:solidFill>
                  <a:srgbClr val="CC0000"/>
                </a:solidFill>
              </a:rPr>
              <a:t>Tvorba daňové rezervy v podstatě představuje odložení daňové povinnosti do následujících let.</a:t>
            </a:r>
            <a:endParaRPr lang="cs-CZ" dirty="0" smtClean="0"/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Je </a:t>
            </a:r>
            <a:r>
              <a:rPr lang="cs-CZ" dirty="0"/>
              <a:t>třeba si uvědomit, že opačná situace nastává u </a:t>
            </a:r>
            <a:r>
              <a:rPr lang="cs-CZ" b="1" dirty="0"/>
              <a:t>účetních rezerv</a:t>
            </a:r>
            <a:r>
              <a:rPr lang="cs-CZ" dirty="0"/>
              <a:t>. Tyto nejsou daňově uznatelné a proto je nutno v daném zdaňovacím období zvýšit o částku jejich tvorby hospodářský výsledek pro zdanění.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A naopak v období čerpání účetní rezervy je zase třeba výsledek hospodaření před zdaněním snížit o částku čerpání této rezervy. </a:t>
            </a:r>
          </a:p>
        </p:txBody>
      </p:sp>
    </p:spTree>
    <p:extLst>
      <p:ext uri="{BB962C8B-B14F-4D97-AF65-F5344CB8AC3E}">
        <p14:creationId xmlns:p14="http://schemas.microsoft.com/office/powerpoint/2010/main" val="344953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000" b="1" dirty="0"/>
              <a:t>Tvorba rezervy podléhá dokladové inventuře: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77155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1520" y="1059582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Na evidenční kartě by měl být: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Popis rezervy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Druh rezervy (daňová či účetní)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 co se vytváří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Doba tvorby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Výše rezervy, včetně dokladu, na základě kterého byla výše stanovena</a:t>
            </a:r>
          </a:p>
          <a:p>
            <a:endParaRPr lang="cs-CZ" dirty="0" smtClean="0"/>
          </a:p>
          <a:p>
            <a:r>
              <a:rPr lang="cs-CZ" u="sng" dirty="0" smtClean="0"/>
              <a:t>Inventarizace </a:t>
            </a:r>
            <a:r>
              <a:rPr lang="cs-CZ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k</a:t>
            </a:r>
            <a:r>
              <a:rPr lang="cs-CZ" u="sng" dirty="0" smtClean="0"/>
              <a:t>ontroluje se</a:t>
            </a:r>
            <a:r>
              <a:rPr lang="cs-CZ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Zda tvorba rezervy odpovídá skutečným potřebám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Odůvodněnost její výše, zda se nezměnily podmínky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Přiměřenost, účel</a:t>
            </a:r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55743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000" dirty="0" err="1"/>
              <a:t>Př</a:t>
            </a:r>
            <a:r>
              <a:rPr lang="cs-CZ" sz="2000" dirty="0"/>
              <a:t>: Společnost Alfa s.r.o. má v obchod</a:t>
            </a:r>
            <a:r>
              <a:rPr lang="cs-CZ" sz="2000" dirty="0" smtClean="0"/>
              <a:t>. majetku  a předpokládá:</a:t>
            </a:r>
            <a:endParaRPr lang="cs-CZ" sz="20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77155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79512" y="771550"/>
            <a:ext cx="842493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8000" lvl="1" indent="-457200">
              <a:buNone/>
            </a:pPr>
            <a:r>
              <a:rPr lang="cs-CZ" b="1" dirty="0" smtClean="0"/>
              <a:t>Provedení:</a:t>
            </a:r>
            <a:endParaRPr lang="cs-CZ" b="1" dirty="0"/>
          </a:p>
          <a:p>
            <a:pPr marL="777240" lvl="1" indent="-457200">
              <a:buFont typeface="Arial" panose="020B0604020202020204" pitchFamily="34" charset="0"/>
              <a:buChar char="•"/>
            </a:pPr>
            <a:r>
              <a:rPr lang="cs-CZ" dirty="0"/>
              <a:t>u zemědělského stroje </a:t>
            </a:r>
            <a:r>
              <a:rPr lang="cs-CZ" b="1" i="1" dirty="0"/>
              <a:t>generální opravu</a:t>
            </a:r>
            <a:endParaRPr lang="cs-CZ" dirty="0"/>
          </a:p>
          <a:p>
            <a:pPr marL="777240" lvl="1" indent="-457200">
              <a:buFont typeface="Arial" panose="020B0604020202020204" pitchFamily="34" charset="0"/>
              <a:buChar char="•"/>
            </a:pPr>
            <a:r>
              <a:rPr lang="cs-CZ" dirty="0"/>
              <a:t>u nákladního automobilu </a:t>
            </a:r>
            <a:r>
              <a:rPr lang="cs-CZ" b="1" i="1" dirty="0"/>
              <a:t>výměnu motoru</a:t>
            </a:r>
            <a:endParaRPr lang="cs-CZ" dirty="0"/>
          </a:p>
          <a:p>
            <a:pPr marL="777240" lvl="1" indent="-457200">
              <a:buFont typeface="Arial" panose="020B0604020202020204" pitchFamily="34" charset="0"/>
              <a:buChar char="•"/>
            </a:pPr>
            <a:r>
              <a:rPr lang="cs-CZ" dirty="0"/>
              <a:t>u provozní haly – </a:t>
            </a:r>
            <a:r>
              <a:rPr lang="cs-CZ" b="1" i="1" dirty="0"/>
              <a:t>opravu střechy</a:t>
            </a:r>
            <a:r>
              <a:rPr lang="cs-CZ" dirty="0"/>
              <a:t> a </a:t>
            </a:r>
            <a:r>
              <a:rPr lang="cs-CZ" b="1" i="1" dirty="0"/>
              <a:t>rekonstrukci </a:t>
            </a:r>
            <a:r>
              <a:rPr lang="cs-CZ" b="1" i="1" dirty="0" smtClean="0"/>
              <a:t>elektroinstalace</a:t>
            </a:r>
            <a:r>
              <a:rPr lang="cs-CZ" dirty="0" smtClean="0"/>
              <a:t>.</a:t>
            </a:r>
          </a:p>
          <a:p>
            <a:pPr marL="320040" lvl="1"/>
            <a:r>
              <a:rPr lang="cs-CZ" dirty="0" smtClean="0"/>
              <a:t>Chce </a:t>
            </a:r>
            <a:r>
              <a:rPr lang="cs-CZ" dirty="0"/>
              <a:t>si na výše uvedené  činnosti vytvořit zákonnou rezervu</a:t>
            </a:r>
            <a:r>
              <a:rPr lang="cs-CZ" dirty="0" smtClean="0"/>
              <a:t>.</a:t>
            </a:r>
          </a:p>
          <a:p>
            <a:endParaRPr lang="cs-CZ" sz="2000" dirty="0" smtClean="0"/>
          </a:p>
          <a:p>
            <a:r>
              <a:rPr lang="cs-CZ" sz="2000" u="sng" dirty="0" smtClean="0"/>
              <a:t>Řešení:</a:t>
            </a:r>
            <a:endParaRPr lang="cs-CZ" sz="2000" u="sng" dirty="0"/>
          </a:p>
          <a:p>
            <a:r>
              <a:rPr lang="cs-CZ" sz="2000" dirty="0"/>
              <a:t>Zákonnou rezervu lze vytvořit </a:t>
            </a:r>
            <a:r>
              <a:rPr lang="cs-CZ" sz="2000" dirty="0" smtClean="0"/>
              <a:t>pouze: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na </a:t>
            </a:r>
            <a:r>
              <a:rPr lang="cs-CZ" sz="2000" dirty="0"/>
              <a:t>výměnu motoru u nákladního automobilu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a opravu střechy u provozní haly!!!</a:t>
            </a:r>
          </a:p>
          <a:p>
            <a:endParaRPr lang="cs-CZ" sz="2000" dirty="0"/>
          </a:p>
          <a:p>
            <a:r>
              <a:rPr lang="cs-CZ" sz="2000" dirty="0"/>
              <a:t>Zemědělský stroj – odpisová skup. 1 NELZE</a:t>
            </a:r>
          </a:p>
          <a:p>
            <a:r>
              <a:rPr lang="cs-CZ" sz="2000" dirty="0"/>
              <a:t>Rekonstrukce je technické zhodnocení - NELZE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52091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000" b="1" smtClean="0"/>
              <a:t>Příklad:</a:t>
            </a:r>
            <a:endParaRPr lang="cs-CZ" sz="20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77155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79512" y="1131590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Společnost chce vytvořit rezervu na nátěr oken u nemovitosti, zařazené do obchodního majetku. Rozpočtový náklad je odhadnut na částku 125 000 Kč.</a:t>
            </a:r>
            <a:br>
              <a:rPr lang="cs-CZ" dirty="0"/>
            </a:br>
            <a:r>
              <a:rPr lang="cs-CZ" dirty="0"/>
              <a:t>V jaké výši vytvoří zákonnou rezervu</a:t>
            </a:r>
            <a:r>
              <a:rPr lang="cs-CZ" dirty="0" smtClean="0"/>
              <a:t>?</a:t>
            </a:r>
          </a:p>
          <a:p>
            <a:endParaRPr lang="cs-CZ" u="sng" dirty="0"/>
          </a:p>
          <a:p>
            <a:r>
              <a:rPr lang="cs-CZ" b="1" dirty="0"/>
              <a:t>Řešení:</a:t>
            </a:r>
          </a:p>
          <a:p>
            <a:r>
              <a:rPr lang="cs-CZ" b="1" dirty="0"/>
              <a:t>Nejedná se o opravu ale běžnou údržbu – zákonná rezerva je daňově neuznatelná</a:t>
            </a:r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29530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Zástupný symbol pro obsah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47055089"/>
              </p:ext>
            </p:extLst>
          </p:nvPr>
        </p:nvGraphicFramePr>
        <p:xfrm>
          <a:off x="107950" y="915566"/>
          <a:ext cx="8424863" cy="3307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sz="2600" b="1" dirty="0" smtClean="0"/>
              <a:t>Z pohledu účetního</a:t>
            </a:r>
            <a:endParaRPr lang="cs-CZ" sz="2600" b="1" dirty="0"/>
          </a:p>
        </p:txBody>
      </p:sp>
    </p:spTree>
    <p:extLst>
      <p:ext uri="{BB962C8B-B14F-4D97-AF65-F5344CB8AC3E}">
        <p14:creationId xmlns:p14="http://schemas.microsoft.com/office/powerpoint/2010/main" val="3782576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2437" indent="0">
              <a:spcBef>
                <a:spcPts val="1200"/>
              </a:spcBef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7812360" cy="507703"/>
          </a:xfrm>
        </p:spPr>
        <p:txBody>
          <a:bodyPr/>
          <a:lstStyle/>
          <a:p>
            <a:r>
              <a:rPr lang="cs-CZ" sz="2800" b="1" dirty="0">
                <a:solidFill>
                  <a:schemeClr val="accent2">
                    <a:lumMod val="75000"/>
                  </a:schemeClr>
                </a:solidFill>
              </a:rPr>
              <a:t>Rezervy jako účetní kategorie</a:t>
            </a:r>
            <a:endParaRPr lang="cs-CZ" sz="2800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90285884"/>
              </p:ext>
            </p:extLst>
          </p:nvPr>
        </p:nvGraphicFramePr>
        <p:xfrm>
          <a:off x="395536" y="987574"/>
          <a:ext cx="8064896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Ovál 3"/>
          <p:cNvSpPr/>
          <p:nvPr/>
        </p:nvSpPr>
        <p:spPr>
          <a:xfrm>
            <a:off x="1259632" y="3507854"/>
            <a:ext cx="6768752" cy="115212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cs-CZ" b="1" dirty="0">
                <a:solidFill>
                  <a:srgbClr val="008000"/>
                </a:solidFill>
              </a:rPr>
              <a:t>I když z hlediska práva nejde o závazek (dluh) </a:t>
            </a:r>
          </a:p>
          <a:p>
            <a:pPr algn="ctr">
              <a:lnSpc>
                <a:spcPct val="90000"/>
              </a:lnSpc>
              <a:buFont typeface="Wingdings" pitchFamily="2" charset="2"/>
              <a:buChar char="à"/>
            </a:pPr>
            <a:r>
              <a:rPr lang="cs-CZ" b="1" dirty="0" smtClean="0">
                <a:solidFill>
                  <a:srgbClr val="008000"/>
                </a:solidFill>
                <a:sym typeface="Wingdings" pitchFamily="2" charset="2"/>
              </a:rPr>
              <a:t>protože </a:t>
            </a:r>
            <a:r>
              <a:rPr lang="cs-CZ" b="1" dirty="0">
                <a:solidFill>
                  <a:srgbClr val="008000"/>
                </a:solidFill>
                <a:sym typeface="Wingdings" pitchFamily="2" charset="2"/>
              </a:rPr>
              <a:t>se</a:t>
            </a:r>
            <a:r>
              <a:rPr lang="cs-CZ" b="1" dirty="0">
                <a:solidFill>
                  <a:srgbClr val="008000"/>
                </a:solidFill>
              </a:rPr>
              <a:t> nejedná v okamžiku jejich vzniku a tvorby o faktický dluh vůči  třetím osobám</a:t>
            </a:r>
          </a:p>
        </p:txBody>
      </p:sp>
    </p:spTree>
    <p:extLst>
      <p:ext uri="{BB962C8B-B14F-4D97-AF65-F5344CB8AC3E}">
        <p14:creationId xmlns:p14="http://schemas.microsoft.com/office/powerpoint/2010/main" val="255403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Vymezuje je zákon o </a:t>
            </a:r>
            <a:r>
              <a:rPr lang="cs-CZ" dirty="0" smtClean="0">
                <a:solidFill>
                  <a:srgbClr val="307871"/>
                </a:solidFill>
              </a:rPr>
              <a:t>účetnictví - </a:t>
            </a:r>
            <a:r>
              <a:rPr lang="cs-CZ" b="1" dirty="0" smtClean="0">
                <a:solidFill>
                  <a:srgbClr val="307871"/>
                </a:solidFill>
              </a:rPr>
              <a:t>Tituly </a:t>
            </a:r>
            <a:r>
              <a:rPr lang="cs-CZ" b="1" dirty="0">
                <a:solidFill>
                  <a:srgbClr val="307871"/>
                </a:solidFill>
              </a:rPr>
              <a:t>pro jejich tvorbu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3528" y="1154439"/>
            <a:ext cx="6534472" cy="283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Účetní rezervy na rizika a ztráty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Účetní rezervy na daň z příjmů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Účetní rezervy na důchody a podobné závazky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Účetní rezervy na restrukturalizaci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Technické rezervy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/>
              <a:t>Jiné rezervy dle zvláštních právních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27021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26877"/>
            <a:ext cx="8702823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Vytváří pouze na základě: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dirty="0"/>
              <a:t>současných</a:t>
            </a:r>
            <a:r>
              <a:rPr lang="cs-CZ" sz="2400" dirty="0"/>
              <a:t> </a:t>
            </a:r>
            <a:r>
              <a:rPr lang="cs-CZ" sz="2400" dirty="0" smtClean="0"/>
              <a:t>skutečností,  </a:t>
            </a:r>
            <a:endParaRPr lang="cs-CZ" sz="2400" dirty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b="1" dirty="0"/>
              <a:t>správné identifikace</a:t>
            </a:r>
            <a:r>
              <a:rPr lang="cs-CZ" sz="2400" dirty="0"/>
              <a:t> jednotlivých případu, kdy lze tato rizika a ztráty očekávat (není znám pouze čas a </a:t>
            </a:r>
            <a:r>
              <a:rPr lang="cs-CZ" sz="2400" dirty="0" smtClean="0"/>
              <a:t>částka</a:t>
            </a:r>
            <a:r>
              <a:rPr lang="cs-CZ" sz="2400" dirty="0"/>
              <a:t>).</a:t>
            </a:r>
          </a:p>
          <a:p>
            <a:pPr lvl="1">
              <a:lnSpc>
                <a:spcPct val="90000"/>
              </a:lnSpc>
              <a:buNone/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Tvoří se pro jednotlivé, individuálně určené případy budoucích ztrát či rizik (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např. bezplatné záruční opravy</a:t>
            </a:r>
            <a:r>
              <a:rPr lang="cs-CZ" sz="2400" dirty="0" smtClean="0"/>
              <a:t>).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CC0000"/>
                </a:solidFill>
              </a:rPr>
              <a:t>Nelze tvořit</a:t>
            </a:r>
            <a:r>
              <a:rPr lang="cs-CZ" sz="2400" dirty="0"/>
              <a:t> na obecné neidentifikovatelné rezervy (např. na všeobecná podnikatelská rizika</a:t>
            </a:r>
            <a:r>
              <a:rPr lang="cs-CZ" sz="2400" dirty="0" smtClean="0"/>
              <a:t>).</a:t>
            </a:r>
            <a:endParaRPr lang="cs-CZ" sz="2400" dirty="0"/>
          </a:p>
          <a:p>
            <a:pPr indent="373063" algn="just">
              <a:spcBef>
                <a:spcPts val="0"/>
              </a:spcBef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Rezerva na riziko či ztrátu z podnikání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227934"/>
            <a:ext cx="853951" cy="81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10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Uskutečněných účetních </a:t>
            </a:r>
            <a:r>
              <a:rPr lang="cs-CZ" sz="1800" dirty="0" smtClean="0"/>
              <a:t>případů.</a:t>
            </a:r>
            <a:endParaRPr lang="cs-CZ" sz="1800" dirty="0"/>
          </a:p>
          <a:p>
            <a:r>
              <a:rPr lang="cs-CZ" sz="1800" dirty="0" smtClean="0"/>
              <a:t>O </a:t>
            </a:r>
            <a:r>
              <a:rPr lang="cs-CZ" sz="1800" dirty="0"/>
              <a:t>skutečnostech, o kterých se sice neúčtovalo, ale dají se odvodit odhadem, zkušeností z minulých let, empirických či statistických </a:t>
            </a:r>
            <a:r>
              <a:rPr lang="cs-CZ" sz="1800" dirty="0" smtClean="0"/>
              <a:t>šetření.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Na příklad:</a:t>
            </a:r>
          </a:p>
          <a:p>
            <a:r>
              <a:rPr lang="cs-CZ" sz="1800" b="1" dirty="0" smtClean="0"/>
              <a:t>Rezerva </a:t>
            </a:r>
            <a:r>
              <a:rPr lang="cs-CZ" sz="1800" b="1" dirty="0"/>
              <a:t>na záruční opravy</a:t>
            </a:r>
            <a:r>
              <a:rPr lang="cs-CZ" sz="1800" dirty="0"/>
              <a:t> </a:t>
            </a:r>
          </a:p>
          <a:p>
            <a:pPr>
              <a:buNone/>
            </a:pPr>
            <a:r>
              <a:rPr lang="cs-CZ" sz="1800" dirty="0"/>
              <a:t>    ( výše se stanoví procentem z objemu prodaných výrobků)</a:t>
            </a:r>
          </a:p>
          <a:p>
            <a:r>
              <a:rPr lang="cs-CZ" sz="1800" b="1" dirty="0" smtClean="0"/>
              <a:t>Rezerva </a:t>
            </a:r>
            <a:r>
              <a:rPr lang="cs-CZ" sz="1800" b="1" dirty="0"/>
              <a:t>na předpokládanou realizaci záruky</a:t>
            </a:r>
            <a:r>
              <a:rPr lang="cs-CZ" sz="1800" dirty="0"/>
              <a:t> poskytnuté za spřízněný podnik, který nebude schopen uhradit své závazky, za něž byla záruka převzata </a:t>
            </a:r>
          </a:p>
          <a:p>
            <a:pPr>
              <a:buNone/>
            </a:pPr>
            <a:r>
              <a:rPr lang="cs-CZ" sz="1800" dirty="0"/>
              <a:t>    (předpokládané ztráty jsou reálné vzhledem ke známým okolnostem a poznatkům</a:t>
            </a:r>
            <a:r>
              <a:rPr lang="cs-CZ" sz="1800" dirty="0" smtClean="0"/>
              <a:t>).</a:t>
            </a:r>
            <a:endParaRPr lang="cs-CZ" sz="1800" dirty="0"/>
          </a:p>
          <a:p>
            <a:pPr indent="373063" algn="just">
              <a:spcBef>
                <a:spcPts val="0"/>
              </a:spcBef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 algn="just">
              <a:spcBef>
                <a:spcPts val="0"/>
              </a:spcBef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dirty="0"/>
              <a:t>Rozhodnutí na základě: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406841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419621"/>
            <a:ext cx="8856984" cy="339968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400" dirty="0"/>
              <a:t>V  době, kdy sestavuji účetní závěrku před sestavením řádného daňového přiznání a </a:t>
            </a:r>
            <a:r>
              <a:rPr lang="cs-CZ" sz="2400" b="1" dirty="0"/>
              <a:t>odhaduji </a:t>
            </a:r>
            <a:r>
              <a:rPr lang="cs-CZ" sz="2400" dirty="0"/>
              <a:t>daňovou povinnost</a:t>
            </a:r>
          </a:p>
          <a:p>
            <a:pPr>
              <a:lnSpc>
                <a:spcPct val="90000"/>
              </a:lnSpc>
              <a:buNone/>
            </a:pPr>
            <a:r>
              <a:rPr lang="cs-CZ" sz="2400" dirty="0"/>
              <a:t>   (uzavírám účetní knihy v únoru a daňové přiznání budu odevzdávat až 30. 6.)</a:t>
            </a:r>
          </a:p>
          <a:p>
            <a:pPr>
              <a:lnSpc>
                <a:spcPct val="90000"/>
              </a:lnSpc>
              <a:buNone/>
            </a:pPr>
            <a:endParaRPr lang="cs-CZ" sz="2400" dirty="0"/>
          </a:p>
          <a:p>
            <a:pPr>
              <a:lnSpc>
                <a:spcPct val="90000"/>
              </a:lnSpc>
              <a:buNone/>
            </a:pPr>
            <a:r>
              <a:rPr lang="cs-CZ" sz="2400" dirty="0"/>
              <a:t>Slouží výlučně k vypořádání daně z příjmů a </a:t>
            </a:r>
          </a:p>
          <a:p>
            <a:pPr>
              <a:lnSpc>
                <a:spcPct val="90000"/>
              </a:lnSpc>
              <a:buNone/>
            </a:pPr>
            <a:r>
              <a:rPr lang="cs-CZ" sz="2400" dirty="0"/>
              <a:t>nelze ji použít pro vyúčtování ostatních daní.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Rezerva na daň z příjmů:</a:t>
            </a:r>
          </a:p>
        </p:txBody>
      </p:sp>
    </p:spTree>
    <p:extLst>
      <p:ext uri="{BB962C8B-B14F-4D97-AF65-F5344CB8AC3E}">
        <p14:creationId xmlns:p14="http://schemas.microsoft.com/office/powerpoint/2010/main" val="2281164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14849"/>
            <a:ext cx="7992888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program, kdy se významně mění předmět činnosti, či způsob jakým je činnost </a:t>
            </a:r>
            <a:r>
              <a:rPr lang="cs-CZ" sz="2000" dirty="0" smtClean="0"/>
              <a:t>prováděna:</a:t>
            </a:r>
            <a:endParaRPr lang="cs-CZ" sz="2000" dirty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Přemístění aktivit do jiné </a:t>
            </a:r>
            <a:r>
              <a:rPr lang="cs-CZ" sz="2000" dirty="0" smtClean="0"/>
              <a:t>oblasti.</a:t>
            </a:r>
            <a:endParaRPr lang="cs-CZ" sz="2000" dirty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Uzavření, utlumení či ukončení podnikatelských aktivit.</a:t>
            </a:r>
          </a:p>
          <a:p>
            <a:pPr lvl="1">
              <a:lnSpc>
                <a:spcPct val="90000"/>
              </a:lnSpc>
              <a:buNone/>
            </a:pPr>
            <a:endParaRPr lang="cs-CZ" sz="2000" dirty="0"/>
          </a:p>
          <a:p>
            <a:pPr lvl="1">
              <a:lnSpc>
                <a:spcPct val="90000"/>
              </a:lnSpc>
              <a:buNone/>
            </a:pPr>
            <a:r>
              <a:rPr lang="cs-CZ" sz="2000" dirty="0"/>
              <a:t>Podkladem je </a:t>
            </a:r>
            <a:r>
              <a:rPr lang="cs-CZ" sz="2000" b="1" dirty="0"/>
              <a:t>schválený program restrukturalizace</a:t>
            </a:r>
            <a:r>
              <a:rPr lang="cs-CZ" sz="2000" dirty="0"/>
              <a:t>, jedná </a:t>
            </a:r>
          </a:p>
          <a:p>
            <a:pPr lvl="1">
              <a:lnSpc>
                <a:spcPct val="90000"/>
              </a:lnSpc>
              <a:buNone/>
            </a:pPr>
            <a:r>
              <a:rPr lang="cs-CZ" sz="2000" dirty="0"/>
              <a:t>se o mimořádnou účetní událost, je spojena jen s přímými </a:t>
            </a:r>
          </a:p>
          <a:p>
            <a:pPr lvl="1">
              <a:lnSpc>
                <a:spcPct val="90000"/>
              </a:lnSpc>
              <a:buNone/>
            </a:pPr>
            <a:r>
              <a:rPr lang="cs-CZ" sz="2000" dirty="0"/>
              <a:t>náklady nezbytně nutnými na tyto aktivity.</a:t>
            </a:r>
          </a:p>
          <a:p>
            <a:pPr lvl="1">
              <a:lnSpc>
                <a:spcPct val="90000"/>
              </a:lnSpc>
              <a:buNone/>
            </a:pPr>
            <a:r>
              <a:rPr lang="cs-CZ" sz="2000" dirty="0">
                <a:solidFill>
                  <a:srgbClr val="008000"/>
                </a:solidFill>
              </a:rPr>
              <a:t>(nelze použít např. na přeškolení zaměstnanců, kteří nadále </a:t>
            </a:r>
          </a:p>
          <a:p>
            <a:pPr lvl="1">
              <a:lnSpc>
                <a:spcPct val="90000"/>
              </a:lnSpc>
              <a:buNone/>
            </a:pPr>
            <a:r>
              <a:rPr lang="cs-CZ" sz="2000" dirty="0">
                <a:solidFill>
                  <a:srgbClr val="008000"/>
                </a:solidFill>
              </a:rPr>
              <a:t>zůstanou v zaměstnaneckém poměru, náklady na marketing</a:t>
            </a:r>
          </a:p>
          <a:p>
            <a:pPr lvl="1">
              <a:lnSpc>
                <a:spcPct val="90000"/>
              </a:lnSpc>
              <a:buNone/>
            </a:pPr>
            <a:r>
              <a:rPr lang="cs-CZ" sz="2000" dirty="0">
                <a:solidFill>
                  <a:srgbClr val="008000"/>
                </a:solidFill>
              </a:rPr>
              <a:t>apod.)</a:t>
            </a:r>
          </a:p>
          <a:p>
            <a:pPr marL="88900" indent="363538">
              <a:lnSpc>
                <a:spcPct val="110000"/>
              </a:lnSpc>
              <a:spcBef>
                <a:spcPts val="1800"/>
              </a:spcBef>
            </a:pP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lnSpc>
                <a:spcPct val="110000"/>
              </a:lnSpc>
              <a:spcBef>
                <a:spcPts val="1200"/>
              </a:spcBef>
            </a:pP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lnSpc>
                <a:spcPct val="110000"/>
              </a:lnSpc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Rezerva na restrukturalizaci</a:t>
            </a:r>
            <a:r>
              <a:rPr lang="cs-CZ" sz="2800" dirty="0"/>
              <a:t>: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67599787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3389</TotalTime>
  <Words>1544</Words>
  <Application>Microsoft Office PowerPoint</Application>
  <PresentationFormat>Předvádění na obrazovce (16:9)</PresentationFormat>
  <Paragraphs>273</Paragraphs>
  <Slides>23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Comic Sans MS</vt:lpstr>
      <vt:lpstr>Monotype Corsiva</vt:lpstr>
      <vt:lpstr>Times New Roman</vt:lpstr>
      <vt:lpstr>Wingdings</vt:lpstr>
      <vt:lpstr>SLU</vt:lpstr>
      <vt:lpstr>   Rezervy účetní a daňový pohled</vt:lpstr>
      <vt:lpstr>Rezerva -  velmi zjednodušeně  </vt:lpstr>
      <vt:lpstr>Z pohledu účetního</vt:lpstr>
      <vt:lpstr>Rezervy jako účetní kategorie</vt:lpstr>
      <vt:lpstr>Vymezuje je zákon o účetnictví - Tituly pro jejich tvorbu</vt:lpstr>
      <vt:lpstr>Rezerva na riziko či ztrátu z podnikání </vt:lpstr>
      <vt:lpstr>Rozhodnutí na základě:</vt:lpstr>
      <vt:lpstr>Rezerva na daň z příjmů:</vt:lpstr>
      <vt:lpstr>Rezerva na restrukturalizaci:</vt:lpstr>
      <vt:lpstr>Daňové rezervy</vt:lpstr>
      <vt:lpstr>„Zákonné“ rezervy</vt:lpstr>
      <vt:lpstr>Daňovou rezervu:</vt:lpstr>
      <vt:lpstr>Kdo může tvořit rezervu ? </vt:lpstr>
      <vt:lpstr>Co je předmětem rezervy?</vt:lpstr>
      <vt:lpstr>Objektem tvorby: </vt:lpstr>
      <vt:lpstr>Doba tvorby rezervy</vt:lpstr>
      <vt:lpstr>Čerpání rezervy  Viz § 7/odst.6</vt:lpstr>
      <vt:lpstr>Zákon umožňuje posun (§7/odst. 6) a současně dvě omezení:</vt:lpstr>
      <vt:lpstr>Firma zahájila dvouletou tvorbu rezervy na opravu výr. linky v r. 2017. Rozpočet činil 200 000 Kč. Předpoklad opravy 2019. Vzhledem k finančním potížím skutečné zahájení opravy až v r. 2021:</vt:lpstr>
      <vt:lpstr>Účetní a daňová rezerva:</vt:lpstr>
      <vt:lpstr>Tvorba rezervy podléhá dokladové inventuře:</vt:lpstr>
      <vt:lpstr>Př: Společnost Alfa s.r.o. má v obchod. majetku  a předpokládá:</vt:lpstr>
      <vt:lpstr>Příklad: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systému Windows</cp:lastModifiedBy>
  <cp:revision>151</cp:revision>
  <dcterms:created xsi:type="dcterms:W3CDTF">2016-07-06T15:42:34Z</dcterms:created>
  <dcterms:modified xsi:type="dcterms:W3CDTF">2021-11-03T07:50:17Z</dcterms:modified>
</cp:coreProperties>
</file>