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9"/>
  </p:notesMasterIdLst>
  <p:sldIdLst>
    <p:sldId id="256" r:id="rId2"/>
    <p:sldId id="257" r:id="rId3"/>
    <p:sldId id="273" r:id="rId4"/>
    <p:sldId id="266" r:id="rId5"/>
    <p:sldId id="267" r:id="rId6"/>
    <p:sldId id="268" r:id="rId7"/>
    <p:sldId id="282" r:id="rId8"/>
    <p:sldId id="287" r:id="rId9"/>
    <p:sldId id="260" r:id="rId10"/>
    <p:sldId id="284" r:id="rId11"/>
    <p:sldId id="288" r:id="rId12"/>
    <p:sldId id="285"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15" r:id="rId40"/>
    <p:sldId id="316" r:id="rId41"/>
    <p:sldId id="317" r:id="rId42"/>
    <p:sldId id="318" r:id="rId43"/>
    <p:sldId id="319" r:id="rId44"/>
    <p:sldId id="320" r:id="rId45"/>
    <p:sldId id="321" r:id="rId46"/>
    <p:sldId id="322" r:id="rId47"/>
    <p:sldId id="323" r:id="rId48"/>
    <p:sldId id="324" r:id="rId49"/>
    <p:sldId id="325" r:id="rId50"/>
    <p:sldId id="326" r:id="rId51"/>
    <p:sldId id="327" r:id="rId52"/>
    <p:sldId id="328" r:id="rId53"/>
    <p:sldId id="329" r:id="rId54"/>
    <p:sldId id="330" r:id="rId55"/>
    <p:sldId id="331" r:id="rId56"/>
    <p:sldId id="332" r:id="rId57"/>
    <p:sldId id="333" r:id="rId58"/>
    <p:sldId id="334" r:id="rId59"/>
    <p:sldId id="335" r:id="rId60"/>
    <p:sldId id="336" r:id="rId61"/>
    <p:sldId id="337" r:id="rId62"/>
    <p:sldId id="338" r:id="rId63"/>
    <p:sldId id="339" r:id="rId64"/>
    <p:sldId id="340" r:id="rId65"/>
    <p:sldId id="341" r:id="rId66"/>
    <p:sldId id="342" r:id="rId67"/>
    <p:sldId id="343" r:id="rId68"/>
    <p:sldId id="344" r:id="rId69"/>
    <p:sldId id="345" r:id="rId70"/>
    <p:sldId id="346" r:id="rId71"/>
    <p:sldId id="347" r:id="rId72"/>
    <p:sldId id="348" r:id="rId73"/>
    <p:sldId id="349" r:id="rId74"/>
    <p:sldId id="350" r:id="rId75"/>
    <p:sldId id="351" r:id="rId76"/>
    <p:sldId id="352" r:id="rId77"/>
    <p:sldId id="353" r:id="rId78"/>
    <p:sldId id="354" r:id="rId79"/>
    <p:sldId id="355" r:id="rId80"/>
    <p:sldId id="356" r:id="rId81"/>
    <p:sldId id="357" r:id="rId82"/>
    <p:sldId id="358" r:id="rId83"/>
    <p:sldId id="359" r:id="rId84"/>
    <p:sldId id="360" r:id="rId85"/>
    <p:sldId id="361" r:id="rId86"/>
    <p:sldId id="362" r:id="rId87"/>
    <p:sldId id="363" r:id="rId88"/>
    <p:sldId id="364" r:id="rId89"/>
    <p:sldId id="365" r:id="rId90"/>
    <p:sldId id="366" r:id="rId91"/>
    <p:sldId id="367" r:id="rId92"/>
    <p:sldId id="368" r:id="rId93"/>
    <p:sldId id="369" r:id="rId94"/>
    <p:sldId id="370" r:id="rId95"/>
    <p:sldId id="371" r:id="rId96"/>
    <p:sldId id="372" r:id="rId97"/>
    <p:sldId id="373" r:id="rId9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453EE1-AB65-4ACB-ACEB-18AE61D1BC5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cs-CZ"/>
        </a:p>
      </dgm:t>
    </dgm:pt>
    <dgm:pt modelId="{D767E849-7D43-4863-AD05-A6B0D521FFD9}">
      <dgm:prSet phldrT="[Text]"/>
      <dgm:spPr/>
      <dgm:t>
        <a:bodyPr/>
        <a:lstStyle/>
        <a:p>
          <a:r>
            <a:rPr lang="cs-CZ"/>
            <a:t>Soukromé právo</a:t>
          </a:r>
        </a:p>
      </dgm:t>
    </dgm:pt>
    <dgm:pt modelId="{8FE4A349-8C24-432F-BA7B-F06E5E9681AD}" type="parTrans" cxnId="{9DF8105E-314F-4E01-B613-3525E27F3D07}">
      <dgm:prSet/>
      <dgm:spPr/>
      <dgm:t>
        <a:bodyPr/>
        <a:lstStyle/>
        <a:p>
          <a:endParaRPr lang="cs-CZ"/>
        </a:p>
      </dgm:t>
    </dgm:pt>
    <dgm:pt modelId="{529F064F-EA23-44E7-B2F8-E6B52A137EF7}" type="sibTrans" cxnId="{9DF8105E-314F-4E01-B613-3525E27F3D07}">
      <dgm:prSet/>
      <dgm:spPr/>
      <dgm:t>
        <a:bodyPr/>
        <a:lstStyle/>
        <a:p>
          <a:endParaRPr lang="cs-CZ"/>
        </a:p>
      </dgm:t>
    </dgm:pt>
    <dgm:pt modelId="{A311A544-42E6-4963-803E-BDE7E3CFA747}">
      <dgm:prSet phldrT="[Text]"/>
      <dgm:spPr/>
      <dgm:t>
        <a:bodyPr/>
        <a:lstStyle/>
        <a:p>
          <a:r>
            <a:rPr lang="cs-CZ" dirty="0"/>
            <a:t>Obecné právo soukromé / občanské právo (subsidiární užití norem OP)</a:t>
          </a:r>
        </a:p>
      </dgm:t>
    </dgm:pt>
    <dgm:pt modelId="{7118D0A9-1542-43E3-94AF-1B3A4FCAA4A7}" type="parTrans" cxnId="{ECB52AAC-BDD7-493F-9C1F-DBA45F9A3E43}">
      <dgm:prSet/>
      <dgm:spPr/>
      <dgm:t>
        <a:bodyPr/>
        <a:lstStyle/>
        <a:p>
          <a:endParaRPr lang="cs-CZ"/>
        </a:p>
      </dgm:t>
    </dgm:pt>
    <dgm:pt modelId="{78A05CF6-1197-4DA6-918C-1D42B67B6F6C}" type="sibTrans" cxnId="{ECB52AAC-BDD7-493F-9C1F-DBA45F9A3E43}">
      <dgm:prSet/>
      <dgm:spPr/>
      <dgm:t>
        <a:bodyPr/>
        <a:lstStyle/>
        <a:p>
          <a:endParaRPr lang="cs-CZ"/>
        </a:p>
      </dgm:t>
    </dgm:pt>
    <dgm:pt modelId="{E4C24CC6-8B05-414B-8DB8-2EBF6FE0E3A7}">
      <dgm:prSet phldrT="[Text]"/>
      <dgm:spPr/>
      <dgm:t>
        <a:bodyPr/>
        <a:lstStyle/>
        <a:p>
          <a:r>
            <a:rPr lang="cs-CZ"/>
            <a:t>Obchodní právo</a:t>
          </a:r>
        </a:p>
      </dgm:t>
    </dgm:pt>
    <dgm:pt modelId="{487891F3-F5F6-44B5-925F-2C9C1850EBF1}" type="parTrans" cxnId="{37DF8EBB-D702-474A-9430-6C0D0A9B64BA}">
      <dgm:prSet/>
      <dgm:spPr/>
      <dgm:t>
        <a:bodyPr/>
        <a:lstStyle/>
        <a:p>
          <a:endParaRPr lang="cs-CZ"/>
        </a:p>
      </dgm:t>
    </dgm:pt>
    <dgm:pt modelId="{30E5DC6A-E7B5-4E0C-97D8-4FD6D743FBE2}" type="sibTrans" cxnId="{37DF8EBB-D702-474A-9430-6C0D0A9B64BA}">
      <dgm:prSet/>
      <dgm:spPr/>
      <dgm:t>
        <a:bodyPr/>
        <a:lstStyle/>
        <a:p>
          <a:endParaRPr lang="cs-CZ"/>
        </a:p>
      </dgm:t>
    </dgm:pt>
    <dgm:pt modelId="{8AB4EE49-C1F1-4385-8522-B613E7581875}">
      <dgm:prSet phldrT="[Text]"/>
      <dgm:spPr/>
      <dgm:t>
        <a:bodyPr/>
        <a:lstStyle/>
        <a:p>
          <a:r>
            <a:rPr lang="cs-CZ"/>
            <a:t>Pracovní právo</a:t>
          </a:r>
        </a:p>
      </dgm:t>
    </dgm:pt>
    <dgm:pt modelId="{F16880FF-A4CC-4034-B5E2-640FA49D31A2}" type="parTrans" cxnId="{8F029410-68FC-4490-B199-F9A19E9EC2D3}">
      <dgm:prSet/>
      <dgm:spPr/>
      <dgm:t>
        <a:bodyPr/>
        <a:lstStyle/>
        <a:p>
          <a:endParaRPr lang="cs-CZ"/>
        </a:p>
      </dgm:t>
    </dgm:pt>
    <dgm:pt modelId="{E32DFF84-C2EE-48B1-B72A-DB68D2914663}" type="sibTrans" cxnId="{8F029410-68FC-4490-B199-F9A19E9EC2D3}">
      <dgm:prSet/>
      <dgm:spPr/>
      <dgm:t>
        <a:bodyPr/>
        <a:lstStyle/>
        <a:p>
          <a:endParaRPr lang="cs-CZ"/>
        </a:p>
      </dgm:t>
    </dgm:pt>
    <dgm:pt modelId="{2B33A67E-681F-47A1-AC95-C9C127F311EC}">
      <dgm:prSet phldrT="[Text]"/>
      <dgm:spPr/>
      <dgm:t>
        <a:bodyPr/>
        <a:lstStyle/>
        <a:p>
          <a:r>
            <a:rPr lang="cs-CZ"/>
            <a:t>Rodinné právo</a:t>
          </a:r>
        </a:p>
      </dgm:t>
    </dgm:pt>
    <dgm:pt modelId="{F6B86848-677E-4B1D-BB9E-E514FC8523B2}" type="parTrans" cxnId="{542F22C9-B7E8-407B-8AB4-61857240C3B4}">
      <dgm:prSet/>
      <dgm:spPr/>
      <dgm:t>
        <a:bodyPr/>
        <a:lstStyle/>
        <a:p>
          <a:endParaRPr lang="cs-CZ"/>
        </a:p>
      </dgm:t>
    </dgm:pt>
    <dgm:pt modelId="{8BB69DED-027F-48E7-B957-72B13F564684}" type="sibTrans" cxnId="{542F22C9-B7E8-407B-8AB4-61857240C3B4}">
      <dgm:prSet/>
      <dgm:spPr/>
      <dgm:t>
        <a:bodyPr/>
        <a:lstStyle/>
        <a:p>
          <a:endParaRPr lang="cs-CZ"/>
        </a:p>
      </dgm:t>
    </dgm:pt>
    <dgm:pt modelId="{E6AE3FAA-3B9A-4A5D-B5DD-9BE58BA76D0B}">
      <dgm:prSet phldrT="[Text]"/>
      <dgm:spPr/>
      <dgm:t>
        <a:bodyPr/>
        <a:lstStyle/>
        <a:p>
          <a:r>
            <a:rPr lang="cs-CZ"/>
            <a:t>Mezinárodní právo soukromé</a:t>
          </a:r>
        </a:p>
      </dgm:t>
    </dgm:pt>
    <dgm:pt modelId="{BDC2DE0E-94E8-4193-8AA7-646D6120D5CE}" type="sibTrans" cxnId="{EAF9E53D-2594-4FA8-8528-54A3AF4C7D61}">
      <dgm:prSet/>
      <dgm:spPr/>
      <dgm:t>
        <a:bodyPr/>
        <a:lstStyle/>
        <a:p>
          <a:endParaRPr lang="cs-CZ"/>
        </a:p>
      </dgm:t>
    </dgm:pt>
    <dgm:pt modelId="{67DCAC2A-AFA0-47D8-B8D0-293420C1770C}" type="parTrans" cxnId="{EAF9E53D-2594-4FA8-8528-54A3AF4C7D61}">
      <dgm:prSet/>
      <dgm:spPr/>
      <dgm:t>
        <a:bodyPr/>
        <a:lstStyle/>
        <a:p>
          <a:endParaRPr lang="cs-CZ"/>
        </a:p>
      </dgm:t>
    </dgm:pt>
    <dgm:pt modelId="{0372614C-E0AF-492B-A950-782754CCB740}" type="pres">
      <dgm:prSet presAssocID="{83453EE1-AB65-4ACB-ACEB-18AE61D1BC5B}" presName="hierChild1" presStyleCnt="0">
        <dgm:presLayoutVars>
          <dgm:chPref val="1"/>
          <dgm:dir/>
          <dgm:animOne val="branch"/>
          <dgm:animLvl val="lvl"/>
          <dgm:resizeHandles/>
        </dgm:presLayoutVars>
      </dgm:prSet>
      <dgm:spPr/>
      <dgm:t>
        <a:bodyPr/>
        <a:lstStyle/>
        <a:p>
          <a:endParaRPr lang="cs-CZ"/>
        </a:p>
      </dgm:t>
    </dgm:pt>
    <dgm:pt modelId="{CF7F55E0-FD04-4D79-A5BA-A1F66ECC08F8}" type="pres">
      <dgm:prSet presAssocID="{D767E849-7D43-4863-AD05-A6B0D521FFD9}" presName="hierRoot1" presStyleCnt="0"/>
      <dgm:spPr/>
    </dgm:pt>
    <dgm:pt modelId="{0A9206F4-A6DF-42CF-95D6-946132374AB6}" type="pres">
      <dgm:prSet presAssocID="{D767E849-7D43-4863-AD05-A6B0D521FFD9}" presName="composite" presStyleCnt="0"/>
      <dgm:spPr/>
    </dgm:pt>
    <dgm:pt modelId="{C77F37F2-AAAB-4706-BFEB-F0D4CCA0D63E}" type="pres">
      <dgm:prSet presAssocID="{D767E849-7D43-4863-AD05-A6B0D521FFD9}" presName="background" presStyleLbl="node0" presStyleIdx="0" presStyleCnt="1"/>
      <dgm:spPr/>
    </dgm:pt>
    <dgm:pt modelId="{B79E8E54-E831-43B7-8C03-342E13993B26}" type="pres">
      <dgm:prSet presAssocID="{D767E849-7D43-4863-AD05-A6B0D521FFD9}" presName="text" presStyleLbl="fgAcc0" presStyleIdx="0" presStyleCnt="1">
        <dgm:presLayoutVars>
          <dgm:chPref val="3"/>
        </dgm:presLayoutVars>
      </dgm:prSet>
      <dgm:spPr/>
      <dgm:t>
        <a:bodyPr/>
        <a:lstStyle/>
        <a:p>
          <a:endParaRPr lang="cs-CZ"/>
        </a:p>
      </dgm:t>
    </dgm:pt>
    <dgm:pt modelId="{958E3CF1-050C-4488-B675-1CEE6FEAEB6D}" type="pres">
      <dgm:prSet presAssocID="{D767E849-7D43-4863-AD05-A6B0D521FFD9}" presName="hierChild2" presStyleCnt="0"/>
      <dgm:spPr/>
    </dgm:pt>
    <dgm:pt modelId="{5E00BDA8-9CAA-4238-AFB3-F2DEA52D4D18}" type="pres">
      <dgm:prSet presAssocID="{7118D0A9-1542-43E3-94AF-1B3A4FCAA4A7}" presName="Name10" presStyleLbl="parChTrans1D2" presStyleIdx="0" presStyleCnt="2"/>
      <dgm:spPr/>
      <dgm:t>
        <a:bodyPr/>
        <a:lstStyle/>
        <a:p>
          <a:endParaRPr lang="cs-CZ"/>
        </a:p>
      </dgm:t>
    </dgm:pt>
    <dgm:pt modelId="{D73B39B7-C3C2-4024-8A51-50002D637C1C}" type="pres">
      <dgm:prSet presAssocID="{A311A544-42E6-4963-803E-BDE7E3CFA747}" presName="hierRoot2" presStyleCnt="0"/>
      <dgm:spPr/>
    </dgm:pt>
    <dgm:pt modelId="{74939381-C7A6-4767-B4F2-C595C6247BA0}" type="pres">
      <dgm:prSet presAssocID="{A311A544-42E6-4963-803E-BDE7E3CFA747}" presName="composite2" presStyleCnt="0"/>
      <dgm:spPr/>
    </dgm:pt>
    <dgm:pt modelId="{882FD141-7C3A-4CD3-98DB-C2116CE71CCE}" type="pres">
      <dgm:prSet presAssocID="{A311A544-42E6-4963-803E-BDE7E3CFA747}" presName="background2" presStyleLbl="node2" presStyleIdx="0" presStyleCnt="2"/>
      <dgm:spPr/>
      <dgm:t>
        <a:bodyPr/>
        <a:lstStyle/>
        <a:p>
          <a:endParaRPr lang="cs-CZ"/>
        </a:p>
      </dgm:t>
    </dgm:pt>
    <dgm:pt modelId="{7E12F834-D60A-476F-890E-D13048F7E4A6}" type="pres">
      <dgm:prSet presAssocID="{A311A544-42E6-4963-803E-BDE7E3CFA747}" presName="text2" presStyleLbl="fgAcc2" presStyleIdx="0" presStyleCnt="2" custScaleX="307925">
        <dgm:presLayoutVars>
          <dgm:chPref val="3"/>
        </dgm:presLayoutVars>
      </dgm:prSet>
      <dgm:spPr/>
      <dgm:t>
        <a:bodyPr/>
        <a:lstStyle/>
        <a:p>
          <a:endParaRPr lang="cs-CZ"/>
        </a:p>
      </dgm:t>
    </dgm:pt>
    <dgm:pt modelId="{BFBF8CBF-3B46-4E72-971E-A8A8D1901806}" type="pres">
      <dgm:prSet presAssocID="{A311A544-42E6-4963-803E-BDE7E3CFA747}" presName="hierChild3" presStyleCnt="0"/>
      <dgm:spPr/>
    </dgm:pt>
    <dgm:pt modelId="{43E5BF32-A8DC-4A99-ABA8-C69EAA7D0189}" type="pres">
      <dgm:prSet presAssocID="{487891F3-F5F6-44B5-925F-2C9C1850EBF1}" presName="Name17" presStyleLbl="parChTrans1D3" presStyleIdx="0" presStyleCnt="3"/>
      <dgm:spPr/>
      <dgm:t>
        <a:bodyPr/>
        <a:lstStyle/>
        <a:p>
          <a:endParaRPr lang="cs-CZ"/>
        </a:p>
      </dgm:t>
    </dgm:pt>
    <dgm:pt modelId="{3132FDC0-D52D-4C4A-88FD-C0E3CEDC0A4F}" type="pres">
      <dgm:prSet presAssocID="{E4C24CC6-8B05-414B-8DB8-2EBF6FE0E3A7}" presName="hierRoot3" presStyleCnt="0"/>
      <dgm:spPr/>
    </dgm:pt>
    <dgm:pt modelId="{1FB29649-8AED-411B-81F8-CB4B9B5E2CF4}" type="pres">
      <dgm:prSet presAssocID="{E4C24CC6-8B05-414B-8DB8-2EBF6FE0E3A7}" presName="composite3" presStyleCnt="0"/>
      <dgm:spPr/>
    </dgm:pt>
    <dgm:pt modelId="{2464B0A7-95FD-45B7-8E13-D5EE47FBC43C}" type="pres">
      <dgm:prSet presAssocID="{E4C24CC6-8B05-414B-8DB8-2EBF6FE0E3A7}" presName="background3" presStyleLbl="node3" presStyleIdx="0" presStyleCnt="3"/>
      <dgm:spPr/>
    </dgm:pt>
    <dgm:pt modelId="{24CD5615-8D58-47FC-9406-F4E5B618F260}" type="pres">
      <dgm:prSet presAssocID="{E4C24CC6-8B05-414B-8DB8-2EBF6FE0E3A7}" presName="text3" presStyleLbl="fgAcc3" presStyleIdx="0" presStyleCnt="3">
        <dgm:presLayoutVars>
          <dgm:chPref val="3"/>
        </dgm:presLayoutVars>
      </dgm:prSet>
      <dgm:spPr/>
      <dgm:t>
        <a:bodyPr/>
        <a:lstStyle/>
        <a:p>
          <a:endParaRPr lang="cs-CZ"/>
        </a:p>
      </dgm:t>
    </dgm:pt>
    <dgm:pt modelId="{B5EC12C6-0AE1-48A4-BA0A-F44E5FC9628F}" type="pres">
      <dgm:prSet presAssocID="{E4C24CC6-8B05-414B-8DB8-2EBF6FE0E3A7}" presName="hierChild4" presStyleCnt="0"/>
      <dgm:spPr/>
    </dgm:pt>
    <dgm:pt modelId="{D1B79C42-5F1B-4C61-A576-5A10B798A316}" type="pres">
      <dgm:prSet presAssocID="{F16880FF-A4CC-4034-B5E2-640FA49D31A2}" presName="Name17" presStyleLbl="parChTrans1D3" presStyleIdx="1" presStyleCnt="3"/>
      <dgm:spPr/>
      <dgm:t>
        <a:bodyPr/>
        <a:lstStyle/>
        <a:p>
          <a:endParaRPr lang="cs-CZ"/>
        </a:p>
      </dgm:t>
    </dgm:pt>
    <dgm:pt modelId="{19886523-496D-470E-90A6-4FA63C481D05}" type="pres">
      <dgm:prSet presAssocID="{8AB4EE49-C1F1-4385-8522-B613E7581875}" presName="hierRoot3" presStyleCnt="0"/>
      <dgm:spPr/>
    </dgm:pt>
    <dgm:pt modelId="{526FCBE9-0C16-42AC-AD17-D20DBC575DB9}" type="pres">
      <dgm:prSet presAssocID="{8AB4EE49-C1F1-4385-8522-B613E7581875}" presName="composite3" presStyleCnt="0"/>
      <dgm:spPr/>
    </dgm:pt>
    <dgm:pt modelId="{3154E09E-36CF-4795-85DC-DAC9F125AF85}" type="pres">
      <dgm:prSet presAssocID="{8AB4EE49-C1F1-4385-8522-B613E7581875}" presName="background3" presStyleLbl="node3" presStyleIdx="1" presStyleCnt="3"/>
      <dgm:spPr/>
    </dgm:pt>
    <dgm:pt modelId="{75A96C53-A65F-4016-A5E5-3C4AB21EBD8A}" type="pres">
      <dgm:prSet presAssocID="{8AB4EE49-C1F1-4385-8522-B613E7581875}" presName="text3" presStyleLbl="fgAcc3" presStyleIdx="1" presStyleCnt="3">
        <dgm:presLayoutVars>
          <dgm:chPref val="3"/>
        </dgm:presLayoutVars>
      </dgm:prSet>
      <dgm:spPr/>
      <dgm:t>
        <a:bodyPr/>
        <a:lstStyle/>
        <a:p>
          <a:endParaRPr lang="cs-CZ"/>
        </a:p>
      </dgm:t>
    </dgm:pt>
    <dgm:pt modelId="{B791B438-E23B-4957-83F2-80C5BB989BA5}" type="pres">
      <dgm:prSet presAssocID="{8AB4EE49-C1F1-4385-8522-B613E7581875}" presName="hierChild4" presStyleCnt="0"/>
      <dgm:spPr/>
    </dgm:pt>
    <dgm:pt modelId="{B83EE1BB-7540-4ECA-A0BC-4DE9B1A44571}" type="pres">
      <dgm:prSet presAssocID="{F6B86848-677E-4B1D-BB9E-E514FC8523B2}" presName="Name17" presStyleLbl="parChTrans1D3" presStyleIdx="2" presStyleCnt="3"/>
      <dgm:spPr/>
      <dgm:t>
        <a:bodyPr/>
        <a:lstStyle/>
        <a:p>
          <a:endParaRPr lang="cs-CZ"/>
        </a:p>
      </dgm:t>
    </dgm:pt>
    <dgm:pt modelId="{291E3BBD-3CD8-4D5C-9D58-6FDCFC007E2B}" type="pres">
      <dgm:prSet presAssocID="{2B33A67E-681F-47A1-AC95-C9C127F311EC}" presName="hierRoot3" presStyleCnt="0"/>
      <dgm:spPr/>
    </dgm:pt>
    <dgm:pt modelId="{CD9166D2-2CAB-469C-8543-688210919285}" type="pres">
      <dgm:prSet presAssocID="{2B33A67E-681F-47A1-AC95-C9C127F311EC}" presName="composite3" presStyleCnt="0"/>
      <dgm:spPr/>
    </dgm:pt>
    <dgm:pt modelId="{6351483F-DE02-4666-BC06-130DAC39309F}" type="pres">
      <dgm:prSet presAssocID="{2B33A67E-681F-47A1-AC95-C9C127F311EC}" presName="background3" presStyleLbl="node3" presStyleIdx="2" presStyleCnt="3"/>
      <dgm:spPr/>
    </dgm:pt>
    <dgm:pt modelId="{495EC6A5-0266-439E-8DDD-F7DF99818E63}" type="pres">
      <dgm:prSet presAssocID="{2B33A67E-681F-47A1-AC95-C9C127F311EC}" presName="text3" presStyleLbl="fgAcc3" presStyleIdx="2" presStyleCnt="3">
        <dgm:presLayoutVars>
          <dgm:chPref val="3"/>
        </dgm:presLayoutVars>
      </dgm:prSet>
      <dgm:spPr/>
      <dgm:t>
        <a:bodyPr/>
        <a:lstStyle/>
        <a:p>
          <a:endParaRPr lang="cs-CZ"/>
        </a:p>
      </dgm:t>
    </dgm:pt>
    <dgm:pt modelId="{2E9E4F36-845B-44F6-AC48-BC17E7DFBE06}" type="pres">
      <dgm:prSet presAssocID="{2B33A67E-681F-47A1-AC95-C9C127F311EC}" presName="hierChild4" presStyleCnt="0"/>
      <dgm:spPr/>
    </dgm:pt>
    <dgm:pt modelId="{3DE1AA34-8C76-4B65-AB58-D61209AC2A58}" type="pres">
      <dgm:prSet presAssocID="{67DCAC2A-AFA0-47D8-B8D0-293420C1770C}" presName="Name10" presStyleLbl="parChTrans1D2" presStyleIdx="1" presStyleCnt="2"/>
      <dgm:spPr/>
      <dgm:t>
        <a:bodyPr/>
        <a:lstStyle/>
        <a:p>
          <a:endParaRPr lang="cs-CZ"/>
        </a:p>
      </dgm:t>
    </dgm:pt>
    <dgm:pt modelId="{5EB4C0FC-4F3D-4E34-9C81-FB65B7A2E96E}" type="pres">
      <dgm:prSet presAssocID="{E6AE3FAA-3B9A-4A5D-B5DD-9BE58BA76D0B}" presName="hierRoot2" presStyleCnt="0"/>
      <dgm:spPr/>
    </dgm:pt>
    <dgm:pt modelId="{E4D77656-C3D9-40FF-BFA1-6E401BC58D22}" type="pres">
      <dgm:prSet presAssocID="{E6AE3FAA-3B9A-4A5D-B5DD-9BE58BA76D0B}" presName="composite2" presStyleCnt="0"/>
      <dgm:spPr/>
    </dgm:pt>
    <dgm:pt modelId="{1849F802-3619-47F1-BF31-C2EA666C80EC}" type="pres">
      <dgm:prSet presAssocID="{E6AE3FAA-3B9A-4A5D-B5DD-9BE58BA76D0B}" presName="background2" presStyleLbl="node2" presStyleIdx="1" presStyleCnt="2"/>
      <dgm:spPr/>
    </dgm:pt>
    <dgm:pt modelId="{834F7675-5CF6-4D21-808E-C90FA6D6DEA8}" type="pres">
      <dgm:prSet presAssocID="{E6AE3FAA-3B9A-4A5D-B5DD-9BE58BA76D0B}" presName="text2" presStyleLbl="fgAcc2" presStyleIdx="1" presStyleCnt="2" custLinFactNeighborY="35788">
        <dgm:presLayoutVars>
          <dgm:chPref val="3"/>
        </dgm:presLayoutVars>
      </dgm:prSet>
      <dgm:spPr/>
      <dgm:t>
        <a:bodyPr/>
        <a:lstStyle/>
        <a:p>
          <a:endParaRPr lang="cs-CZ"/>
        </a:p>
      </dgm:t>
    </dgm:pt>
    <dgm:pt modelId="{65509977-1795-4319-9FE8-F5FD78738D41}" type="pres">
      <dgm:prSet presAssocID="{E6AE3FAA-3B9A-4A5D-B5DD-9BE58BA76D0B}" presName="hierChild3" presStyleCnt="0"/>
      <dgm:spPr/>
    </dgm:pt>
  </dgm:ptLst>
  <dgm:cxnLst>
    <dgm:cxn modelId="{542F22C9-B7E8-407B-8AB4-61857240C3B4}" srcId="{A311A544-42E6-4963-803E-BDE7E3CFA747}" destId="{2B33A67E-681F-47A1-AC95-C9C127F311EC}" srcOrd="2" destOrd="0" parTransId="{F6B86848-677E-4B1D-BB9E-E514FC8523B2}" sibTransId="{8BB69DED-027F-48E7-B957-72B13F564684}"/>
    <dgm:cxn modelId="{8C07B60B-11BD-4ED0-9520-FD6926CA8894}" type="presOf" srcId="{E6AE3FAA-3B9A-4A5D-B5DD-9BE58BA76D0B}" destId="{834F7675-5CF6-4D21-808E-C90FA6D6DEA8}" srcOrd="0" destOrd="0" presId="urn:microsoft.com/office/officeart/2005/8/layout/hierarchy1"/>
    <dgm:cxn modelId="{110FECBC-9256-42A3-8E84-0CD8C1D9E3EF}" type="presOf" srcId="{2B33A67E-681F-47A1-AC95-C9C127F311EC}" destId="{495EC6A5-0266-439E-8DDD-F7DF99818E63}" srcOrd="0" destOrd="0" presId="urn:microsoft.com/office/officeart/2005/8/layout/hierarchy1"/>
    <dgm:cxn modelId="{18D3B8E1-5237-4D72-BDAE-5E1C3E43EFE6}" type="presOf" srcId="{487891F3-F5F6-44B5-925F-2C9C1850EBF1}" destId="{43E5BF32-A8DC-4A99-ABA8-C69EAA7D0189}" srcOrd="0" destOrd="0" presId="urn:microsoft.com/office/officeart/2005/8/layout/hierarchy1"/>
    <dgm:cxn modelId="{A3D11E46-624C-4362-B166-1E93C30D4358}" type="presOf" srcId="{E4C24CC6-8B05-414B-8DB8-2EBF6FE0E3A7}" destId="{24CD5615-8D58-47FC-9406-F4E5B618F260}" srcOrd="0" destOrd="0" presId="urn:microsoft.com/office/officeart/2005/8/layout/hierarchy1"/>
    <dgm:cxn modelId="{7B50810D-0CD9-4114-B9AA-06065AA0A9D5}" type="presOf" srcId="{67DCAC2A-AFA0-47D8-B8D0-293420C1770C}" destId="{3DE1AA34-8C76-4B65-AB58-D61209AC2A58}" srcOrd="0" destOrd="0" presId="urn:microsoft.com/office/officeart/2005/8/layout/hierarchy1"/>
    <dgm:cxn modelId="{EAF9E53D-2594-4FA8-8528-54A3AF4C7D61}" srcId="{D767E849-7D43-4863-AD05-A6B0D521FFD9}" destId="{E6AE3FAA-3B9A-4A5D-B5DD-9BE58BA76D0B}" srcOrd="1" destOrd="0" parTransId="{67DCAC2A-AFA0-47D8-B8D0-293420C1770C}" sibTransId="{BDC2DE0E-94E8-4193-8AA7-646D6120D5CE}"/>
    <dgm:cxn modelId="{E3C4BA42-D0DA-4563-B62D-D26C6100253E}" type="presOf" srcId="{F16880FF-A4CC-4034-B5E2-640FA49D31A2}" destId="{D1B79C42-5F1B-4C61-A576-5A10B798A316}" srcOrd="0" destOrd="0" presId="urn:microsoft.com/office/officeart/2005/8/layout/hierarchy1"/>
    <dgm:cxn modelId="{ECB52AAC-BDD7-493F-9C1F-DBA45F9A3E43}" srcId="{D767E849-7D43-4863-AD05-A6B0D521FFD9}" destId="{A311A544-42E6-4963-803E-BDE7E3CFA747}" srcOrd="0" destOrd="0" parTransId="{7118D0A9-1542-43E3-94AF-1B3A4FCAA4A7}" sibTransId="{78A05CF6-1197-4DA6-918C-1D42B67B6F6C}"/>
    <dgm:cxn modelId="{F75CCCE3-93AD-4608-BB4A-40EE543D578C}" type="presOf" srcId="{D767E849-7D43-4863-AD05-A6B0D521FFD9}" destId="{B79E8E54-E831-43B7-8C03-342E13993B26}" srcOrd="0" destOrd="0" presId="urn:microsoft.com/office/officeart/2005/8/layout/hierarchy1"/>
    <dgm:cxn modelId="{CCCA7DFA-B66F-4C17-A457-0EEAD70EDAE7}" type="presOf" srcId="{A311A544-42E6-4963-803E-BDE7E3CFA747}" destId="{7E12F834-D60A-476F-890E-D13048F7E4A6}" srcOrd="0" destOrd="0" presId="urn:microsoft.com/office/officeart/2005/8/layout/hierarchy1"/>
    <dgm:cxn modelId="{E2B6C4B2-A808-4BC8-9740-06C3E5FEC409}" type="presOf" srcId="{F6B86848-677E-4B1D-BB9E-E514FC8523B2}" destId="{B83EE1BB-7540-4ECA-A0BC-4DE9B1A44571}" srcOrd="0" destOrd="0" presId="urn:microsoft.com/office/officeart/2005/8/layout/hierarchy1"/>
    <dgm:cxn modelId="{2B7E451D-8A15-44F4-ADE1-028FB0D3786E}" type="presOf" srcId="{83453EE1-AB65-4ACB-ACEB-18AE61D1BC5B}" destId="{0372614C-E0AF-492B-A950-782754CCB740}" srcOrd="0" destOrd="0" presId="urn:microsoft.com/office/officeart/2005/8/layout/hierarchy1"/>
    <dgm:cxn modelId="{51F6F917-C59C-446E-83CA-A13B6D1C3E85}" type="presOf" srcId="{8AB4EE49-C1F1-4385-8522-B613E7581875}" destId="{75A96C53-A65F-4016-A5E5-3C4AB21EBD8A}" srcOrd="0" destOrd="0" presId="urn:microsoft.com/office/officeart/2005/8/layout/hierarchy1"/>
    <dgm:cxn modelId="{9DF8105E-314F-4E01-B613-3525E27F3D07}" srcId="{83453EE1-AB65-4ACB-ACEB-18AE61D1BC5B}" destId="{D767E849-7D43-4863-AD05-A6B0D521FFD9}" srcOrd="0" destOrd="0" parTransId="{8FE4A349-8C24-432F-BA7B-F06E5E9681AD}" sibTransId="{529F064F-EA23-44E7-B2F8-E6B52A137EF7}"/>
    <dgm:cxn modelId="{8F029410-68FC-4490-B199-F9A19E9EC2D3}" srcId="{A311A544-42E6-4963-803E-BDE7E3CFA747}" destId="{8AB4EE49-C1F1-4385-8522-B613E7581875}" srcOrd="1" destOrd="0" parTransId="{F16880FF-A4CC-4034-B5E2-640FA49D31A2}" sibTransId="{E32DFF84-C2EE-48B1-B72A-DB68D2914663}"/>
    <dgm:cxn modelId="{20BC12C9-5602-4C07-A5B1-5B6499544ACA}" type="presOf" srcId="{7118D0A9-1542-43E3-94AF-1B3A4FCAA4A7}" destId="{5E00BDA8-9CAA-4238-AFB3-F2DEA52D4D18}" srcOrd="0" destOrd="0" presId="urn:microsoft.com/office/officeart/2005/8/layout/hierarchy1"/>
    <dgm:cxn modelId="{37DF8EBB-D702-474A-9430-6C0D0A9B64BA}" srcId="{A311A544-42E6-4963-803E-BDE7E3CFA747}" destId="{E4C24CC6-8B05-414B-8DB8-2EBF6FE0E3A7}" srcOrd="0" destOrd="0" parTransId="{487891F3-F5F6-44B5-925F-2C9C1850EBF1}" sibTransId="{30E5DC6A-E7B5-4E0C-97D8-4FD6D743FBE2}"/>
    <dgm:cxn modelId="{F58863B4-8700-4439-8B69-E0071DABEC65}" type="presParOf" srcId="{0372614C-E0AF-492B-A950-782754CCB740}" destId="{CF7F55E0-FD04-4D79-A5BA-A1F66ECC08F8}" srcOrd="0" destOrd="0" presId="urn:microsoft.com/office/officeart/2005/8/layout/hierarchy1"/>
    <dgm:cxn modelId="{19B58B9E-2017-4366-B0F2-437F0D42E708}" type="presParOf" srcId="{CF7F55E0-FD04-4D79-A5BA-A1F66ECC08F8}" destId="{0A9206F4-A6DF-42CF-95D6-946132374AB6}" srcOrd="0" destOrd="0" presId="urn:microsoft.com/office/officeart/2005/8/layout/hierarchy1"/>
    <dgm:cxn modelId="{A8FB196B-E93D-46CC-8CC1-C41CCFE0990B}" type="presParOf" srcId="{0A9206F4-A6DF-42CF-95D6-946132374AB6}" destId="{C77F37F2-AAAB-4706-BFEB-F0D4CCA0D63E}" srcOrd="0" destOrd="0" presId="urn:microsoft.com/office/officeart/2005/8/layout/hierarchy1"/>
    <dgm:cxn modelId="{3C530D8A-1F5D-4421-A972-5D5C13572B67}" type="presParOf" srcId="{0A9206F4-A6DF-42CF-95D6-946132374AB6}" destId="{B79E8E54-E831-43B7-8C03-342E13993B26}" srcOrd="1" destOrd="0" presId="urn:microsoft.com/office/officeart/2005/8/layout/hierarchy1"/>
    <dgm:cxn modelId="{44599F25-C8D2-4BC2-9283-44690368B9A2}" type="presParOf" srcId="{CF7F55E0-FD04-4D79-A5BA-A1F66ECC08F8}" destId="{958E3CF1-050C-4488-B675-1CEE6FEAEB6D}" srcOrd="1" destOrd="0" presId="urn:microsoft.com/office/officeart/2005/8/layout/hierarchy1"/>
    <dgm:cxn modelId="{3B9E088B-96EC-4097-922E-BD6BFD488CFD}" type="presParOf" srcId="{958E3CF1-050C-4488-B675-1CEE6FEAEB6D}" destId="{5E00BDA8-9CAA-4238-AFB3-F2DEA52D4D18}" srcOrd="0" destOrd="0" presId="urn:microsoft.com/office/officeart/2005/8/layout/hierarchy1"/>
    <dgm:cxn modelId="{EED7EF5C-EACD-4E95-B00C-BD0365A683B1}" type="presParOf" srcId="{958E3CF1-050C-4488-B675-1CEE6FEAEB6D}" destId="{D73B39B7-C3C2-4024-8A51-50002D637C1C}" srcOrd="1" destOrd="0" presId="urn:microsoft.com/office/officeart/2005/8/layout/hierarchy1"/>
    <dgm:cxn modelId="{32B4296A-B875-489F-AA5B-774829D0D768}" type="presParOf" srcId="{D73B39B7-C3C2-4024-8A51-50002D637C1C}" destId="{74939381-C7A6-4767-B4F2-C595C6247BA0}" srcOrd="0" destOrd="0" presId="urn:microsoft.com/office/officeart/2005/8/layout/hierarchy1"/>
    <dgm:cxn modelId="{C6D6C613-7553-4943-A3F4-412A14F3F407}" type="presParOf" srcId="{74939381-C7A6-4767-B4F2-C595C6247BA0}" destId="{882FD141-7C3A-4CD3-98DB-C2116CE71CCE}" srcOrd="0" destOrd="0" presId="urn:microsoft.com/office/officeart/2005/8/layout/hierarchy1"/>
    <dgm:cxn modelId="{FBB57119-83E5-458E-AF2A-F0BB5B8CA13B}" type="presParOf" srcId="{74939381-C7A6-4767-B4F2-C595C6247BA0}" destId="{7E12F834-D60A-476F-890E-D13048F7E4A6}" srcOrd="1" destOrd="0" presId="urn:microsoft.com/office/officeart/2005/8/layout/hierarchy1"/>
    <dgm:cxn modelId="{67E386F7-C4AC-4DE0-96F0-CA0C7ACE7719}" type="presParOf" srcId="{D73B39B7-C3C2-4024-8A51-50002D637C1C}" destId="{BFBF8CBF-3B46-4E72-971E-A8A8D1901806}" srcOrd="1" destOrd="0" presId="urn:microsoft.com/office/officeart/2005/8/layout/hierarchy1"/>
    <dgm:cxn modelId="{FD2FF010-8A17-487E-AD04-9DF9BAAE395D}" type="presParOf" srcId="{BFBF8CBF-3B46-4E72-971E-A8A8D1901806}" destId="{43E5BF32-A8DC-4A99-ABA8-C69EAA7D0189}" srcOrd="0" destOrd="0" presId="urn:microsoft.com/office/officeart/2005/8/layout/hierarchy1"/>
    <dgm:cxn modelId="{7D40D72C-52F0-4007-9CC7-68954F3F58C1}" type="presParOf" srcId="{BFBF8CBF-3B46-4E72-971E-A8A8D1901806}" destId="{3132FDC0-D52D-4C4A-88FD-C0E3CEDC0A4F}" srcOrd="1" destOrd="0" presId="urn:microsoft.com/office/officeart/2005/8/layout/hierarchy1"/>
    <dgm:cxn modelId="{EBD2181B-A7BD-4C31-ACA1-E1BF373632B4}" type="presParOf" srcId="{3132FDC0-D52D-4C4A-88FD-C0E3CEDC0A4F}" destId="{1FB29649-8AED-411B-81F8-CB4B9B5E2CF4}" srcOrd="0" destOrd="0" presId="urn:microsoft.com/office/officeart/2005/8/layout/hierarchy1"/>
    <dgm:cxn modelId="{40B9499D-8473-4F24-A236-F9FC23EFADA4}" type="presParOf" srcId="{1FB29649-8AED-411B-81F8-CB4B9B5E2CF4}" destId="{2464B0A7-95FD-45B7-8E13-D5EE47FBC43C}" srcOrd="0" destOrd="0" presId="urn:microsoft.com/office/officeart/2005/8/layout/hierarchy1"/>
    <dgm:cxn modelId="{4C4CE882-8313-4ED8-ADF5-D402497D6EFA}" type="presParOf" srcId="{1FB29649-8AED-411B-81F8-CB4B9B5E2CF4}" destId="{24CD5615-8D58-47FC-9406-F4E5B618F260}" srcOrd="1" destOrd="0" presId="urn:microsoft.com/office/officeart/2005/8/layout/hierarchy1"/>
    <dgm:cxn modelId="{C0D69123-10BD-4025-8E22-C3D59F9EE545}" type="presParOf" srcId="{3132FDC0-D52D-4C4A-88FD-C0E3CEDC0A4F}" destId="{B5EC12C6-0AE1-48A4-BA0A-F44E5FC9628F}" srcOrd="1" destOrd="0" presId="urn:microsoft.com/office/officeart/2005/8/layout/hierarchy1"/>
    <dgm:cxn modelId="{C5B30669-AAAE-402F-9493-869D4E0ABF82}" type="presParOf" srcId="{BFBF8CBF-3B46-4E72-971E-A8A8D1901806}" destId="{D1B79C42-5F1B-4C61-A576-5A10B798A316}" srcOrd="2" destOrd="0" presId="urn:microsoft.com/office/officeart/2005/8/layout/hierarchy1"/>
    <dgm:cxn modelId="{D1F0D918-7EA4-4612-BDFF-5D80ACB3B19B}" type="presParOf" srcId="{BFBF8CBF-3B46-4E72-971E-A8A8D1901806}" destId="{19886523-496D-470E-90A6-4FA63C481D05}" srcOrd="3" destOrd="0" presId="urn:microsoft.com/office/officeart/2005/8/layout/hierarchy1"/>
    <dgm:cxn modelId="{E1FBB1C6-D77E-4D95-9D01-FAE0477168B6}" type="presParOf" srcId="{19886523-496D-470E-90A6-4FA63C481D05}" destId="{526FCBE9-0C16-42AC-AD17-D20DBC575DB9}" srcOrd="0" destOrd="0" presId="urn:microsoft.com/office/officeart/2005/8/layout/hierarchy1"/>
    <dgm:cxn modelId="{7F91A858-61F7-4A7F-8F84-EE9B48E249EA}" type="presParOf" srcId="{526FCBE9-0C16-42AC-AD17-D20DBC575DB9}" destId="{3154E09E-36CF-4795-85DC-DAC9F125AF85}" srcOrd="0" destOrd="0" presId="urn:microsoft.com/office/officeart/2005/8/layout/hierarchy1"/>
    <dgm:cxn modelId="{15AF133B-0728-48AE-B12B-1CFC748CA49E}" type="presParOf" srcId="{526FCBE9-0C16-42AC-AD17-D20DBC575DB9}" destId="{75A96C53-A65F-4016-A5E5-3C4AB21EBD8A}" srcOrd="1" destOrd="0" presId="urn:microsoft.com/office/officeart/2005/8/layout/hierarchy1"/>
    <dgm:cxn modelId="{7D8899F6-C2A5-4E10-A10B-729F084DD83C}" type="presParOf" srcId="{19886523-496D-470E-90A6-4FA63C481D05}" destId="{B791B438-E23B-4957-83F2-80C5BB989BA5}" srcOrd="1" destOrd="0" presId="urn:microsoft.com/office/officeart/2005/8/layout/hierarchy1"/>
    <dgm:cxn modelId="{97791D2B-317A-48C4-9B5B-2B97D74E268B}" type="presParOf" srcId="{BFBF8CBF-3B46-4E72-971E-A8A8D1901806}" destId="{B83EE1BB-7540-4ECA-A0BC-4DE9B1A44571}" srcOrd="4" destOrd="0" presId="urn:microsoft.com/office/officeart/2005/8/layout/hierarchy1"/>
    <dgm:cxn modelId="{307C31B8-B8C2-4967-A15D-73E5E68759B8}" type="presParOf" srcId="{BFBF8CBF-3B46-4E72-971E-A8A8D1901806}" destId="{291E3BBD-3CD8-4D5C-9D58-6FDCFC007E2B}" srcOrd="5" destOrd="0" presId="urn:microsoft.com/office/officeart/2005/8/layout/hierarchy1"/>
    <dgm:cxn modelId="{715BD477-2877-407E-B19D-C321BC376392}" type="presParOf" srcId="{291E3BBD-3CD8-4D5C-9D58-6FDCFC007E2B}" destId="{CD9166D2-2CAB-469C-8543-688210919285}" srcOrd="0" destOrd="0" presId="urn:microsoft.com/office/officeart/2005/8/layout/hierarchy1"/>
    <dgm:cxn modelId="{A228FFD8-AC9E-4198-A25A-375AFD796EB1}" type="presParOf" srcId="{CD9166D2-2CAB-469C-8543-688210919285}" destId="{6351483F-DE02-4666-BC06-130DAC39309F}" srcOrd="0" destOrd="0" presId="urn:microsoft.com/office/officeart/2005/8/layout/hierarchy1"/>
    <dgm:cxn modelId="{C3D6796C-AD33-4B71-AEA1-51053FB9138D}" type="presParOf" srcId="{CD9166D2-2CAB-469C-8543-688210919285}" destId="{495EC6A5-0266-439E-8DDD-F7DF99818E63}" srcOrd="1" destOrd="0" presId="urn:microsoft.com/office/officeart/2005/8/layout/hierarchy1"/>
    <dgm:cxn modelId="{86541A1B-6583-444E-953B-F50D3D6F44D1}" type="presParOf" srcId="{291E3BBD-3CD8-4D5C-9D58-6FDCFC007E2B}" destId="{2E9E4F36-845B-44F6-AC48-BC17E7DFBE06}" srcOrd="1" destOrd="0" presId="urn:microsoft.com/office/officeart/2005/8/layout/hierarchy1"/>
    <dgm:cxn modelId="{5FDBE49D-2760-4F25-8ECE-EFAF95726C72}" type="presParOf" srcId="{958E3CF1-050C-4488-B675-1CEE6FEAEB6D}" destId="{3DE1AA34-8C76-4B65-AB58-D61209AC2A58}" srcOrd="2" destOrd="0" presId="urn:microsoft.com/office/officeart/2005/8/layout/hierarchy1"/>
    <dgm:cxn modelId="{0D7098DD-AA66-4110-8CA9-415812840923}" type="presParOf" srcId="{958E3CF1-050C-4488-B675-1CEE6FEAEB6D}" destId="{5EB4C0FC-4F3D-4E34-9C81-FB65B7A2E96E}" srcOrd="3" destOrd="0" presId="urn:microsoft.com/office/officeart/2005/8/layout/hierarchy1"/>
    <dgm:cxn modelId="{50613D88-B8ED-4B2F-B1AB-42562F7678D0}" type="presParOf" srcId="{5EB4C0FC-4F3D-4E34-9C81-FB65B7A2E96E}" destId="{E4D77656-C3D9-40FF-BFA1-6E401BC58D22}" srcOrd="0" destOrd="0" presId="urn:microsoft.com/office/officeart/2005/8/layout/hierarchy1"/>
    <dgm:cxn modelId="{2ACC5060-99B4-405C-AFE7-DBEBA156F249}" type="presParOf" srcId="{E4D77656-C3D9-40FF-BFA1-6E401BC58D22}" destId="{1849F802-3619-47F1-BF31-C2EA666C80EC}" srcOrd="0" destOrd="0" presId="urn:microsoft.com/office/officeart/2005/8/layout/hierarchy1"/>
    <dgm:cxn modelId="{FD5DC542-8B43-4155-B205-09AFAE34B374}" type="presParOf" srcId="{E4D77656-C3D9-40FF-BFA1-6E401BC58D22}" destId="{834F7675-5CF6-4D21-808E-C90FA6D6DEA8}" srcOrd="1" destOrd="0" presId="urn:microsoft.com/office/officeart/2005/8/layout/hierarchy1"/>
    <dgm:cxn modelId="{909142B7-6191-4717-8824-EA5FDF272DF2}" type="presParOf" srcId="{5EB4C0FC-4F3D-4E34-9C81-FB65B7A2E96E}" destId="{65509977-1795-4319-9FE8-F5FD78738D4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0E0F7C-C4B7-42E1-A996-3A728E43ACDF}" type="doc">
      <dgm:prSet loTypeId="urn:microsoft.com/office/officeart/2005/8/layout/orgChart1" loCatId="hierarchy" qsTypeId="urn:microsoft.com/office/officeart/2005/8/quickstyle/simple1" qsCatId="simple" csTypeId="urn:microsoft.com/office/officeart/2005/8/colors/accent1_2" csCatId="accent1"/>
      <dgm:spPr/>
    </dgm:pt>
    <dgm:pt modelId="{545A0ACF-7ED5-4007-A1CC-A08393547079}">
      <dgm:prSet/>
      <dgm:spPr/>
      <dgm:t>
        <a:bodyPr/>
        <a:lstStyle/>
        <a:p>
          <a:pPr marR="0" algn="ctr" rtl="0"/>
          <a:r>
            <a:rPr lang="cs-CZ" baseline="0" dirty="0" smtClean="0">
              <a:latin typeface="Calibri"/>
            </a:rPr>
            <a:t>VĚCNÁ PRÁVA</a:t>
          </a:r>
          <a:endParaRPr lang="cs-CZ" dirty="0" smtClean="0"/>
        </a:p>
      </dgm:t>
    </dgm:pt>
    <dgm:pt modelId="{2063C662-2894-4F8D-A0C4-34EB17597526}" type="parTrans" cxnId="{46FC2BC1-EB01-405E-8C86-04DBEBCBD46D}">
      <dgm:prSet/>
      <dgm:spPr/>
      <dgm:t>
        <a:bodyPr/>
        <a:lstStyle/>
        <a:p>
          <a:endParaRPr lang="cs-CZ"/>
        </a:p>
      </dgm:t>
    </dgm:pt>
    <dgm:pt modelId="{75754361-766B-4A6D-AA85-5FCD77A18627}" type="sibTrans" cxnId="{46FC2BC1-EB01-405E-8C86-04DBEBCBD46D}">
      <dgm:prSet/>
      <dgm:spPr/>
      <dgm:t>
        <a:bodyPr/>
        <a:lstStyle/>
        <a:p>
          <a:endParaRPr lang="cs-CZ"/>
        </a:p>
      </dgm:t>
    </dgm:pt>
    <dgm:pt modelId="{5130CF58-F5EB-4532-A2DD-4845A77A357C}">
      <dgm:prSet/>
      <dgm:spPr/>
      <dgm:t>
        <a:bodyPr/>
        <a:lstStyle/>
        <a:p>
          <a:pPr marR="0" algn="ctr" rtl="0"/>
          <a:r>
            <a:rPr lang="cs-CZ" baseline="0" smtClean="0">
              <a:latin typeface="Calibri"/>
            </a:rPr>
            <a:t>K VLASTNÍ VĚCI</a:t>
          </a:r>
          <a:endParaRPr lang="cs-CZ" smtClean="0"/>
        </a:p>
      </dgm:t>
    </dgm:pt>
    <dgm:pt modelId="{BA76F0FD-2AD4-475B-AE68-4FA2DBF12215}" type="parTrans" cxnId="{D9971159-C510-4B87-94BF-71D79FC5BADF}">
      <dgm:prSet/>
      <dgm:spPr/>
      <dgm:t>
        <a:bodyPr/>
        <a:lstStyle/>
        <a:p>
          <a:endParaRPr lang="cs-CZ"/>
        </a:p>
      </dgm:t>
    </dgm:pt>
    <dgm:pt modelId="{AC4DABA9-F2C3-4770-A9D6-75A87C569896}" type="sibTrans" cxnId="{D9971159-C510-4B87-94BF-71D79FC5BADF}">
      <dgm:prSet/>
      <dgm:spPr/>
      <dgm:t>
        <a:bodyPr/>
        <a:lstStyle/>
        <a:p>
          <a:endParaRPr lang="cs-CZ"/>
        </a:p>
      </dgm:t>
    </dgm:pt>
    <dgm:pt modelId="{83E12509-A42B-4CC2-BD6E-2694558646EC}">
      <dgm:prSet/>
      <dgm:spPr/>
      <dgm:t>
        <a:bodyPr/>
        <a:lstStyle/>
        <a:p>
          <a:pPr marR="0" algn="ctr" rtl="0"/>
          <a:r>
            <a:rPr lang="cs-CZ" baseline="0" smtClean="0">
              <a:latin typeface="Calibri"/>
            </a:rPr>
            <a:t>K CIZÍ VĚCI (OMEZENÁ)</a:t>
          </a:r>
          <a:endParaRPr lang="cs-CZ" smtClean="0"/>
        </a:p>
      </dgm:t>
    </dgm:pt>
    <dgm:pt modelId="{6D66F4E5-7176-476D-BB74-9417184C6346}" type="parTrans" cxnId="{D982EE83-94DF-44AE-8281-B436FD962873}">
      <dgm:prSet/>
      <dgm:spPr/>
      <dgm:t>
        <a:bodyPr/>
        <a:lstStyle/>
        <a:p>
          <a:endParaRPr lang="cs-CZ"/>
        </a:p>
      </dgm:t>
    </dgm:pt>
    <dgm:pt modelId="{FB3056E4-6387-47EA-B2FA-85FC3190A2FC}" type="sibTrans" cxnId="{D982EE83-94DF-44AE-8281-B436FD962873}">
      <dgm:prSet/>
      <dgm:spPr/>
      <dgm:t>
        <a:bodyPr/>
        <a:lstStyle/>
        <a:p>
          <a:endParaRPr lang="cs-CZ"/>
        </a:p>
      </dgm:t>
    </dgm:pt>
    <dgm:pt modelId="{71CB28F4-0409-46BB-ACC2-BCF7CEE25696}">
      <dgm:prSet/>
      <dgm:spPr/>
      <dgm:t>
        <a:bodyPr/>
        <a:lstStyle/>
        <a:p>
          <a:pPr marR="0" algn="ctr" rtl="0"/>
          <a:r>
            <a:rPr lang="cs-CZ" baseline="0" smtClean="0">
              <a:latin typeface="Calibri"/>
            </a:rPr>
            <a:t>PRÁVA ZAJIŠŤOVACÍ</a:t>
          </a:r>
          <a:endParaRPr lang="cs-CZ" smtClean="0"/>
        </a:p>
      </dgm:t>
    </dgm:pt>
    <dgm:pt modelId="{6C7BA6F6-47EA-4C6A-B7A6-CCB485E1EB78}" type="parTrans" cxnId="{98FF9D1F-0B79-47F0-BD17-5549FE598FBD}">
      <dgm:prSet/>
      <dgm:spPr/>
      <dgm:t>
        <a:bodyPr/>
        <a:lstStyle/>
        <a:p>
          <a:endParaRPr lang="cs-CZ"/>
        </a:p>
      </dgm:t>
    </dgm:pt>
    <dgm:pt modelId="{B3039D20-4BE3-4AFB-A3E1-00B2462F6320}" type="sibTrans" cxnId="{98FF9D1F-0B79-47F0-BD17-5549FE598FBD}">
      <dgm:prSet/>
      <dgm:spPr/>
      <dgm:t>
        <a:bodyPr/>
        <a:lstStyle/>
        <a:p>
          <a:endParaRPr lang="cs-CZ"/>
        </a:p>
      </dgm:t>
    </dgm:pt>
    <dgm:pt modelId="{06002C87-3BC9-4710-92E3-BB53016D31F2}">
      <dgm:prSet/>
      <dgm:spPr/>
      <dgm:t>
        <a:bodyPr/>
        <a:lstStyle/>
        <a:p>
          <a:pPr marR="0" algn="ctr" rtl="0"/>
          <a:r>
            <a:rPr lang="cs-CZ" baseline="0" smtClean="0">
              <a:latin typeface="Calibri"/>
            </a:rPr>
            <a:t>PRÁVA UŽÍVACÍ A POŽÍVCÍ</a:t>
          </a:r>
          <a:endParaRPr lang="cs-CZ" smtClean="0"/>
        </a:p>
      </dgm:t>
    </dgm:pt>
    <dgm:pt modelId="{C5A582CD-BD6D-4AC3-A1CF-4169F3247574}" type="parTrans" cxnId="{8635C081-496B-4C03-AFAD-BBF93A2F9E87}">
      <dgm:prSet/>
      <dgm:spPr/>
      <dgm:t>
        <a:bodyPr/>
        <a:lstStyle/>
        <a:p>
          <a:endParaRPr lang="cs-CZ"/>
        </a:p>
      </dgm:t>
    </dgm:pt>
    <dgm:pt modelId="{1FC1B603-A349-4373-8601-AEB99C5099FE}" type="sibTrans" cxnId="{8635C081-496B-4C03-AFAD-BBF93A2F9E87}">
      <dgm:prSet/>
      <dgm:spPr/>
      <dgm:t>
        <a:bodyPr/>
        <a:lstStyle/>
        <a:p>
          <a:endParaRPr lang="cs-CZ"/>
        </a:p>
      </dgm:t>
    </dgm:pt>
    <dgm:pt modelId="{669BF565-9F02-4BE2-B178-BF789E4E70BE}">
      <dgm:prSet/>
      <dgm:spPr/>
      <dgm:t>
        <a:bodyPr/>
        <a:lstStyle/>
        <a:p>
          <a:pPr marR="0" algn="ctr" rtl="0"/>
          <a:r>
            <a:rPr lang="cs-CZ" baseline="0" smtClean="0">
              <a:solidFill>
                <a:srgbClr val="FF0000"/>
              </a:solidFill>
              <a:latin typeface="Calibri"/>
            </a:rPr>
            <a:t>K NEMOVITÝM VĚCEM</a:t>
          </a:r>
        </a:p>
      </dgm:t>
    </dgm:pt>
    <dgm:pt modelId="{FB84C86B-29EB-4C38-BD0B-A33216D91A30}" type="parTrans" cxnId="{16215D25-EBCD-47C7-BA63-87D63C806295}">
      <dgm:prSet/>
      <dgm:spPr/>
      <dgm:t>
        <a:bodyPr/>
        <a:lstStyle/>
        <a:p>
          <a:endParaRPr lang="cs-CZ"/>
        </a:p>
      </dgm:t>
    </dgm:pt>
    <dgm:pt modelId="{D6826C24-AE5E-4F1F-B065-39A52ADDB4C6}" type="sibTrans" cxnId="{16215D25-EBCD-47C7-BA63-87D63C806295}">
      <dgm:prSet/>
      <dgm:spPr/>
      <dgm:t>
        <a:bodyPr/>
        <a:lstStyle/>
        <a:p>
          <a:endParaRPr lang="cs-CZ"/>
        </a:p>
      </dgm:t>
    </dgm:pt>
    <dgm:pt modelId="{DAD570B3-2B4D-4971-857C-5202FC30C478}">
      <dgm:prSet/>
      <dgm:spPr/>
      <dgm:t>
        <a:bodyPr/>
        <a:lstStyle/>
        <a:p>
          <a:pPr marR="0" algn="ctr" rtl="0"/>
          <a:r>
            <a:rPr lang="cs-CZ" baseline="0" smtClean="0">
              <a:solidFill>
                <a:srgbClr val="FF0000"/>
              </a:solidFill>
              <a:latin typeface="Calibri"/>
            </a:rPr>
            <a:t>K MOVITÝM VĚCEM</a:t>
          </a:r>
          <a:endParaRPr lang="cs-CZ" smtClean="0"/>
        </a:p>
      </dgm:t>
    </dgm:pt>
    <dgm:pt modelId="{125FE809-5047-418A-B333-382C7C0619AD}" type="parTrans" cxnId="{B94B8D71-B046-4EBB-9CCE-34C6A312D276}">
      <dgm:prSet/>
      <dgm:spPr/>
      <dgm:t>
        <a:bodyPr/>
        <a:lstStyle/>
        <a:p>
          <a:endParaRPr lang="cs-CZ"/>
        </a:p>
      </dgm:t>
    </dgm:pt>
    <dgm:pt modelId="{BB56C832-16B3-4035-9093-5A9BFBDAA928}" type="sibTrans" cxnId="{B94B8D71-B046-4EBB-9CCE-34C6A312D276}">
      <dgm:prSet/>
      <dgm:spPr/>
      <dgm:t>
        <a:bodyPr/>
        <a:lstStyle/>
        <a:p>
          <a:endParaRPr lang="cs-CZ"/>
        </a:p>
      </dgm:t>
    </dgm:pt>
    <dgm:pt modelId="{20D57355-4650-416A-A2D9-859FB812491D}" type="pres">
      <dgm:prSet presAssocID="{530E0F7C-C4B7-42E1-A996-3A728E43ACDF}" presName="hierChild1" presStyleCnt="0">
        <dgm:presLayoutVars>
          <dgm:orgChart val="1"/>
          <dgm:chPref val="1"/>
          <dgm:dir/>
          <dgm:animOne val="branch"/>
          <dgm:animLvl val="lvl"/>
          <dgm:resizeHandles/>
        </dgm:presLayoutVars>
      </dgm:prSet>
      <dgm:spPr/>
    </dgm:pt>
    <dgm:pt modelId="{5C78550D-E8EC-4ACD-A0DE-ADB5D5A0B7B5}" type="pres">
      <dgm:prSet presAssocID="{545A0ACF-7ED5-4007-A1CC-A08393547079}" presName="hierRoot1" presStyleCnt="0">
        <dgm:presLayoutVars>
          <dgm:hierBranch/>
        </dgm:presLayoutVars>
      </dgm:prSet>
      <dgm:spPr/>
    </dgm:pt>
    <dgm:pt modelId="{12DDC8F3-0B8A-4264-9934-26AF25431DD7}" type="pres">
      <dgm:prSet presAssocID="{545A0ACF-7ED5-4007-A1CC-A08393547079}" presName="rootComposite1" presStyleCnt="0"/>
      <dgm:spPr/>
    </dgm:pt>
    <dgm:pt modelId="{972BC126-FCEA-402D-BE1B-929E22B90A64}" type="pres">
      <dgm:prSet presAssocID="{545A0ACF-7ED5-4007-A1CC-A08393547079}" presName="rootText1" presStyleLbl="node0" presStyleIdx="0" presStyleCnt="1">
        <dgm:presLayoutVars>
          <dgm:chPref val="3"/>
        </dgm:presLayoutVars>
      </dgm:prSet>
      <dgm:spPr/>
      <dgm:t>
        <a:bodyPr/>
        <a:lstStyle/>
        <a:p>
          <a:endParaRPr lang="cs-CZ"/>
        </a:p>
      </dgm:t>
    </dgm:pt>
    <dgm:pt modelId="{9B61EA1D-08A0-48EE-B4CF-C36C98717BE0}" type="pres">
      <dgm:prSet presAssocID="{545A0ACF-7ED5-4007-A1CC-A08393547079}" presName="rootConnector1" presStyleLbl="node1" presStyleIdx="0" presStyleCnt="0"/>
      <dgm:spPr/>
      <dgm:t>
        <a:bodyPr/>
        <a:lstStyle/>
        <a:p>
          <a:endParaRPr lang="cs-CZ"/>
        </a:p>
      </dgm:t>
    </dgm:pt>
    <dgm:pt modelId="{FD0AF39A-9A70-4C05-B65C-66E9EC933560}" type="pres">
      <dgm:prSet presAssocID="{545A0ACF-7ED5-4007-A1CC-A08393547079}" presName="hierChild2" presStyleCnt="0"/>
      <dgm:spPr/>
    </dgm:pt>
    <dgm:pt modelId="{994FDB07-6A02-4886-9502-6A2AF7CD92CC}" type="pres">
      <dgm:prSet presAssocID="{BA76F0FD-2AD4-475B-AE68-4FA2DBF12215}" presName="Name35" presStyleLbl="parChTrans1D2" presStyleIdx="0" presStyleCnt="4"/>
      <dgm:spPr/>
      <dgm:t>
        <a:bodyPr/>
        <a:lstStyle/>
        <a:p>
          <a:endParaRPr lang="cs-CZ"/>
        </a:p>
      </dgm:t>
    </dgm:pt>
    <dgm:pt modelId="{E1C72A64-705D-4C36-8AEB-306980FFF000}" type="pres">
      <dgm:prSet presAssocID="{5130CF58-F5EB-4532-A2DD-4845A77A357C}" presName="hierRoot2" presStyleCnt="0">
        <dgm:presLayoutVars>
          <dgm:hierBranch/>
        </dgm:presLayoutVars>
      </dgm:prSet>
      <dgm:spPr/>
    </dgm:pt>
    <dgm:pt modelId="{0DD748B1-317B-4287-B66A-849623464101}" type="pres">
      <dgm:prSet presAssocID="{5130CF58-F5EB-4532-A2DD-4845A77A357C}" presName="rootComposite" presStyleCnt="0"/>
      <dgm:spPr/>
    </dgm:pt>
    <dgm:pt modelId="{6EC6F6C7-9254-4029-8E74-095F54BE0B3A}" type="pres">
      <dgm:prSet presAssocID="{5130CF58-F5EB-4532-A2DD-4845A77A357C}" presName="rootText" presStyleLbl="node2" presStyleIdx="0" presStyleCnt="4">
        <dgm:presLayoutVars>
          <dgm:chPref val="3"/>
        </dgm:presLayoutVars>
      </dgm:prSet>
      <dgm:spPr/>
      <dgm:t>
        <a:bodyPr/>
        <a:lstStyle/>
        <a:p>
          <a:endParaRPr lang="cs-CZ"/>
        </a:p>
      </dgm:t>
    </dgm:pt>
    <dgm:pt modelId="{3E966A77-88B9-41EB-A1F6-E3D50428F081}" type="pres">
      <dgm:prSet presAssocID="{5130CF58-F5EB-4532-A2DD-4845A77A357C}" presName="rootConnector" presStyleLbl="node2" presStyleIdx="0" presStyleCnt="4"/>
      <dgm:spPr/>
      <dgm:t>
        <a:bodyPr/>
        <a:lstStyle/>
        <a:p>
          <a:endParaRPr lang="cs-CZ"/>
        </a:p>
      </dgm:t>
    </dgm:pt>
    <dgm:pt modelId="{151D8DB1-5006-4E16-BA6E-82C89AB4047A}" type="pres">
      <dgm:prSet presAssocID="{5130CF58-F5EB-4532-A2DD-4845A77A357C}" presName="hierChild4" presStyleCnt="0"/>
      <dgm:spPr/>
    </dgm:pt>
    <dgm:pt modelId="{406D0D20-3AE9-4CB5-BBE2-385B65570838}" type="pres">
      <dgm:prSet presAssocID="{5130CF58-F5EB-4532-A2DD-4845A77A357C}" presName="hierChild5" presStyleCnt="0"/>
      <dgm:spPr/>
    </dgm:pt>
    <dgm:pt modelId="{FDFA1803-4CC0-4441-BF26-1C1FB1D12896}" type="pres">
      <dgm:prSet presAssocID="{6D66F4E5-7176-476D-BB74-9417184C6346}" presName="Name35" presStyleLbl="parChTrans1D2" presStyleIdx="1" presStyleCnt="4"/>
      <dgm:spPr/>
      <dgm:t>
        <a:bodyPr/>
        <a:lstStyle/>
        <a:p>
          <a:endParaRPr lang="cs-CZ"/>
        </a:p>
      </dgm:t>
    </dgm:pt>
    <dgm:pt modelId="{BD710C6D-4782-42AF-BEAF-32D41AE681D7}" type="pres">
      <dgm:prSet presAssocID="{83E12509-A42B-4CC2-BD6E-2694558646EC}" presName="hierRoot2" presStyleCnt="0">
        <dgm:presLayoutVars>
          <dgm:hierBranch/>
        </dgm:presLayoutVars>
      </dgm:prSet>
      <dgm:spPr/>
    </dgm:pt>
    <dgm:pt modelId="{8283CBEA-CDF4-4D5A-983D-BA4997324551}" type="pres">
      <dgm:prSet presAssocID="{83E12509-A42B-4CC2-BD6E-2694558646EC}" presName="rootComposite" presStyleCnt="0"/>
      <dgm:spPr/>
    </dgm:pt>
    <dgm:pt modelId="{602CDBFA-EED1-48DB-A868-BC420019B596}" type="pres">
      <dgm:prSet presAssocID="{83E12509-A42B-4CC2-BD6E-2694558646EC}" presName="rootText" presStyleLbl="node2" presStyleIdx="1" presStyleCnt="4">
        <dgm:presLayoutVars>
          <dgm:chPref val="3"/>
        </dgm:presLayoutVars>
      </dgm:prSet>
      <dgm:spPr/>
      <dgm:t>
        <a:bodyPr/>
        <a:lstStyle/>
        <a:p>
          <a:endParaRPr lang="cs-CZ"/>
        </a:p>
      </dgm:t>
    </dgm:pt>
    <dgm:pt modelId="{EA9B1F20-5DF2-44BC-A142-C0B00EC3F916}" type="pres">
      <dgm:prSet presAssocID="{83E12509-A42B-4CC2-BD6E-2694558646EC}" presName="rootConnector" presStyleLbl="node2" presStyleIdx="1" presStyleCnt="4"/>
      <dgm:spPr/>
      <dgm:t>
        <a:bodyPr/>
        <a:lstStyle/>
        <a:p>
          <a:endParaRPr lang="cs-CZ"/>
        </a:p>
      </dgm:t>
    </dgm:pt>
    <dgm:pt modelId="{B791B289-B38F-4D60-9F03-98714C8671C9}" type="pres">
      <dgm:prSet presAssocID="{83E12509-A42B-4CC2-BD6E-2694558646EC}" presName="hierChild4" presStyleCnt="0"/>
      <dgm:spPr/>
    </dgm:pt>
    <dgm:pt modelId="{72021011-51FD-4075-BEA5-B7F4FB497DBF}" type="pres">
      <dgm:prSet presAssocID="{6C7BA6F6-47EA-4C6A-B7A6-CCB485E1EB78}" presName="Name35" presStyleLbl="parChTrans1D3" presStyleIdx="0" presStyleCnt="2"/>
      <dgm:spPr/>
      <dgm:t>
        <a:bodyPr/>
        <a:lstStyle/>
        <a:p>
          <a:endParaRPr lang="cs-CZ"/>
        </a:p>
      </dgm:t>
    </dgm:pt>
    <dgm:pt modelId="{8CD453AA-D590-4D69-ADF4-D0F4B082E4AB}" type="pres">
      <dgm:prSet presAssocID="{71CB28F4-0409-46BB-ACC2-BCF7CEE25696}" presName="hierRoot2" presStyleCnt="0">
        <dgm:presLayoutVars>
          <dgm:hierBranch val="r"/>
        </dgm:presLayoutVars>
      </dgm:prSet>
      <dgm:spPr/>
    </dgm:pt>
    <dgm:pt modelId="{E7A8A781-5201-4D26-B3E8-C963337F32A5}" type="pres">
      <dgm:prSet presAssocID="{71CB28F4-0409-46BB-ACC2-BCF7CEE25696}" presName="rootComposite" presStyleCnt="0"/>
      <dgm:spPr/>
    </dgm:pt>
    <dgm:pt modelId="{39758EDA-E7AF-4773-831A-1A7BB01C985B}" type="pres">
      <dgm:prSet presAssocID="{71CB28F4-0409-46BB-ACC2-BCF7CEE25696}" presName="rootText" presStyleLbl="node3" presStyleIdx="0" presStyleCnt="2">
        <dgm:presLayoutVars>
          <dgm:chPref val="3"/>
        </dgm:presLayoutVars>
      </dgm:prSet>
      <dgm:spPr/>
      <dgm:t>
        <a:bodyPr/>
        <a:lstStyle/>
        <a:p>
          <a:endParaRPr lang="cs-CZ"/>
        </a:p>
      </dgm:t>
    </dgm:pt>
    <dgm:pt modelId="{80980BC2-BF20-4AB7-A0D0-A8F2E59E3313}" type="pres">
      <dgm:prSet presAssocID="{71CB28F4-0409-46BB-ACC2-BCF7CEE25696}" presName="rootConnector" presStyleLbl="node3" presStyleIdx="0" presStyleCnt="2"/>
      <dgm:spPr/>
      <dgm:t>
        <a:bodyPr/>
        <a:lstStyle/>
        <a:p>
          <a:endParaRPr lang="cs-CZ"/>
        </a:p>
      </dgm:t>
    </dgm:pt>
    <dgm:pt modelId="{F7B9D505-8307-4164-89C9-B45E02C0DF25}" type="pres">
      <dgm:prSet presAssocID="{71CB28F4-0409-46BB-ACC2-BCF7CEE25696}" presName="hierChild4" presStyleCnt="0"/>
      <dgm:spPr/>
    </dgm:pt>
    <dgm:pt modelId="{99C2DF6A-96F5-430C-8348-62E53B6B8DE1}" type="pres">
      <dgm:prSet presAssocID="{71CB28F4-0409-46BB-ACC2-BCF7CEE25696}" presName="hierChild5" presStyleCnt="0"/>
      <dgm:spPr/>
    </dgm:pt>
    <dgm:pt modelId="{3C096EEF-99E4-43CD-A23E-54C5E06E40A8}" type="pres">
      <dgm:prSet presAssocID="{C5A582CD-BD6D-4AC3-A1CF-4169F3247574}" presName="Name35" presStyleLbl="parChTrans1D3" presStyleIdx="1" presStyleCnt="2"/>
      <dgm:spPr/>
      <dgm:t>
        <a:bodyPr/>
        <a:lstStyle/>
        <a:p>
          <a:endParaRPr lang="cs-CZ"/>
        </a:p>
      </dgm:t>
    </dgm:pt>
    <dgm:pt modelId="{4CE8597C-8A36-46F9-8483-2A453B00D271}" type="pres">
      <dgm:prSet presAssocID="{06002C87-3BC9-4710-92E3-BB53016D31F2}" presName="hierRoot2" presStyleCnt="0">
        <dgm:presLayoutVars>
          <dgm:hierBranch val="r"/>
        </dgm:presLayoutVars>
      </dgm:prSet>
      <dgm:spPr/>
    </dgm:pt>
    <dgm:pt modelId="{1245B035-A462-4A91-BCF7-EDAEC8ABB7AE}" type="pres">
      <dgm:prSet presAssocID="{06002C87-3BC9-4710-92E3-BB53016D31F2}" presName="rootComposite" presStyleCnt="0"/>
      <dgm:spPr/>
    </dgm:pt>
    <dgm:pt modelId="{75392C3C-8CD8-42C0-9657-88889CD567D6}" type="pres">
      <dgm:prSet presAssocID="{06002C87-3BC9-4710-92E3-BB53016D31F2}" presName="rootText" presStyleLbl="node3" presStyleIdx="1" presStyleCnt="2">
        <dgm:presLayoutVars>
          <dgm:chPref val="3"/>
        </dgm:presLayoutVars>
      </dgm:prSet>
      <dgm:spPr/>
      <dgm:t>
        <a:bodyPr/>
        <a:lstStyle/>
        <a:p>
          <a:endParaRPr lang="cs-CZ"/>
        </a:p>
      </dgm:t>
    </dgm:pt>
    <dgm:pt modelId="{6BDE0248-9CDB-4D7A-B721-E9BFB14795DC}" type="pres">
      <dgm:prSet presAssocID="{06002C87-3BC9-4710-92E3-BB53016D31F2}" presName="rootConnector" presStyleLbl="node3" presStyleIdx="1" presStyleCnt="2"/>
      <dgm:spPr/>
      <dgm:t>
        <a:bodyPr/>
        <a:lstStyle/>
        <a:p>
          <a:endParaRPr lang="cs-CZ"/>
        </a:p>
      </dgm:t>
    </dgm:pt>
    <dgm:pt modelId="{C7AF1C45-45A6-4357-8AC3-273102996DC4}" type="pres">
      <dgm:prSet presAssocID="{06002C87-3BC9-4710-92E3-BB53016D31F2}" presName="hierChild4" presStyleCnt="0"/>
      <dgm:spPr/>
    </dgm:pt>
    <dgm:pt modelId="{8057AACE-9C1B-4729-9633-504785D47348}" type="pres">
      <dgm:prSet presAssocID="{06002C87-3BC9-4710-92E3-BB53016D31F2}" presName="hierChild5" presStyleCnt="0"/>
      <dgm:spPr/>
    </dgm:pt>
    <dgm:pt modelId="{D0648F7D-CCBE-4FDC-B702-AE6FABA1E4EC}" type="pres">
      <dgm:prSet presAssocID="{83E12509-A42B-4CC2-BD6E-2694558646EC}" presName="hierChild5" presStyleCnt="0"/>
      <dgm:spPr/>
    </dgm:pt>
    <dgm:pt modelId="{7EFF9290-B948-462D-8FBD-06EC4E7E201D}" type="pres">
      <dgm:prSet presAssocID="{FB84C86B-29EB-4C38-BD0B-A33216D91A30}" presName="Name35" presStyleLbl="parChTrans1D2" presStyleIdx="2" presStyleCnt="4"/>
      <dgm:spPr/>
      <dgm:t>
        <a:bodyPr/>
        <a:lstStyle/>
        <a:p>
          <a:endParaRPr lang="cs-CZ"/>
        </a:p>
      </dgm:t>
    </dgm:pt>
    <dgm:pt modelId="{8D64F8F9-D4F5-46DE-BBF0-4AF14376A735}" type="pres">
      <dgm:prSet presAssocID="{669BF565-9F02-4BE2-B178-BF789E4E70BE}" presName="hierRoot2" presStyleCnt="0">
        <dgm:presLayoutVars>
          <dgm:hierBranch/>
        </dgm:presLayoutVars>
      </dgm:prSet>
      <dgm:spPr/>
    </dgm:pt>
    <dgm:pt modelId="{924F5119-4CB3-4865-B9AF-5BF9D1BCCF1E}" type="pres">
      <dgm:prSet presAssocID="{669BF565-9F02-4BE2-B178-BF789E4E70BE}" presName="rootComposite" presStyleCnt="0"/>
      <dgm:spPr/>
    </dgm:pt>
    <dgm:pt modelId="{2B496126-69E6-402D-AE3F-21E3B1EFF9EF}" type="pres">
      <dgm:prSet presAssocID="{669BF565-9F02-4BE2-B178-BF789E4E70BE}" presName="rootText" presStyleLbl="node2" presStyleIdx="2" presStyleCnt="4">
        <dgm:presLayoutVars>
          <dgm:chPref val="3"/>
        </dgm:presLayoutVars>
      </dgm:prSet>
      <dgm:spPr/>
      <dgm:t>
        <a:bodyPr/>
        <a:lstStyle/>
        <a:p>
          <a:endParaRPr lang="cs-CZ"/>
        </a:p>
      </dgm:t>
    </dgm:pt>
    <dgm:pt modelId="{F47A4CB8-A59E-41D5-859A-3360F1F6A704}" type="pres">
      <dgm:prSet presAssocID="{669BF565-9F02-4BE2-B178-BF789E4E70BE}" presName="rootConnector" presStyleLbl="node2" presStyleIdx="2" presStyleCnt="4"/>
      <dgm:spPr/>
      <dgm:t>
        <a:bodyPr/>
        <a:lstStyle/>
        <a:p>
          <a:endParaRPr lang="cs-CZ"/>
        </a:p>
      </dgm:t>
    </dgm:pt>
    <dgm:pt modelId="{64E4EA6D-1F20-4887-9E7D-263C85E9B8A3}" type="pres">
      <dgm:prSet presAssocID="{669BF565-9F02-4BE2-B178-BF789E4E70BE}" presName="hierChild4" presStyleCnt="0"/>
      <dgm:spPr/>
    </dgm:pt>
    <dgm:pt modelId="{01790E82-6896-473A-B23A-BE09EB9A6A79}" type="pres">
      <dgm:prSet presAssocID="{669BF565-9F02-4BE2-B178-BF789E4E70BE}" presName="hierChild5" presStyleCnt="0"/>
      <dgm:spPr/>
    </dgm:pt>
    <dgm:pt modelId="{301535C0-6DBC-4A97-A093-CC8946A03025}" type="pres">
      <dgm:prSet presAssocID="{125FE809-5047-418A-B333-382C7C0619AD}" presName="Name35" presStyleLbl="parChTrans1D2" presStyleIdx="3" presStyleCnt="4"/>
      <dgm:spPr/>
      <dgm:t>
        <a:bodyPr/>
        <a:lstStyle/>
        <a:p>
          <a:endParaRPr lang="cs-CZ"/>
        </a:p>
      </dgm:t>
    </dgm:pt>
    <dgm:pt modelId="{30F15426-A701-4752-A038-9DBFC7025AA1}" type="pres">
      <dgm:prSet presAssocID="{DAD570B3-2B4D-4971-857C-5202FC30C478}" presName="hierRoot2" presStyleCnt="0">
        <dgm:presLayoutVars>
          <dgm:hierBranch/>
        </dgm:presLayoutVars>
      </dgm:prSet>
      <dgm:spPr/>
    </dgm:pt>
    <dgm:pt modelId="{E31AE3C1-CED0-4F6F-B2D4-036B8E3C80C2}" type="pres">
      <dgm:prSet presAssocID="{DAD570B3-2B4D-4971-857C-5202FC30C478}" presName="rootComposite" presStyleCnt="0"/>
      <dgm:spPr/>
    </dgm:pt>
    <dgm:pt modelId="{2AB5CBDC-6945-40A3-9F3C-415404F26DBB}" type="pres">
      <dgm:prSet presAssocID="{DAD570B3-2B4D-4971-857C-5202FC30C478}" presName="rootText" presStyleLbl="node2" presStyleIdx="3" presStyleCnt="4">
        <dgm:presLayoutVars>
          <dgm:chPref val="3"/>
        </dgm:presLayoutVars>
      </dgm:prSet>
      <dgm:spPr/>
      <dgm:t>
        <a:bodyPr/>
        <a:lstStyle/>
        <a:p>
          <a:endParaRPr lang="cs-CZ"/>
        </a:p>
      </dgm:t>
    </dgm:pt>
    <dgm:pt modelId="{13218F3E-F718-40F4-8508-1F7CC273F96F}" type="pres">
      <dgm:prSet presAssocID="{DAD570B3-2B4D-4971-857C-5202FC30C478}" presName="rootConnector" presStyleLbl="node2" presStyleIdx="3" presStyleCnt="4"/>
      <dgm:spPr/>
      <dgm:t>
        <a:bodyPr/>
        <a:lstStyle/>
        <a:p>
          <a:endParaRPr lang="cs-CZ"/>
        </a:p>
      </dgm:t>
    </dgm:pt>
    <dgm:pt modelId="{C8B406C5-2266-42C2-BCC2-A9D8F33166FE}" type="pres">
      <dgm:prSet presAssocID="{DAD570B3-2B4D-4971-857C-5202FC30C478}" presName="hierChild4" presStyleCnt="0"/>
      <dgm:spPr/>
    </dgm:pt>
    <dgm:pt modelId="{5139C87C-A433-49EA-AAD4-6AC12300DEF2}" type="pres">
      <dgm:prSet presAssocID="{DAD570B3-2B4D-4971-857C-5202FC30C478}" presName="hierChild5" presStyleCnt="0"/>
      <dgm:spPr/>
    </dgm:pt>
    <dgm:pt modelId="{535443BD-3607-4AE9-94FE-1324599F6513}" type="pres">
      <dgm:prSet presAssocID="{545A0ACF-7ED5-4007-A1CC-A08393547079}" presName="hierChild3" presStyleCnt="0"/>
      <dgm:spPr/>
    </dgm:pt>
  </dgm:ptLst>
  <dgm:cxnLst>
    <dgm:cxn modelId="{D982EE83-94DF-44AE-8281-B436FD962873}" srcId="{545A0ACF-7ED5-4007-A1CC-A08393547079}" destId="{83E12509-A42B-4CC2-BD6E-2694558646EC}" srcOrd="1" destOrd="0" parTransId="{6D66F4E5-7176-476D-BB74-9417184C6346}" sibTransId="{FB3056E4-6387-47EA-B2FA-85FC3190A2FC}"/>
    <dgm:cxn modelId="{14216C2E-EFAF-4795-8049-BE3DAADE52D7}" type="presOf" srcId="{669BF565-9F02-4BE2-B178-BF789E4E70BE}" destId="{2B496126-69E6-402D-AE3F-21E3B1EFF9EF}" srcOrd="0" destOrd="0" presId="urn:microsoft.com/office/officeart/2005/8/layout/orgChart1"/>
    <dgm:cxn modelId="{D9971159-C510-4B87-94BF-71D79FC5BADF}" srcId="{545A0ACF-7ED5-4007-A1CC-A08393547079}" destId="{5130CF58-F5EB-4532-A2DD-4845A77A357C}" srcOrd="0" destOrd="0" parTransId="{BA76F0FD-2AD4-475B-AE68-4FA2DBF12215}" sibTransId="{AC4DABA9-F2C3-4770-A9D6-75A87C569896}"/>
    <dgm:cxn modelId="{AE12DDDE-3D74-4A9B-B29A-2CB200602978}" type="presOf" srcId="{71CB28F4-0409-46BB-ACC2-BCF7CEE25696}" destId="{80980BC2-BF20-4AB7-A0D0-A8F2E59E3313}" srcOrd="1" destOrd="0" presId="urn:microsoft.com/office/officeart/2005/8/layout/orgChart1"/>
    <dgm:cxn modelId="{23E83DDE-4DA5-4C10-BA35-1E2933BFB3A9}" type="presOf" srcId="{C5A582CD-BD6D-4AC3-A1CF-4169F3247574}" destId="{3C096EEF-99E4-43CD-A23E-54C5E06E40A8}" srcOrd="0" destOrd="0" presId="urn:microsoft.com/office/officeart/2005/8/layout/orgChart1"/>
    <dgm:cxn modelId="{EFB8A9EB-63F5-4545-B9E6-355099C6F1DC}" type="presOf" srcId="{545A0ACF-7ED5-4007-A1CC-A08393547079}" destId="{972BC126-FCEA-402D-BE1B-929E22B90A64}" srcOrd="0" destOrd="0" presId="urn:microsoft.com/office/officeart/2005/8/layout/orgChart1"/>
    <dgm:cxn modelId="{37CF862D-F197-48B6-AA24-EDC81DCC83B6}" type="presOf" srcId="{BA76F0FD-2AD4-475B-AE68-4FA2DBF12215}" destId="{994FDB07-6A02-4886-9502-6A2AF7CD92CC}" srcOrd="0" destOrd="0" presId="urn:microsoft.com/office/officeart/2005/8/layout/orgChart1"/>
    <dgm:cxn modelId="{EA24906C-D4C6-43CB-8CC9-5E2B6509D357}" type="presOf" srcId="{FB84C86B-29EB-4C38-BD0B-A33216D91A30}" destId="{7EFF9290-B948-462D-8FBD-06EC4E7E201D}" srcOrd="0" destOrd="0" presId="urn:microsoft.com/office/officeart/2005/8/layout/orgChart1"/>
    <dgm:cxn modelId="{98FF9D1F-0B79-47F0-BD17-5549FE598FBD}" srcId="{83E12509-A42B-4CC2-BD6E-2694558646EC}" destId="{71CB28F4-0409-46BB-ACC2-BCF7CEE25696}" srcOrd="0" destOrd="0" parTransId="{6C7BA6F6-47EA-4C6A-B7A6-CCB485E1EB78}" sibTransId="{B3039D20-4BE3-4AFB-A3E1-00B2462F6320}"/>
    <dgm:cxn modelId="{F601C5FF-8929-4FA3-A255-287E1CA399DC}" type="presOf" srcId="{5130CF58-F5EB-4532-A2DD-4845A77A357C}" destId="{6EC6F6C7-9254-4029-8E74-095F54BE0B3A}" srcOrd="0" destOrd="0" presId="urn:microsoft.com/office/officeart/2005/8/layout/orgChart1"/>
    <dgm:cxn modelId="{27647DB5-45CB-4A82-8A40-92F3B87E6EA7}" type="presOf" srcId="{530E0F7C-C4B7-42E1-A996-3A728E43ACDF}" destId="{20D57355-4650-416A-A2D9-859FB812491D}" srcOrd="0" destOrd="0" presId="urn:microsoft.com/office/officeart/2005/8/layout/orgChart1"/>
    <dgm:cxn modelId="{8635C081-496B-4C03-AFAD-BBF93A2F9E87}" srcId="{83E12509-A42B-4CC2-BD6E-2694558646EC}" destId="{06002C87-3BC9-4710-92E3-BB53016D31F2}" srcOrd="1" destOrd="0" parTransId="{C5A582CD-BD6D-4AC3-A1CF-4169F3247574}" sibTransId="{1FC1B603-A349-4373-8601-AEB99C5099FE}"/>
    <dgm:cxn modelId="{C64DB037-01B3-482A-BAEE-89E5EB30F7F6}" type="presOf" srcId="{71CB28F4-0409-46BB-ACC2-BCF7CEE25696}" destId="{39758EDA-E7AF-4773-831A-1A7BB01C985B}" srcOrd="0" destOrd="0" presId="urn:microsoft.com/office/officeart/2005/8/layout/orgChart1"/>
    <dgm:cxn modelId="{87D8F8B5-56D0-45F9-B225-DDDC7FBCF750}" type="presOf" srcId="{83E12509-A42B-4CC2-BD6E-2694558646EC}" destId="{602CDBFA-EED1-48DB-A868-BC420019B596}" srcOrd="0" destOrd="0" presId="urn:microsoft.com/office/officeart/2005/8/layout/orgChart1"/>
    <dgm:cxn modelId="{12BB3C4D-221E-48A5-92E6-7A97B49BA314}" type="presOf" srcId="{669BF565-9F02-4BE2-B178-BF789E4E70BE}" destId="{F47A4CB8-A59E-41D5-859A-3360F1F6A704}" srcOrd="1" destOrd="0" presId="urn:microsoft.com/office/officeart/2005/8/layout/orgChart1"/>
    <dgm:cxn modelId="{7A73E11B-EABA-46F3-9EFF-ACA74039A8CB}" type="presOf" srcId="{6C7BA6F6-47EA-4C6A-B7A6-CCB485E1EB78}" destId="{72021011-51FD-4075-BEA5-B7F4FB497DBF}" srcOrd="0" destOrd="0" presId="urn:microsoft.com/office/officeart/2005/8/layout/orgChart1"/>
    <dgm:cxn modelId="{F563F96F-4406-48CB-8F46-8CFDD8530803}" type="presOf" srcId="{06002C87-3BC9-4710-92E3-BB53016D31F2}" destId="{6BDE0248-9CDB-4D7A-B721-E9BFB14795DC}" srcOrd="1" destOrd="0" presId="urn:microsoft.com/office/officeart/2005/8/layout/orgChart1"/>
    <dgm:cxn modelId="{D6502B63-2E29-4731-8257-A605B3EBC659}" type="presOf" srcId="{125FE809-5047-418A-B333-382C7C0619AD}" destId="{301535C0-6DBC-4A97-A093-CC8946A03025}" srcOrd="0" destOrd="0" presId="urn:microsoft.com/office/officeart/2005/8/layout/orgChart1"/>
    <dgm:cxn modelId="{628F9533-9FB0-4FA9-988F-FEDAC510A864}" type="presOf" srcId="{6D66F4E5-7176-476D-BB74-9417184C6346}" destId="{FDFA1803-4CC0-4441-BF26-1C1FB1D12896}" srcOrd="0" destOrd="0" presId="urn:microsoft.com/office/officeart/2005/8/layout/orgChart1"/>
    <dgm:cxn modelId="{3412C737-09AA-4CF2-BDD0-146C3299244F}" type="presOf" srcId="{5130CF58-F5EB-4532-A2DD-4845A77A357C}" destId="{3E966A77-88B9-41EB-A1F6-E3D50428F081}" srcOrd="1" destOrd="0" presId="urn:microsoft.com/office/officeart/2005/8/layout/orgChart1"/>
    <dgm:cxn modelId="{7CED3129-0573-425D-A3FD-65D21F1CF715}" type="presOf" srcId="{DAD570B3-2B4D-4971-857C-5202FC30C478}" destId="{2AB5CBDC-6945-40A3-9F3C-415404F26DBB}" srcOrd="0" destOrd="0" presId="urn:microsoft.com/office/officeart/2005/8/layout/orgChart1"/>
    <dgm:cxn modelId="{64CD35F6-4EDA-4BCF-9E4D-3E87F131855E}" type="presOf" srcId="{545A0ACF-7ED5-4007-A1CC-A08393547079}" destId="{9B61EA1D-08A0-48EE-B4CF-C36C98717BE0}" srcOrd="1" destOrd="0" presId="urn:microsoft.com/office/officeart/2005/8/layout/orgChart1"/>
    <dgm:cxn modelId="{F03812CC-8487-411A-84A9-11783F9B7B6A}" type="presOf" srcId="{DAD570B3-2B4D-4971-857C-5202FC30C478}" destId="{13218F3E-F718-40F4-8508-1F7CC273F96F}" srcOrd="1" destOrd="0" presId="urn:microsoft.com/office/officeart/2005/8/layout/orgChart1"/>
    <dgm:cxn modelId="{50D46B67-9D09-430C-A53E-ED48C036C62D}" type="presOf" srcId="{06002C87-3BC9-4710-92E3-BB53016D31F2}" destId="{75392C3C-8CD8-42C0-9657-88889CD567D6}" srcOrd="0" destOrd="0" presId="urn:microsoft.com/office/officeart/2005/8/layout/orgChart1"/>
    <dgm:cxn modelId="{B94B8D71-B046-4EBB-9CCE-34C6A312D276}" srcId="{545A0ACF-7ED5-4007-A1CC-A08393547079}" destId="{DAD570B3-2B4D-4971-857C-5202FC30C478}" srcOrd="3" destOrd="0" parTransId="{125FE809-5047-418A-B333-382C7C0619AD}" sibTransId="{BB56C832-16B3-4035-9093-5A9BFBDAA928}"/>
    <dgm:cxn modelId="{16215D25-EBCD-47C7-BA63-87D63C806295}" srcId="{545A0ACF-7ED5-4007-A1CC-A08393547079}" destId="{669BF565-9F02-4BE2-B178-BF789E4E70BE}" srcOrd="2" destOrd="0" parTransId="{FB84C86B-29EB-4C38-BD0B-A33216D91A30}" sibTransId="{D6826C24-AE5E-4F1F-B065-39A52ADDB4C6}"/>
    <dgm:cxn modelId="{46FC2BC1-EB01-405E-8C86-04DBEBCBD46D}" srcId="{530E0F7C-C4B7-42E1-A996-3A728E43ACDF}" destId="{545A0ACF-7ED5-4007-A1CC-A08393547079}" srcOrd="0" destOrd="0" parTransId="{2063C662-2894-4F8D-A0C4-34EB17597526}" sibTransId="{75754361-766B-4A6D-AA85-5FCD77A18627}"/>
    <dgm:cxn modelId="{EF576F56-DF1A-4434-97F6-83E7A9AD6CFE}" type="presOf" srcId="{83E12509-A42B-4CC2-BD6E-2694558646EC}" destId="{EA9B1F20-5DF2-44BC-A142-C0B00EC3F916}" srcOrd="1" destOrd="0" presId="urn:microsoft.com/office/officeart/2005/8/layout/orgChart1"/>
    <dgm:cxn modelId="{17DCA2B4-A294-4CD7-B9E5-E9DDA07B2F82}" type="presParOf" srcId="{20D57355-4650-416A-A2D9-859FB812491D}" destId="{5C78550D-E8EC-4ACD-A0DE-ADB5D5A0B7B5}" srcOrd="0" destOrd="0" presId="urn:microsoft.com/office/officeart/2005/8/layout/orgChart1"/>
    <dgm:cxn modelId="{9815D03D-D6DE-41C6-9FCD-B3D13980935E}" type="presParOf" srcId="{5C78550D-E8EC-4ACD-A0DE-ADB5D5A0B7B5}" destId="{12DDC8F3-0B8A-4264-9934-26AF25431DD7}" srcOrd="0" destOrd="0" presId="urn:microsoft.com/office/officeart/2005/8/layout/orgChart1"/>
    <dgm:cxn modelId="{0C765CCB-0A8D-4704-BB94-D4CB5B468404}" type="presParOf" srcId="{12DDC8F3-0B8A-4264-9934-26AF25431DD7}" destId="{972BC126-FCEA-402D-BE1B-929E22B90A64}" srcOrd="0" destOrd="0" presId="urn:microsoft.com/office/officeart/2005/8/layout/orgChart1"/>
    <dgm:cxn modelId="{26F8DAD6-AB9E-48A8-B4B4-B8013A01938A}" type="presParOf" srcId="{12DDC8F3-0B8A-4264-9934-26AF25431DD7}" destId="{9B61EA1D-08A0-48EE-B4CF-C36C98717BE0}" srcOrd="1" destOrd="0" presId="urn:microsoft.com/office/officeart/2005/8/layout/orgChart1"/>
    <dgm:cxn modelId="{49CF64BD-10CC-4868-B838-95D8A93D3526}" type="presParOf" srcId="{5C78550D-E8EC-4ACD-A0DE-ADB5D5A0B7B5}" destId="{FD0AF39A-9A70-4C05-B65C-66E9EC933560}" srcOrd="1" destOrd="0" presId="urn:microsoft.com/office/officeart/2005/8/layout/orgChart1"/>
    <dgm:cxn modelId="{3D2B12F6-709B-49FF-A247-69A7FB83C7EE}" type="presParOf" srcId="{FD0AF39A-9A70-4C05-B65C-66E9EC933560}" destId="{994FDB07-6A02-4886-9502-6A2AF7CD92CC}" srcOrd="0" destOrd="0" presId="urn:microsoft.com/office/officeart/2005/8/layout/orgChart1"/>
    <dgm:cxn modelId="{5D52C0AA-5234-4070-BC74-3B82C73598AA}" type="presParOf" srcId="{FD0AF39A-9A70-4C05-B65C-66E9EC933560}" destId="{E1C72A64-705D-4C36-8AEB-306980FFF000}" srcOrd="1" destOrd="0" presId="urn:microsoft.com/office/officeart/2005/8/layout/orgChart1"/>
    <dgm:cxn modelId="{B7548FB4-5973-4E34-AC0C-AE0153815A32}" type="presParOf" srcId="{E1C72A64-705D-4C36-8AEB-306980FFF000}" destId="{0DD748B1-317B-4287-B66A-849623464101}" srcOrd="0" destOrd="0" presId="urn:microsoft.com/office/officeart/2005/8/layout/orgChart1"/>
    <dgm:cxn modelId="{0D14B1CE-D0CE-4AD9-8E27-8BC16D0CF2EF}" type="presParOf" srcId="{0DD748B1-317B-4287-B66A-849623464101}" destId="{6EC6F6C7-9254-4029-8E74-095F54BE0B3A}" srcOrd="0" destOrd="0" presId="urn:microsoft.com/office/officeart/2005/8/layout/orgChart1"/>
    <dgm:cxn modelId="{80267BB5-DEB6-4542-A36B-A375ED879E96}" type="presParOf" srcId="{0DD748B1-317B-4287-B66A-849623464101}" destId="{3E966A77-88B9-41EB-A1F6-E3D50428F081}" srcOrd="1" destOrd="0" presId="urn:microsoft.com/office/officeart/2005/8/layout/orgChart1"/>
    <dgm:cxn modelId="{3033FBD7-0F1A-4133-AD9C-DD5DA649BAD9}" type="presParOf" srcId="{E1C72A64-705D-4C36-8AEB-306980FFF000}" destId="{151D8DB1-5006-4E16-BA6E-82C89AB4047A}" srcOrd="1" destOrd="0" presId="urn:microsoft.com/office/officeart/2005/8/layout/orgChart1"/>
    <dgm:cxn modelId="{02A47645-30B6-4C4A-A4CE-AD334C096FF1}" type="presParOf" srcId="{E1C72A64-705D-4C36-8AEB-306980FFF000}" destId="{406D0D20-3AE9-4CB5-BBE2-385B65570838}" srcOrd="2" destOrd="0" presId="urn:microsoft.com/office/officeart/2005/8/layout/orgChart1"/>
    <dgm:cxn modelId="{F15861B2-7A27-4250-AE00-76C6C95F953B}" type="presParOf" srcId="{FD0AF39A-9A70-4C05-B65C-66E9EC933560}" destId="{FDFA1803-4CC0-4441-BF26-1C1FB1D12896}" srcOrd="2" destOrd="0" presId="urn:microsoft.com/office/officeart/2005/8/layout/orgChart1"/>
    <dgm:cxn modelId="{1899D482-5577-4E6F-80DF-AFD4042BFAE1}" type="presParOf" srcId="{FD0AF39A-9A70-4C05-B65C-66E9EC933560}" destId="{BD710C6D-4782-42AF-BEAF-32D41AE681D7}" srcOrd="3" destOrd="0" presId="urn:microsoft.com/office/officeart/2005/8/layout/orgChart1"/>
    <dgm:cxn modelId="{53090FA7-A1AB-4A01-B501-A8555451FCD6}" type="presParOf" srcId="{BD710C6D-4782-42AF-BEAF-32D41AE681D7}" destId="{8283CBEA-CDF4-4D5A-983D-BA4997324551}" srcOrd="0" destOrd="0" presId="urn:microsoft.com/office/officeart/2005/8/layout/orgChart1"/>
    <dgm:cxn modelId="{BF607864-ECDC-4258-8C1F-000624219B4F}" type="presParOf" srcId="{8283CBEA-CDF4-4D5A-983D-BA4997324551}" destId="{602CDBFA-EED1-48DB-A868-BC420019B596}" srcOrd="0" destOrd="0" presId="urn:microsoft.com/office/officeart/2005/8/layout/orgChart1"/>
    <dgm:cxn modelId="{8CC65C57-7D5D-45CE-BB82-EA70EEA9CC5B}" type="presParOf" srcId="{8283CBEA-CDF4-4D5A-983D-BA4997324551}" destId="{EA9B1F20-5DF2-44BC-A142-C0B00EC3F916}" srcOrd="1" destOrd="0" presId="urn:microsoft.com/office/officeart/2005/8/layout/orgChart1"/>
    <dgm:cxn modelId="{82AF471F-C318-4228-A032-F295D66450B3}" type="presParOf" srcId="{BD710C6D-4782-42AF-BEAF-32D41AE681D7}" destId="{B791B289-B38F-4D60-9F03-98714C8671C9}" srcOrd="1" destOrd="0" presId="urn:microsoft.com/office/officeart/2005/8/layout/orgChart1"/>
    <dgm:cxn modelId="{CB2EE864-4D65-4738-8841-CC60E3F37418}" type="presParOf" srcId="{B791B289-B38F-4D60-9F03-98714C8671C9}" destId="{72021011-51FD-4075-BEA5-B7F4FB497DBF}" srcOrd="0" destOrd="0" presId="urn:microsoft.com/office/officeart/2005/8/layout/orgChart1"/>
    <dgm:cxn modelId="{F60B6B62-C9BC-4FC6-A890-C0AEAFCAF439}" type="presParOf" srcId="{B791B289-B38F-4D60-9F03-98714C8671C9}" destId="{8CD453AA-D590-4D69-ADF4-D0F4B082E4AB}" srcOrd="1" destOrd="0" presId="urn:microsoft.com/office/officeart/2005/8/layout/orgChart1"/>
    <dgm:cxn modelId="{68FDE830-BDB6-4EAA-8B49-F14EE094E3B7}" type="presParOf" srcId="{8CD453AA-D590-4D69-ADF4-D0F4B082E4AB}" destId="{E7A8A781-5201-4D26-B3E8-C963337F32A5}" srcOrd="0" destOrd="0" presId="urn:microsoft.com/office/officeart/2005/8/layout/orgChart1"/>
    <dgm:cxn modelId="{DCE07F86-6F8D-427A-BA9A-9A9BAD2AE3EB}" type="presParOf" srcId="{E7A8A781-5201-4D26-B3E8-C963337F32A5}" destId="{39758EDA-E7AF-4773-831A-1A7BB01C985B}" srcOrd="0" destOrd="0" presId="urn:microsoft.com/office/officeart/2005/8/layout/orgChart1"/>
    <dgm:cxn modelId="{76D1F93E-638E-4DBE-895A-04B6CAEF67C4}" type="presParOf" srcId="{E7A8A781-5201-4D26-B3E8-C963337F32A5}" destId="{80980BC2-BF20-4AB7-A0D0-A8F2E59E3313}" srcOrd="1" destOrd="0" presId="urn:microsoft.com/office/officeart/2005/8/layout/orgChart1"/>
    <dgm:cxn modelId="{0EE36796-5E42-433A-915B-AC333C757095}" type="presParOf" srcId="{8CD453AA-D590-4D69-ADF4-D0F4B082E4AB}" destId="{F7B9D505-8307-4164-89C9-B45E02C0DF25}" srcOrd="1" destOrd="0" presId="urn:microsoft.com/office/officeart/2005/8/layout/orgChart1"/>
    <dgm:cxn modelId="{02667A44-DA0B-46F5-ADE4-7CAE6CB541DF}" type="presParOf" srcId="{8CD453AA-D590-4D69-ADF4-D0F4B082E4AB}" destId="{99C2DF6A-96F5-430C-8348-62E53B6B8DE1}" srcOrd="2" destOrd="0" presId="urn:microsoft.com/office/officeart/2005/8/layout/orgChart1"/>
    <dgm:cxn modelId="{F6841018-EFC4-4FC5-B5D4-C43ECD1F6FD5}" type="presParOf" srcId="{B791B289-B38F-4D60-9F03-98714C8671C9}" destId="{3C096EEF-99E4-43CD-A23E-54C5E06E40A8}" srcOrd="2" destOrd="0" presId="urn:microsoft.com/office/officeart/2005/8/layout/orgChart1"/>
    <dgm:cxn modelId="{0506AB6C-71A3-46F6-A67E-92144A05A0CF}" type="presParOf" srcId="{B791B289-B38F-4D60-9F03-98714C8671C9}" destId="{4CE8597C-8A36-46F9-8483-2A453B00D271}" srcOrd="3" destOrd="0" presId="urn:microsoft.com/office/officeart/2005/8/layout/orgChart1"/>
    <dgm:cxn modelId="{EB8B6BA1-FBD3-4245-A7A4-60792E89DCDF}" type="presParOf" srcId="{4CE8597C-8A36-46F9-8483-2A453B00D271}" destId="{1245B035-A462-4A91-BCF7-EDAEC8ABB7AE}" srcOrd="0" destOrd="0" presId="urn:microsoft.com/office/officeart/2005/8/layout/orgChart1"/>
    <dgm:cxn modelId="{5003CD5A-78EF-4EA7-AD56-127BF447E7EE}" type="presParOf" srcId="{1245B035-A462-4A91-BCF7-EDAEC8ABB7AE}" destId="{75392C3C-8CD8-42C0-9657-88889CD567D6}" srcOrd="0" destOrd="0" presId="urn:microsoft.com/office/officeart/2005/8/layout/orgChart1"/>
    <dgm:cxn modelId="{A7CD9FCF-2A3F-4FD4-AB4E-484EBB06FC17}" type="presParOf" srcId="{1245B035-A462-4A91-BCF7-EDAEC8ABB7AE}" destId="{6BDE0248-9CDB-4D7A-B721-E9BFB14795DC}" srcOrd="1" destOrd="0" presId="urn:microsoft.com/office/officeart/2005/8/layout/orgChart1"/>
    <dgm:cxn modelId="{220186E7-21B5-4C2A-9AB5-17643F3D6CD3}" type="presParOf" srcId="{4CE8597C-8A36-46F9-8483-2A453B00D271}" destId="{C7AF1C45-45A6-4357-8AC3-273102996DC4}" srcOrd="1" destOrd="0" presId="urn:microsoft.com/office/officeart/2005/8/layout/orgChart1"/>
    <dgm:cxn modelId="{DB5CC4CF-3F1D-46D4-BD1A-44EB2365150C}" type="presParOf" srcId="{4CE8597C-8A36-46F9-8483-2A453B00D271}" destId="{8057AACE-9C1B-4729-9633-504785D47348}" srcOrd="2" destOrd="0" presId="urn:microsoft.com/office/officeart/2005/8/layout/orgChart1"/>
    <dgm:cxn modelId="{8FCD2F76-05E2-4ACC-9ED9-0B3A164F0FB8}" type="presParOf" srcId="{BD710C6D-4782-42AF-BEAF-32D41AE681D7}" destId="{D0648F7D-CCBE-4FDC-B702-AE6FABA1E4EC}" srcOrd="2" destOrd="0" presId="urn:microsoft.com/office/officeart/2005/8/layout/orgChart1"/>
    <dgm:cxn modelId="{518138AE-5995-40B4-923F-B6EDEB3AE31D}" type="presParOf" srcId="{FD0AF39A-9A70-4C05-B65C-66E9EC933560}" destId="{7EFF9290-B948-462D-8FBD-06EC4E7E201D}" srcOrd="4" destOrd="0" presId="urn:microsoft.com/office/officeart/2005/8/layout/orgChart1"/>
    <dgm:cxn modelId="{34E35B2B-5FB1-49D9-81E5-78DFA7090B54}" type="presParOf" srcId="{FD0AF39A-9A70-4C05-B65C-66E9EC933560}" destId="{8D64F8F9-D4F5-46DE-BBF0-4AF14376A735}" srcOrd="5" destOrd="0" presId="urn:microsoft.com/office/officeart/2005/8/layout/orgChart1"/>
    <dgm:cxn modelId="{7F0068CD-5C82-4C95-8464-C9E5A3E83524}" type="presParOf" srcId="{8D64F8F9-D4F5-46DE-BBF0-4AF14376A735}" destId="{924F5119-4CB3-4865-B9AF-5BF9D1BCCF1E}" srcOrd="0" destOrd="0" presId="urn:microsoft.com/office/officeart/2005/8/layout/orgChart1"/>
    <dgm:cxn modelId="{DEF8AF9E-3CAC-4ABA-97D0-41DF2E798474}" type="presParOf" srcId="{924F5119-4CB3-4865-B9AF-5BF9D1BCCF1E}" destId="{2B496126-69E6-402D-AE3F-21E3B1EFF9EF}" srcOrd="0" destOrd="0" presId="urn:microsoft.com/office/officeart/2005/8/layout/orgChart1"/>
    <dgm:cxn modelId="{6A672400-8915-4279-84D0-757830C947E8}" type="presParOf" srcId="{924F5119-4CB3-4865-B9AF-5BF9D1BCCF1E}" destId="{F47A4CB8-A59E-41D5-859A-3360F1F6A704}" srcOrd="1" destOrd="0" presId="urn:microsoft.com/office/officeart/2005/8/layout/orgChart1"/>
    <dgm:cxn modelId="{8088DB2A-E389-4A59-8712-EC2C5EF675C1}" type="presParOf" srcId="{8D64F8F9-D4F5-46DE-BBF0-4AF14376A735}" destId="{64E4EA6D-1F20-4887-9E7D-263C85E9B8A3}" srcOrd="1" destOrd="0" presId="urn:microsoft.com/office/officeart/2005/8/layout/orgChart1"/>
    <dgm:cxn modelId="{55FD89A9-4626-44AC-8B44-EEEA52F218DA}" type="presParOf" srcId="{8D64F8F9-D4F5-46DE-BBF0-4AF14376A735}" destId="{01790E82-6896-473A-B23A-BE09EB9A6A79}" srcOrd="2" destOrd="0" presId="urn:microsoft.com/office/officeart/2005/8/layout/orgChart1"/>
    <dgm:cxn modelId="{6B5636DB-50F7-417F-8934-C4FEF807FC9B}" type="presParOf" srcId="{FD0AF39A-9A70-4C05-B65C-66E9EC933560}" destId="{301535C0-6DBC-4A97-A093-CC8946A03025}" srcOrd="6" destOrd="0" presId="urn:microsoft.com/office/officeart/2005/8/layout/orgChart1"/>
    <dgm:cxn modelId="{77CE41A1-CC6A-4863-B38D-2C9A536BD2FE}" type="presParOf" srcId="{FD0AF39A-9A70-4C05-B65C-66E9EC933560}" destId="{30F15426-A701-4752-A038-9DBFC7025AA1}" srcOrd="7" destOrd="0" presId="urn:microsoft.com/office/officeart/2005/8/layout/orgChart1"/>
    <dgm:cxn modelId="{BE61D229-DCFE-47C7-85D4-548D33D8EBB0}" type="presParOf" srcId="{30F15426-A701-4752-A038-9DBFC7025AA1}" destId="{E31AE3C1-CED0-4F6F-B2D4-036B8E3C80C2}" srcOrd="0" destOrd="0" presId="urn:microsoft.com/office/officeart/2005/8/layout/orgChart1"/>
    <dgm:cxn modelId="{E635342B-E50A-4629-B9FE-FE7DD48CFAAC}" type="presParOf" srcId="{E31AE3C1-CED0-4F6F-B2D4-036B8E3C80C2}" destId="{2AB5CBDC-6945-40A3-9F3C-415404F26DBB}" srcOrd="0" destOrd="0" presId="urn:microsoft.com/office/officeart/2005/8/layout/orgChart1"/>
    <dgm:cxn modelId="{3769FA72-D81E-4033-A635-07310E00A2A8}" type="presParOf" srcId="{E31AE3C1-CED0-4F6F-B2D4-036B8E3C80C2}" destId="{13218F3E-F718-40F4-8508-1F7CC273F96F}" srcOrd="1" destOrd="0" presId="urn:microsoft.com/office/officeart/2005/8/layout/orgChart1"/>
    <dgm:cxn modelId="{99F83FA4-683D-49B3-B59F-8C4A79A64021}" type="presParOf" srcId="{30F15426-A701-4752-A038-9DBFC7025AA1}" destId="{C8B406C5-2266-42C2-BCC2-A9D8F33166FE}" srcOrd="1" destOrd="0" presId="urn:microsoft.com/office/officeart/2005/8/layout/orgChart1"/>
    <dgm:cxn modelId="{2FEA94D1-DBD1-478E-9F18-237247C6D909}" type="presParOf" srcId="{30F15426-A701-4752-A038-9DBFC7025AA1}" destId="{5139C87C-A433-49EA-AAD4-6AC12300DEF2}" srcOrd="2" destOrd="0" presId="urn:microsoft.com/office/officeart/2005/8/layout/orgChart1"/>
    <dgm:cxn modelId="{B28E1EB6-CA23-470B-8D3C-1169701C2221}" type="presParOf" srcId="{5C78550D-E8EC-4ACD-A0DE-ADB5D5A0B7B5}" destId="{535443BD-3607-4AE9-94FE-1324599F651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1AA34-8C76-4B65-AB58-D61209AC2A58}">
      <dsp:nvSpPr>
        <dsp:cNvPr id="0" name=""/>
        <dsp:cNvSpPr/>
      </dsp:nvSpPr>
      <dsp:spPr>
        <a:xfrm>
          <a:off x="3053928" y="618056"/>
          <a:ext cx="1603227" cy="503176"/>
        </a:xfrm>
        <a:custGeom>
          <a:avLst/>
          <a:gdLst/>
          <a:ahLst/>
          <a:cxnLst/>
          <a:rect l="0" t="0" r="0" b="0"/>
          <a:pathLst>
            <a:path>
              <a:moveTo>
                <a:pt x="0" y="0"/>
              </a:moveTo>
              <a:lnTo>
                <a:pt x="0" y="413203"/>
              </a:lnTo>
              <a:lnTo>
                <a:pt x="1603227" y="413203"/>
              </a:lnTo>
              <a:lnTo>
                <a:pt x="1603227" y="5031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3EE1BB-7540-4ECA-A0BC-4DE9B1A44571}">
      <dsp:nvSpPr>
        <dsp:cNvPr id="0" name=""/>
        <dsp:cNvSpPr/>
      </dsp:nvSpPr>
      <dsp:spPr>
        <a:xfrm>
          <a:off x="2460405" y="1517243"/>
          <a:ext cx="1187046" cy="282463"/>
        </a:xfrm>
        <a:custGeom>
          <a:avLst/>
          <a:gdLst/>
          <a:ahLst/>
          <a:cxnLst/>
          <a:rect l="0" t="0" r="0" b="0"/>
          <a:pathLst>
            <a:path>
              <a:moveTo>
                <a:pt x="0" y="0"/>
              </a:moveTo>
              <a:lnTo>
                <a:pt x="0" y="192490"/>
              </a:lnTo>
              <a:lnTo>
                <a:pt x="1187046" y="192490"/>
              </a:lnTo>
              <a:lnTo>
                <a:pt x="1187046"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B79C42-5F1B-4C61-A576-5A10B798A316}">
      <dsp:nvSpPr>
        <dsp:cNvPr id="0" name=""/>
        <dsp:cNvSpPr/>
      </dsp:nvSpPr>
      <dsp:spPr>
        <a:xfrm>
          <a:off x="2414685" y="1517243"/>
          <a:ext cx="91440" cy="282463"/>
        </a:xfrm>
        <a:custGeom>
          <a:avLst/>
          <a:gdLst/>
          <a:ahLst/>
          <a:cxnLst/>
          <a:rect l="0" t="0" r="0" b="0"/>
          <a:pathLst>
            <a:path>
              <a:moveTo>
                <a:pt x="45720" y="0"/>
              </a:moveTo>
              <a:lnTo>
                <a:pt x="45720"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E5BF32-A8DC-4A99-ABA8-C69EAA7D0189}">
      <dsp:nvSpPr>
        <dsp:cNvPr id="0" name=""/>
        <dsp:cNvSpPr/>
      </dsp:nvSpPr>
      <dsp:spPr>
        <a:xfrm>
          <a:off x="1273358" y="1517243"/>
          <a:ext cx="1187046" cy="282463"/>
        </a:xfrm>
        <a:custGeom>
          <a:avLst/>
          <a:gdLst/>
          <a:ahLst/>
          <a:cxnLst/>
          <a:rect l="0" t="0" r="0" b="0"/>
          <a:pathLst>
            <a:path>
              <a:moveTo>
                <a:pt x="1187046" y="0"/>
              </a:moveTo>
              <a:lnTo>
                <a:pt x="1187046" y="192490"/>
              </a:lnTo>
              <a:lnTo>
                <a:pt x="0" y="192490"/>
              </a:lnTo>
              <a:lnTo>
                <a:pt x="0"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00BDA8-9CAA-4238-AFB3-F2DEA52D4D18}">
      <dsp:nvSpPr>
        <dsp:cNvPr id="0" name=""/>
        <dsp:cNvSpPr/>
      </dsp:nvSpPr>
      <dsp:spPr>
        <a:xfrm>
          <a:off x="2460405" y="618056"/>
          <a:ext cx="593523" cy="282463"/>
        </a:xfrm>
        <a:custGeom>
          <a:avLst/>
          <a:gdLst/>
          <a:ahLst/>
          <a:cxnLst/>
          <a:rect l="0" t="0" r="0" b="0"/>
          <a:pathLst>
            <a:path>
              <a:moveTo>
                <a:pt x="593523" y="0"/>
              </a:moveTo>
              <a:lnTo>
                <a:pt x="593523" y="192490"/>
              </a:lnTo>
              <a:lnTo>
                <a:pt x="0" y="192490"/>
              </a:lnTo>
              <a:lnTo>
                <a:pt x="0" y="282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7F37F2-AAAB-4706-BFEB-F0D4CCA0D63E}">
      <dsp:nvSpPr>
        <dsp:cNvPr id="0" name=""/>
        <dsp:cNvSpPr/>
      </dsp:nvSpPr>
      <dsp:spPr>
        <a:xfrm>
          <a:off x="2568318" y="1331"/>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9E8E54-E831-43B7-8C03-342E13993B26}">
      <dsp:nvSpPr>
        <dsp:cNvPr id="0" name=""/>
        <dsp:cNvSpPr/>
      </dsp:nvSpPr>
      <dsp:spPr>
        <a:xfrm>
          <a:off x="2676231" y="103849"/>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Soukromé právo</a:t>
          </a:r>
        </a:p>
      </dsp:txBody>
      <dsp:txXfrm>
        <a:off x="2694294" y="121912"/>
        <a:ext cx="935093" cy="580598"/>
      </dsp:txXfrm>
    </dsp:sp>
    <dsp:sp modelId="{882FD141-7C3A-4CD3-98DB-C2116CE71CCE}">
      <dsp:nvSpPr>
        <dsp:cNvPr id="0" name=""/>
        <dsp:cNvSpPr/>
      </dsp:nvSpPr>
      <dsp:spPr>
        <a:xfrm>
          <a:off x="965090" y="900519"/>
          <a:ext cx="2990628"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2F834-D60A-476F-890E-D13048F7E4A6}">
      <dsp:nvSpPr>
        <dsp:cNvPr id="0" name=""/>
        <dsp:cNvSpPr/>
      </dsp:nvSpPr>
      <dsp:spPr>
        <a:xfrm>
          <a:off x="1073004" y="1003037"/>
          <a:ext cx="2990628"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dirty="0"/>
            <a:t>Obecné právo soukromé / občanské právo (subsidiární užití norem OP)</a:t>
          </a:r>
        </a:p>
      </dsp:txBody>
      <dsp:txXfrm>
        <a:off x="1091067" y="1021100"/>
        <a:ext cx="2954502" cy="580598"/>
      </dsp:txXfrm>
    </dsp:sp>
    <dsp:sp modelId="{2464B0A7-95FD-45B7-8E13-D5EE47FBC43C}">
      <dsp:nvSpPr>
        <dsp:cNvPr id="0" name=""/>
        <dsp:cNvSpPr/>
      </dsp:nvSpPr>
      <dsp:spPr>
        <a:xfrm>
          <a:off x="787748"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CD5615-8D58-47FC-9406-F4E5B618F260}">
      <dsp:nvSpPr>
        <dsp:cNvPr id="0" name=""/>
        <dsp:cNvSpPr/>
      </dsp:nvSpPr>
      <dsp:spPr>
        <a:xfrm>
          <a:off x="895662"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Obchodní právo</a:t>
          </a:r>
        </a:p>
      </dsp:txBody>
      <dsp:txXfrm>
        <a:off x="913725" y="1920287"/>
        <a:ext cx="935093" cy="580598"/>
      </dsp:txXfrm>
    </dsp:sp>
    <dsp:sp modelId="{3154E09E-36CF-4795-85DC-DAC9F125AF85}">
      <dsp:nvSpPr>
        <dsp:cNvPr id="0" name=""/>
        <dsp:cNvSpPr/>
      </dsp:nvSpPr>
      <dsp:spPr>
        <a:xfrm>
          <a:off x="1974795"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A96C53-A65F-4016-A5E5-3C4AB21EBD8A}">
      <dsp:nvSpPr>
        <dsp:cNvPr id="0" name=""/>
        <dsp:cNvSpPr/>
      </dsp:nvSpPr>
      <dsp:spPr>
        <a:xfrm>
          <a:off x="2082708"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Pracovní právo</a:t>
          </a:r>
        </a:p>
      </dsp:txBody>
      <dsp:txXfrm>
        <a:off x="2100771" y="1920287"/>
        <a:ext cx="935093" cy="580598"/>
      </dsp:txXfrm>
    </dsp:sp>
    <dsp:sp modelId="{6351483F-DE02-4666-BC06-130DAC39309F}">
      <dsp:nvSpPr>
        <dsp:cNvPr id="0" name=""/>
        <dsp:cNvSpPr/>
      </dsp:nvSpPr>
      <dsp:spPr>
        <a:xfrm>
          <a:off x="3161841"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5EC6A5-0266-439E-8DDD-F7DF99818E63}">
      <dsp:nvSpPr>
        <dsp:cNvPr id="0" name=""/>
        <dsp:cNvSpPr/>
      </dsp:nvSpPr>
      <dsp:spPr>
        <a:xfrm>
          <a:off x="3269754"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Rodinné právo</a:t>
          </a:r>
        </a:p>
      </dsp:txBody>
      <dsp:txXfrm>
        <a:off x="3287817" y="1920287"/>
        <a:ext cx="935093" cy="580598"/>
      </dsp:txXfrm>
    </dsp:sp>
    <dsp:sp modelId="{1849F802-3619-47F1-BF31-C2EA666C80EC}">
      <dsp:nvSpPr>
        <dsp:cNvPr id="0" name=""/>
        <dsp:cNvSpPr/>
      </dsp:nvSpPr>
      <dsp:spPr>
        <a:xfrm>
          <a:off x="4171546" y="1121232"/>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4F7675-5CF6-4D21-808E-C90FA6D6DEA8}">
      <dsp:nvSpPr>
        <dsp:cNvPr id="0" name=""/>
        <dsp:cNvSpPr/>
      </dsp:nvSpPr>
      <dsp:spPr>
        <a:xfrm>
          <a:off x="4279459" y="1223750"/>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Mezinárodní právo soukromé</a:t>
          </a:r>
        </a:p>
      </dsp:txBody>
      <dsp:txXfrm>
        <a:off x="4297522" y="1241813"/>
        <a:ext cx="935093" cy="5805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535C0-6DBC-4A97-A093-CC8946A03025}">
      <dsp:nvSpPr>
        <dsp:cNvPr id="0" name=""/>
        <dsp:cNvSpPr/>
      </dsp:nvSpPr>
      <dsp:spPr>
        <a:xfrm>
          <a:off x="2878502" y="600145"/>
          <a:ext cx="2177930" cy="251991"/>
        </a:xfrm>
        <a:custGeom>
          <a:avLst/>
          <a:gdLst/>
          <a:ahLst/>
          <a:cxnLst/>
          <a:rect l="0" t="0" r="0" b="0"/>
          <a:pathLst>
            <a:path>
              <a:moveTo>
                <a:pt x="0" y="0"/>
              </a:moveTo>
              <a:lnTo>
                <a:pt x="0" y="125995"/>
              </a:lnTo>
              <a:lnTo>
                <a:pt x="2177930" y="125995"/>
              </a:lnTo>
              <a:lnTo>
                <a:pt x="217793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FF9290-B948-462D-8FBD-06EC4E7E201D}">
      <dsp:nvSpPr>
        <dsp:cNvPr id="0" name=""/>
        <dsp:cNvSpPr/>
      </dsp:nvSpPr>
      <dsp:spPr>
        <a:xfrm>
          <a:off x="2878502" y="600145"/>
          <a:ext cx="725976" cy="251991"/>
        </a:xfrm>
        <a:custGeom>
          <a:avLst/>
          <a:gdLst/>
          <a:ahLst/>
          <a:cxnLst/>
          <a:rect l="0" t="0" r="0" b="0"/>
          <a:pathLst>
            <a:path>
              <a:moveTo>
                <a:pt x="0" y="0"/>
              </a:moveTo>
              <a:lnTo>
                <a:pt x="0" y="125995"/>
              </a:lnTo>
              <a:lnTo>
                <a:pt x="725976" y="125995"/>
              </a:lnTo>
              <a:lnTo>
                <a:pt x="725976"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096EEF-99E4-43CD-A23E-54C5E06E40A8}">
      <dsp:nvSpPr>
        <dsp:cNvPr id="0" name=""/>
        <dsp:cNvSpPr/>
      </dsp:nvSpPr>
      <dsp:spPr>
        <a:xfrm>
          <a:off x="2152526" y="1452118"/>
          <a:ext cx="725976" cy="251991"/>
        </a:xfrm>
        <a:custGeom>
          <a:avLst/>
          <a:gdLst/>
          <a:ahLst/>
          <a:cxnLst/>
          <a:rect l="0" t="0" r="0" b="0"/>
          <a:pathLst>
            <a:path>
              <a:moveTo>
                <a:pt x="0" y="0"/>
              </a:moveTo>
              <a:lnTo>
                <a:pt x="0" y="125995"/>
              </a:lnTo>
              <a:lnTo>
                <a:pt x="725976" y="125995"/>
              </a:lnTo>
              <a:lnTo>
                <a:pt x="725976" y="2519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21011-51FD-4075-BEA5-B7F4FB497DBF}">
      <dsp:nvSpPr>
        <dsp:cNvPr id="0" name=""/>
        <dsp:cNvSpPr/>
      </dsp:nvSpPr>
      <dsp:spPr>
        <a:xfrm>
          <a:off x="1426549" y="1452118"/>
          <a:ext cx="725976" cy="251991"/>
        </a:xfrm>
        <a:custGeom>
          <a:avLst/>
          <a:gdLst/>
          <a:ahLst/>
          <a:cxnLst/>
          <a:rect l="0" t="0" r="0" b="0"/>
          <a:pathLst>
            <a:path>
              <a:moveTo>
                <a:pt x="725976" y="0"/>
              </a:moveTo>
              <a:lnTo>
                <a:pt x="725976" y="125995"/>
              </a:lnTo>
              <a:lnTo>
                <a:pt x="0" y="125995"/>
              </a:lnTo>
              <a:lnTo>
                <a:pt x="0" y="2519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FA1803-4CC0-4441-BF26-1C1FB1D12896}">
      <dsp:nvSpPr>
        <dsp:cNvPr id="0" name=""/>
        <dsp:cNvSpPr/>
      </dsp:nvSpPr>
      <dsp:spPr>
        <a:xfrm>
          <a:off x="2152526" y="600145"/>
          <a:ext cx="725976" cy="251991"/>
        </a:xfrm>
        <a:custGeom>
          <a:avLst/>
          <a:gdLst/>
          <a:ahLst/>
          <a:cxnLst/>
          <a:rect l="0" t="0" r="0" b="0"/>
          <a:pathLst>
            <a:path>
              <a:moveTo>
                <a:pt x="725976" y="0"/>
              </a:moveTo>
              <a:lnTo>
                <a:pt x="725976" y="125995"/>
              </a:lnTo>
              <a:lnTo>
                <a:pt x="0" y="125995"/>
              </a:lnTo>
              <a:lnTo>
                <a:pt x="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4FDB07-6A02-4886-9502-6A2AF7CD92CC}">
      <dsp:nvSpPr>
        <dsp:cNvPr id="0" name=""/>
        <dsp:cNvSpPr/>
      </dsp:nvSpPr>
      <dsp:spPr>
        <a:xfrm>
          <a:off x="700572" y="600145"/>
          <a:ext cx="2177930" cy="251991"/>
        </a:xfrm>
        <a:custGeom>
          <a:avLst/>
          <a:gdLst/>
          <a:ahLst/>
          <a:cxnLst/>
          <a:rect l="0" t="0" r="0" b="0"/>
          <a:pathLst>
            <a:path>
              <a:moveTo>
                <a:pt x="2177930" y="0"/>
              </a:moveTo>
              <a:lnTo>
                <a:pt x="2177930" y="125995"/>
              </a:lnTo>
              <a:lnTo>
                <a:pt x="0" y="125995"/>
              </a:lnTo>
              <a:lnTo>
                <a:pt x="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2BC126-FCEA-402D-BE1B-929E22B90A64}">
      <dsp:nvSpPr>
        <dsp:cNvPr id="0" name=""/>
        <dsp:cNvSpPr/>
      </dsp:nvSpPr>
      <dsp:spPr>
        <a:xfrm>
          <a:off x="2278522" y="164"/>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dirty="0" smtClean="0">
              <a:latin typeface="Calibri"/>
            </a:rPr>
            <a:t>VĚCNÁ PRÁVA</a:t>
          </a:r>
          <a:endParaRPr lang="cs-CZ" sz="1500" kern="1200" dirty="0" smtClean="0"/>
        </a:p>
      </dsp:txBody>
      <dsp:txXfrm>
        <a:off x="2278522" y="164"/>
        <a:ext cx="1199961" cy="599980"/>
      </dsp:txXfrm>
    </dsp:sp>
    <dsp:sp modelId="{6EC6F6C7-9254-4029-8E74-095F54BE0B3A}">
      <dsp:nvSpPr>
        <dsp:cNvPr id="0" name=""/>
        <dsp:cNvSpPr/>
      </dsp:nvSpPr>
      <dsp:spPr>
        <a:xfrm>
          <a:off x="100591"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K VLASTNÍ VĚCI</a:t>
          </a:r>
          <a:endParaRPr lang="cs-CZ" sz="1500" kern="1200" smtClean="0"/>
        </a:p>
      </dsp:txBody>
      <dsp:txXfrm>
        <a:off x="100591" y="852137"/>
        <a:ext cx="1199961" cy="599980"/>
      </dsp:txXfrm>
    </dsp:sp>
    <dsp:sp modelId="{602CDBFA-EED1-48DB-A868-BC420019B596}">
      <dsp:nvSpPr>
        <dsp:cNvPr id="0" name=""/>
        <dsp:cNvSpPr/>
      </dsp:nvSpPr>
      <dsp:spPr>
        <a:xfrm>
          <a:off x="1552545"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K CIZÍ VĚCI (OMEZENÁ)</a:t>
          </a:r>
          <a:endParaRPr lang="cs-CZ" sz="1500" kern="1200" smtClean="0"/>
        </a:p>
      </dsp:txBody>
      <dsp:txXfrm>
        <a:off x="1552545" y="852137"/>
        <a:ext cx="1199961" cy="599980"/>
      </dsp:txXfrm>
    </dsp:sp>
    <dsp:sp modelId="{39758EDA-E7AF-4773-831A-1A7BB01C985B}">
      <dsp:nvSpPr>
        <dsp:cNvPr id="0" name=""/>
        <dsp:cNvSpPr/>
      </dsp:nvSpPr>
      <dsp:spPr>
        <a:xfrm>
          <a:off x="826568" y="1704110"/>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PRÁVA ZAJIŠŤOVACÍ</a:t>
          </a:r>
          <a:endParaRPr lang="cs-CZ" sz="1500" kern="1200" smtClean="0"/>
        </a:p>
      </dsp:txBody>
      <dsp:txXfrm>
        <a:off x="826568" y="1704110"/>
        <a:ext cx="1199961" cy="599980"/>
      </dsp:txXfrm>
    </dsp:sp>
    <dsp:sp modelId="{75392C3C-8CD8-42C0-9657-88889CD567D6}">
      <dsp:nvSpPr>
        <dsp:cNvPr id="0" name=""/>
        <dsp:cNvSpPr/>
      </dsp:nvSpPr>
      <dsp:spPr>
        <a:xfrm>
          <a:off x="2278522" y="1704110"/>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PRÁVA UŽÍVACÍ A POŽÍVCÍ</a:t>
          </a:r>
          <a:endParaRPr lang="cs-CZ" sz="1500" kern="1200" smtClean="0"/>
        </a:p>
      </dsp:txBody>
      <dsp:txXfrm>
        <a:off x="2278522" y="1704110"/>
        <a:ext cx="1199961" cy="599980"/>
      </dsp:txXfrm>
    </dsp:sp>
    <dsp:sp modelId="{2B496126-69E6-402D-AE3F-21E3B1EFF9EF}">
      <dsp:nvSpPr>
        <dsp:cNvPr id="0" name=""/>
        <dsp:cNvSpPr/>
      </dsp:nvSpPr>
      <dsp:spPr>
        <a:xfrm>
          <a:off x="3004498"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solidFill>
                <a:srgbClr val="FF0000"/>
              </a:solidFill>
              <a:latin typeface="Calibri"/>
            </a:rPr>
            <a:t>K NEMOVITÝM VĚCEM</a:t>
          </a:r>
        </a:p>
      </dsp:txBody>
      <dsp:txXfrm>
        <a:off x="3004498" y="852137"/>
        <a:ext cx="1199961" cy="599980"/>
      </dsp:txXfrm>
    </dsp:sp>
    <dsp:sp modelId="{2AB5CBDC-6945-40A3-9F3C-415404F26DBB}">
      <dsp:nvSpPr>
        <dsp:cNvPr id="0" name=""/>
        <dsp:cNvSpPr/>
      </dsp:nvSpPr>
      <dsp:spPr>
        <a:xfrm>
          <a:off x="4456452"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solidFill>
                <a:srgbClr val="FF0000"/>
              </a:solidFill>
              <a:latin typeface="Calibri"/>
            </a:rPr>
            <a:t>K MOVITÝM VĚCEM</a:t>
          </a:r>
          <a:endParaRPr lang="cs-CZ" sz="1500" kern="1200" smtClean="0"/>
        </a:p>
      </dsp:txBody>
      <dsp:txXfrm>
        <a:off x="4456452" y="852137"/>
        <a:ext cx="1199961" cy="5999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8. 12. 2019</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47</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67</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68</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69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85</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86</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87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24</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25</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26</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27</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46</a:t>
            </a:fld>
            <a:endParaRPr lang="cs-CZ" dirty="0"/>
          </a:p>
        </p:txBody>
      </p:sp>
    </p:spTree>
    <p:extLst>
      <p:ext uri="{BB962C8B-B14F-4D97-AF65-F5344CB8AC3E}">
        <p14:creationId xmlns:p14="http://schemas.microsoft.com/office/powerpoint/2010/main" val="1603319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D1CAE5D-09E9-4E5A-A48E-1076F1AAC24F}" type="datetime1">
              <a:rPr lang="cs-CZ" smtClean="0"/>
              <a:t>8. 12. 2019</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635AD3-145C-4E72-8F3D-FAAAF7340513}" type="datetime1">
              <a:rPr lang="cs-CZ" smtClean="0"/>
              <a:t>8. 12. 2019</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09C34A-9E73-4324-B211-F78A168DE1F8}" type="datetime1">
              <a:rPr lang="cs-CZ" smtClean="0"/>
              <a:t>8. 12. 2019</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B19EFB-BD61-4B9D-A262-83109A3915B8}" type="datetime1">
              <a:rPr lang="cs-CZ" smtClean="0"/>
              <a:t>8. 12. 2019</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BB8AF11-AA1D-439A-98F3-78DEBD1DFB0A}" type="datetime1">
              <a:rPr lang="cs-CZ" smtClean="0"/>
              <a:t>8. 12. 2019</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56528A-DC66-4329-A77B-0F8CC9503857}" type="datetime1">
              <a:rPr lang="cs-CZ" smtClean="0"/>
              <a:t>8. 12. 2019</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A85328B-3B40-48C2-8B43-EE5365018716}" type="datetime1">
              <a:rPr lang="cs-CZ" smtClean="0"/>
              <a:t>8. 12. 2019</a:t>
            </a:fld>
            <a:endParaRPr lang="cs-CZ" dirty="0"/>
          </a:p>
        </p:txBody>
      </p:sp>
      <p:sp>
        <p:nvSpPr>
          <p:cNvPr id="8" name="Zástupný symbol pro zápatí 7"/>
          <p:cNvSpPr>
            <a:spLocks noGrp="1"/>
          </p:cNvSpPr>
          <p:nvPr>
            <p:ph type="ftr" sz="quarter" idx="11"/>
          </p:nvPr>
        </p:nvSpPr>
        <p:spPr/>
        <p:txBody>
          <a:bodyPr/>
          <a:lstStyle/>
          <a:p>
            <a:r>
              <a:rPr lang="cs-CZ" smtClean="0"/>
              <a:t>Občanské právo - základy (osoby),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331F413-31F3-4A90-A745-84C7FD7DDB62}" type="datetime1">
              <a:rPr lang="cs-CZ" smtClean="0"/>
              <a:t>8. 12. 2019</a:t>
            </a:fld>
            <a:endParaRPr lang="cs-CZ" dirty="0"/>
          </a:p>
        </p:txBody>
      </p:sp>
      <p:sp>
        <p:nvSpPr>
          <p:cNvPr id="4" name="Zástupný symbol pro zápatí 3"/>
          <p:cNvSpPr>
            <a:spLocks noGrp="1"/>
          </p:cNvSpPr>
          <p:nvPr>
            <p:ph type="ftr" sz="quarter" idx="11"/>
          </p:nvPr>
        </p:nvSpPr>
        <p:spPr/>
        <p:txBody>
          <a:bodyPr/>
          <a:lstStyle/>
          <a:p>
            <a:r>
              <a:rPr lang="cs-CZ" smtClean="0"/>
              <a:t>Občanské právo - základy (osoby),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06A72FF-D958-4F20-8441-B8496BEF4030}" type="datetime1">
              <a:rPr lang="cs-CZ" smtClean="0"/>
              <a:t>8. 12. 2019</a:t>
            </a:fld>
            <a:endParaRPr lang="cs-CZ" dirty="0"/>
          </a:p>
        </p:txBody>
      </p:sp>
      <p:sp>
        <p:nvSpPr>
          <p:cNvPr id="3" name="Zástupný symbol pro zápatí 2"/>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B179ECB-BFEC-4E0A-927E-BAE2495E9E61}" type="datetime1">
              <a:rPr lang="cs-CZ" smtClean="0"/>
              <a:t>8. 12. 2019</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86E7A1B-C463-4892-A9AF-06EAD78B16F0}" type="datetime1">
              <a:rPr lang="cs-CZ" smtClean="0"/>
              <a:t>8. 12. 2019</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39E1D-ABFD-43F6-B3A3-B78293D679D9}" type="datetime1">
              <a:rPr lang="cs-CZ" smtClean="0"/>
              <a:t>8. 12. 2019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b="1" dirty="0" smtClean="0"/>
              <a:t>BLOK III. Občanské právo</a:t>
            </a:r>
            <a:br>
              <a:rPr lang="cs-CZ" sz="3600" b="1" dirty="0" smtClean="0"/>
            </a:br>
            <a:r>
              <a:rPr lang="cs-CZ" sz="3600" b="1" dirty="0" smtClean="0"/>
              <a:t>(13. </a:t>
            </a:r>
            <a:r>
              <a:rPr lang="cs-CZ" sz="3600" b="1" dirty="0" smtClean="0"/>
              <a:t>12. </a:t>
            </a:r>
            <a:r>
              <a:rPr lang="cs-CZ" sz="3600" b="1" dirty="0" smtClean="0"/>
              <a:t>2019)</a:t>
            </a: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575542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endParaRPr lang="cs-CZ" sz="2400" b="1" i="1" dirty="0"/>
          </a:p>
          <a:p>
            <a:pPr lvl="0" algn="just"/>
            <a:r>
              <a:rPr lang="cs-CZ" i="1" dirty="0" smtClean="0"/>
              <a:t>ROZUMOVÁ </a:t>
            </a:r>
            <a:r>
              <a:rPr lang="cs-CZ" i="1" dirty="0"/>
              <a:t>VYSPĚLOST: SCHOPNOST POSOUDIT NÁSLEDKY VÉHO JEDNÁNÍ (uvědomit si veškeré – i negativní - </a:t>
            </a:r>
            <a:r>
              <a:rPr lang="cs-CZ" i="1" dirty="0" smtClean="0"/>
              <a:t>důsledky)</a:t>
            </a:r>
          </a:p>
          <a:p>
            <a:pPr lvl="0" algn="just"/>
            <a:r>
              <a:rPr lang="cs-CZ" i="1" dirty="0" smtClean="0"/>
              <a:t>VOLNÍ </a:t>
            </a:r>
            <a:r>
              <a:rPr lang="cs-CZ" i="1" dirty="0"/>
              <a:t>VYSPĚLOST: SCHOPNOST SVÉ JEDNÁNÍ OVLÁDNOUT (tj. jednat adekvátně </a:t>
            </a:r>
            <a:r>
              <a:rPr lang="cs-CZ" i="1" dirty="0" smtClean="0"/>
              <a:t>situaci)</a:t>
            </a:r>
          </a:p>
          <a:p>
            <a:pPr lvl="0" algn="just"/>
            <a:r>
              <a:rPr lang="cs-CZ" b="1" i="1" dirty="0" smtClean="0"/>
              <a:t>NUTNO </a:t>
            </a:r>
            <a:r>
              <a:rPr lang="cs-CZ" b="1" i="1" dirty="0"/>
              <a:t>POSUZOVAT </a:t>
            </a:r>
            <a:r>
              <a:rPr lang="cs-CZ" b="1" i="1" dirty="0" smtClean="0"/>
              <a:t>OBJEKTIVNĚ </a:t>
            </a:r>
            <a:r>
              <a:rPr lang="cs-CZ" i="1" dirty="0"/>
              <a:t>-  PRŮMĚRNÝ NEZLETILEC URČITÉHO VĚKU </a:t>
            </a:r>
            <a:endParaRPr lang="cs-CZ" i="1" dirty="0" smtClean="0"/>
          </a:p>
          <a:p>
            <a:pPr lvl="1"/>
            <a:r>
              <a:rPr lang="cs-CZ" dirty="0" smtClean="0"/>
              <a:t>pro </a:t>
            </a:r>
            <a:r>
              <a:rPr lang="cs-CZ" dirty="0"/>
              <a:t>posuzování rozumové a volní vyspělosti k právnímu jednání </a:t>
            </a:r>
            <a:r>
              <a:rPr lang="cs-CZ" dirty="0" smtClean="0"/>
              <a:t>se </a:t>
            </a:r>
            <a:r>
              <a:rPr lang="cs-CZ" dirty="0"/>
              <a:t>využívá</a:t>
            </a:r>
            <a:r>
              <a:rPr lang="cs-CZ" dirty="0" smtClean="0"/>
              <a:t>:</a:t>
            </a:r>
          </a:p>
          <a:p>
            <a:pPr lvl="1"/>
            <a:r>
              <a:rPr lang="cs-CZ" i="1" dirty="0" smtClean="0"/>
              <a:t>typ </a:t>
            </a:r>
            <a:r>
              <a:rPr lang="cs-CZ" i="1" dirty="0"/>
              <a:t>právního </a:t>
            </a:r>
            <a:r>
              <a:rPr lang="cs-CZ" i="1" dirty="0" smtClean="0"/>
              <a:t>jednání </a:t>
            </a:r>
            <a:r>
              <a:rPr lang="cs-CZ" i="1" dirty="0"/>
              <a:t>– zda bezformální a ihned plněno </a:t>
            </a:r>
            <a:endParaRPr lang="cs-CZ" sz="2800" dirty="0"/>
          </a:p>
          <a:p>
            <a:pPr lvl="1"/>
            <a:r>
              <a:rPr lang="cs-CZ" i="1" dirty="0"/>
              <a:t>druh nabyté věci a její hodnotu</a:t>
            </a:r>
            <a:endParaRPr lang="cs-CZ" sz="2800" dirty="0"/>
          </a:p>
          <a:p>
            <a:pPr lvl="1"/>
            <a:r>
              <a:rPr lang="cs-CZ" i="1" dirty="0"/>
              <a:t>společenské důsledky jejího nabytí (zda nenarušují sociální či majetkový status nezletilce</a:t>
            </a:r>
            <a:r>
              <a:rPr lang="cs-CZ" i="1" dirty="0" smtClean="0"/>
              <a:t>)</a:t>
            </a:r>
          </a:p>
          <a:p>
            <a:pPr lvl="1"/>
            <a:endParaRPr lang="cs-CZ" sz="2800" dirty="0"/>
          </a:p>
          <a:p>
            <a:pPr algn="just"/>
            <a:endParaRPr lang="cs-CZ" sz="2000" dirty="0" smtClean="0"/>
          </a:p>
          <a:p>
            <a:pPr algn="just"/>
            <a:endParaRPr lang="cs-CZ" sz="2000" dirty="0"/>
          </a:p>
        </p:txBody>
      </p:sp>
    </p:spTree>
    <p:extLst>
      <p:ext uri="{BB962C8B-B14F-4D97-AF65-F5344CB8AC3E}">
        <p14:creationId xmlns:p14="http://schemas.microsoft.com/office/powerpoint/2010/main" val="1815080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621708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endParaRPr lang="cs-CZ" sz="2400" b="1" dirty="0" smtClean="0"/>
          </a:p>
          <a:p>
            <a:pPr lvl="0" algn="just"/>
            <a:r>
              <a:rPr lang="cs-CZ" sz="2000" b="1" u="sng" dirty="0"/>
              <a:t>souhlas zákonného zástupce</a:t>
            </a:r>
            <a:endParaRPr lang="cs-CZ" sz="2000" dirty="0"/>
          </a:p>
          <a:p>
            <a:pPr lvl="0" algn="just"/>
            <a:r>
              <a:rPr lang="cs-CZ" sz="2000" b="1" dirty="0"/>
              <a:t>souhlasí-li</a:t>
            </a:r>
            <a:r>
              <a:rPr lang="cs-CZ" sz="2000" dirty="0"/>
              <a:t> zákonný zástupce, aby nezletilý, který nenabyl plné svéprávnosti, něco učinil – </a:t>
            </a:r>
            <a:r>
              <a:rPr lang="cs-CZ" sz="2000" b="1" dirty="0"/>
              <a:t>jednotlivý čin</a:t>
            </a:r>
            <a:r>
              <a:rPr lang="cs-CZ" sz="2000" dirty="0"/>
              <a:t> nebo </a:t>
            </a:r>
            <a:r>
              <a:rPr lang="cs-CZ" sz="2000" b="1" dirty="0"/>
              <a:t>komplex jednání</a:t>
            </a:r>
            <a:r>
              <a:rPr lang="cs-CZ" sz="2000" dirty="0"/>
              <a:t> – tento komplex musí být vždy vztažený k určitému účelu, je nezletilý schopen v </a:t>
            </a:r>
            <a:r>
              <a:rPr lang="cs-CZ" sz="2000" b="1" dirty="0"/>
              <a:t>mezích souhlasu sám právně jednat,</a:t>
            </a:r>
            <a:r>
              <a:rPr lang="cs-CZ" sz="2000" dirty="0"/>
              <a:t> pokud to není zákonem zvlášť zakázáno</a:t>
            </a:r>
          </a:p>
          <a:p>
            <a:pPr lvl="0" algn="just"/>
            <a:r>
              <a:rPr lang="cs-CZ" sz="2000" b="1" dirty="0"/>
              <a:t>náročnost a rozsah</a:t>
            </a:r>
            <a:r>
              <a:rPr lang="cs-CZ" sz="2000" dirty="0"/>
              <a:t> jednání nezletilého </a:t>
            </a:r>
            <a:r>
              <a:rPr lang="cs-CZ" sz="2000" b="1" dirty="0"/>
              <a:t>nesmí vybočovat z mezí zvyklostí společenského života</a:t>
            </a:r>
            <a:endParaRPr lang="cs-CZ" sz="2000" dirty="0"/>
          </a:p>
          <a:p>
            <a:pPr lvl="0" algn="just"/>
            <a:r>
              <a:rPr lang="cs-CZ" sz="2000" dirty="0"/>
              <a:t>souhlas může být následně omezen i vzat zpět</a:t>
            </a:r>
          </a:p>
          <a:p>
            <a:pPr lvl="0" algn="just"/>
            <a:r>
              <a:rPr lang="cs-CZ" sz="2000" i="1" u="sng" dirty="0"/>
              <a:t>Př.</a:t>
            </a:r>
            <a:r>
              <a:rPr lang="cs-CZ" sz="2000" i="1" dirty="0"/>
              <a:t>: Matka přivede do obchodu s elektronikou dvanáctiletého syna, dá mu svoji platební kartu a řekne: „Ať si koupí, co chce,“ a odejde ke kadeřníkovi. Syn si vybere mobilní telefon za 25 000 Kč a zaplatí jej. Nebude již možné namítat neplatnost smlouvy z toho důvodu, že nezletilý neměl souhlas ke koupi určité věci nebo že chyběl souhlas jeho otce.</a:t>
            </a:r>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Občanské právo - základy (osoby), JUDr. Michal Márton, Ph.D.</a:t>
            </a:r>
            <a:endParaRPr lang="cs-CZ" dirty="0"/>
          </a:p>
        </p:txBody>
      </p:sp>
      <p:sp>
        <p:nvSpPr>
          <p:cNvPr id="5" name="Obdélník 4"/>
          <p:cNvSpPr/>
          <p:nvPr/>
        </p:nvSpPr>
        <p:spPr>
          <a:xfrm>
            <a:off x="611560" y="620689"/>
            <a:ext cx="8208912" cy="6555641"/>
          </a:xfrm>
          <a:prstGeom prst="rect">
            <a:avLst/>
          </a:prstGeom>
        </p:spPr>
        <p:txBody>
          <a:bodyPr wrap="square">
            <a:spAutoFit/>
          </a:bodyPr>
          <a:lstStyle/>
          <a:p>
            <a:pPr lvl="0" algn="just"/>
            <a:r>
              <a:rPr lang="cs-CZ" sz="2400" b="1" dirty="0" smtClean="0"/>
              <a:t>občanské právo-základy</a:t>
            </a:r>
          </a:p>
          <a:p>
            <a:pPr lvl="0" algn="just"/>
            <a:endParaRPr lang="cs-CZ" b="1" dirty="0" smtClean="0"/>
          </a:p>
          <a:p>
            <a:pPr lvl="0" algn="just"/>
            <a:r>
              <a:rPr lang="cs-CZ" b="1" u="sng" dirty="0"/>
              <a:t>souhlas zákonného zástupce k provozování obchodního závodu</a:t>
            </a:r>
            <a:endParaRPr lang="cs-CZ" dirty="0"/>
          </a:p>
          <a:p>
            <a:pPr lvl="0" algn="just"/>
            <a:r>
              <a:rPr lang="cs-CZ" dirty="0"/>
              <a:t>udělí-li zákonný zástupce nezletilého, který nenabyl plné svéprávnosti, </a:t>
            </a:r>
            <a:r>
              <a:rPr lang="cs-CZ" b="1" dirty="0"/>
              <a:t>souhlas k samostatnému provozování obchodního závodu nebo k jiné obdobné výdělečné činnosti,</a:t>
            </a:r>
            <a:r>
              <a:rPr lang="cs-CZ" dirty="0"/>
              <a:t> stává se nezletilý způsobilý k jednáním, jež jsou s touto činností spojena</a:t>
            </a:r>
          </a:p>
          <a:p>
            <a:pPr lvl="0" algn="just"/>
            <a:r>
              <a:rPr lang="cs-CZ" dirty="0"/>
              <a:t>vhledem k závažnosti tohoto opatření pro nezletilé se k platnosti souhlasu se vyžaduje </a:t>
            </a:r>
            <a:r>
              <a:rPr lang="cs-CZ" b="1" dirty="0"/>
              <a:t>přivolení soudu</a:t>
            </a:r>
            <a:r>
              <a:rPr lang="cs-CZ" dirty="0"/>
              <a:t> – to nahrazuje podmínku určitého věku, pokud je stanovena pro výkon určité výdělečné činnosti</a:t>
            </a:r>
          </a:p>
          <a:p>
            <a:pPr lvl="0" algn="just"/>
            <a:r>
              <a:rPr lang="cs-CZ" dirty="0"/>
              <a:t>souhlas může zákonný zástupce </a:t>
            </a:r>
            <a:r>
              <a:rPr lang="cs-CZ" b="1" dirty="0"/>
              <a:t>odvolat jen s přivolením soudu</a:t>
            </a:r>
            <a:endParaRPr lang="cs-CZ" dirty="0"/>
          </a:p>
          <a:p>
            <a:pPr lvl="0" algn="just"/>
            <a:r>
              <a:rPr lang="cs-CZ" b="1" u="sng" dirty="0"/>
              <a:t>Pracovně právní ustanovení</a:t>
            </a:r>
            <a:endParaRPr lang="cs-CZ" dirty="0"/>
          </a:p>
          <a:p>
            <a:pPr lvl="0" algn="just"/>
            <a:r>
              <a:rPr lang="cs-CZ" dirty="0"/>
              <a:t>závislá </a:t>
            </a:r>
            <a:r>
              <a:rPr lang="cs-CZ" b="1" dirty="0"/>
              <a:t>práce nezletilých mladších než 15 let</a:t>
            </a:r>
            <a:r>
              <a:rPr lang="cs-CZ" dirty="0"/>
              <a:t> nebo </a:t>
            </a:r>
            <a:r>
              <a:rPr lang="cs-CZ" b="1" dirty="0"/>
              <a:t>nezletilých, kteří neukončili povinnou školní docházku</a:t>
            </a:r>
            <a:r>
              <a:rPr lang="cs-CZ" dirty="0"/>
              <a:t>, je </a:t>
            </a:r>
            <a:r>
              <a:rPr lang="cs-CZ" b="1" dirty="0"/>
              <a:t>zakázána</a:t>
            </a:r>
            <a:r>
              <a:rPr lang="cs-CZ" dirty="0"/>
              <a:t> – tito nezletilí mohou vykonávat jen uměleckou, kulturní, reklamní nebo sportovní činnost za podmínek stanovených jiným právním předpisem.</a:t>
            </a:r>
          </a:p>
          <a:p>
            <a:pPr lvl="0" algn="just"/>
            <a:r>
              <a:rPr lang="cs-CZ" dirty="0"/>
              <a:t>nezletilý, který </a:t>
            </a:r>
            <a:r>
              <a:rPr lang="cs-CZ" b="1" dirty="0"/>
              <a:t>dovršil 15 let</a:t>
            </a:r>
            <a:r>
              <a:rPr lang="cs-CZ" dirty="0"/>
              <a:t> a </a:t>
            </a:r>
            <a:r>
              <a:rPr lang="cs-CZ" b="1" dirty="0" smtClean="0"/>
              <a:t>nebo ukončil </a:t>
            </a:r>
            <a:r>
              <a:rPr lang="cs-CZ" b="1" dirty="0"/>
              <a:t>povinnou školní docházku</a:t>
            </a:r>
            <a:r>
              <a:rPr lang="cs-CZ" dirty="0"/>
              <a:t>, se může zavázat k výkonu závislé práce podle jiného právního předpisu</a:t>
            </a:r>
          </a:p>
          <a:p>
            <a:pPr lvl="0" algn="just"/>
            <a:r>
              <a:rPr lang="cs-CZ" b="1" dirty="0" smtClean="0"/>
              <a:t>nezletilý</a:t>
            </a:r>
            <a:r>
              <a:rPr lang="cs-CZ" b="1" dirty="0"/>
              <a:t>, který nedovršil věk 16 let</a:t>
            </a:r>
            <a:r>
              <a:rPr lang="cs-CZ" dirty="0"/>
              <a:t>, může sám uzavřít pracovní smlouvu, avšak jeho </a:t>
            </a:r>
            <a:r>
              <a:rPr lang="cs-CZ" b="1" dirty="0"/>
              <a:t>zákonný zástupce může zasáhnout a rozvázat pracovní poměr či smlouvu o výkonu práce</a:t>
            </a:r>
            <a:r>
              <a:rPr lang="cs-CZ" dirty="0"/>
              <a:t>, zvolil si nezletilý takové zaměstnání, které je na újmu jeho vzdělání, vývoji nebo </a:t>
            </a:r>
            <a:r>
              <a:rPr lang="cs-CZ" dirty="0" smtClean="0"/>
              <a:t>zdraví</a:t>
            </a:r>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827919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endParaRPr lang="cs-CZ" sz="2000" b="1" dirty="0" smtClean="0"/>
          </a:p>
          <a:p>
            <a:pPr lvl="0"/>
            <a:r>
              <a:rPr lang="cs-CZ" sz="2000" b="1" dirty="0" smtClean="0"/>
              <a:t>Právnické osoby</a:t>
            </a:r>
            <a:endParaRPr lang="cs-CZ" b="1" dirty="0"/>
          </a:p>
          <a:p>
            <a:r>
              <a:rPr lang="cs-CZ" dirty="0"/>
              <a:t>§ 20 odst. 1: „Právnická osoba je </a:t>
            </a:r>
            <a:r>
              <a:rPr lang="cs-CZ" u="sng" dirty="0"/>
              <a:t>organizovaný útvar</a:t>
            </a:r>
            <a:r>
              <a:rPr lang="cs-CZ" dirty="0"/>
              <a:t>, o kterém zákon </a:t>
            </a:r>
            <a:r>
              <a:rPr lang="cs-CZ" u="sng" dirty="0"/>
              <a:t>stanoví</a:t>
            </a:r>
            <a:r>
              <a:rPr lang="cs-CZ" dirty="0"/>
              <a:t>, že má právní osobnost, nebo jehož osobnost zákon </a:t>
            </a:r>
            <a:r>
              <a:rPr lang="cs-CZ" u="sng" dirty="0"/>
              <a:t>uzná</a:t>
            </a:r>
            <a:r>
              <a:rPr lang="cs-CZ" dirty="0"/>
              <a:t>“.</a:t>
            </a:r>
          </a:p>
          <a:p>
            <a:pPr lvl="0"/>
            <a:endParaRPr lang="cs-CZ" dirty="0" smtClean="0"/>
          </a:p>
          <a:p>
            <a:pPr lvl="0"/>
            <a:r>
              <a:rPr lang="cs-CZ" b="1" dirty="0"/>
              <a:t>postup vzniku: </a:t>
            </a:r>
            <a:r>
              <a:rPr lang="cs-CZ" dirty="0"/>
              <a:t>ustavení → vznik</a:t>
            </a:r>
          </a:p>
          <a:p>
            <a:pPr lvl="0"/>
            <a:r>
              <a:rPr lang="cs-CZ" b="1" dirty="0"/>
              <a:t>ustavení: </a:t>
            </a:r>
            <a:r>
              <a:rPr lang="cs-CZ" dirty="0"/>
              <a:t>zakladatelské právní jednání</a:t>
            </a:r>
            <a:r>
              <a:rPr lang="cs-CZ" b="1" dirty="0"/>
              <a:t> – </a:t>
            </a:r>
            <a:r>
              <a:rPr lang="cs-CZ" dirty="0"/>
              <a:t>přijetí stanov nebo jiné smlouvy (více osob), zakladatelská listina (když to připustí zákon – 1 osoba), zákon, jiný způsob</a:t>
            </a:r>
          </a:p>
          <a:p>
            <a:pPr lvl="0"/>
            <a:r>
              <a:rPr lang="cs-CZ" b="1" dirty="0"/>
              <a:t>vznik: </a:t>
            </a:r>
            <a:r>
              <a:rPr lang="cs-CZ" b="1" i="1" dirty="0"/>
              <a:t>registrační princip </a:t>
            </a:r>
            <a:r>
              <a:rPr lang="cs-CZ" dirty="0"/>
              <a:t>– vznik dnem registrace (§ 126 – výjimky), po vzniku se nelze domáhat, že PO nevznikla, lze prohlásit za neplatnou (vstup do likvidace, důvody v § 129</a:t>
            </a:r>
            <a:r>
              <a:rPr lang="cs-CZ" dirty="0" smtClean="0"/>
              <a:t>)</a:t>
            </a:r>
          </a:p>
          <a:p>
            <a:r>
              <a:rPr lang="cs-CZ" b="1" dirty="0"/>
              <a:t>Zrušení PO může nastat:</a:t>
            </a:r>
          </a:p>
          <a:p>
            <a:pPr lvl="0"/>
            <a:r>
              <a:rPr lang="cs-CZ" dirty="0"/>
              <a:t>právním jednáním (rozhodnutím příslušného orgánu PO</a:t>
            </a:r>
            <a:r>
              <a:rPr lang="cs-CZ" dirty="0" smtClean="0"/>
              <a:t>), uplynutím doby, rozhodnutím </a:t>
            </a:r>
            <a:r>
              <a:rPr lang="cs-CZ" dirty="0"/>
              <a:t>orgánu veřejné moci (viz § 172</a:t>
            </a:r>
            <a:r>
              <a:rPr lang="cs-CZ" dirty="0" smtClean="0"/>
              <a:t>), dosažením účelu, z</a:t>
            </a:r>
            <a:r>
              <a:rPr lang="cs-CZ" dirty="0"/>
              <a:t> dalších důvodů stanovených zákonem (§ 168)</a:t>
            </a:r>
          </a:p>
          <a:p>
            <a:r>
              <a:rPr lang="cs-CZ" dirty="0"/>
              <a:t>Zrušení může být: </a:t>
            </a:r>
          </a:p>
          <a:p>
            <a:pPr lvl="0"/>
            <a:r>
              <a:rPr lang="cs-CZ" b="1" dirty="0"/>
              <a:t>s likvidací</a:t>
            </a:r>
            <a:r>
              <a:rPr lang="cs-CZ" dirty="0"/>
              <a:t>, zaniká-li PO bez právního nástupce</a:t>
            </a:r>
          </a:p>
          <a:p>
            <a:pPr lvl="0"/>
            <a:r>
              <a:rPr lang="cs-CZ" b="1" dirty="0"/>
              <a:t>bez likvidace</a:t>
            </a:r>
            <a:r>
              <a:rPr lang="cs-CZ" dirty="0"/>
              <a:t>, nabývá-li celé jmění zrušované PO právní nástupce (např. při přeměně) </a:t>
            </a:r>
          </a:p>
          <a:p>
            <a:r>
              <a:rPr lang="cs-CZ" b="1" dirty="0"/>
              <a:t>Zánik PO nastává</a:t>
            </a:r>
          </a:p>
          <a:p>
            <a:pPr lvl="0"/>
            <a:r>
              <a:rPr lang="cs-CZ" dirty="0"/>
              <a:t>u PO zapsaných do VR dnem výmazu z VR (§ 185)</a:t>
            </a:r>
          </a:p>
          <a:p>
            <a:pPr lvl="0"/>
            <a:r>
              <a:rPr lang="cs-CZ" dirty="0"/>
              <a:t>u PO nepodléhajících zápisu skončením likvidace (§ 186)</a:t>
            </a:r>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704808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Právnické osoby</a:t>
            </a:r>
          </a:p>
          <a:p>
            <a:pPr lvl="0" algn="just"/>
            <a:endParaRPr lang="cs-CZ" sz="2000" b="1" dirty="0"/>
          </a:p>
          <a:p>
            <a:pPr lvl="0" algn="just"/>
            <a:r>
              <a:rPr lang="cs-CZ" sz="2000" b="1" dirty="0" smtClean="0"/>
              <a:t>= právní osobnost a způsobilost právně jednat vznikají v jednom okamžiku – vznikem a končí zánikem</a:t>
            </a:r>
          </a:p>
          <a:p>
            <a:pPr lvl="0" algn="just"/>
            <a:r>
              <a:rPr lang="cs-CZ" sz="2000" b="1" dirty="0" smtClean="0"/>
              <a:t>= způsobilost právně jednat se přičítá osobě, která je za právnickou osobu oprávněna jednat</a:t>
            </a:r>
          </a:p>
          <a:p>
            <a:pPr lvl="0" algn="just"/>
            <a:endParaRPr lang="cs-CZ" sz="2000" b="1" dirty="0"/>
          </a:p>
          <a:p>
            <a:r>
              <a:rPr lang="cs-CZ" b="1" i="1" u="sng" dirty="0"/>
              <a:t>Úprava v zákoně č. 89/2012 Sb.</a:t>
            </a:r>
            <a:endParaRPr lang="cs-CZ" dirty="0"/>
          </a:p>
          <a:p>
            <a:r>
              <a:rPr lang="cs-CZ" dirty="0"/>
              <a:t>		    </a:t>
            </a:r>
            <a:r>
              <a:rPr lang="cs-CZ" dirty="0" smtClean="0"/>
              <a:t>                                                    obchodní </a:t>
            </a:r>
            <a:r>
              <a:rPr lang="cs-CZ" dirty="0"/>
              <a:t>společnosti</a:t>
            </a:r>
          </a:p>
          <a:p>
            <a:r>
              <a:rPr lang="cs-CZ" b="1" dirty="0"/>
              <a:t>	</a:t>
            </a:r>
            <a:r>
              <a:rPr lang="cs-CZ" b="1" dirty="0" smtClean="0"/>
              <a:t>Obchodní </a:t>
            </a:r>
            <a:r>
              <a:rPr lang="cs-CZ" b="1" dirty="0"/>
              <a:t>korporace        </a:t>
            </a:r>
            <a:endParaRPr lang="cs-CZ" dirty="0"/>
          </a:p>
          <a:p>
            <a:r>
              <a:rPr lang="cs-CZ" b="1" dirty="0"/>
              <a:t>Korporace:	</a:t>
            </a:r>
            <a:r>
              <a:rPr lang="cs-CZ" dirty="0"/>
              <a:t>(dříve: </a:t>
            </a:r>
            <a:r>
              <a:rPr lang="cs-CZ" dirty="0" err="1"/>
              <a:t>ObchZ</a:t>
            </a:r>
            <a:r>
              <a:rPr lang="cs-CZ" dirty="0"/>
              <a:t>., nyní: ZOK)</a:t>
            </a:r>
            <a:r>
              <a:rPr lang="cs-CZ" b="1" dirty="0"/>
              <a:t>	    </a:t>
            </a:r>
            <a:r>
              <a:rPr lang="cs-CZ" dirty="0"/>
              <a:t>družstva</a:t>
            </a:r>
          </a:p>
          <a:p>
            <a:r>
              <a:rPr lang="cs-CZ" b="1" dirty="0"/>
              <a:t>	</a:t>
            </a:r>
            <a:endParaRPr lang="cs-CZ" dirty="0"/>
          </a:p>
          <a:p>
            <a:r>
              <a:rPr lang="cs-CZ" b="1" dirty="0"/>
              <a:t>	Spolky </a:t>
            </a:r>
            <a:r>
              <a:rPr lang="cs-CZ" dirty="0"/>
              <a:t>(dříve: z. o sdružování občanů, nyní: OZ)</a:t>
            </a:r>
          </a:p>
          <a:p>
            <a:r>
              <a:rPr lang="cs-CZ" b="1" dirty="0"/>
              <a:t>	</a:t>
            </a:r>
            <a:endParaRPr lang="cs-CZ" b="1" dirty="0" smtClean="0"/>
          </a:p>
          <a:p>
            <a:r>
              <a:rPr lang="cs-CZ" b="1" dirty="0"/>
              <a:t> </a:t>
            </a:r>
            <a:r>
              <a:rPr lang="cs-CZ" b="1" dirty="0" smtClean="0"/>
              <a:t>                Nadace</a:t>
            </a:r>
            <a:endParaRPr lang="cs-CZ" dirty="0"/>
          </a:p>
          <a:p>
            <a:r>
              <a:rPr lang="cs-CZ" b="1" dirty="0"/>
              <a:t>Fundace: </a:t>
            </a:r>
            <a:endParaRPr lang="cs-CZ" dirty="0"/>
          </a:p>
          <a:p>
            <a:r>
              <a:rPr lang="cs-CZ" b="1" dirty="0"/>
              <a:t>	</a:t>
            </a:r>
            <a:r>
              <a:rPr lang="cs-CZ" b="1" dirty="0" smtClean="0"/>
              <a:t>Nadační </a:t>
            </a:r>
            <a:r>
              <a:rPr lang="cs-CZ" b="1" dirty="0"/>
              <a:t>fondy</a:t>
            </a:r>
            <a:endParaRPr lang="cs-CZ"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747897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pPr lvl="0" algn="just"/>
            <a:endParaRPr lang="cs-CZ" sz="2000" b="1" dirty="0" smtClean="0"/>
          </a:p>
          <a:p>
            <a:pPr algn="just"/>
            <a:r>
              <a:rPr lang="cs-CZ" dirty="0"/>
              <a:t>Článek 7 LZPS</a:t>
            </a:r>
          </a:p>
          <a:p>
            <a:pPr algn="just"/>
            <a:r>
              <a:rPr lang="cs-CZ" dirty="0"/>
              <a:t>Nedotknutelnost osoby a jejího soukromí je zaručena. Omezena může být jen v případech stanovených zákonem.</a:t>
            </a:r>
          </a:p>
          <a:p>
            <a:pPr algn="just"/>
            <a:r>
              <a:rPr lang="cs-CZ" dirty="0"/>
              <a:t> </a:t>
            </a:r>
          </a:p>
          <a:p>
            <a:pPr algn="just"/>
            <a:r>
              <a:rPr lang="cs-CZ" dirty="0"/>
              <a:t>Článek 10 LZPS</a:t>
            </a:r>
          </a:p>
          <a:p>
            <a:pPr algn="just"/>
            <a:r>
              <a:rPr lang="cs-CZ" dirty="0"/>
              <a:t> (1) Každý má právo, aby byla zachována jeho lidská důstojnost, osobní čest, dobrá pověst a chráněno jeho jméno. </a:t>
            </a:r>
          </a:p>
          <a:p>
            <a:pPr algn="just"/>
            <a:r>
              <a:rPr lang="cs-CZ" dirty="0"/>
              <a:t>(2) Každý má právo na ochranu před neoprávněným zasahováním do soukromého a rodinného života. </a:t>
            </a:r>
          </a:p>
          <a:p>
            <a:pPr algn="just"/>
            <a:r>
              <a:rPr lang="cs-CZ" dirty="0"/>
              <a:t>(3) Každý má právo na ochranu před neoprávněným shromažďováním, zveřejňováním nebo jiným zneužíváním údajů o své osobě.</a:t>
            </a:r>
          </a:p>
          <a:p>
            <a:pPr algn="just"/>
            <a:r>
              <a:rPr lang="cs-CZ" dirty="0"/>
              <a:t> </a:t>
            </a:r>
          </a:p>
          <a:p>
            <a:pPr algn="just"/>
            <a:r>
              <a:rPr lang="cs-CZ" dirty="0"/>
              <a:t>§ 81</a:t>
            </a:r>
          </a:p>
          <a:p>
            <a:pPr algn="just"/>
            <a:r>
              <a:rPr lang="cs-CZ" dirty="0"/>
              <a:t>(1) Chráněna je osobnost člověka včetně všech jeho přirozených práv. Každý je povinen ctít svobodné rozhodnutí člověka žít podle svého. </a:t>
            </a:r>
          </a:p>
          <a:p>
            <a:pPr algn="just"/>
            <a:r>
              <a:rPr lang="cs-CZ" dirty="0"/>
              <a:t>(2) Ochrany požívají zejména život a důstojnost člověka, jeho zdraví a právo žít v příznivém životním prostředí, jeho vážnost, čest, soukromí a jeho projevy osobní povahy.</a:t>
            </a:r>
          </a:p>
          <a:p>
            <a:r>
              <a:rPr lang="cs-CZ" sz="2000" dirty="0"/>
              <a:t> </a:t>
            </a:r>
          </a:p>
        </p:txBody>
      </p:sp>
    </p:spTree>
    <p:extLst>
      <p:ext uri="{BB962C8B-B14F-4D97-AF65-F5344CB8AC3E}">
        <p14:creationId xmlns:p14="http://schemas.microsoft.com/office/powerpoint/2010/main" val="3088636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612475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pPr lvl="0" algn="just"/>
            <a:endParaRPr lang="cs-CZ" sz="2000" b="1" dirty="0"/>
          </a:p>
          <a:p>
            <a:pPr lvl="0"/>
            <a:r>
              <a:rPr lang="cs-CZ" sz="2000" i="1" dirty="0"/>
              <a:t>právo na </a:t>
            </a:r>
            <a:r>
              <a:rPr lang="cs-CZ" sz="2000" b="1" i="1" dirty="0"/>
              <a:t>jméno</a:t>
            </a:r>
            <a:endParaRPr lang="cs-CZ" sz="2000" dirty="0"/>
          </a:p>
          <a:p>
            <a:pPr lvl="0"/>
            <a:r>
              <a:rPr lang="cs-CZ" sz="2000" i="1" dirty="0"/>
              <a:t>právo na </a:t>
            </a:r>
            <a:r>
              <a:rPr lang="cs-CZ" sz="2000" b="1" i="1" dirty="0"/>
              <a:t>osobní svobodu</a:t>
            </a:r>
            <a:endParaRPr lang="cs-CZ" sz="2000" dirty="0"/>
          </a:p>
          <a:p>
            <a:pPr lvl="0"/>
            <a:r>
              <a:rPr lang="cs-CZ" sz="2000" i="1" dirty="0"/>
              <a:t>právo na </a:t>
            </a:r>
            <a:r>
              <a:rPr lang="cs-CZ" sz="2000" b="1" i="1" dirty="0"/>
              <a:t>občanskou čest a důstojnost</a:t>
            </a:r>
            <a:r>
              <a:rPr lang="cs-CZ" sz="2000" dirty="0"/>
              <a:t> </a:t>
            </a:r>
          </a:p>
          <a:p>
            <a:pPr lvl="0"/>
            <a:r>
              <a:rPr lang="cs-CZ" sz="2000" i="1" dirty="0"/>
              <a:t>právo na </a:t>
            </a:r>
            <a:r>
              <a:rPr lang="cs-CZ" sz="2000" b="1" i="1" dirty="0"/>
              <a:t>podobu a právo k podobizně</a:t>
            </a:r>
            <a:endParaRPr lang="cs-CZ" sz="2000" dirty="0"/>
          </a:p>
          <a:p>
            <a:pPr lvl="0"/>
            <a:r>
              <a:rPr lang="cs-CZ" sz="2000" i="1" dirty="0"/>
              <a:t>právo na </a:t>
            </a:r>
            <a:r>
              <a:rPr lang="cs-CZ" sz="2000" b="1" i="1" dirty="0"/>
              <a:t>soukromí</a:t>
            </a:r>
            <a:endParaRPr lang="cs-CZ" sz="2000" dirty="0"/>
          </a:p>
          <a:p>
            <a:pPr lvl="0"/>
            <a:r>
              <a:rPr lang="cs-CZ" sz="2000" i="1" dirty="0"/>
              <a:t>právo na </a:t>
            </a:r>
            <a:r>
              <a:rPr lang="cs-CZ" sz="2000" b="1" i="1" dirty="0"/>
              <a:t>tělesnou integritu</a:t>
            </a:r>
            <a:endParaRPr lang="cs-CZ" sz="2000" dirty="0"/>
          </a:p>
          <a:p>
            <a:pPr lvl="0"/>
            <a:r>
              <a:rPr lang="cs-CZ" sz="2000" i="1" dirty="0"/>
              <a:t>právo na </a:t>
            </a:r>
            <a:r>
              <a:rPr lang="cs-CZ" sz="2000" b="1" i="1" dirty="0"/>
              <a:t>slovní projevy</a:t>
            </a:r>
            <a:endParaRPr lang="cs-CZ" sz="2000" dirty="0"/>
          </a:p>
          <a:p>
            <a:pPr lvl="0" algn="just"/>
            <a:endParaRPr lang="cs-CZ" sz="2000" b="1" dirty="0"/>
          </a:p>
          <a:p>
            <a:pPr lvl="0" algn="just"/>
            <a:endParaRPr lang="cs-CZ" sz="2000" b="1" u="sng" dirty="0"/>
          </a:p>
          <a:p>
            <a:pPr lvl="0" algn="just"/>
            <a:endParaRPr lang="cs-CZ" sz="2000" b="1"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738663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pPr lvl="0" algn="just"/>
            <a:endParaRPr lang="cs-CZ" sz="2000" b="1" i="1" dirty="0" smtClean="0"/>
          </a:p>
          <a:p>
            <a:pPr lvl="0" algn="just"/>
            <a:r>
              <a:rPr lang="en-US" b="1" dirty="0" err="1"/>
              <a:t>Jméno</a:t>
            </a:r>
            <a:endParaRPr lang="cs-CZ" sz="2800" dirty="0"/>
          </a:p>
          <a:p>
            <a:pPr lvl="0" algn="just"/>
            <a:r>
              <a:rPr lang="cs-CZ" dirty="0"/>
              <a:t>jménem je – </a:t>
            </a:r>
            <a:r>
              <a:rPr lang="cs-CZ" b="1" dirty="0"/>
              <a:t>osobní jméno a příjmení, rodné příjmení, další jména</a:t>
            </a:r>
            <a:r>
              <a:rPr lang="cs-CZ" dirty="0"/>
              <a:t> (např. ruské </a:t>
            </a:r>
            <a:r>
              <a:rPr lang="cs-CZ" dirty="0" err="1"/>
              <a:t>otčestvo</a:t>
            </a:r>
            <a:r>
              <a:rPr lang="cs-CZ" dirty="0"/>
              <a:t>)</a:t>
            </a:r>
            <a:endParaRPr lang="cs-CZ" sz="2800" dirty="0"/>
          </a:p>
          <a:p>
            <a:pPr lvl="0" algn="just"/>
            <a:r>
              <a:rPr lang="cs-CZ" dirty="0"/>
              <a:t>každý má právo </a:t>
            </a:r>
            <a:r>
              <a:rPr lang="cs-CZ" u="sng" dirty="0"/>
              <a:t>užívat</a:t>
            </a:r>
            <a:r>
              <a:rPr lang="cs-CZ" dirty="0"/>
              <a:t> své jméno, právo </a:t>
            </a:r>
            <a:r>
              <a:rPr lang="cs-CZ" u="sng" dirty="0"/>
              <a:t>na ochranu</a:t>
            </a:r>
            <a:r>
              <a:rPr lang="cs-CZ" dirty="0"/>
              <a:t> a </a:t>
            </a:r>
            <a:r>
              <a:rPr lang="cs-CZ" u="sng" dirty="0"/>
              <a:t>úctu ke jménu</a:t>
            </a:r>
            <a:endParaRPr lang="cs-CZ" sz="2800" dirty="0"/>
          </a:p>
          <a:p>
            <a:pPr lvl="0" algn="just"/>
            <a:r>
              <a:rPr lang="cs-CZ" dirty="0"/>
              <a:t>užívá-li někdo jiné jméno než své vlastní (ať jméno cizí či smyšlené) nese následky z omylů a újem, které tímto jednáním vzniknou</a:t>
            </a:r>
            <a:endParaRPr lang="cs-CZ" sz="2800" dirty="0"/>
          </a:p>
          <a:p>
            <a:pPr lvl="0" algn="just"/>
            <a:r>
              <a:rPr lang="cs-CZ" dirty="0"/>
              <a:t>ochrana jména</a:t>
            </a:r>
            <a:endParaRPr lang="cs-CZ" sz="2800" dirty="0"/>
          </a:p>
          <a:p>
            <a:pPr lvl="1" algn="just"/>
            <a:r>
              <a:rPr lang="cs-CZ" dirty="0"/>
              <a:t>před situací, kdy někdo zpochybňuje něčí právo na jeho jméno</a:t>
            </a:r>
            <a:endParaRPr lang="cs-CZ" sz="2800" dirty="0"/>
          </a:p>
          <a:p>
            <a:pPr lvl="1" algn="just"/>
            <a:r>
              <a:rPr lang="cs-CZ" dirty="0"/>
              <a:t>před neoprávněným zásahem do práva na jméno (např. neoprávněné užití jména)</a:t>
            </a:r>
            <a:endParaRPr lang="cs-CZ" sz="2800" dirty="0"/>
          </a:p>
          <a:p>
            <a:pPr lvl="0" algn="just"/>
            <a:r>
              <a:rPr lang="cs-CZ" dirty="0"/>
              <a:t>nemůže-li dotčená osoba uplatnit právo na ochranu jména sama (např. je nepřítomná, nezvěstná, nesvéprávná), může ochranu uplatnit manžel, potomek, předek nebo partner → to neplatí dala-li dotčená osoba (svéprávná) výslovně najevo, že si to nepřeje</a:t>
            </a:r>
            <a:endParaRPr lang="cs-CZ" sz="2800" dirty="0"/>
          </a:p>
          <a:p>
            <a:pPr lvl="0" algn="just"/>
            <a:r>
              <a:rPr lang="cs-CZ" dirty="0"/>
              <a:t>jde-li o neoprávněný </a:t>
            </a:r>
            <a:r>
              <a:rPr lang="cs-CZ" b="1" dirty="0"/>
              <a:t>zásah do příjmení</a:t>
            </a:r>
            <a:r>
              <a:rPr lang="cs-CZ" dirty="0"/>
              <a:t> nebo je-li pro to jiný důvod spočívající </a:t>
            </a:r>
            <a:r>
              <a:rPr lang="cs-CZ" b="1" dirty="0"/>
              <a:t>v důležitém zájmu na ochraně rodiny, může se práva na ochranu osoby domáhat manžel nebo jiná blízká osoba</a:t>
            </a:r>
            <a:r>
              <a:rPr lang="cs-CZ" dirty="0"/>
              <a:t> (a to navzdory tomu, že do jejich práva ke jménu přímo zasaženo nebylo</a:t>
            </a:r>
            <a:endParaRPr lang="cs-CZ" sz="2800" dirty="0"/>
          </a:p>
          <a:p>
            <a:pPr lvl="0" algn="just"/>
            <a:endParaRPr lang="cs-CZ" sz="1400" b="1" i="1"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674030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r>
              <a:rPr lang="cs-CZ" sz="2000" dirty="0"/>
              <a:t>P</a:t>
            </a:r>
            <a:r>
              <a:rPr lang="cs-CZ" sz="2000" b="1" dirty="0"/>
              <a:t>rávní ochrana jména</a:t>
            </a:r>
            <a:r>
              <a:rPr lang="cs-CZ" sz="2000" dirty="0"/>
              <a:t>: </a:t>
            </a:r>
          </a:p>
          <a:p>
            <a:pPr algn="just"/>
            <a:r>
              <a:rPr lang="cs-CZ" sz="2000" dirty="0"/>
              <a:t>a) před </a:t>
            </a:r>
            <a:r>
              <a:rPr lang="cs-CZ" sz="2000" b="1" u="sng" dirty="0"/>
              <a:t>zpochybněním</a:t>
            </a:r>
            <a:r>
              <a:rPr lang="cs-CZ" sz="2000" dirty="0"/>
              <a:t> svého </a:t>
            </a:r>
            <a:r>
              <a:rPr lang="cs-CZ" sz="2000" b="1" u="sng" dirty="0"/>
              <a:t>práva ke jménu</a:t>
            </a:r>
            <a:r>
              <a:rPr lang="cs-CZ" sz="2000" dirty="0"/>
              <a:t>; </a:t>
            </a:r>
          </a:p>
          <a:p>
            <a:pPr algn="just"/>
            <a:r>
              <a:rPr lang="cs-CZ" sz="2000" dirty="0"/>
              <a:t>b) ke </a:t>
            </a:r>
            <a:r>
              <a:rPr lang="cs-CZ" sz="2000" b="1" u="sng" dirty="0"/>
              <a:t>kompenzaci újmy </a:t>
            </a:r>
            <a:r>
              <a:rPr lang="cs-CZ" sz="2000" dirty="0"/>
              <a:t>v důsledku neoprávněného zásahu, zejména neoprávněného užití jména, v uvedených případech nárokem na upuštění od neoprávněného zásahu nebo odstranění jeho následků (§ 78). </a:t>
            </a:r>
          </a:p>
          <a:p>
            <a:pPr algn="just"/>
            <a:r>
              <a:rPr lang="cs-CZ" sz="2000" dirty="0"/>
              <a:t>c)  Nemůže-li dotčený z důvodů uvedených v § 78 odst. 2 sám uplatnit právo na ochranu </a:t>
            </a:r>
            <a:r>
              <a:rPr lang="cs-CZ" sz="2000" b="1" dirty="0"/>
              <a:t>svého jména</a:t>
            </a:r>
            <a:r>
              <a:rPr lang="cs-CZ" sz="2000" dirty="0"/>
              <a:t>, může je uplatnit jeho </a:t>
            </a:r>
            <a:r>
              <a:rPr lang="cs-CZ" sz="2000" b="1" u="sng" dirty="0"/>
              <a:t>manžel</a:t>
            </a:r>
            <a:r>
              <a:rPr lang="cs-CZ" sz="2000" u="sng" dirty="0"/>
              <a:t>, </a:t>
            </a:r>
            <a:r>
              <a:rPr lang="cs-CZ" sz="2000" b="1" u="sng" dirty="0"/>
              <a:t>potomek</a:t>
            </a:r>
            <a:r>
              <a:rPr lang="cs-CZ" sz="2000" u="sng" dirty="0"/>
              <a:t>, </a:t>
            </a:r>
            <a:r>
              <a:rPr lang="cs-CZ" sz="2000" b="1" u="sng" dirty="0"/>
              <a:t>předek</a:t>
            </a:r>
            <a:r>
              <a:rPr lang="cs-CZ" sz="2000" u="sng" dirty="0"/>
              <a:t> nebo </a:t>
            </a:r>
            <a:r>
              <a:rPr lang="cs-CZ" sz="2000" b="1" u="sng" dirty="0"/>
              <a:t>partner</a:t>
            </a:r>
            <a:r>
              <a:rPr lang="cs-CZ" sz="2000" dirty="0"/>
              <a:t>, ledaže svéprávný dotčený dal výslovně najevo, že si to nepřeje. </a:t>
            </a:r>
          </a:p>
          <a:p>
            <a:pPr marL="457200" indent="-457200" algn="just">
              <a:buAutoNum type="alphaLcParenR" startAt="4"/>
            </a:pPr>
            <a:r>
              <a:rPr lang="cs-CZ" sz="2000" dirty="0" smtClean="0"/>
              <a:t>Zasáhne-li </a:t>
            </a:r>
            <a:r>
              <a:rPr lang="cs-CZ" sz="2000" dirty="0"/>
              <a:t>neoprávněný zásah </a:t>
            </a:r>
            <a:r>
              <a:rPr lang="cs-CZ" sz="2000" u="sng" dirty="0"/>
              <a:t>příjmení</a:t>
            </a:r>
            <a:r>
              <a:rPr lang="cs-CZ" sz="2000" dirty="0"/>
              <a:t> a je-li tu důležitý zájem na </a:t>
            </a:r>
            <a:r>
              <a:rPr lang="cs-CZ" sz="2000" u="sng" dirty="0"/>
              <a:t>ochraně rodiny</a:t>
            </a:r>
            <a:r>
              <a:rPr lang="cs-CZ" sz="2000" dirty="0"/>
              <a:t>, má </a:t>
            </a:r>
            <a:r>
              <a:rPr lang="cs-CZ" sz="2000" b="1" u="sng" dirty="0"/>
              <a:t>samostatné právo na ochranu rodinného příjmení</a:t>
            </a:r>
            <a:r>
              <a:rPr lang="cs-CZ" sz="2000" u="sng" dirty="0"/>
              <a:t> manžel nebo jiná osoba dotčenému blízká </a:t>
            </a:r>
            <a:r>
              <a:rPr lang="cs-CZ" sz="2000" dirty="0"/>
              <a:t>(§ 78 odst. 3). </a:t>
            </a:r>
            <a:endParaRPr lang="cs-CZ" sz="2000" dirty="0" smtClean="0"/>
          </a:p>
          <a:p>
            <a:pPr algn="just"/>
            <a:endParaRPr lang="cs-CZ" sz="2000" dirty="0"/>
          </a:p>
          <a:p>
            <a:r>
              <a:rPr lang="cs-CZ" sz="2000" dirty="0"/>
              <a:t> </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803296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pPr lvl="0" algn="just"/>
            <a:endParaRPr lang="cs-CZ" sz="2000" b="1" dirty="0"/>
          </a:p>
          <a:p>
            <a:pPr lvl="0" algn="just"/>
            <a:r>
              <a:rPr lang="cs-CZ" b="1" dirty="0"/>
              <a:t>Pseudonym</a:t>
            </a:r>
            <a:r>
              <a:rPr lang="cs-CZ" dirty="0"/>
              <a:t> </a:t>
            </a:r>
            <a:endParaRPr lang="cs-CZ" sz="2800" dirty="0"/>
          </a:p>
          <a:p>
            <a:pPr lvl="0" algn="just"/>
            <a:r>
              <a:rPr lang="cs-CZ" dirty="0"/>
              <a:t>člověk může pro určitý obor své činnosti nebo i pro soukromý styk přijmout pseudonym</a:t>
            </a:r>
            <a:endParaRPr lang="cs-CZ" sz="2800" dirty="0"/>
          </a:p>
          <a:p>
            <a:pPr lvl="1" algn="just"/>
            <a:r>
              <a:rPr lang="cs-CZ" dirty="0"/>
              <a:t>dříve chráněn jen autorským zákonem a zákonem o ochranných známkách</a:t>
            </a:r>
            <a:endParaRPr lang="cs-CZ" sz="2800" dirty="0"/>
          </a:p>
          <a:p>
            <a:pPr lvl="1" algn="just"/>
            <a:r>
              <a:rPr lang="cs-CZ" dirty="0"/>
              <a:t>právní jednání pod pseudonymem</a:t>
            </a:r>
            <a:r>
              <a:rPr lang="cs-CZ" b="1" dirty="0"/>
              <a:t> nepůsobí jeho neplatnost</a:t>
            </a:r>
            <a:r>
              <a:rPr lang="cs-CZ" dirty="0"/>
              <a:t>, je-li zřejmé, kdo jednal, a nemůže-li druhá strana mít pochybnost o osobě jednajícího</a:t>
            </a:r>
            <a:endParaRPr lang="cs-CZ" sz="2800" dirty="0"/>
          </a:p>
          <a:p>
            <a:pPr lvl="1" algn="just"/>
            <a:r>
              <a:rPr lang="cs-CZ" dirty="0"/>
              <a:t>vejde-li pseudonym ve známost</a:t>
            </a:r>
            <a:r>
              <a:rPr lang="cs-CZ" b="1" dirty="0"/>
              <a:t> požívá stejné ochrany jako jméno</a:t>
            </a:r>
            <a:r>
              <a:rPr lang="cs-CZ" dirty="0"/>
              <a:t> (záměrně se mluví o známosti pseudonymu, nikoli o jeho obecné známosti, protože pro právní následek musí být rozhodující posouzení konkrétní situace, nikoli paušálně zvolené kritérium)</a:t>
            </a:r>
            <a:endParaRPr lang="cs-CZ" sz="2800" dirty="0"/>
          </a:p>
          <a:p>
            <a:pPr algn="just"/>
            <a:r>
              <a:rPr lang="cs-CZ" dirty="0"/>
              <a:t> </a:t>
            </a:r>
            <a:endParaRPr lang="cs-CZ" sz="2800" dirty="0"/>
          </a:p>
          <a:p>
            <a:pPr algn="just"/>
            <a:r>
              <a:rPr lang="cs-CZ" dirty="0"/>
              <a:t> </a:t>
            </a:r>
            <a:endParaRPr lang="cs-CZ" sz="2800" dirty="0"/>
          </a:p>
          <a:p>
            <a:pPr algn="just"/>
            <a:r>
              <a:rPr lang="cs-CZ" b="1" u="sng" dirty="0"/>
              <a:t>Bydliště člověka</a:t>
            </a:r>
            <a:r>
              <a:rPr lang="cs-CZ" dirty="0"/>
              <a:t>: „kde se zdržuje s úmyslem žít tam s výhradou změny okolností trvale“ (§ 80 odst. 1). Úmysl může být výslovný nebo implicitní. </a:t>
            </a:r>
            <a:endParaRPr lang="cs-CZ" sz="2800" dirty="0"/>
          </a:p>
          <a:p>
            <a:pPr algn="just"/>
            <a:r>
              <a:rPr lang="cs-CZ" dirty="0"/>
              <a:t>Ochrana dobré víry ostatních osob v bydliště skutečné. Nemá-li člověk bydliště: </a:t>
            </a:r>
            <a:endParaRPr lang="cs-CZ" sz="2800" dirty="0"/>
          </a:p>
          <a:p>
            <a:pPr lvl="0" algn="just"/>
            <a:r>
              <a:rPr lang="cs-CZ" dirty="0"/>
              <a:t>právní fikcí bydliště je místo, kde žije,</a:t>
            </a:r>
            <a:endParaRPr lang="cs-CZ" sz="2800" dirty="0"/>
          </a:p>
          <a:p>
            <a:pPr lvl="0" algn="just"/>
            <a:r>
              <a:rPr lang="cs-CZ" dirty="0"/>
              <a:t>nelze-li takové místo zjistit nebo jen „s neúměrnými obtížemi“, stanoví se fikce bydliště místo, (a) kde má majetek, popřípadě (b) kde žil naposledy (§ 80 odst. 2).</a:t>
            </a:r>
            <a:endParaRPr lang="cs-CZ" sz="28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405199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základy (osoby), JUDr. Michal Márton, Ph.D.</a:t>
            </a:r>
            <a:endParaRPr lang="cs-CZ" dirty="0"/>
          </a:p>
        </p:txBody>
      </p:sp>
      <p:sp>
        <p:nvSpPr>
          <p:cNvPr id="4" name="TextovéPole 3"/>
          <p:cNvSpPr txBox="1"/>
          <p:nvPr/>
        </p:nvSpPr>
        <p:spPr>
          <a:xfrm>
            <a:off x="539552" y="692696"/>
            <a:ext cx="8136904" cy="3539430"/>
          </a:xfrm>
          <a:prstGeom prst="rect">
            <a:avLst/>
          </a:prstGeom>
          <a:noFill/>
        </p:spPr>
        <p:txBody>
          <a:bodyPr wrap="square" rtlCol="0">
            <a:spAutoFit/>
          </a:bodyPr>
          <a:lstStyle/>
          <a:p>
            <a:pPr algn="just"/>
            <a:r>
              <a:rPr lang="cs-CZ" sz="2400" b="1" dirty="0" smtClean="0"/>
              <a:t>občanské právo-základy</a:t>
            </a:r>
            <a:r>
              <a:rPr lang="cs-CZ" sz="2400" dirty="0" smtClean="0"/>
              <a:t> </a:t>
            </a:r>
          </a:p>
          <a:p>
            <a:pPr algn="just"/>
            <a:endParaRPr lang="cs-CZ" sz="2400" dirty="0"/>
          </a:p>
          <a:p>
            <a:pPr algn="just"/>
            <a:r>
              <a:rPr lang="cs-CZ" sz="2000" b="1" dirty="0"/>
              <a:t>p</a:t>
            </a:r>
            <a:r>
              <a:rPr lang="cs-CZ" sz="2000" b="1" dirty="0" smtClean="0"/>
              <a:t>rávní předpis</a:t>
            </a:r>
          </a:p>
          <a:p>
            <a:pPr algn="just"/>
            <a:r>
              <a:rPr lang="cs-CZ" sz="2000" dirty="0"/>
              <a:t>z</a:t>
            </a:r>
            <a:r>
              <a:rPr lang="cs-CZ" sz="2000" dirty="0" smtClean="0"/>
              <a:t>ákon č. 89/2012 Sb., občanský zákoník</a:t>
            </a:r>
            <a:endParaRPr lang="cs-CZ" sz="2000" dirty="0"/>
          </a:p>
          <a:p>
            <a:pPr algn="just"/>
            <a:endParaRPr lang="cs-CZ" sz="2000" b="1" dirty="0" smtClean="0"/>
          </a:p>
          <a:p>
            <a:pPr algn="just"/>
            <a:r>
              <a:rPr lang="cs-CZ" sz="2000" b="1" dirty="0" smtClean="0"/>
              <a:t>Soukromé právo</a:t>
            </a:r>
          </a:p>
          <a:p>
            <a:pPr algn="just"/>
            <a:r>
              <a:rPr lang="cs-CZ" sz="2000" dirty="0" smtClean="0"/>
              <a:t>-užíván synonymicky jako právo občanské, ale jde o širší pojem</a:t>
            </a:r>
          </a:p>
          <a:p>
            <a:pPr algn="just"/>
            <a:endParaRPr lang="cs-CZ" sz="2000" dirty="0"/>
          </a:p>
          <a:p>
            <a:pPr algn="just"/>
            <a:endParaRPr lang="cs-CZ" sz="2000" dirty="0" smtClean="0"/>
          </a:p>
          <a:p>
            <a:pPr algn="just"/>
            <a:endParaRPr lang="cs-CZ" dirty="0" smtClean="0"/>
          </a:p>
          <a:p>
            <a:pPr algn="just"/>
            <a:endParaRPr lang="cs-CZ" dirty="0"/>
          </a:p>
        </p:txBody>
      </p:sp>
      <p:graphicFrame>
        <p:nvGraphicFramePr>
          <p:cNvPr id="5" name="Diagram 4"/>
          <p:cNvGraphicFramePr>
            <a:graphicFrameLocks/>
          </p:cNvGraphicFramePr>
          <p:nvPr>
            <p:extLst>
              <p:ext uri="{D42A27DB-BD31-4B8C-83A1-F6EECF244321}">
                <p14:modId xmlns:p14="http://schemas.microsoft.com/office/powerpoint/2010/main" val="4048391604"/>
              </p:ext>
            </p:extLst>
          </p:nvPr>
        </p:nvGraphicFramePr>
        <p:xfrm>
          <a:off x="1485900" y="3212975"/>
          <a:ext cx="6038428" cy="2520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689419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pPr lvl="0"/>
            <a:r>
              <a:rPr lang="cs-CZ" b="1" dirty="0"/>
              <a:t>Osobnost člověka</a:t>
            </a:r>
            <a:endParaRPr lang="cs-CZ" sz="2800" dirty="0"/>
          </a:p>
          <a:p>
            <a:pPr lvl="0"/>
            <a:r>
              <a:rPr lang="cs-CZ" dirty="0"/>
              <a:t>generální klauzule s demonstrativním výčtem (§ 81 </a:t>
            </a:r>
            <a:r>
              <a:rPr lang="cs-CZ" dirty="0" smtClean="0"/>
              <a:t>OZ</a:t>
            </a:r>
            <a:r>
              <a:rPr lang="cs-CZ" dirty="0"/>
              <a:t>) = chráněna je osobnost člověka včetně všech jeho přirozených práv (např. život a důstojnost člověka, jeho zdraví a právo žít v příznivém životním prostředí, jeho vážnost, čest, soukromí a jeho projevy osobní povahy…)</a:t>
            </a:r>
            <a:endParaRPr lang="cs-CZ" sz="2800" dirty="0"/>
          </a:p>
          <a:p>
            <a:pPr lvl="0"/>
            <a:r>
              <a:rPr lang="cs-CZ" dirty="0"/>
              <a:t>každý je povinen ctít svobodné rozhodnutí člověka žít podle svého (žít podle svého = základní soukromoprávní princip)</a:t>
            </a:r>
            <a:endParaRPr lang="cs-CZ" sz="2800" dirty="0"/>
          </a:p>
          <a:p>
            <a:pPr lvl="0"/>
            <a:r>
              <a:rPr lang="cs-CZ" b="1" dirty="0"/>
              <a:t>po smrti</a:t>
            </a:r>
            <a:r>
              <a:rPr lang="cs-CZ" dirty="0"/>
              <a:t> člověka se může ochrany jeho osobnosti domáhat kterákoli z jemu blízkých osob </a:t>
            </a:r>
            <a:endParaRPr lang="cs-CZ" sz="2800" dirty="0"/>
          </a:p>
          <a:p>
            <a:pPr lvl="0"/>
            <a:r>
              <a:rPr lang="cs-CZ" dirty="0"/>
              <a:t>souvisí-li neoprávněný zásah do osobnosti člověka s jeho činností v PO, může právo na ochranu jeho osobnosti uplatnit i tato PO </a:t>
            </a:r>
            <a:endParaRPr lang="cs-CZ" dirty="0" smtClean="0"/>
          </a:p>
          <a:p>
            <a:pPr lvl="0"/>
            <a:r>
              <a:rPr lang="cs-CZ" b="1" dirty="0" smtClean="0"/>
              <a:t>za </a:t>
            </a:r>
            <a:r>
              <a:rPr lang="cs-CZ" b="1" dirty="0"/>
              <a:t>života </a:t>
            </a:r>
            <a:r>
              <a:rPr lang="cs-CZ" dirty="0"/>
              <a:t>člověka jen jeho jménem a s jeho souhlasem (souhlasu není třeba není-li schopen projevit vůli pro nepřítomnost nebo neschopnost úsudku) </a:t>
            </a:r>
            <a:endParaRPr lang="cs-CZ" sz="2800" dirty="0"/>
          </a:p>
          <a:p>
            <a:pPr lvl="0"/>
            <a:r>
              <a:rPr lang="cs-CZ" b="1" dirty="0" smtClean="0"/>
              <a:t>po </a:t>
            </a:r>
            <a:r>
              <a:rPr lang="cs-CZ" b="1" dirty="0"/>
              <a:t>smrti </a:t>
            </a:r>
            <a:r>
              <a:rPr lang="cs-CZ" dirty="0"/>
              <a:t>člověka se právnická osoba může domáhat, aby od neoprávněného zásahu bylo upuštěno a aby byly odstraněny jeho následky</a:t>
            </a:r>
            <a:endParaRPr lang="cs-CZ" sz="28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405199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717119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pPr lvl="0"/>
            <a:r>
              <a:rPr lang="cs-CZ" b="1" dirty="0"/>
              <a:t>Podoba a soukromí</a:t>
            </a:r>
            <a:endParaRPr lang="cs-CZ" sz="2800" dirty="0"/>
          </a:p>
          <a:p>
            <a:pPr lvl="0" algn="just"/>
            <a:r>
              <a:rPr lang="cs-CZ" dirty="0"/>
              <a:t>hlavními znaky jsou: svolení dotčeného k zásahu, zásada rozumnosti</a:t>
            </a:r>
            <a:endParaRPr lang="cs-CZ" sz="2800" dirty="0"/>
          </a:p>
          <a:p>
            <a:pPr lvl="0" algn="just"/>
            <a:r>
              <a:rPr lang="cs-CZ" dirty="0"/>
              <a:t>zachytit jakýmkoli způsobem podobu člověka (tak, aby podle zobrazení bylo možné určit jeho totožnost) je možné jen s jeho svolením</a:t>
            </a:r>
            <a:endParaRPr lang="cs-CZ" sz="2800" dirty="0"/>
          </a:p>
          <a:p>
            <a:pPr lvl="0" algn="just"/>
            <a:r>
              <a:rPr lang="cs-CZ" dirty="0"/>
              <a:t>rozšiřovat podobu člověka je možné jen s jeho svolením (kdo svolí k zobrazení své podoby za okolností, z nichž je zřejmé, že zobrazení bude šířeno, platí, že svoluje i k jeho rozmnožování a rozšiřování obvyklým způsobem, jak je mohl vzhledem k okolnostem rozumně předpokládat)</a:t>
            </a:r>
            <a:endParaRPr lang="cs-CZ" sz="2800" dirty="0"/>
          </a:p>
          <a:p>
            <a:pPr lvl="0" algn="just"/>
            <a:r>
              <a:rPr lang="cs-CZ" dirty="0"/>
              <a:t>nikdo nesmí zasáhnout do soukromí jiného, nemá-li k tomu zákonný důvod</a:t>
            </a:r>
            <a:endParaRPr lang="cs-CZ" sz="2800" dirty="0"/>
          </a:p>
          <a:p>
            <a:pPr lvl="1" algn="just"/>
            <a:r>
              <a:rPr lang="cs-CZ" dirty="0"/>
              <a:t>zejména nelze bez svolení člověka narušit jeho „soukromé prostory</a:t>
            </a:r>
            <a:r>
              <a:rPr lang="cs-CZ" b="1" dirty="0"/>
              <a:t>“ </a:t>
            </a:r>
            <a:r>
              <a:rPr lang="cs-CZ" dirty="0"/>
              <a:t>(pojem širší než pojem „obydlí“ – v souladu s judikaturou ESLP i místo, kde vykonává svou obvyklou profesi)</a:t>
            </a:r>
            <a:endParaRPr lang="cs-CZ" sz="2800" dirty="0"/>
          </a:p>
          <a:p>
            <a:pPr lvl="1" algn="just"/>
            <a:r>
              <a:rPr lang="cs-CZ" dirty="0"/>
              <a:t>dále nelze sledovat jeho soukromý život nebo pořizovat o tom zvukový nebo obrazový záznam, využívat takové či jiné záznamy třetí osobou nebo takové záznamy šířit</a:t>
            </a:r>
            <a:endParaRPr lang="cs-CZ" sz="2800" dirty="0"/>
          </a:p>
          <a:p>
            <a:pPr lvl="1" algn="just"/>
            <a:r>
              <a:rPr lang="cs-CZ" dirty="0"/>
              <a:t>stejně se chrání i soukromé písemnosti osobní povahy</a:t>
            </a:r>
            <a:endParaRPr lang="cs-CZ" sz="28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405199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775596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pPr lvl="0" algn="just"/>
            <a:endParaRPr lang="cs-CZ" sz="2000" b="1" dirty="0"/>
          </a:p>
          <a:p>
            <a:pPr lvl="0"/>
            <a:r>
              <a:rPr lang="cs-CZ" b="1" dirty="0"/>
              <a:t>svolení</a:t>
            </a:r>
            <a:r>
              <a:rPr lang="cs-CZ" dirty="0"/>
              <a:t> k použití písemnosti osobní povahy, podobizny nebo zvukového či obrazového záznamu týkajícího se člověka nebo jeho projevů osobní povahy, může člověk kdykoliv odvolat (a to i v případě, že je udělil na určitou dobu)</a:t>
            </a:r>
            <a:endParaRPr lang="cs-CZ" sz="2800" dirty="0"/>
          </a:p>
          <a:p>
            <a:pPr lvl="1"/>
            <a:r>
              <a:rPr lang="cs-CZ" dirty="0"/>
              <a:t>bylo-li svolení udělené na určitou dobu odvoláno, aniž to odůvodňuje podstatná změna okolností nebo jiný rozumný důvod, nahradí odvolatel svolení vzniklou škodu</a:t>
            </a:r>
            <a:endParaRPr lang="cs-CZ" sz="2800" dirty="0"/>
          </a:p>
          <a:p>
            <a:pPr lvl="1" algn="just"/>
            <a:r>
              <a:rPr lang="cs-CZ" b="1" dirty="0"/>
              <a:t>svolení není třeba:</a:t>
            </a:r>
            <a:endParaRPr lang="cs-CZ" sz="2800" dirty="0"/>
          </a:p>
          <a:p>
            <a:pPr lvl="2" algn="just"/>
            <a:r>
              <a:rPr lang="cs-CZ" dirty="0"/>
              <a:t>pokud se podobizna nebo zvukový či obrazový záznam pořídí nebo použijí</a:t>
            </a:r>
            <a:r>
              <a:rPr lang="cs-CZ" b="1" dirty="0"/>
              <a:t> k výkonu nebo ochraně jiných práv</a:t>
            </a:r>
            <a:endParaRPr lang="cs-CZ" sz="2800" dirty="0"/>
          </a:p>
          <a:p>
            <a:pPr lvl="2" algn="just"/>
            <a:r>
              <a:rPr lang="cs-CZ" dirty="0"/>
              <a:t>v případě, když se podobizna, písemnost osobní povahy nebo zvukový či obrazový záznam pořídí nebo použijí na základě zákona k úřednímu účelu nebo v případě, že někdo veřejně vystoupí v záležitosti veřejného zájmu (tzv. zákonná úřední licence)</a:t>
            </a:r>
            <a:endParaRPr lang="cs-CZ" sz="2800" dirty="0"/>
          </a:p>
          <a:p>
            <a:pPr lvl="2" algn="just"/>
            <a:r>
              <a:rPr lang="cs-CZ" dirty="0"/>
              <a:t>podobiznu nebo zvukový či obrazový záznam lze bez souhlasu pořídit nebo použít </a:t>
            </a:r>
            <a:r>
              <a:rPr lang="cs-CZ" b="1" dirty="0"/>
              <a:t>přiměřeným způsobem též k vědeckému nebo uměleckému účelu</a:t>
            </a:r>
            <a:r>
              <a:rPr lang="cs-CZ" dirty="0"/>
              <a:t> a pro tiskové, rozhlasové, televizní nebo obdobné </a:t>
            </a:r>
            <a:r>
              <a:rPr lang="cs-CZ" b="1" dirty="0"/>
              <a:t>zpravodajství</a:t>
            </a:r>
            <a:r>
              <a:rPr lang="cs-CZ" dirty="0"/>
              <a:t> (tzv. zákonná vědecká, umělecká a reportážní licence)</a:t>
            </a:r>
            <a:endParaRPr lang="cs-CZ" sz="28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405199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6093976"/>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Ochrana osobnosti</a:t>
            </a:r>
          </a:p>
          <a:p>
            <a:pPr lvl="0" algn="just"/>
            <a:endParaRPr lang="cs-CZ" sz="2000" b="1" dirty="0"/>
          </a:p>
          <a:p>
            <a:pPr lvl="0" algn="just"/>
            <a:r>
              <a:rPr lang="cs-CZ" b="1" dirty="0"/>
              <a:t>zákonný důvod</a:t>
            </a:r>
            <a:r>
              <a:rPr lang="cs-CZ" dirty="0"/>
              <a:t> k zásahu do soukromí jiného nebo k použití jeho podobizny, písemnosti osobní povahy nebo zvukového či obrazového záznamu nesmí být využit nepřiměřeným způsobem v rozporu s oprávněnými zájmy člověka</a:t>
            </a:r>
            <a:endParaRPr lang="cs-CZ" sz="2800" dirty="0"/>
          </a:p>
          <a:p>
            <a:pPr algn="just"/>
            <a:r>
              <a:rPr lang="cs-CZ" dirty="0"/>
              <a:t> </a:t>
            </a:r>
            <a:endParaRPr lang="cs-CZ" sz="2800" dirty="0"/>
          </a:p>
          <a:p>
            <a:pPr lvl="2" algn="just"/>
            <a:r>
              <a:rPr lang="cs-CZ" dirty="0"/>
              <a:t>svolení není třeba v případě tzv. zákonných licencí:</a:t>
            </a:r>
            <a:endParaRPr lang="cs-CZ" sz="2800" dirty="0"/>
          </a:p>
          <a:p>
            <a:pPr lvl="2" algn="just"/>
            <a:r>
              <a:rPr lang="cs-CZ" dirty="0"/>
              <a:t>u soukromí je licencí zákonný důvod (§ 86)</a:t>
            </a:r>
            <a:endParaRPr lang="cs-CZ" sz="2800" dirty="0"/>
          </a:p>
          <a:p>
            <a:pPr lvl="2" algn="just"/>
            <a:r>
              <a:rPr lang="cs-CZ" dirty="0"/>
              <a:t>u pořízení podobizny, zvukového či obrazového záznamu se jedná o výkon a ochranu jiných práv a právem chráněných zájmů jiných osob, úřední licenci, vystoupení ve veřejném zájmu, vědeckou a uměleckou licenci, zpravodajskou licenci (vše § 88 a 89)</a:t>
            </a:r>
            <a:endParaRPr lang="cs-CZ" sz="2800" dirty="0"/>
          </a:p>
          <a:p>
            <a:pPr lvl="2" algn="just"/>
            <a:r>
              <a:rPr lang="cs-CZ" dirty="0"/>
              <a:t>licence nesmí být zneužita</a:t>
            </a:r>
            <a:endParaRPr lang="cs-CZ" sz="28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4051996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věcná práva, JUDr. Michal Márton, Ph.D.</a:t>
            </a:r>
            <a:endParaRPr lang="cs-CZ" dirty="0"/>
          </a:p>
        </p:txBody>
      </p:sp>
      <p:sp>
        <p:nvSpPr>
          <p:cNvPr id="4" name="TextovéPole 3"/>
          <p:cNvSpPr txBox="1"/>
          <p:nvPr/>
        </p:nvSpPr>
        <p:spPr>
          <a:xfrm>
            <a:off x="539552" y="692696"/>
            <a:ext cx="8136904" cy="5386090"/>
          </a:xfrm>
          <a:prstGeom prst="rect">
            <a:avLst/>
          </a:prstGeom>
          <a:noFill/>
        </p:spPr>
        <p:txBody>
          <a:bodyPr wrap="square" rtlCol="0">
            <a:spAutoFit/>
          </a:bodyPr>
          <a:lstStyle/>
          <a:p>
            <a:pPr algn="just"/>
            <a:r>
              <a:rPr lang="cs-CZ" sz="2400" b="1" dirty="0" smtClean="0"/>
              <a:t>občanské právo-věcná práva</a:t>
            </a:r>
            <a:r>
              <a:rPr lang="cs-CZ" sz="2400" dirty="0" smtClean="0"/>
              <a:t> </a:t>
            </a:r>
          </a:p>
          <a:p>
            <a:pPr algn="just"/>
            <a:endParaRPr lang="cs-CZ" sz="2400" dirty="0"/>
          </a:p>
          <a:p>
            <a:pPr algn="just"/>
            <a:r>
              <a:rPr lang="cs-CZ" sz="2000" b="1" dirty="0"/>
              <a:t>p</a:t>
            </a:r>
            <a:r>
              <a:rPr lang="cs-CZ" sz="2000" b="1" dirty="0" smtClean="0"/>
              <a:t>rávní předpis</a:t>
            </a:r>
          </a:p>
          <a:p>
            <a:pPr algn="just"/>
            <a:r>
              <a:rPr lang="cs-CZ" sz="2000" dirty="0"/>
              <a:t>z</a:t>
            </a:r>
            <a:r>
              <a:rPr lang="cs-CZ" sz="2000" dirty="0" smtClean="0"/>
              <a:t>ákon č. 89/2012 Sb., občanský zákoník</a:t>
            </a:r>
          </a:p>
          <a:p>
            <a:pPr algn="just"/>
            <a:r>
              <a:rPr lang="cs-CZ" sz="2000" dirty="0" smtClean="0"/>
              <a:t>Část II. § 979 - 1474</a:t>
            </a:r>
            <a:endParaRPr lang="cs-CZ" sz="2000" dirty="0"/>
          </a:p>
          <a:p>
            <a:pPr algn="just"/>
            <a:endParaRPr lang="cs-CZ" sz="2000" b="1" dirty="0" smtClean="0"/>
          </a:p>
          <a:p>
            <a:pPr algn="just"/>
            <a:r>
              <a:rPr lang="cs-CZ" sz="2000" b="1" dirty="0" smtClean="0"/>
              <a:t>věcná práva</a:t>
            </a:r>
          </a:p>
          <a:p>
            <a:pPr algn="just"/>
            <a:r>
              <a:rPr lang="cs-CZ" sz="2000" b="1" dirty="0" smtClean="0"/>
              <a:t>-absolutní</a:t>
            </a:r>
            <a:r>
              <a:rPr lang="cs-CZ" sz="2000" dirty="0" smtClean="0"/>
              <a:t> – působí proti všem „</a:t>
            </a:r>
            <a:r>
              <a:rPr lang="cs-CZ" sz="2000" dirty="0" err="1" smtClean="0"/>
              <a:t>erga</a:t>
            </a:r>
            <a:r>
              <a:rPr lang="cs-CZ" sz="2000" dirty="0" smtClean="0"/>
              <a:t> </a:t>
            </a:r>
            <a:r>
              <a:rPr lang="cs-CZ" sz="2000" dirty="0" err="1" smtClean="0"/>
              <a:t>omnes</a:t>
            </a:r>
            <a:r>
              <a:rPr lang="cs-CZ" sz="2000" dirty="0" smtClean="0"/>
              <a:t>“ </a:t>
            </a:r>
          </a:p>
          <a:p>
            <a:pPr algn="ctr"/>
            <a:r>
              <a:rPr lang="cs-CZ" sz="2000" dirty="0" smtClean="0"/>
              <a:t>X</a:t>
            </a:r>
          </a:p>
          <a:p>
            <a:r>
              <a:rPr lang="cs-CZ" sz="2000" b="1" dirty="0" smtClean="0"/>
              <a:t>práva závazková</a:t>
            </a:r>
          </a:p>
          <a:p>
            <a:pPr algn="just"/>
            <a:r>
              <a:rPr lang="cs-CZ" sz="2000" b="1" dirty="0" smtClean="0"/>
              <a:t>-relativní </a:t>
            </a:r>
            <a:r>
              <a:rPr lang="cs-CZ" sz="2000" dirty="0" smtClean="0"/>
              <a:t>– působí mezi stranami„</a:t>
            </a:r>
            <a:r>
              <a:rPr lang="cs-CZ" sz="2000" dirty="0" err="1" smtClean="0"/>
              <a:t>inter</a:t>
            </a:r>
            <a:r>
              <a:rPr lang="cs-CZ" sz="2000" dirty="0" smtClean="0"/>
              <a:t> partes“</a:t>
            </a:r>
          </a:p>
          <a:p>
            <a:pPr algn="just"/>
            <a:endParaRPr lang="cs-CZ" sz="2000" dirty="0" smtClean="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2621302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5" name="TextovéPole 4"/>
          <p:cNvSpPr txBox="1"/>
          <p:nvPr/>
        </p:nvSpPr>
        <p:spPr>
          <a:xfrm>
            <a:off x="467542" y="207896"/>
            <a:ext cx="8137057" cy="7755969"/>
          </a:xfrm>
          <a:prstGeom prst="rect">
            <a:avLst/>
          </a:prstGeom>
          <a:noFill/>
        </p:spPr>
        <p:txBody>
          <a:bodyPr wrap="square" rtlCol="0">
            <a:spAutoFit/>
          </a:bodyPr>
          <a:lstStyle/>
          <a:p>
            <a:pPr algn="just"/>
            <a:r>
              <a:rPr lang="cs-CZ" sz="2400" b="1" dirty="0" smtClean="0"/>
              <a:t>občanské právo-věcná práva</a:t>
            </a:r>
          </a:p>
          <a:p>
            <a:pPr algn="just"/>
            <a:endParaRPr lang="cs-CZ" sz="2400" b="1" dirty="0" smtClean="0"/>
          </a:p>
          <a:p>
            <a:pPr algn="just"/>
            <a:r>
              <a:rPr lang="cs-CZ" sz="2400" b="1" u="sng" dirty="0" smtClean="0"/>
              <a:t>obsah jednotlivých věcných práv</a:t>
            </a:r>
          </a:p>
          <a:p>
            <a:r>
              <a:rPr lang="cs-CZ" sz="2400" b="1" dirty="0" smtClean="0"/>
              <a:t>držba</a:t>
            </a:r>
            <a:r>
              <a:rPr lang="cs-CZ" sz="2400" dirty="0" smtClean="0"/>
              <a:t>: právo vlastnické a jiná majetková práva, která připouštějí</a:t>
            </a:r>
            <a:r>
              <a:rPr lang="cs-CZ" sz="2400" b="1" dirty="0" smtClean="0"/>
              <a:t> </a:t>
            </a:r>
            <a:r>
              <a:rPr lang="cs-CZ" sz="2400" dirty="0" smtClean="0"/>
              <a:t>trvalý nebo opakovaný výkon</a:t>
            </a:r>
          </a:p>
          <a:p>
            <a:r>
              <a:rPr lang="cs-CZ" sz="2400" b="1" dirty="0" smtClean="0"/>
              <a:t>vlastnické právo</a:t>
            </a:r>
            <a:r>
              <a:rPr lang="cs-CZ" sz="2400" dirty="0" smtClean="0"/>
              <a:t>: všechny věci</a:t>
            </a:r>
          </a:p>
          <a:p>
            <a:r>
              <a:rPr lang="cs-CZ" sz="2400" b="1" dirty="0" smtClean="0"/>
              <a:t>právo stavby</a:t>
            </a:r>
            <a:r>
              <a:rPr lang="cs-CZ" sz="2400" dirty="0" smtClean="0"/>
              <a:t>: jen pozemek</a:t>
            </a:r>
          </a:p>
          <a:p>
            <a:r>
              <a:rPr lang="cs-CZ" sz="2400" b="1" dirty="0" smtClean="0"/>
              <a:t>věcná břemena</a:t>
            </a:r>
            <a:r>
              <a:rPr lang="cs-CZ" sz="2400" dirty="0" smtClean="0"/>
              <a:t>: </a:t>
            </a:r>
            <a:r>
              <a:rPr lang="cs-CZ" sz="2400" i="1" dirty="0" smtClean="0"/>
              <a:t>služebnosti </a:t>
            </a:r>
            <a:r>
              <a:rPr lang="cs-CZ" sz="2400" dirty="0" smtClean="0"/>
              <a:t>(věci obecně), </a:t>
            </a:r>
            <a:r>
              <a:rPr lang="cs-CZ" sz="2400" i="1" dirty="0" smtClean="0"/>
              <a:t>reálná břemena </a:t>
            </a:r>
            <a:r>
              <a:rPr lang="cs-CZ" sz="2400" dirty="0" smtClean="0"/>
              <a:t>(věci</a:t>
            </a:r>
            <a:r>
              <a:rPr lang="cs-CZ" sz="2400" b="1" dirty="0" smtClean="0"/>
              <a:t> </a:t>
            </a:r>
            <a:r>
              <a:rPr lang="cs-CZ" sz="2400" dirty="0" smtClean="0"/>
              <a:t>evidované ve veřejném seznamu)</a:t>
            </a:r>
          </a:p>
          <a:p>
            <a:r>
              <a:rPr lang="cs-CZ" sz="2400" b="1" dirty="0" smtClean="0"/>
              <a:t>zadržovací právo</a:t>
            </a:r>
            <a:r>
              <a:rPr lang="cs-CZ" sz="2400" dirty="0" smtClean="0"/>
              <a:t>: movité věci</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graphicFrame>
        <p:nvGraphicFramePr>
          <p:cNvPr id="4" name="Organizační diagram 17"/>
          <p:cNvGraphicFramePr/>
          <p:nvPr/>
        </p:nvGraphicFramePr>
        <p:xfrm>
          <a:off x="1691680" y="4005064"/>
          <a:ext cx="5757006" cy="2304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0389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4" name="TextovéPole 3"/>
          <p:cNvSpPr txBox="1"/>
          <p:nvPr/>
        </p:nvSpPr>
        <p:spPr>
          <a:xfrm>
            <a:off x="251520" y="715658"/>
            <a:ext cx="8424936" cy="6124754"/>
          </a:xfrm>
          <a:prstGeom prst="rect">
            <a:avLst/>
          </a:prstGeom>
          <a:noFill/>
        </p:spPr>
        <p:txBody>
          <a:bodyPr wrap="square" rtlCol="0">
            <a:spAutoFit/>
          </a:bodyPr>
          <a:lstStyle/>
          <a:p>
            <a:r>
              <a:rPr lang="cs-CZ" sz="2400" b="1" dirty="0" smtClean="0"/>
              <a:t>občanské právo-věcná práva</a:t>
            </a:r>
          </a:p>
          <a:p>
            <a:pPr algn="just"/>
            <a:endParaRPr lang="cs-CZ" altLang="cs-CZ" sz="1000" dirty="0" smtClean="0"/>
          </a:p>
          <a:p>
            <a:pPr algn="just"/>
            <a:r>
              <a:rPr lang="cs-CZ" altLang="cs-CZ" sz="1600" b="1" dirty="0" smtClean="0"/>
              <a:t>Věci podle občanského zákoníku</a:t>
            </a:r>
          </a:p>
          <a:p>
            <a:pPr algn="just"/>
            <a:endParaRPr lang="cs-CZ" sz="1600" b="1" dirty="0" smtClean="0"/>
          </a:p>
          <a:p>
            <a:pPr algn="just"/>
            <a:r>
              <a:rPr lang="cs-CZ" b="1" dirty="0" smtClean="0"/>
              <a:t>ROZDĚLENÍ VĚCÍ</a:t>
            </a:r>
            <a:endParaRPr lang="cs-CZ" sz="2800" b="1" dirty="0" smtClean="0"/>
          </a:p>
          <a:p>
            <a:pPr algn="just"/>
            <a:r>
              <a:rPr lang="cs-CZ" b="1" dirty="0" smtClean="0"/>
              <a:t>hmotné a nehmotné</a:t>
            </a:r>
            <a:r>
              <a:rPr lang="cs-CZ" dirty="0" smtClean="0"/>
              <a:t> § 496</a:t>
            </a:r>
            <a:endParaRPr lang="cs-CZ" sz="2800" dirty="0" smtClean="0"/>
          </a:p>
          <a:p>
            <a:pPr lvl="0" algn="just"/>
            <a:r>
              <a:rPr lang="cs-CZ" b="1" dirty="0" smtClean="0"/>
              <a:t>hmotná věc</a:t>
            </a:r>
            <a:r>
              <a:rPr lang="cs-CZ" dirty="0" smtClean="0"/>
              <a:t> je </a:t>
            </a:r>
            <a:r>
              <a:rPr lang="cs-CZ" b="1" dirty="0" smtClean="0"/>
              <a:t>ovladatelná část vnějšího světa, která má povahu samostatného předmětu</a:t>
            </a:r>
          </a:p>
          <a:p>
            <a:pPr lvl="0" algn="just"/>
            <a:r>
              <a:rPr lang="cs-CZ" dirty="0" smtClean="0"/>
              <a:t>režim hmotných věcí se přiměřeně použije i na ovladatelné přírodní síly, které však nejsou hmotnou věcí (§ 497)</a:t>
            </a:r>
          </a:p>
          <a:p>
            <a:pPr lvl="0" algn="just"/>
            <a:endParaRPr lang="cs-CZ" sz="2800" dirty="0" smtClean="0"/>
          </a:p>
          <a:p>
            <a:pPr lvl="0" algn="just"/>
            <a:r>
              <a:rPr lang="cs-CZ" b="1" dirty="0" smtClean="0"/>
              <a:t>nehmotná věc</a:t>
            </a:r>
            <a:r>
              <a:rPr lang="cs-CZ" dirty="0" smtClean="0"/>
              <a:t> je </a:t>
            </a:r>
            <a:r>
              <a:rPr lang="cs-CZ" b="1" dirty="0" smtClean="0"/>
              <a:t>právo, jehož povaha to připouští a jiná věc bez hmotné podstaty</a:t>
            </a:r>
          </a:p>
          <a:p>
            <a:pPr lvl="0" algn="just"/>
            <a:r>
              <a:rPr lang="cs-CZ" dirty="0" smtClean="0"/>
              <a:t>(pohledávka, oprávnění odpovídající služebnosti, služebnost, software, zaknihovaný CP, receptury, ochranné známky, obchodní tajemství)</a:t>
            </a:r>
          </a:p>
          <a:p>
            <a:pPr lvl="0" algn="just"/>
            <a:endParaRPr lang="cs-CZ" dirty="0" smtClean="0"/>
          </a:p>
          <a:p>
            <a:pPr lvl="0" algn="just"/>
            <a:r>
              <a:rPr lang="cs-CZ" dirty="0" smtClean="0"/>
              <a:t>některá práva se mohou chovat jako věci, jiné nikoliv – např. právo uzavřít manželství, právo na soukromí a osobnostní práva nemohou být věcí, zatímco práva majetková ano (typicky právo stavby)</a:t>
            </a:r>
            <a:endParaRPr lang="cs-CZ" sz="2800" dirty="0" smtClean="0"/>
          </a:p>
          <a:p>
            <a:pPr algn="just"/>
            <a:endParaRPr lang="cs-CZ" altLang="cs-CZ" sz="1600" b="1" dirty="0" smtClean="0"/>
          </a:p>
          <a:p>
            <a:pPr algn="just"/>
            <a:endParaRPr lang="cs-CZ" altLang="cs-CZ" sz="1600" b="1" dirty="0" smtClean="0"/>
          </a:p>
          <a:p>
            <a:pPr algn="just"/>
            <a:endParaRPr lang="cs-CZ" altLang="cs-CZ" sz="1600" b="1" dirty="0" smtClean="0"/>
          </a:p>
          <a:p>
            <a:pPr algn="just"/>
            <a:endParaRPr lang="cs-CZ" altLang="cs-CZ" sz="1600" b="1" dirty="0" smtClean="0"/>
          </a:p>
        </p:txBody>
      </p:sp>
    </p:spTree>
    <p:extLst>
      <p:ext uri="{BB962C8B-B14F-4D97-AF65-F5344CB8AC3E}">
        <p14:creationId xmlns:p14="http://schemas.microsoft.com/office/powerpoint/2010/main" val="37334492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4" name="TextovéPole 3"/>
          <p:cNvSpPr txBox="1"/>
          <p:nvPr/>
        </p:nvSpPr>
        <p:spPr>
          <a:xfrm>
            <a:off x="467544" y="620688"/>
            <a:ext cx="8208912" cy="6340197"/>
          </a:xfrm>
          <a:prstGeom prst="rect">
            <a:avLst/>
          </a:prstGeom>
          <a:noFill/>
        </p:spPr>
        <p:txBody>
          <a:bodyPr wrap="square" rtlCol="0">
            <a:spAutoFit/>
          </a:bodyPr>
          <a:lstStyle/>
          <a:p>
            <a:r>
              <a:rPr lang="cs-CZ" sz="2400" b="1" dirty="0" smtClean="0"/>
              <a:t>občanské právo-věcná práva</a:t>
            </a:r>
          </a:p>
          <a:p>
            <a:pPr lvl="0"/>
            <a:r>
              <a:rPr lang="cs-CZ" b="1" dirty="0" smtClean="0"/>
              <a:t>nemovité </a:t>
            </a:r>
            <a:r>
              <a:rPr lang="cs-CZ" dirty="0" smtClean="0"/>
              <a:t>– </a:t>
            </a:r>
            <a:r>
              <a:rPr lang="cs-CZ" dirty="0" err="1" smtClean="0"/>
              <a:t>nemovité</a:t>
            </a:r>
            <a:r>
              <a:rPr lang="cs-CZ" dirty="0" smtClean="0"/>
              <a:t> věci nelze přemístit bez zhoršení jejich podstaty, nově jsou nemovitými věcmi i některá práva, dle § 498 jsou nemovitými věcmi:</a:t>
            </a:r>
            <a:endParaRPr lang="cs-CZ" sz="2800" dirty="0" smtClean="0"/>
          </a:p>
          <a:p>
            <a:pPr lvl="0"/>
            <a:endParaRPr lang="cs-CZ" sz="2800" dirty="0" smtClean="0"/>
          </a:p>
          <a:p>
            <a:pPr lvl="0">
              <a:buFont typeface="Wingdings" pitchFamily="2" charset="2"/>
              <a:buChar char="q"/>
            </a:pPr>
            <a:r>
              <a:rPr lang="cs-CZ" dirty="0" smtClean="0"/>
              <a:t>pozemky a podzemní stavby se samostatným účelovým určením, jakož i věcná práva k nim</a:t>
            </a:r>
            <a:endParaRPr lang="cs-CZ" sz="2800" dirty="0" smtClean="0"/>
          </a:p>
          <a:p>
            <a:pPr lvl="0">
              <a:buFont typeface="Wingdings" pitchFamily="2" charset="2"/>
              <a:buChar char="q"/>
            </a:pPr>
            <a:r>
              <a:rPr lang="cs-CZ" dirty="0" smtClean="0"/>
              <a:t>práva, která za nemovité věci prohlásí zákon (např. právo stavby –</a:t>
            </a:r>
            <a:r>
              <a:rPr lang="en-US" i="1" dirty="0" smtClean="0"/>
              <a:t>„</a:t>
            </a:r>
            <a:r>
              <a:rPr lang="cs-CZ" i="1" dirty="0" smtClean="0"/>
              <a:t>Právo stavby a jiná věcná práva jsou nemovitou věcí.“</a:t>
            </a:r>
            <a:r>
              <a:rPr lang="cs-CZ" dirty="0" smtClean="0"/>
              <a:t>)</a:t>
            </a:r>
            <a:endParaRPr lang="cs-CZ" sz="2800" dirty="0" smtClean="0"/>
          </a:p>
          <a:p>
            <a:pPr lvl="0">
              <a:buFont typeface="Wingdings" pitchFamily="2" charset="2"/>
              <a:buChar char="q"/>
            </a:pPr>
            <a:r>
              <a:rPr lang="cs-CZ" dirty="0" smtClean="0"/>
              <a:t>stanoví-li jiný právní předpis, že určitá věc není součástí pozemku, a nelze-li takovou věc přenést z místa na místo bez porušení její podstaty, je i tato věc nemovitá</a:t>
            </a:r>
            <a:endParaRPr lang="cs-CZ" sz="2800" dirty="0" smtClean="0"/>
          </a:p>
          <a:p>
            <a:pPr lvl="0">
              <a:buFont typeface="Wingdings" pitchFamily="2" charset="2"/>
              <a:buChar char="q"/>
            </a:pPr>
            <a:r>
              <a:rPr lang="cs-CZ" dirty="0" smtClean="0"/>
              <a:t>jiná (zvláštní) součást objektivní reality, kterou za nemovitou věc označí </a:t>
            </a:r>
            <a:r>
              <a:rPr lang="cs-CZ" dirty="0" err="1" smtClean="0"/>
              <a:t>zákonjde</a:t>
            </a:r>
            <a:r>
              <a:rPr lang="cs-CZ" dirty="0" smtClean="0"/>
              <a:t> zejména o </a:t>
            </a:r>
            <a:r>
              <a:rPr lang="cs-CZ" b="1" dirty="0" smtClean="0"/>
              <a:t>jednotku</a:t>
            </a:r>
            <a:r>
              <a:rPr lang="cs-CZ" dirty="0" smtClean="0"/>
              <a:t> podle § 1159, která je věcí nemovitou</a:t>
            </a:r>
          </a:p>
          <a:p>
            <a:pPr lvl="0"/>
            <a:endParaRPr lang="cs-CZ" dirty="0" smtClean="0"/>
          </a:p>
          <a:p>
            <a:pPr lvl="0"/>
            <a:r>
              <a:rPr lang="cs-CZ" dirty="0" smtClean="0"/>
              <a:t>stavba spojená se zemí pevným základem, která není podle práva účinného ke dni 31. 12. 2013 součástí pozemku, na němž je zřízena, a je ke dni 1. 1. 2014 ve vlastnictví osoby odlišné od vlastníka pozemku, se v tento den nestává součástí pozemku a je nemovitou věci</a:t>
            </a:r>
            <a:endParaRPr lang="cs-CZ" sz="2800" dirty="0" smtClean="0"/>
          </a:p>
          <a:p>
            <a:r>
              <a:rPr lang="cs-CZ" dirty="0" smtClean="0"/>
              <a:t> </a:t>
            </a:r>
            <a:endParaRPr lang="cs-CZ" sz="2800" dirty="0" smtClean="0"/>
          </a:p>
          <a:p>
            <a:pPr lvl="0"/>
            <a:r>
              <a:rPr lang="cs-CZ" b="1" dirty="0" smtClean="0"/>
              <a:t>movité</a:t>
            </a:r>
            <a:r>
              <a:rPr lang="cs-CZ" dirty="0" smtClean="0"/>
              <a:t> - všechny ostatní věci, ať je jejich podstata hmotná nebo nehmotná</a:t>
            </a:r>
            <a:r>
              <a:rPr lang="cs-CZ" b="1" dirty="0" smtClean="0"/>
              <a:t> </a:t>
            </a:r>
            <a:endParaRPr lang="cs-CZ" sz="2800" dirty="0" smtClean="0"/>
          </a:p>
          <a:p>
            <a:endParaRPr lang="cs-CZ" sz="2400" b="1" dirty="0" smtClean="0"/>
          </a:p>
          <a:p>
            <a:endParaRPr lang="cs-CZ" sz="2400" b="1" dirty="0" smtClean="0"/>
          </a:p>
        </p:txBody>
      </p:sp>
    </p:spTree>
    <p:extLst>
      <p:ext uri="{BB962C8B-B14F-4D97-AF65-F5344CB8AC3E}">
        <p14:creationId xmlns:p14="http://schemas.microsoft.com/office/powerpoint/2010/main" val="8139554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věcná práva, JUDr. Michal Márton, Ph.D.</a:t>
            </a:r>
            <a:endParaRPr lang="cs-CZ" dirty="0"/>
          </a:p>
        </p:txBody>
      </p:sp>
      <p:sp>
        <p:nvSpPr>
          <p:cNvPr id="4" name="TextovéPole 3"/>
          <p:cNvSpPr txBox="1"/>
          <p:nvPr/>
        </p:nvSpPr>
        <p:spPr>
          <a:xfrm>
            <a:off x="395536" y="620688"/>
            <a:ext cx="8280920" cy="6823406"/>
          </a:xfrm>
          <a:prstGeom prst="rect">
            <a:avLst/>
          </a:prstGeom>
          <a:noFill/>
        </p:spPr>
        <p:txBody>
          <a:bodyPr wrap="square" rtlCol="0">
            <a:spAutoFit/>
          </a:bodyPr>
          <a:lstStyle/>
          <a:p>
            <a:pPr lvl="0" algn="just"/>
            <a:r>
              <a:rPr lang="cs-CZ" sz="2400" b="1" dirty="0" smtClean="0"/>
              <a:t>občanské právo-věcná práva </a:t>
            </a:r>
          </a:p>
          <a:p>
            <a:pPr lvl="0" algn="just"/>
            <a:r>
              <a:rPr lang="cs-CZ" sz="2000" b="1" dirty="0" smtClean="0"/>
              <a:t>Zvíře</a:t>
            </a:r>
          </a:p>
          <a:p>
            <a:pPr lvl="0" algn="just"/>
            <a:endParaRPr lang="cs-CZ" sz="2000" b="1" dirty="0" smtClean="0"/>
          </a:p>
          <a:p>
            <a:pPr algn="just"/>
            <a:r>
              <a:rPr lang="cs-CZ" dirty="0" smtClean="0"/>
              <a:t>zvířeti, jakožto živému tvorovi nadanému smysly, se přičítá zvláštní význam a hodnota (např. náklady převyšující cenu zvířete vynaložené na péči o zdraví zvířete nejsou považovány za neúčelné § 2970 OZ) </a:t>
            </a:r>
          </a:p>
          <a:p>
            <a:endParaRPr lang="cs-CZ" sz="2000" dirty="0" smtClean="0"/>
          </a:p>
          <a:p>
            <a:pPr algn="just"/>
            <a:r>
              <a:rPr lang="cs-CZ" sz="2000" dirty="0" smtClean="0"/>
              <a:t>živé zvíře tedy není věcí v právním smyslu, ale mrtvé zvíře už ano</a:t>
            </a:r>
          </a:p>
          <a:p>
            <a:pPr algn="just"/>
            <a:r>
              <a:rPr lang="cs-CZ" sz="2000" dirty="0" smtClean="0"/>
              <a:t>od člověka se odlišuje tím, že je sice také nadáno smysly, ale není nadáno rozumem (§ 19), nepřísluší mu tak přirozená práva</a:t>
            </a:r>
          </a:p>
          <a:p>
            <a:r>
              <a:rPr lang="cs-CZ" sz="2000" dirty="0" smtClean="0"/>
              <a:t>ustanovení o věcech se na živé zvíře použije jen obdobně a pouze v rozsahu, ve kterém to neodporuje povaze zvířete</a:t>
            </a:r>
          </a:p>
          <a:p>
            <a:pPr algn="just"/>
            <a:r>
              <a:rPr lang="cs-CZ" sz="2000" dirty="0" smtClean="0"/>
              <a:t>soukromé právo považuje za zvířata nejen obratlovce, ale i bezobratlé, jsou-li schopni cítit bolest nebo stres (např. včely) – oproti veřejnoprávnímu hledisku, kde se za zvíře považuje jen obratlovec (zákon 246/1992 na ochranu zvířat)</a:t>
            </a:r>
          </a:p>
          <a:p>
            <a:pPr algn="just"/>
            <a:r>
              <a:rPr lang="cs-CZ" sz="2000" dirty="0" smtClean="0"/>
              <a:t>úprava se zabývá také vystupováním zvířat ve vlastnických vztazích a ve vztahu k pánovi, tento vztah je chráněn a je přihlíženo k emoční vazbě</a:t>
            </a:r>
          </a:p>
          <a:p>
            <a:pPr lvl="0" algn="just"/>
            <a:endParaRPr lang="cs-CZ" sz="2000" dirty="0" smtClean="0"/>
          </a:p>
          <a:p>
            <a:pPr lvl="0" algn="just"/>
            <a:endParaRPr lang="cs-CZ" sz="2800"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7249009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věcná práva, JUDr. Michal Márton, Ph.D.</a:t>
            </a:r>
            <a:endParaRPr lang="cs-CZ" dirty="0"/>
          </a:p>
        </p:txBody>
      </p:sp>
      <p:sp>
        <p:nvSpPr>
          <p:cNvPr id="4" name="TextovéPole 3"/>
          <p:cNvSpPr txBox="1"/>
          <p:nvPr/>
        </p:nvSpPr>
        <p:spPr>
          <a:xfrm>
            <a:off x="323528" y="548679"/>
            <a:ext cx="8496944" cy="6340197"/>
          </a:xfrm>
          <a:prstGeom prst="rect">
            <a:avLst/>
          </a:prstGeom>
          <a:noFill/>
        </p:spPr>
        <p:txBody>
          <a:bodyPr wrap="square" rtlCol="0">
            <a:spAutoFit/>
          </a:bodyPr>
          <a:lstStyle/>
          <a:p>
            <a:pPr lvl="0" algn="just"/>
            <a:r>
              <a:rPr lang="cs-CZ" sz="2400" b="1" dirty="0" smtClean="0"/>
              <a:t>občanské právo-věcná práva</a:t>
            </a:r>
          </a:p>
          <a:p>
            <a:pPr algn="just"/>
            <a:endParaRPr lang="cs-CZ" sz="2000" b="1" u="sng" dirty="0" smtClean="0"/>
          </a:p>
          <a:p>
            <a:pPr algn="just"/>
            <a:r>
              <a:rPr lang="cs-CZ" dirty="0" smtClean="0"/>
              <a:t>rozlišování: zvířata </a:t>
            </a:r>
            <a:r>
              <a:rPr lang="cs-CZ" i="1" dirty="0" smtClean="0"/>
              <a:t>divoká x domácí, zajatá x zkrocená x chovaná x opuštěná</a:t>
            </a:r>
            <a:endParaRPr lang="cs-CZ" sz="2800" dirty="0" smtClean="0"/>
          </a:p>
          <a:p>
            <a:pPr algn="just"/>
            <a:r>
              <a:rPr lang="cs-CZ" dirty="0" smtClean="0"/>
              <a:t>pro potřeby otázek existence, vzniku a zániku vlastnického práva ke zvířeti a otázky povinnosti nahradit škodu způsobenou zvířetem:</a:t>
            </a:r>
            <a:endParaRPr lang="cs-CZ" sz="2800" dirty="0" smtClean="0"/>
          </a:p>
          <a:p>
            <a:pPr lvl="3" algn="just"/>
            <a:r>
              <a:rPr lang="cs-CZ" i="1" dirty="0" smtClean="0"/>
              <a:t>domácí</a:t>
            </a:r>
            <a:r>
              <a:rPr lang="cs-CZ" dirty="0" smtClean="0"/>
              <a:t> – druh žijící s člověkem bezvýjimečně či převážně</a:t>
            </a:r>
            <a:endParaRPr lang="cs-CZ" sz="2800" dirty="0" smtClean="0"/>
          </a:p>
          <a:p>
            <a:pPr lvl="3" algn="just"/>
            <a:r>
              <a:rPr lang="cs-CZ" i="1" dirty="0" smtClean="0"/>
              <a:t>divoká</a:t>
            </a:r>
            <a:r>
              <a:rPr lang="cs-CZ" dirty="0" smtClean="0"/>
              <a:t> – nedomestikovaný druh, celý druh žije zcela či převážně ve volné přírodě, byť jednotlivé kusy jsou chovány v zajetí, nemají vlastníka, „zvířata bez pána“</a:t>
            </a:r>
            <a:endParaRPr lang="cs-CZ" sz="2800" dirty="0" smtClean="0"/>
          </a:p>
          <a:p>
            <a:pPr lvl="3" algn="just"/>
            <a:r>
              <a:rPr lang="cs-CZ" i="1" dirty="0" smtClean="0"/>
              <a:t>zajatá</a:t>
            </a:r>
            <a:r>
              <a:rPr lang="cs-CZ" dirty="0" smtClean="0"/>
              <a:t> – chovaná v zajetí, brání jim v úniku fyzické překážky</a:t>
            </a:r>
            <a:endParaRPr lang="cs-CZ" sz="2800" dirty="0" smtClean="0"/>
          </a:p>
          <a:p>
            <a:pPr lvl="3" algn="just"/>
            <a:r>
              <a:rPr lang="cs-CZ" i="1" dirty="0" smtClean="0"/>
              <a:t>zkrocená</a:t>
            </a:r>
            <a:r>
              <a:rPr lang="cs-CZ" dirty="0" smtClean="0"/>
              <a:t> – zpravidla se jim nebrání ve volném pohybu, u pána se samovolně zdržují nebo se k němu pravidelně vrací, zachovávají si návyk vracet se = </a:t>
            </a:r>
            <a:r>
              <a:rPr lang="cs-CZ" dirty="0" err="1" smtClean="0"/>
              <a:t>consuetudo</a:t>
            </a:r>
            <a:r>
              <a:rPr lang="cs-CZ" dirty="0" smtClean="0"/>
              <a:t> </a:t>
            </a:r>
            <a:r>
              <a:rPr lang="cs-CZ" dirty="0" err="1" smtClean="0"/>
              <a:t>revertendi</a:t>
            </a:r>
            <a:endParaRPr lang="cs-CZ" sz="2800" dirty="0" smtClean="0"/>
          </a:p>
          <a:p>
            <a:pPr lvl="3" algn="just"/>
            <a:r>
              <a:rPr lang="cs-CZ" i="1" dirty="0" smtClean="0"/>
              <a:t>chovaná</a:t>
            </a:r>
            <a:r>
              <a:rPr lang="cs-CZ" dirty="0" smtClean="0"/>
              <a:t> zvířata – domácí a divoká zajatá a zkrocená, která mají vlastníka a která člověk chová</a:t>
            </a:r>
            <a:endParaRPr lang="cs-CZ" sz="2800" dirty="0" smtClean="0"/>
          </a:p>
          <a:p>
            <a:pPr lvl="2" algn="just"/>
            <a:r>
              <a:rPr lang="cs-CZ" dirty="0" smtClean="0"/>
              <a:t>         rozdělení podle účelu chovu:</a:t>
            </a:r>
            <a:endParaRPr lang="cs-CZ" sz="2800" dirty="0" smtClean="0"/>
          </a:p>
          <a:p>
            <a:pPr lvl="3" algn="just"/>
            <a:r>
              <a:rPr lang="cs-CZ" i="1" dirty="0" smtClean="0"/>
              <a:t>v zájmovém chovu – pro potěšení, hospodářský účel je vedlejší nebo zcela chybí</a:t>
            </a:r>
            <a:endParaRPr lang="cs-CZ" sz="2800" dirty="0" smtClean="0"/>
          </a:p>
          <a:p>
            <a:pPr lvl="3" algn="just"/>
            <a:r>
              <a:rPr lang="cs-CZ" i="1" dirty="0" smtClean="0"/>
              <a:t>hospodářská zvířata – k přímému hospodářskému prospěchu: plody, maso, práce…, zvláštní kategorie tvoří dobytek = sudokopytníci náležející k domácím zvířatům</a:t>
            </a:r>
            <a:endParaRPr lang="cs-CZ" sz="2800" dirty="0" smtClean="0"/>
          </a:p>
          <a:p>
            <a:pPr algn="just"/>
            <a:endParaRPr lang="cs-CZ" sz="2000" b="1" u="sng" dirty="0" smtClean="0"/>
          </a:p>
        </p:txBody>
      </p:sp>
    </p:spTree>
    <p:extLst>
      <p:ext uri="{BB962C8B-B14F-4D97-AF65-F5344CB8AC3E}">
        <p14:creationId xmlns:p14="http://schemas.microsoft.com/office/powerpoint/2010/main" val="2098406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5" name="TextovéPole 4"/>
          <p:cNvSpPr txBox="1"/>
          <p:nvPr/>
        </p:nvSpPr>
        <p:spPr>
          <a:xfrm>
            <a:off x="467542" y="207896"/>
            <a:ext cx="8137057" cy="8925520"/>
          </a:xfrm>
          <a:prstGeom prst="rect">
            <a:avLst/>
          </a:prstGeom>
          <a:noFill/>
        </p:spPr>
        <p:txBody>
          <a:bodyPr wrap="square" rtlCol="0">
            <a:spAutoFit/>
          </a:bodyPr>
          <a:lstStyle/>
          <a:p>
            <a:pPr algn="just"/>
            <a:r>
              <a:rPr lang="cs-CZ" sz="2400" b="1" dirty="0" smtClean="0"/>
              <a:t>občanské právo-základy</a:t>
            </a:r>
          </a:p>
          <a:p>
            <a:pPr algn="just"/>
            <a:endParaRPr lang="cs-CZ" sz="2400" b="1" dirty="0"/>
          </a:p>
          <a:p>
            <a:pPr algn="just"/>
            <a:r>
              <a:rPr lang="cs-CZ" sz="2000" b="1" dirty="0" smtClean="0"/>
              <a:t>Systematika občanského zákoníku</a:t>
            </a:r>
          </a:p>
          <a:p>
            <a:pPr algn="just"/>
            <a:endParaRPr lang="cs-CZ" sz="2000" b="1" dirty="0"/>
          </a:p>
          <a:p>
            <a:r>
              <a:rPr lang="cs-CZ" sz="2000" b="1" dirty="0"/>
              <a:t>Systematika </a:t>
            </a:r>
            <a:r>
              <a:rPr lang="cs-CZ" sz="2000" b="1" dirty="0" smtClean="0"/>
              <a:t>OZ</a:t>
            </a:r>
            <a:r>
              <a:rPr lang="cs-CZ" sz="2000" dirty="0" smtClean="0"/>
              <a:t> </a:t>
            </a:r>
            <a:r>
              <a:rPr lang="cs-CZ" sz="2000" dirty="0"/>
              <a:t>vychází z ABGB 1811 a z občanského zákoníku československého z roku 1938:</a:t>
            </a:r>
          </a:p>
          <a:p>
            <a:pPr lvl="0" algn="just"/>
            <a:r>
              <a:rPr lang="cs-CZ" sz="2000" dirty="0"/>
              <a:t>Část první – OBECNÁ ČÁST § 1 – 654</a:t>
            </a:r>
          </a:p>
          <a:p>
            <a:pPr lvl="0" algn="just"/>
            <a:r>
              <a:rPr lang="cs-CZ" sz="2000" dirty="0"/>
              <a:t>Část druhá – RODINNÉ PRÁVO § 655 – 975</a:t>
            </a:r>
          </a:p>
          <a:p>
            <a:pPr lvl="0" algn="just"/>
            <a:r>
              <a:rPr lang="cs-CZ" sz="2000" dirty="0"/>
              <a:t>Část třetí – ABSOLUTNÍ MAJETKOVÁ PRÁVA § 976 – 1720</a:t>
            </a:r>
          </a:p>
          <a:p>
            <a:pPr lvl="0" algn="just"/>
            <a:r>
              <a:rPr lang="cs-CZ" sz="2000" dirty="0"/>
              <a:t>Část čtvrtá – RELATIVNÍ MAJETKOVÁ PRÁVA § 1721 – 3014</a:t>
            </a:r>
          </a:p>
          <a:p>
            <a:pPr lvl="0" algn="just"/>
            <a:r>
              <a:rPr lang="cs-CZ" sz="2000" dirty="0"/>
              <a:t>Část pátá – USTANOVENÍ SPOLEČNÁ, PŘECHODNÁ A ZÁVĚREČNÁ § 3015 – </a:t>
            </a:r>
            <a:r>
              <a:rPr lang="cs-CZ" sz="2000" dirty="0" smtClean="0"/>
              <a:t>3081</a:t>
            </a:r>
          </a:p>
          <a:p>
            <a:pPr lvl="0" algn="just"/>
            <a:r>
              <a:rPr lang="cs-CZ" sz="2000" b="1" dirty="0" smtClean="0"/>
              <a:t>Subjekty občanského práva </a:t>
            </a:r>
            <a:r>
              <a:rPr lang="cs-CZ" sz="2000" dirty="0" smtClean="0"/>
              <a:t>= osoby; nositelé práv a povinností</a:t>
            </a:r>
          </a:p>
          <a:p>
            <a:pPr lvl="0" algn="just"/>
            <a:r>
              <a:rPr lang="cs-CZ" sz="2000" dirty="0" smtClean="0"/>
              <a:t>osoby fyzické a osoby právnické</a:t>
            </a:r>
          </a:p>
          <a:p>
            <a:pPr lvl="0" algn="just"/>
            <a:r>
              <a:rPr lang="cs-CZ" sz="2000" b="1" dirty="0" smtClean="0"/>
              <a:t>Právní osobnost </a:t>
            </a:r>
            <a:r>
              <a:rPr lang="cs-CZ" sz="2000" dirty="0" smtClean="0"/>
              <a:t>(§ 15 OZ) </a:t>
            </a:r>
            <a:r>
              <a:rPr lang="cs-CZ" sz="2000" i="1" dirty="0"/>
              <a:t>p</a:t>
            </a:r>
            <a:r>
              <a:rPr lang="cs-CZ" sz="2000" i="1" dirty="0" smtClean="0"/>
              <a:t>rávní </a:t>
            </a:r>
            <a:r>
              <a:rPr lang="cs-CZ" sz="2000" i="1" dirty="0"/>
              <a:t>osobnost je způsobilost mít v mezích právního řádu práva a </a:t>
            </a:r>
            <a:r>
              <a:rPr lang="cs-CZ" sz="2000" i="1" dirty="0" smtClean="0"/>
              <a:t>povinnosti</a:t>
            </a:r>
          </a:p>
          <a:p>
            <a:pPr algn="just"/>
            <a:r>
              <a:rPr lang="cs-CZ" sz="2000" b="1" dirty="0" smtClean="0"/>
              <a:t>Svéprávnost </a:t>
            </a:r>
            <a:r>
              <a:rPr lang="cs-CZ" sz="2000" dirty="0" smtClean="0"/>
              <a:t>(§ 16  OZ) </a:t>
            </a:r>
            <a:r>
              <a:rPr lang="cs-CZ" sz="2000" i="1" dirty="0"/>
              <a:t>„Svéprávnost je způsobilost nabývat pro sebe vlastním právním jednáním práva a zavazovat se k povinnostem (právně jednat).“</a:t>
            </a:r>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252753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věcná práva, JUDr. Michal Márton, Ph.D.</a:t>
            </a:r>
            <a:endParaRPr lang="cs-CZ" dirty="0"/>
          </a:p>
        </p:txBody>
      </p:sp>
      <p:sp>
        <p:nvSpPr>
          <p:cNvPr id="4" name="TextovéPole 3"/>
          <p:cNvSpPr txBox="1"/>
          <p:nvPr/>
        </p:nvSpPr>
        <p:spPr>
          <a:xfrm>
            <a:off x="395536" y="620688"/>
            <a:ext cx="8280920" cy="7109639"/>
          </a:xfrm>
          <a:prstGeom prst="rect">
            <a:avLst/>
          </a:prstGeom>
          <a:noFill/>
        </p:spPr>
        <p:txBody>
          <a:bodyPr wrap="square" rtlCol="0">
            <a:spAutoFit/>
          </a:bodyPr>
          <a:lstStyle/>
          <a:p>
            <a:pPr lvl="0" algn="just"/>
            <a:r>
              <a:rPr lang="cs-CZ" sz="2400" b="1" dirty="0" smtClean="0"/>
              <a:t>občanské právo-věcná práva</a:t>
            </a:r>
          </a:p>
          <a:p>
            <a:pPr lvl="0" algn="just"/>
            <a:endParaRPr lang="cs-CZ" sz="2400" b="1" dirty="0" smtClean="0"/>
          </a:p>
          <a:p>
            <a:pPr lvl="0" algn="just"/>
            <a:r>
              <a:rPr lang="cs-CZ" b="1" dirty="0" smtClean="0"/>
              <a:t>SOUČÁST VĚCI (§ 505)</a:t>
            </a:r>
            <a:endParaRPr lang="cs-CZ" sz="2800" b="1" dirty="0" smtClean="0"/>
          </a:p>
          <a:p>
            <a:r>
              <a:rPr lang="cs-CZ" b="1" dirty="0" smtClean="0"/>
              <a:t>= vše, co k ní podle její povahy náleží a co nemůže být od věci odděleno, aniž se tím věc znehodnotí u věcí movitých i nemovitých </a:t>
            </a:r>
          </a:p>
          <a:p>
            <a:endParaRPr lang="cs-CZ" b="1" dirty="0" smtClean="0"/>
          </a:p>
          <a:p>
            <a:r>
              <a:rPr lang="cs-CZ" b="1" dirty="0" smtClean="0"/>
              <a:t>např. auto a motor, prsten a kámen, sluchátko a telefon</a:t>
            </a:r>
          </a:p>
          <a:p>
            <a:endParaRPr lang="cs-CZ" b="1" dirty="0" smtClean="0"/>
          </a:p>
          <a:p>
            <a:pPr algn="just"/>
            <a:r>
              <a:rPr lang="cs-CZ" i="1" dirty="0" smtClean="0"/>
              <a:t>Znehodnocením věci se rozumí nejen její zničení či poškození, ale také její funkční znehodnocení – tedy stav, kdy je věc odňata svému hospodářskému nebo společenskému účelu</a:t>
            </a:r>
          </a:p>
          <a:p>
            <a:pPr algn="just"/>
            <a:endParaRPr lang="cs-CZ" i="1" dirty="0" smtClean="0"/>
          </a:p>
          <a:p>
            <a:r>
              <a:rPr lang="cs-CZ" b="1" dirty="0" smtClean="0"/>
              <a:t>součást pozemku § 506</a:t>
            </a:r>
            <a:endParaRPr lang="cs-CZ" dirty="0" smtClean="0"/>
          </a:p>
          <a:p>
            <a:pPr algn="just"/>
            <a:r>
              <a:rPr lang="cs-CZ" dirty="0" smtClean="0"/>
              <a:t>Součástí pozemku je prostor nad povrchem i pod povrchem, stavby zřízené na pozemku a jiná zařízení, s výjimkou staveb dočasných, včetně toho, co je zapuštěno v pozemku nebo upevněno ve zdech. Není-li podzemní stavba nemovitou věcí, je součástí pozemku, i když zasahuje pod jiný pozemek.</a:t>
            </a:r>
          </a:p>
          <a:p>
            <a:pPr algn="just"/>
            <a:endParaRPr lang="cs-CZ" i="1" dirty="0" smtClean="0"/>
          </a:p>
          <a:p>
            <a:endParaRPr lang="cs-CZ" b="1" dirty="0" smtClean="0"/>
          </a:p>
          <a:p>
            <a:endParaRPr lang="cs-CZ" b="1" dirty="0" smtClean="0"/>
          </a:p>
          <a:p>
            <a:endParaRPr lang="cs-CZ" b="1" dirty="0" smtClean="0"/>
          </a:p>
          <a:p>
            <a:endParaRPr lang="cs-CZ" sz="2800" dirty="0" smtClean="0"/>
          </a:p>
          <a:p>
            <a:pPr lvl="0"/>
            <a:endParaRPr lang="cs-CZ" sz="2800" dirty="0"/>
          </a:p>
          <a:p>
            <a:pPr algn="just"/>
            <a:endParaRPr lang="cs-CZ" sz="1000" dirty="0"/>
          </a:p>
        </p:txBody>
      </p:sp>
    </p:spTree>
    <p:extLst>
      <p:ext uri="{BB962C8B-B14F-4D97-AF65-F5344CB8AC3E}">
        <p14:creationId xmlns:p14="http://schemas.microsoft.com/office/powerpoint/2010/main" val="35107063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Občanské právo - věcná práva, JUDr. Michal Márton, Ph.D.</a:t>
            </a:r>
            <a:endParaRPr lang="cs-CZ" dirty="0"/>
          </a:p>
        </p:txBody>
      </p:sp>
      <p:sp>
        <p:nvSpPr>
          <p:cNvPr id="4" name="TextovéPole 3"/>
          <p:cNvSpPr txBox="1"/>
          <p:nvPr/>
        </p:nvSpPr>
        <p:spPr>
          <a:xfrm>
            <a:off x="251520" y="476672"/>
            <a:ext cx="8640960" cy="9294852"/>
          </a:xfrm>
          <a:prstGeom prst="rect">
            <a:avLst/>
          </a:prstGeom>
          <a:noFill/>
        </p:spPr>
        <p:txBody>
          <a:bodyPr wrap="square" rtlCol="0">
            <a:spAutoFit/>
          </a:bodyPr>
          <a:lstStyle/>
          <a:p>
            <a:pPr lvl="0" algn="just"/>
            <a:r>
              <a:rPr lang="cs-CZ" sz="2400" b="1" dirty="0" smtClean="0"/>
              <a:t>občanské právo-věcná práva</a:t>
            </a:r>
          </a:p>
          <a:p>
            <a:pPr lvl="0" algn="just"/>
            <a:endParaRPr lang="cs-CZ" sz="2400" b="1" dirty="0" smtClean="0"/>
          </a:p>
          <a:p>
            <a:pPr lvl="0" algn="just"/>
            <a:r>
              <a:rPr lang="cs-CZ" b="1" dirty="0" smtClean="0"/>
              <a:t>PŘÍSLUŠENSTVÍ VĚCI (§ 510)</a:t>
            </a:r>
          </a:p>
          <a:p>
            <a:r>
              <a:rPr lang="cs-CZ" dirty="0" smtClean="0"/>
              <a:t>příslušenství věci je vedlejší věc vlastníka věci hlavní, je-li účelem vedlejší věci, aby se jí trvale užívalo s věcí hlavní v rámci jejich hospodářského určení (trezor a klíč, auto a nářadí, TV a ovladač), oproti součásti věci však jde o dvě samostatné věci</a:t>
            </a:r>
          </a:p>
          <a:p>
            <a:endParaRPr lang="cs-CZ" dirty="0" smtClean="0"/>
          </a:p>
          <a:p>
            <a:r>
              <a:rPr lang="cs-CZ" b="1" dirty="0" smtClean="0"/>
              <a:t>určené individuálně (jednotlivě) a genericky (druhově)</a:t>
            </a:r>
            <a:endParaRPr lang="cs-CZ" dirty="0" smtClean="0"/>
          </a:p>
          <a:p>
            <a:pPr algn="just"/>
            <a:r>
              <a:rPr lang="cs-CZ" sz="1600" b="1" dirty="0" smtClean="0"/>
              <a:t>individuálně určené</a:t>
            </a:r>
            <a:r>
              <a:rPr lang="cs-CZ" sz="1600" dirty="0" smtClean="0"/>
              <a:t> - charakterizovány určitými individuálními znaky, vlastnostmi, které nejsou typické pro jiné věci téhož druhu, rozeznatelné od jiných (originál obrazu, pozemek – parcelní číslo a katastrální území, bankovka označená sériovým číslem)</a:t>
            </a:r>
          </a:p>
          <a:p>
            <a:pPr algn="just"/>
            <a:r>
              <a:rPr lang="cs-CZ" sz="1600" b="1" dirty="0" smtClean="0"/>
              <a:t>genericky určené</a:t>
            </a:r>
            <a:r>
              <a:rPr lang="cs-CZ" sz="1600" dirty="0" smtClean="0"/>
              <a:t> - nejsou charakterizovány žádnými zvláštními znaky, vlastnostmi (pšenice, písek, voda) (vymezeny podle počtu, míry, váhy)</a:t>
            </a:r>
          </a:p>
          <a:p>
            <a:pPr algn="just"/>
            <a:r>
              <a:rPr lang="cs-CZ" sz="1600" dirty="0" smtClean="0"/>
              <a:t>rozhodující je vůle stran a povaha právního jednání (např. peníze mohou být jak individuálně – historická bankovka, tak i genericky určené – zákonné platidlo)</a:t>
            </a:r>
          </a:p>
          <a:p>
            <a:pPr algn="just"/>
            <a:r>
              <a:rPr lang="cs-CZ" sz="1600" dirty="0" smtClean="0"/>
              <a:t>(dle některých teorií nelze hovořit o genericky určených věcech – jedná se totiž o vymezení předmětu závazku, nikoli o věc)</a:t>
            </a:r>
          </a:p>
          <a:p>
            <a:pPr algn="just"/>
            <a:r>
              <a:rPr lang="cs-CZ" sz="1600" dirty="0" smtClean="0"/>
              <a:t>význam dělení: různé druhy právních jednání (nájem – věc individuálně určená, po skončení vztahu právo na vrácení stejné věci X zápůjčka – zastupitelné – půjčím 100 Kč, dostanu zpět 5x20 Kč), rozdílný okamžik vzniku některých práv, vliv zániku těchto věcí na trvání povinnosti plnit (druhově určené věci nezanikají – shoří mi 10 kg pšenice, vrátím jiných 10 kilo)</a:t>
            </a:r>
          </a:p>
          <a:p>
            <a:endParaRPr lang="cs-CZ" dirty="0" smtClean="0"/>
          </a:p>
          <a:p>
            <a:endParaRPr lang="cs-CZ" dirty="0" smtClean="0"/>
          </a:p>
          <a:p>
            <a:endParaRPr lang="cs-CZ" sz="2800" dirty="0" smtClean="0"/>
          </a:p>
          <a:p>
            <a:endParaRPr lang="cs-CZ" sz="2800" dirty="0" smtClean="0"/>
          </a:p>
          <a:p>
            <a:pPr lvl="0" algn="just"/>
            <a:endParaRPr lang="cs-CZ" sz="2400" b="1" dirty="0" smtClean="0"/>
          </a:p>
          <a:p>
            <a:pPr lvl="0" algn="just"/>
            <a:endParaRPr lang="cs-CZ" sz="2400" b="1"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7541549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400" b="1" dirty="0" smtClean="0"/>
          </a:p>
          <a:p>
            <a:pPr algn="just"/>
            <a:r>
              <a:rPr lang="cs-CZ" sz="2400" b="1" u="sng" dirty="0" smtClean="0"/>
              <a:t>Držitel</a:t>
            </a:r>
            <a:r>
              <a:rPr lang="cs-CZ" sz="2400" u="sng" dirty="0" smtClean="0"/>
              <a:t> </a:t>
            </a:r>
            <a:endParaRPr lang="cs-CZ" sz="2400" dirty="0" smtClean="0"/>
          </a:p>
          <a:p>
            <a:pPr algn="just"/>
            <a:r>
              <a:rPr lang="cs-CZ" sz="2400" dirty="0" smtClean="0"/>
              <a:t>ten, kdo vykonává právo pro sebe (§ 987) </a:t>
            </a:r>
          </a:p>
          <a:p>
            <a:pPr algn="just"/>
            <a:r>
              <a:rPr lang="cs-CZ" sz="2400" dirty="0" smtClean="0"/>
              <a:t> </a:t>
            </a:r>
          </a:p>
          <a:p>
            <a:pPr algn="just"/>
            <a:r>
              <a:rPr lang="cs-CZ" sz="2400" dirty="0" smtClean="0"/>
              <a:t>Má-li se jednat o držbu, musí majetkové právo</a:t>
            </a:r>
          </a:p>
          <a:p>
            <a:pPr lvl="0" algn="just"/>
            <a:r>
              <a:rPr lang="cs-CZ" sz="2400" b="1" dirty="0" smtClean="0"/>
              <a:t>být převoditelné na jiného, a</a:t>
            </a:r>
            <a:endParaRPr lang="cs-CZ" sz="2400" dirty="0" smtClean="0"/>
          </a:p>
          <a:p>
            <a:pPr lvl="0" algn="just"/>
            <a:r>
              <a:rPr lang="cs-CZ" sz="2400" b="1" dirty="0" smtClean="0"/>
              <a:t>připouštět trvalý nebo opětovný, resp. opakovaný výkon</a:t>
            </a:r>
            <a:endParaRPr lang="cs-CZ" sz="2400" dirty="0" smtClean="0"/>
          </a:p>
          <a:p>
            <a:pPr algn="just"/>
            <a:r>
              <a:rPr lang="cs-CZ" sz="2400" b="1" dirty="0" smtClean="0"/>
              <a:t> </a:t>
            </a:r>
            <a:endParaRPr lang="cs-CZ" sz="2400" dirty="0" smtClean="0"/>
          </a:p>
          <a:p>
            <a:pPr algn="just"/>
            <a:r>
              <a:rPr lang="cs-CZ" sz="2400" b="1" u="sng" dirty="0" smtClean="0"/>
              <a:t>Pojmové znaky držby</a:t>
            </a:r>
            <a:endParaRPr lang="cs-CZ" sz="2400" dirty="0" smtClean="0"/>
          </a:p>
          <a:p>
            <a:pPr lvl="0" algn="just"/>
            <a:r>
              <a:rPr lang="cs-CZ" sz="2400" b="1" dirty="0" smtClean="0"/>
              <a:t>faktická možnost vykonávat právo</a:t>
            </a:r>
            <a:r>
              <a:rPr lang="cs-CZ" sz="2400" dirty="0" smtClean="0"/>
              <a:t> (</a:t>
            </a:r>
            <a:r>
              <a:rPr lang="cs-CZ" sz="2400" i="1" dirty="0" smtClean="0"/>
              <a:t>corpus </a:t>
            </a:r>
            <a:r>
              <a:rPr lang="cs-CZ" sz="2400" i="1" dirty="0" err="1" smtClean="0"/>
              <a:t>possessionis</a:t>
            </a:r>
            <a:r>
              <a:rPr lang="cs-CZ" sz="2400" dirty="0" smtClean="0"/>
              <a:t>)</a:t>
            </a:r>
          </a:p>
          <a:p>
            <a:pPr lvl="0" algn="just"/>
            <a:r>
              <a:rPr lang="cs-CZ" sz="2400" b="1" dirty="0" smtClean="0"/>
              <a:t>úmysl vykonávat právo pro sebe</a:t>
            </a:r>
            <a:r>
              <a:rPr lang="cs-CZ" sz="2400" dirty="0" smtClean="0"/>
              <a:t> (</a:t>
            </a:r>
            <a:r>
              <a:rPr lang="cs-CZ" sz="2400" i="1" dirty="0" err="1" smtClean="0"/>
              <a:t>animus</a:t>
            </a:r>
            <a:r>
              <a:rPr lang="cs-CZ" sz="2400" i="1" dirty="0" smtClean="0"/>
              <a:t> </a:t>
            </a:r>
            <a:r>
              <a:rPr lang="cs-CZ" sz="2400" i="1" dirty="0" err="1" smtClean="0"/>
              <a:t>possidendi</a:t>
            </a:r>
            <a:r>
              <a:rPr lang="cs-CZ" sz="2400" dirty="0" smtClean="0"/>
              <a:t>)</a:t>
            </a:r>
          </a:p>
          <a:p>
            <a:pPr lvl="0" algn="just"/>
            <a:endParaRPr lang="cs-CZ" sz="2400" b="1" dirty="0" smtClean="0"/>
          </a:p>
          <a:p>
            <a:pPr lvl="0" algn="just"/>
            <a:endParaRPr lang="cs-CZ" sz="2400" b="1" i="1" dirty="0"/>
          </a:p>
          <a:p>
            <a:pPr lvl="1"/>
            <a:endParaRPr lang="cs-CZ" sz="2800" dirty="0"/>
          </a:p>
          <a:p>
            <a:pPr algn="just"/>
            <a:endParaRPr lang="cs-CZ" sz="2000" dirty="0" smtClean="0"/>
          </a:p>
          <a:p>
            <a:pPr algn="just"/>
            <a:endParaRPr lang="cs-CZ" sz="2000" dirty="0"/>
          </a:p>
        </p:txBody>
      </p:sp>
    </p:spTree>
    <p:extLst>
      <p:ext uri="{BB962C8B-B14F-4D97-AF65-F5344CB8AC3E}">
        <p14:creationId xmlns:p14="http://schemas.microsoft.com/office/powerpoint/2010/main" val="2487979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20197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400" b="1" dirty="0" smtClean="0"/>
          </a:p>
          <a:p>
            <a:r>
              <a:rPr lang="cs-CZ" b="1" dirty="0" smtClean="0"/>
              <a:t>DRUHY DRŽBY</a:t>
            </a:r>
          </a:p>
          <a:p>
            <a:endParaRPr lang="cs-CZ" dirty="0" smtClean="0"/>
          </a:p>
          <a:p>
            <a:r>
              <a:rPr lang="cs-CZ" b="1" dirty="0" smtClean="0"/>
              <a:t>řádná držba (§ 991): </a:t>
            </a:r>
            <a:r>
              <a:rPr lang="cs-CZ" dirty="0" smtClean="0"/>
              <a:t>taková, která se zakládá na platném právním titulu. Kdo se ujme držby bezprostředně, aniž tím ruší cizí držbu, nebo kdo se ujme držby z vůle předchozího držitele nebo na základě výroku orgánu veřejné moci, je řádným držitelem</a:t>
            </a:r>
          </a:p>
          <a:p>
            <a:endParaRPr lang="cs-CZ" dirty="0" smtClean="0"/>
          </a:p>
          <a:p>
            <a:r>
              <a:rPr lang="cs-CZ" b="1" dirty="0" smtClean="0"/>
              <a:t>poctivá držba (§ 992): </a:t>
            </a:r>
            <a:r>
              <a:rPr lang="cs-CZ" dirty="0" smtClean="0"/>
              <a:t>kdo má z přesvědčivého důvodu za to, že mu náleží právo, které vykonává, je poctivý držitel. Nepoctivě drží ten, kdo ví nebo komu musí být z okolností zjevné, že vykonává právo, které mu nenáleží</a:t>
            </a:r>
            <a:r>
              <a:rPr lang="cs-CZ" b="1" dirty="0" smtClean="0"/>
              <a:t> </a:t>
            </a:r>
          </a:p>
          <a:p>
            <a:endParaRPr lang="cs-CZ" dirty="0" smtClean="0"/>
          </a:p>
          <a:p>
            <a:r>
              <a:rPr lang="cs-CZ" b="1" dirty="0" smtClean="0"/>
              <a:t>pravá držba (§ 993): </a:t>
            </a:r>
            <a:r>
              <a:rPr lang="cs-CZ" dirty="0" smtClean="0"/>
              <a:t>neprokáže-li se, že se někdo vetřel v držbu svémocně, nebo že se v ni vloudil potajmu nebo lstí, anebo že někdo usiluje proměnit v trvalé právo to, co mu bylo povoleno jen výprosou, jde o pravou držbu</a:t>
            </a:r>
          </a:p>
          <a:p>
            <a:r>
              <a:rPr lang="cs-CZ" dirty="0" smtClean="0"/>
              <a:t>domněnka, která splňuje všechny tři uvedené kvality, je označována za kvalifikovanou,  tudíž právem chráněnou – kvalifikovaná držba může vést k vydržení</a:t>
            </a:r>
          </a:p>
          <a:p>
            <a:r>
              <a:rPr lang="cs-CZ" dirty="0" smtClean="0"/>
              <a:t>kvalifikovanost držby se předpokládá: </a:t>
            </a:r>
            <a:r>
              <a:rPr lang="cs-CZ" u="sng" dirty="0" smtClean="0"/>
              <a:t>má se za to, že držba je řádná, poctivá a pravá (§ 994</a:t>
            </a:r>
            <a:r>
              <a:rPr lang="cs-CZ" b="1" u="sng" dirty="0" smtClean="0"/>
              <a:t>) </a:t>
            </a:r>
            <a:endParaRPr lang="cs-CZ" dirty="0" smtClean="0"/>
          </a:p>
          <a:p>
            <a:pPr lvl="0" algn="just"/>
            <a:endParaRPr lang="cs-CZ" b="1" dirty="0"/>
          </a:p>
        </p:txBody>
      </p:sp>
    </p:spTree>
    <p:extLst>
      <p:ext uri="{BB962C8B-B14F-4D97-AF65-F5344CB8AC3E}">
        <p14:creationId xmlns:p14="http://schemas.microsoft.com/office/powerpoint/2010/main" val="36481353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Občanské právo - věcná práva, JUDr. Michal Márton, Ph.D.</a:t>
            </a:r>
            <a:endParaRPr lang="cs-CZ" dirty="0"/>
          </a:p>
        </p:txBody>
      </p:sp>
      <p:sp>
        <p:nvSpPr>
          <p:cNvPr id="5" name="Obdélník 4"/>
          <p:cNvSpPr/>
          <p:nvPr/>
        </p:nvSpPr>
        <p:spPr>
          <a:xfrm>
            <a:off x="611560" y="620689"/>
            <a:ext cx="8208912" cy="6370975"/>
          </a:xfrm>
          <a:prstGeom prst="rect">
            <a:avLst/>
          </a:prstGeom>
        </p:spPr>
        <p:txBody>
          <a:bodyPr wrap="square">
            <a:spAutoFit/>
          </a:bodyPr>
          <a:lstStyle/>
          <a:p>
            <a:pPr lvl="0" algn="just"/>
            <a:r>
              <a:rPr lang="cs-CZ" sz="2400" b="1" dirty="0" smtClean="0"/>
              <a:t>občanské právo-věcná práva</a:t>
            </a:r>
          </a:p>
          <a:p>
            <a:pPr lvl="0" algn="just"/>
            <a:endParaRPr lang="cs-CZ" b="1" dirty="0" smtClean="0"/>
          </a:p>
          <a:p>
            <a:pPr lvl="0" algn="just"/>
            <a:r>
              <a:rPr lang="cs-CZ" sz="2000" b="1" dirty="0" smtClean="0"/>
              <a:t>Vlastnictví</a:t>
            </a:r>
            <a:endParaRPr lang="cs-CZ" dirty="0" smtClean="0"/>
          </a:p>
          <a:p>
            <a:r>
              <a:rPr lang="cs-CZ" b="1" dirty="0" smtClean="0"/>
              <a:t>§ 1011 NOZ</a:t>
            </a:r>
          </a:p>
          <a:p>
            <a:r>
              <a:rPr lang="cs-CZ" b="1" dirty="0" smtClean="0"/>
              <a:t>Vše, co někomu patří, všechny jeho věci hmotné i nehmotné, je jeho vlastnictvím.</a:t>
            </a:r>
          </a:p>
          <a:p>
            <a:endParaRPr lang="cs-CZ" dirty="0" smtClean="0"/>
          </a:p>
          <a:p>
            <a:pPr algn="just"/>
            <a:r>
              <a:rPr lang="cs-CZ" sz="1400" dirty="0" smtClean="0"/>
              <a:t> </a:t>
            </a:r>
            <a:r>
              <a:rPr lang="cs-CZ" sz="1400" b="1" dirty="0" smtClean="0"/>
              <a:t>Nezávislost</a:t>
            </a:r>
            <a:endParaRPr lang="cs-CZ" sz="1400" dirty="0" smtClean="0"/>
          </a:p>
          <a:p>
            <a:pPr lvl="1" algn="just"/>
            <a:r>
              <a:rPr lang="cs-CZ" sz="1400" dirty="0" smtClean="0"/>
              <a:t>Vlastník nakládá s předmětem svého VP volně, přímo svou mocí, která je nezávislá na moci jiného, omezeno zákonem a subjektivními právy ostatních</a:t>
            </a:r>
          </a:p>
          <a:p>
            <a:pPr lvl="0" algn="just"/>
            <a:r>
              <a:rPr lang="cs-CZ" sz="1400" b="1" dirty="0" smtClean="0"/>
              <a:t>Jednotnost</a:t>
            </a:r>
            <a:endParaRPr lang="cs-CZ" sz="1400" dirty="0" smtClean="0"/>
          </a:p>
          <a:p>
            <a:pPr lvl="1" algn="just"/>
            <a:r>
              <a:rPr lang="cs-CZ" sz="1400" dirty="0" smtClean="0"/>
              <a:t>Sepětí pozitivní a negativní stránky VP (pozitivní: vlastník může s věcí zpravidla nakládat jakýmkoliv způsobem podle libosti, negativní: zabránit každému, aby jeho věc zneužíval </a:t>
            </a:r>
            <a:r>
              <a:rPr lang="cs-CZ" sz="1400" dirty="0" err="1" smtClean="0"/>
              <a:t>nb</a:t>
            </a:r>
            <a:r>
              <a:rPr lang="cs-CZ" sz="1400" dirty="0" smtClean="0"/>
              <a:t> na ni jinak působil (</a:t>
            </a:r>
            <a:r>
              <a:rPr lang="cs-CZ" sz="1400" dirty="0" err="1" smtClean="0"/>
              <a:t>ius</a:t>
            </a:r>
            <a:r>
              <a:rPr lang="cs-CZ" sz="1400" dirty="0" smtClean="0"/>
              <a:t> </a:t>
            </a:r>
            <a:r>
              <a:rPr lang="cs-CZ" sz="1400" dirty="0" err="1" smtClean="0"/>
              <a:t>exclusionis</a:t>
            </a:r>
            <a:r>
              <a:rPr lang="cs-CZ" sz="1400" dirty="0" smtClean="0"/>
              <a:t>)</a:t>
            </a:r>
          </a:p>
          <a:p>
            <a:pPr lvl="0" algn="just"/>
            <a:r>
              <a:rPr lang="cs-CZ" sz="1400" b="1" dirty="0" smtClean="0"/>
              <a:t>Úplnost</a:t>
            </a:r>
            <a:endParaRPr lang="cs-CZ" sz="1400" dirty="0" smtClean="0"/>
          </a:p>
          <a:p>
            <a:pPr lvl="1" algn="just"/>
            <a:r>
              <a:rPr lang="cs-CZ" sz="1400" dirty="0" smtClean="0"/>
              <a:t>Zdůrazněním, že vlastník může se svou věcí nakládat libovolně (může na ni působit nebo nepůsobit) a jiné z působení vyloučit</a:t>
            </a:r>
          </a:p>
          <a:p>
            <a:pPr lvl="1" algn="just"/>
            <a:r>
              <a:rPr lang="cs-CZ" sz="1400" dirty="0" smtClean="0"/>
              <a:t>Tím je vymezen obsah VP (nikoliv tedy neúplným výčtem vlastníkových oprávnění dle § 123 SOZ (držet, požívat, užívat atd.)</a:t>
            </a:r>
          </a:p>
          <a:p>
            <a:pPr lvl="0" algn="just"/>
            <a:r>
              <a:rPr lang="cs-CZ" sz="1400" b="1" dirty="0" smtClean="0"/>
              <a:t>Elasticita</a:t>
            </a:r>
            <a:endParaRPr lang="cs-CZ" sz="1400" dirty="0" smtClean="0"/>
          </a:p>
          <a:p>
            <a:pPr lvl="1" algn="just"/>
            <a:r>
              <a:rPr lang="cs-CZ" sz="1400" dirty="0" smtClean="0"/>
              <a:t>pomine-li právní důvod omezení, obnoví se bez dalšího vlastníkovo oprávnění v původním rozsahu</a:t>
            </a:r>
          </a:p>
          <a:p>
            <a:pPr lvl="0" algn="just"/>
            <a:r>
              <a:rPr lang="cs-CZ" sz="1400" b="1" dirty="0" smtClean="0"/>
              <a:t>Trvalost</a:t>
            </a:r>
            <a:endParaRPr lang="cs-CZ" sz="1400" dirty="0" smtClean="0"/>
          </a:p>
          <a:p>
            <a:pPr lvl="1" algn="just"/>
            <a:r>
              <a:rPr lang="cs-CZ" sz="1400" dirty="0" smtClean="0"/>
              <a:t>K zániku může dojít pouze z některého zákonem daného důvodu, právo nezaniká, pokud vlastník pozbude některých svých oprávnění</a:t>
            </a:r>
          </a:p>
          <a:p>
            <a:endParaRPr lang="cs-CZ" dirty="0" smtClean="0"/>
          </a:p>
          <a:p>
            <a:pPr lvl="0" algn="just"/>
            <a:endParaRPr lang="cs-CZ" b="1" dirty="0" smtClean="0"/>
          </a:p>
          <a:p>
            <a:pPr lvl="0" algn="just"/>
            <a:endParaRPr lang="cs-CZ" dirty="0" smtClean="0"/>
          </a:p>
        </p:txBody>
      </p:sp>
    </p:spTree>
    <p:extLst>
      <p:ext uri="{BB962C8B-B14F-4D97-AF65-F5344CB8AC3E}">
        <p14:creationId xmlns:p14="http://schemas.microsoft.com/office/powerpoint/2010/main" val="28359904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670952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endParaRPr lang="cs-CZ" sz="2000" b="1" dirty="0" smtClean="0"/>
          </a:p>
          <a:p>
            <a:endParaRPr lang="cs-CZ" sz="2000" b="1" dirty="0" smtClean="0"/>
          </a:p>
          <a:p>
            <a:r>
              <a:rPr lang="cs-CZ" sz="2000" b="1" dirty="0" smtClean="0"/>
              <a:t>ŽALOBY NA OCHRANU VLASTNICKÉHO PRÁVA</a:t>
            </a:r>
            <a:endParaRPr lang="cs-CZ" sz="2000" dirty="0" smtClean="0"/>
          </a:p>
          <a:p>
            <a:r>
              <a:rPr lang="cs-CZ" sz="2000" dirty="0" smtClean="0"/>
              <a:t> </a:t>
            </a:r>
          </a:p>
          <a:p>
            <a:pPr lvl="0"/>
            <a:r>
              <a:rPr lang="cs-CZ" sz="2000" b="1" dirty="0" smtClean="0"/>
              <a:t>žaloba na vydání věci (</a:t>
            </a:r>
            <a:r>
              <a:rPr lang="cs-CZ" sz="2000" b="1" dirty="0" err="1" smtClean="0"/>
              <a:t>Actio</a:t>
            </a:r>
            <a:r>
              <a:rPr lang="cs-CZ" sz="2000" b="1" dirty="0" smtClean="0"/>
              <a:t> </a:t>
            </a:r>
            <a:r>
              <a:rPr lang="cs-CZ" sz="2000" b="1" dirty="0" err="1" smtClean="0"/>
              <a:t>rei</a:t>
            </a:r>
            <a:r>
              <a:rPr lang="cs-CZ" sz="2000" b="1" dirty="0" smtClean="0"/>
              <a:t> </a:t>
            </a:r>
            <a:r>
              <a:rPr lang="cs-CZ" sz="2000" b="1" dirty="0" err="1" smtClean="0"/>
              <a:t>vindicatio</a:t>
            </a:r>
            <a:r>
              <a:rPr lang="cs-CZ" sz="2000" b="1" dirty="0" smtClean="0"/>
              <a:t> ) (§1040, 1041)</a:t>
            </a:r>
            <a:endParaRPr lang="cs-CZ" sz="2000" dirty="0" smtClean="0"/>
          </a:p>
          <a:p>
            <a:r>
              <a:rPr lang="cs-CZ" sz="2000" dirty="0" smtClean="0"/>
              <a:t>nutná individualizace věci</a:t>
            </a:r>
          </a:p>
          <a:p>
            <a:r>
              <a:rPr lang="cs-CZ" sz="2000" dirty="0" smtClean="0"/>
              <a:t>nelze-li individualizovat a věc byla smíšena s jinými věcmi téhož druhu (zejména peníze, CP na doručitele), lze se dožadovat vydání, pouze pokud lze vlastnického práva seznat a rovněž nedostatek dobré víry druhé osoby (např. bankovky konkrétního výrobního čísla, pokud jen víme, že jsme měli bankovky v hodnotě 10.000,- Kč, nelze indikovat)</a:t>
            </a:r>
          </a:p>
          <a:p>
            <a:r>
              <a:rPr lang="cs-CZ" sz="2000" dirty="0" smtClean="0"/>
              <a:t> </a:t>
            </a:r>
          </a:p>
          <a:p>
            <a:pPr lvl="0"/>
            <a:r>
              <a:rPr lang="cs-CZ" sz="2000" b="1" dirty="0" smtClean="0"/>
              <a:t>žaloba zápůrčí, </a:t>
            </a:r>
            <a:r>
              <a:rPr lang="cs-CZ" sz="2000" b="1" dirty="0" err="1" smtClean="0"/>
              <a:t>negatorní</a:t>
            </a:r>
            <a:r>
              <a:rPr lang="cs-CZ" sz="2000" b="1" dirty="0" smtClean="0"/>
              <a:t> (</a:t>
            </a:r>
            <a:r>
              <a:rPr lang="cs-CZ" sz="2000" b="1" dirty="0" err="1" smtClean="0"/>
              <a:t>actio</a:t>
            </a:r>
            <a:r>
              <a:rPr lang="cs-CZ" sz="2000" b="1" dirty="0" smtClean="0"/>
              <a:t> </a:t>
            </a:r>
            <a:r>
              <a:rPr lang="cs-CZ" sz="2000" b="1" dirty="0" err="1" smtClean="0"/>
              <a:t>negatoria</a:t>
            </a:r>
            <a:r>
              <a:rPr lang="cs-CZ" sz="2000" b="1" dirty="0" smtClean="0"/>
              <a:t>) (§1042)</a:t>
            </a:r>
          </a:p>
          <a:p>
            <a:pPr lvl="0"/>
            <a:r>
              <a:rPr lang="cs-CZ" sz="2000" dirty="0" smtClean="0"/>
              <a:t>žalobce požaduje zdržení se určitého chování, např. nerušit souseda imisemi</a:t>
            </a:r>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4488355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000" b="1" dirty="0" smtClean="0"/>
          </a:p>
          <a:p>
            <a:pPr lvl="0" algn="just"/>
            <a:r>
              <a:rPr lang="cs-CZ" sz="2000" b="1" dirty="0" smtClean="0"/>
              <a:t>Sousedská práva (imise)</a:t>
            </a:r>
          </a:p>
          <a:p>
            <a:pPr algn="just"/>
            <a:r>
              <a:rPr lang="cs-CZ" sz="2000" b="1" i="1" dirty="0" smtClean="0"/>
              <a:t>IMISE</a:t>
            </a:r>
            <a:r>
              <a:rPr lang="cs-CZ" sz="2000" b="1" dirty="0" smtClean="0"/>
              <a:t>: </a:t>
            </a:r>
            <a:r>
              <a:rPr lang="cs-CZ" sz="2000" dirty="0" smtClean="0"/>
              <a:t>(lat. </a:t>
            </a:r>
            <a:r>
              <a:rPr lang="cs-CZ" sz="2000" dirty="0" err="1" smtClean="0"/>
              <a:t>immiso</a:t>
            </a:r>
            <a:r>
              <a:rPr lang="cs-CZ" sz="2000" dirty="0" smtClean="0"/>
              <a:t> – vpuštění, vniknutí) -  jedná se o jakýkoli element, který má původ na nemovité věci jednoho vlastníka a účinky na nemovité věci jiného vlastníka (imisí není zásah uskutečněný přímo na cizím pozemku – např. zničení stromu souseda na jeho pozemku jeho pokácením)</a:t>
            </a:r>
          </a:p>
          <a:p>
            <a:pPr algn="just"/>
            <a:endParaRPr lang="cs-CZ" sz="2000" dirty="0" smtClean="0"/>
          </a:p>
          <a:p>
            <a:pPr algn="just"/>
            <a:r>
              <a:rPr lang="cs-CZ" sz="2000" b="1" dirty="0" smtClean="0"/>
              <a:t>Členění imisí</a:t>
            </a:r>
          </a:p>
          <a:p>
            <a:pPr algn="just"/>
            <a:endParaRPr lang="cs-CZ" sz="2000" dirty="0" smtClean="0"/>
          </a:p>
          <a:p>
            <a:pPr marL="457200" indent="-457200" algn="just"/>
            <a:r>
              <a:rPr lang="cs-CZ" sz="2000" b="1" dirty="0" smtClean="0"/>
              <a:t>PŘÍMÉ</a:t>
            </a:r>
            <a:r>
              <a:rPr lang="cs-CZ" sz="2000" dirty="0" smtClean="0"/>
              <a:t> – záměrně vháněné na cizí nemovitost, zakázány bez ohledu na míru vlivů a stupeň obtěžování souseda (§1013) Příklad: svádění vody trativodem na sousední pozemek. </a:t>
            </a:r>
          </a:p>
          <a:p>
            <a:pPr marL="457200" indent="-457200" algn="just"/>
            <a:r>
              <a:rPr lang="cs-CZ" sz="2000" b="1" dirty="0" smtClean="0"/>
              <a:t>NEPŘÍMÉ</a:t>
            </a:r>
            <a:r>
              <a:rPr lang="cs-CZ" sz="2000" dirty="0" smtClean="0"/>
              <a:t> – nejsou přímo vyvolané činností, ale jsou jejím volným následkem podmíněným přírodními vlivy. Jsou zakázány za podmínky, že jsou místním poměrům nepřiměřené a podstatně omezují obvyklé užívání pozemku v daném místě. Příklad: včelař má úly – včela vlétávají i na sousední pozemky. </a:t>
            </a:r>
          </a:p>
          <a:p>
            <a:r>
              <a:rPr lang="cs-CZ" sz="2000" dirty="0" smtClean="0"/>
              <a:t> </a:t>
            </a:r>
          </a:p>
        </p:txBody>
      </p:sp>
    </p:spTree>
    <p:extLst>
      <p:ext uri="{BB962C8B-B14F-4D97-AF65-F5344CB8AC3E}">
        <p14:creationId xmlns:p14="http://schemas.microsoft.com/office/powerpoint/2010/main" val="34645584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47897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r>
              <a:rPr lang="cs-CZ" sz="2000" b="1" dirty="0" smtClean="0"/>
              <a:t>Ochrana osobnosti</a:t>
            </a:r>
          </a:p>
          <a:p>
            <a:pPr lvl="0" algn="just"/>
            <a:endParaRPr lang="cs-CZ" sz="2000" b="1" dirty="0" smtClean="0"/>
          </a:p>
          <a:p>
            <a:pPr algn="just"/>
            <a:r>
              <a:rPr lang="cs-CZ" dirty="0"/>
              <a:t>Článek 7 LZPS</a:t>
            </a:r>
          </a:p>
          <a:p>
            <a:pPr algn="just"/>
            <a:r>
              <a:rPr lang="cs-CZ" dirty="0"/>
              <a:t>Nedotknutelnost osoby a jejího soukromí je zaručena. Omezena může být jen v případech stanovených zákonem.</a:t>
            </a:r>
          </a:p>
          <a:p>
            <a:pPr algn="just"/>
            <a:r>
              <a:rPr lang="cs-CZ" dirty="0"/>
              <a:t> </a:t>
            </a:r>
          </a:p>
          <a:p>
            <a:pPr algn="just"/>
            <a:r>
              <a:rPr lang="cs-CZ" dirty="0"/>
              <a:t>Článek 10 LZPS</a:t>
            </a:r>
          </a:p>
          <a:p>
            <a:pPr algn="just"/>
            <a:r>
              <a:rPr lang="cs-CZ" dirty="0"/>
              <a:t> (1) Každý má právo, aby byla zachována jeho lidská důstojnost, osobní čest, dobrá pověst a chráněno jeho jméno. </a:t>
            </a:r>
          </a:p>
          <a:p>
            <a:pPr algn="just"/>
            <a:r>
              <a:rPr lang="cs-CZ" dirty="0"/>
              <a:t>(2) Každý má právo na ochranu před neoprávněným zasahováním do soukromého a rodinného života. </a:t>
            </a:r>
          </a:p>
          <a:p>
            <a:pPr algn="just"/>
            <a:r>
              <a:rPr lang="cs-CZ" dirty="0"/>
              <a:t>(3) Každý má právo na ochranu před neoprávněným shromažďováním, zveřejňováním nebo jiným zneužíváním údajů o své osobě.</a:t>
            </a:r>
          </a:p>
          <a:p>
            <a:pPr algn="just"/>
            <a:r>
              <a:rPr lang="cs-CZ" dirty="0"/>
              <a:t> </a:t>
            </a:r>
          </a:p>
          <a:p>
            <a:pPr algn="just"/>
            <a:r>
              <a:rPr lang="cs-CZ" dirty="0"/>
              <a:t>§ 81</a:t>
            </a:r>
          </a:p>
          <a:p>
            <a:pPr algn="just"/>
            <a:r>
              <a:rPr lang="cs-CZ" dirty="0"/>
              <a:t>(1) Chráněna je osobnost člověka včetně všech jeho přirozených práv. Každý je povinen ctít svobodné rozhodnutí člověka žít podle svého. </a:t>
            </a:r>
          </a:p>
          <a:p>
            <a:pPr algn="just"/>
            <a:r>
              <a:rPr lang="cs-CZ" dirty="0"/>
              <a:t>(2) Ochrany požívají zejména život a důstojnost člověka, jeho zdraví a právo žít v příznivém životním prostředí, jeho vážnost, čest, soukromí a jeho projevy osobní povahy.</a:t>
            </a:r>
          </a:p>
          <a:p>
            <a:r>
              <a:rPr lang="cs-CZ" sz="2000" dirty="0"/>
              <a:t> </a:t>
            </a:r>
          </a:p>
        </p:txBody>
      </p:sp>
    </p:spTree>
    <p:extLst>
      <p:ext uri="{BB962C8B-B14F-4D97-AF65-F5344CB8AC3E}">
        <p14:creationId xmlns:p14="http://schemas.microsoft.com/office/powerpoint/2010/main" val="42465559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889474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r>
              <a:rPr lang="cs-CZ" sz="2000" b="1" dirty="0" smtClean="0"/>
              <a:t>Ochrana osobnosti</a:t>
            </a:r>
          </a:p>
          <a:p>
            <a:pPr lvl="0" algn="just"/>
            <a:endParaRPr lang="cs-CZ" sz="2000" b="1" dirty="0"/>
          </a:p>
          <a:p>
            <a:pPr algn="just"/>
            <a:r>
              <a:rPr lang="cs-CZ" sz="2000" u="sng" dirty="0" smtClean="0"/>
              <a:t>Ochrana proti imisím</a:t>
            </a:r>
            <a:r>
              <a:rPr lang="cs-CZ" sz="2000" dirty="0" smtClean="0"/>
              <a:t>: </a:t>
            </a:r>
            <a:r>
              <a:rPr lang="cs-CZ" sz="2000" dirty="0" err="1" smtClean="0"/>
              <a:t>negatorní</a:t>
            </a:r>
            <a:r>
              <a:rPr lang="cs-CZ" sz="2000" dirty="0" smtClean="0"/>
              <a:t> (zápůrčí) žaloba: na zdržení se přesně definovaných zásahů ze strany rušitele – NIKDY nelze žádat uložení pozitivní činnosti (například odstranění včelího úlu), můžu jen žádat povinnost zdržet se obtěžování souseda způsobeného zalétáváním včel.</a:t>
            </a:r>
          </a:p>
          <a:p>
            <a:pPr algn="just"/>
            <a:endParaRPr lang="cs-CZ" sz="2000" dirty="0" smtClean="0"/>
          </a:p>
          <a:p>
            <a:pPr algn="just"/>
            <a:r>
              <a:rPr lang="cs-CZ" sz="2000" u="sng" dirty="0" smtClean="0"/>
              <a:t>Movitá věc na cizím pozemku</a:t>
            </a:r>
          </a:p>
          <a:p>
            <a:pPr algn="just"/>
            <a:endParaRPr lang="cs-CZ" sz="2000" u="sng" dirty="0" smtClean="0"/>
          </a:p>
          <a:p>
            <a:pPr algn="just"/>
            <a:r>
              <a:rPr lang="cs-CZ" sz="2000" dirty="0" smtClean="0"/>
              <a:t>vlastník pozemku je povinen věc vydat popř. umožnit vstup na pozemek za účelem vzetí si věci zpět vlastníkem movité věci</a:t>
            </a:r>
          </a:p>
          <a:p>
            <a:pPr algn="just"/>
            <a:endParaRPr lang="cs-CZ" sz="2000" u="sng" dirty="0" smtClean="0"/>
          </a:p>
          <a:p>
            <a:pPr algn="just"/>
            <a:r>
              <a:rPr lang="cs-CZ" sz="2000" u="sng" dirty="0" smtClean="0"/>
              <a:t>Zvíře na cizím pozemku</a:t>
            </a:r>
          </a:p>
          <a:p>
            <a:pPr algn="just"/>
            <a:endParaRPr lang="cs-CZ" sz="2000" u="sng" dirty="0" smtClean="0"/>
          </a:p>
          <a:p>
            <a:pPr algn="just"/>
            <a:r>
              <a:rPr lang="cs-CZ" sz="2000" dirty="0" smtClean="0"/>
              <a:t>jeho vlastník ho nesmí nechat vnikat na cizí pozemek (žádné – chované nebo i žijící na jeho pozemku divoce (myši)) a stane-li se, má právo jej na cizím pozemku stíhat, ale zde už pouze zvíře chované.</a:t>
            </a:r>
            <a:endParaRPr lang="cs-CZ" sz="2000" u="sng" dirty="0" smtClean="0"/>
          </a:p>
          <a:p>
            <a:endParaRPr lang="cs-CZ" sz="2000" dirty="0" smtClean="0"/>
          </a:p>
          <a:p>
            <a:pPr lvl="0" algn="just"/>
            <a:endParaRPr lang="cs-CZ" sz="2000" b="1" dirty="0"/>
          </a:p>
          <a:p>
            <a:pPr lvl="0" algn="just"/>
            <a:endParaRPr lang="cs-CZ" sz="2000" b="1" u="sng" dirty="0"/>
          </a:p>
          <a:p>
            <a:pPr lvl="0" algn="just"/>
            <a:endParaRPr lang="cs-CZ" sz="2000" b="1"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6362409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984885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000" b="1" i="1" dirty="0" smtClean="0"/>
          </a:p>
          <a:p>
            <a:pPr algn="just"/>
            <a:r>
              <a:rPr lang="cs-CZ" sz="2000" dirty="0" smtClean="0"/>
              <a:t>Speciální úprava </a:t>
            </a:r>
            <a:r>
              <a:rPr lang="cs-CZ" sz="2000" u="sng" dirty="0" smtClean="0"/>
              <a:t>roje včel</a:t>
            </a:r>
            <a:r>
              <a:rPr lang="cs-CZ" sz="2000" dirty="0" smtClean="0"/>
              <a:t>: jednotlivé včely na cizím pozemku jsou věc ničí, můžou být i zabity. Roj včel je právně relevantní – vlétne-li roj na cizí pozemek, je stále majetkem původního vlastníka. Ale pokud roj vlétne do cizího obsazeného úlu, nabývá VP k roji vlastník úlu a není povinen k náhradě škody.</a:t>
            </a:r>
          </a:p>
          <a:p>
            <a:pPr algn="just"/>
            <a:endParaRPr lang="cs-CZ" sz="2000" dirty="0" smtClean="0"/>
          </a:p>
          <a:p>
            <a:pPr algn="just"/>
            <a:r>
              <a:rPr lang="cs-CZ" sz="2000" u="sng" dirty="0" smtClean="0"/>
              <a:t>Plody na cizím pozemku</a:t>
            </a:r>
          </a:p>
          <a:p>
            <a:pPr algn="just"/>
            <a:endParaRPr lang="cs-CZ" sz="2000" u="sng" dirty="0" smtClean="0"/>
          </a:p>
          <a:p>
            <a:pPr algn="just"/>
            <a:r>
              <a:rPr lang="cs-CZ" sz="2000" dirty="0" smtClean="0"/>
              <a:t>náležejí vlastníku pozemku, na který dopadly – neplatí to, je- li pozemek veřejným statkem. Jsou-li stále na rostlinách a přesahují na cizí pozemku, musí být umožněno vlastníku rostliny, aby si je očesal.</a:t>
            </a:r>
          </a:p>
          <a:p>
            <a:pPr algn="just"/>
            <a:endParaRPr lang="cs-CZ" sz="2000" dirty="0" smtClean="0"/>
          </a:p>
          <a:p>
            <a:r>
              <a:rPr lang="cs-CZ" sz="2000" u="sng" dirty="0" smtClean="0"/>
              <a:t>Porosty a převisy na cizím pozemku</a:t>
            </a:r>
          </a:p>
          <a:p>
            <a:pPr algn="just"/>
            <a:r>
              <a:rPr lang="cs-CZ" sz="2000" dirty="0" smtClean="0"/>
              <a:t>soused musí </a:t>
            </a:r>
            <a:r>
              <a:rPr lang="cs-CZ" sz="2000" u="sng" dirty="0" smtClean="0"/>
              <a:t>vyzvat</a:t>
            </a:r>
            <a:r>
              <a:rPr lang="cs-CZ" sz="2000" dirty="0" smtClean="0"/>
              <a:t> vlastníka stromu, aby odstranil větve nebo kořeny přesahující na jeho pozemek. Jestliže vlastník tak neučiní, může soused učinit tak sám – šetrně a ve vhodné době (nelze ve vegetačním období nebo pokud by ohrozil přežití stromu), pokud mu to působí škodu nebo jiné obtíže a náleží mu, co tím získá. Jiné části rostlin může odstranit šetrným způsobem bez dalších omezení.</a:t>
            </a:r>
          </a:p>
          <a:p>
            <a:r>
              <a:rPr lang="cs-CZ" sz="2000" u="sng" dirty="0" smtClean="0"/>
              <a:t> </a:t>
            </a:r>
            <a:r>
              <a:rPr lang="cs-CZ" sz="2000" dirty="0" smtClean="0"/>
              <a:t/>
            </a:r>
            <a:br>
              <a:rPr lang="cs-CZ" sz="2000" dirty="0" smtClean="0"/>
            </a:br>
            <a:endParaRPr lang="cs-CZ" sz="2000" dirty="0" smtClean="0"/>
          </a:p>
          <a:p>
            <a:pPr algn="just"/>
            <a:endParaRPr lang="cs-CZ" sz="2000" u="sng" dirty="0" smtClean="0"/>
          </a:p>
          <a:p>
            <a:pPr algn="just"/>
            <a:endParaRPr lang="cs-CZ" sz="2000" dirty="0" smtClean="0"/>
          </a:p>
          <a:p>
            <a:pPr algn="just"/>
            <a:endParaRPr lang="cs-CZ" sz="2000" dirty="0" smtClean="0"/>
          </a:p>
          <a:p>
            <a:pPr lvl="0" algn="just"/>
            <a:endParaRPr lang="cs-CZ" sz="2000" b="1" i="1" dirty="0" smtClean="0"/>
          </a:p>
          <a:p>
            <a:pPr lvl="0" algn="just"/>
            <a:endParaRPr lang="cs-CZ" b="1" dirty="0"/>
          </a:p>
        </p:txBody>
      </p:sp>
    </p:spTree>
    <p:extLst>
      <p:ext uri="{BB962C8B-B14F-4D97-AF65-F5344CB8AC3E}">
        <p14:creationId xmlns:p14="http://schemas.microsoft.com/office/powerpoint/2010/main" val="2411899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4" name="TextovéPole 3"/>
          <p:cNvSpPr txBox="1"/>
          <p:nvPr/>
        </p:nvSpPr>
        <p:spPr>
          <a:xfrm>
            <a:off x="251520" y="715658"/>
            <a:ext cx="8424936" cy="5324535"/>
          </a:xfrm>
          <a:prstGeom prst="rect">
            <a:avLst/>
          </a:prstGeom>
          <a:noFill/>
        </p:spPr>
        <p:txBody>
          <a:bodyPr wrap="square" rtlCol="0">
            <a:spAutoFit/>
          </a:bodyPr>
          <a:lstStyle/>
          <a:p>
            <a:r>
              <a:rPr lang="cs-CZ" sz="2400" b="1" dirty="0" smtClean="0"/>
              <a:t>občanské právo-základy</a:t>
            </a:r>
          </a:p>
          <a:p>
            <a:endParaRPr lang="cs-CZ" sz="2400" b="1" dirty="0" smtClean="0"/>
          </a:p>
          <a:p>
            <a:r>
              <a:rPr lang="cs-CZ" sz="2000" b="1" dirty="0" smtClean="0"/>
              <a:t>Fyzické osoby</a:t>
            </a:r>
          </a:p>
          <a:p>
            <a:pPr algn="just"/>
            <a:r>
              <a:rPr lang="cs-CZ" sz="2000" dirty="0"/>
              <a:t>člověk </a:t>
            </a:r>
            <a:r>
              <a:rPr lang="cs-CZ" sz="2000" dirty="0" smtClean="0"/>
              <a:t>má právní </a:t>
            </a:r>
            <a:r>
              <a:rPr lang="cs-CZ" sz="2000" dirty="0"/>
              <a:t>osobnost </a:t>
            </a:r>
            <a:r>
              <a:rPr lang="cs-CZ" sz="2000" dirty="0" smtClean="0"/>
              <a:t>(do 31. 12. 2013 právní </a:t>
            </a:r>
            <a:r>
              <a:rPr lang="cs-CZ" sz="2000" dirty="0"/>
              <a:t>subjektivitu) od narození až do </a:t>
            </a:r>
            <a:r>
              <a:rPr lang="cs-CZ" sz="2000" dirty="0" smtClean="0"/>
              <a:t>smrti je plně </a:t>
            </a:r>
            <a:r>
              <a:rPr lang="cs-CZ" sz="2000" dirty="0"/>
              <a:t>svéprávným </a:t>
            </a:r>
            <a:r>
              <a:rPr lang="cs-CZ" sz="2000" dirty="0" smtClean="0"/>
              <a:t>(do 31. 12. 2013 způsobilým </a:t>
            </a:r>
            <a:r>
              <a:rPr lang="cs-CZ" sz="2000" dirty="0"/>
              <a:t>k právním úkonům) </a:t>
            </a:r>
            <a:r>
              <a:rPr lang="cs-CZ" sz="2000" b="1" dirty="0" smtClean="0"/>
              <a:t>zletilostí</a:t>
            </a:r>
            <a:r>
              <a:rPr lang="cs-CZ" sz="2000" dirty="0"/>
              <a:t>, tj. dovršením věku 18 let</a:t>
            </a:r>
          </a:p>
          <a:p>
            <a:pPr algn="just"/>
            <a:endParaRPr lang="cs-CZ" sz="2000" dirty="0" smtClean="0"/>
          </a:p>
          <a:p>
            <a:pPr lvl="0"/>
            <a:r>
              <a:rPr lang="cs-CZ" b="1" u="sng" cap="all" dirty="0"/>
              <a:t>narození</a:t>
            </a:r>
            <a:r>
              <a:rPr lang="cs-CZ" cap="all" dirty="0"/>
              <a:t> </a:t>
            </a:r>
            <a:endParaRPr lang="cs-CZ" sz="2800" dirty="0"/>
          </a:p>
          <a:p>
            <a:pPr lvl="0" algn="just"/>
            <a:r>
              <a:rPr lang="cs-CZ" b="1" dirty="0" err="1" smtClean="0"/>
              <a:t>nasciturus</a:t>
            </a:r>
            <a:r>
              <a:rPr lang="cs-CZ" b="1" dirty="0" smtClean="0"/>
              <a:t> </a:t>
            </a:r>
          </a:p>
          <a:p>
            <a:pPr lvl="0" algn="just"/>
            <a:r>
              <a:rPr lang="cs-CZ" dirty="0" smtClean="0"/>
              <a:t>za </a:t>
            </a:r>
            <a:r>
              <a:rPr lang="cs-CZ" dirty="0"/>
              <a:t>splnění podmínek (</a:t>
            </a:r>
            <a:r>
              <a:rPr lang="cs-CZ" b="1" dirty="0"/>
              <a:t>je to v souladu s jeho zájmy, byl prokazatelně počat a narodí se </a:t>
            </a:r>
            <a:r>
              <a:rPr lang="cs-CZ" b="1" dirty="0" smtClean="0"/>
              <a:t>živý)</a:t>
            </a:r>
            <a:r>
              <a:rPr lang="cs-CZ" dirty="0" smtClean="0"/>
              <a:t> se  na něj hledí jako </a:t>
            </a:r>
            <a:r>
              <a:rPr lang="cs-CZ" dirty="0"/>
              <a:t>na již narozeného (§ 25</a:t>
            </a:r>
            <a:r>
              <a:rPr lang="cs-CZ" dirty="0" smtClean="0"/>
              <a:t>) v</a:t>
            </a:r>
            <a:r>
              <a:rPr lang="cs-CZ" dirty="0"/>
              <a:t> pochybnostech je stanovena vyvratitelná domněnka, že se dítě narodilo </a:t>
            </a:r>
            <a:r>
              <a:rPr lang="cs-CZ" dirty="0" smtClean="0"/>
              <a:t>živé, nenarodí-li </a:t>
            </a:r>
            <a:r>
              <a:rPr lang="cs-CZ" dirty="0"/>
              <a:t>se však živé, hledí se na něho jakoby nikdy </a:t>
            </a:r>
            <a:r>
              <a:rPr lang="cs-CZ" dirty="0" smtClean="0"/>
              <a:t>nebylo</a:t>
            </a:r>
          </a:p>
          <a:p>
            <a:pPr lvl="0" algn="just"/>
            <a:r>
              <a:rPr lang="cs-CZ" sz="2000" b="1" u="sng" dirty="0" smtClean="0"/>
              <a:t>SMRT</a:t>
            </a:r>
            <a:endParaRPr lang="cs-CZ" sz="2000" b="1" u="sng" dirty="0"/>
          </a:p>
          <a:p>
            <a:pPr algn="just"/>
            <a:r>
              <a:rPr lang="cs-CZ" dirty="0" smtClean="0"/>
              <a:t>myslí se nevratná mozková smrt</a:t>
            </a:r>
          </a:p>
          <a:p>
            <a:pPr algn="just"/>
            <a:r>
              <a:rPr lang="cs-CZ" dirty="0" smtClean="0"/>
              <a:t>Smrt </a:t>
            </a:r>
            <a:r>
              <a:rPr lang="cs-CZ" dirty="0"/>
              <a:t>se určuje buď </a:t>
            </a:r>
            <a:r>
              <a:rPr lang="cs-CZ" b="1" dirty="0"/>
              <a:t>důkazem smrti </a:t>
            </a:r>
            <a:r>
              <a:rPr lang="cs-CZ" dirty="0"/>
              <a:t>nebo </a:t>
            </a:r>
            <a:r>
              <a:rPr lang="cs-CZ" b="1" dirty="0"/>
              <a:t>prohlášením za mrtvého </a:t>
            </a:r>
            <a:r>
              <a:rPr lang="cs-CZ" dirty="0"/>
              <a:t>(buď dle § 26/2 nebo dle domněnky smrti § 71 a násl</a:t>
            </a:r>
            <a:r>
              <a:rPr lang="cs-CZ" dirty="0" smtClean="0"/>
              <a:t>.)</a:t>
            </a:r>
            <a:endParaRPr lang="cs-CZ" altLang="cs-CZ" dirty="0" smtClean="0"/>
          </a:p>
          <a:p>
            <a:pPr algn="just"/>
            <a:endParaRPr lang="cs-CZ" altLang="cs-CZ" sz="1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35586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algn="just"/>
            <a:endParaRPr lang="cs-CZ" sz="2000" dirty="0" smtClean="0"/>
          </a:p>
          <a:p>
            <a:pPr lvl="0" algn="just"/>
            <a:r>
              <a:rPr lang="cs-CZ" sz="2000" b="1" dirty="0" smtClean="0"/>
              <a:t>ROZHRADY §1024-1028</a:t>
            </a:r>
          </a:p>
          <a:p>
            <a:pPr lvl="0" algn="just"/>
            <a:r>
              <a:rPr lang="cs-CZ" sz="2000" dirty="0" err="1" smtClean="0"/>
              <a:t>rozhradou</a:t>
            </a:r>
            <a:r>
              <a:rPr lang="cs-CZ" sz="2000" dirty="0" smtClean="0"/>
              <a:t> se rozumí plot, zeď, mez, strouha a další přirozené nebo umělé </a:t>
            </a:r>
            <a:r>
              <a:rPr lang="cs-CZ" sz="2000" dirty="0" err="1" smtClean="0"/>
              <a:t>rozhrady</a:t>
            </a:r>
            <a:r>
              <a:rPr lang="cs-CZ" sz="2000" dirty="0" smtClean="0"/>
              <a:t> mezi sousedními pozemky. </a:t>
            </a:r>
          </a:p>
          <a:p>
            <a:pPr lvl="0" algn="just"/>
            <a:endParaRPr lang="cs-CZ" sz="2000" u="sng" dirty="0" smtClean="0"/>
          </a:p>
          <a:p>
            <a:pPr lvl="0" algn="just"/>
            <a:r>
              <a:rPr lang="cs-CZ" sz="2000" dirty="0" smtClean="0"/>
              <a:t>vyvratitelná právní domněnka, že se o </a:t>
            </a:r>
            <a:r>
              <a:rPr lang="cs-CZ" sz="2000" dirty="0" err="1" smtClean="0"/>
              <a:t>rozhrady</a:t>
            </a:r>
            <a:r>
              <a:rPr lang="cs-CZ" sz="2000" dirty="0" smtClean="0"/>
              <a:t> hospodaří společně (neřeší se vlastnický režim, ale správa a užívání věci), (zeď se užívá do poloviny tloušťky). Tam, kde je jasné komu </a:t>
            </a:r>
            <a:r>
              <a:rPr lang="cs-CZ" sz="2000" dirty="0" err="1" smtClean="0"/>
              <a:t>rozhrada</a:t>
            </a:r>
            <a:r>
              <a:rPr lang="cs-CZ" sz="2000" dirty="0" smtClean="0"/>
              <a:t> náleží, musí ji tento udržovat v dobrém stavu, aby nevznikla škoda na sousedním pozemku – i když </a:t>
            </a:r>
            <a:r>
              <a:rPr lang="cs-CZ" sz="2000" dirty="0" err="1" smtClean="0"/>
              <a:t>rozhrada</a:t>
            </a:r>
            <a:r>
              <a:rPr lang="cs-CZ" sz="2000" dirty="0" smtClean="0"/>
              <a:t> spadne (nemusí-ji obnovit, ale udržet tak, aby nevznikla škoda). Nejsou-li hranice znatelné, soud je určí dle poslední pokojné držby, nelze-li tak dle slušného uvážení. </a:t>
            </a:r>
          </a:p>
          <a:p>
            <a:pPr lvl="0" algn="just"/>
            <a:endParaRPr lang="cs-CZ" sz="2000" dirty="0" smtClean="0"/>
          </a:p>
          <a:p>
            <a:pPr lvl="0" algn="just"/>
            <a:endParaRPr lang="cs-CZ" sz="2000" dirty="0" smtClean="0"/>
          </a:p>
          <a:p>
            <a:pPr algn="just"/>
            <a:endParaRPr lang="cs-CZ" sz="2000" dirty="0"/>
          </a:p>
          <a:p>
            <a:r>
              <a:rPr lang="cs-CZ" sz="2000" dirty="0"/>
              <a:t> </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1279832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35586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endParaRPr lang="cs-CZ" sz="2000" b="1" dirty="0" smtClean="0"/>
          </a:p>
          <a:p>
            <a:pPr lvl="0"/>
            <a:r>
              <a:rPr lang="cs-CZ" sz="2000" b="1" dirty="0" smtClean="0"/>
              <a:t>NEZBYTNÁ CESTA §1029-1036 </a:t>
            </a:r>
          </a:p>
          <a:p>
            <a:pPr lvl="0"/>
            <a:endParaRPr lang="cs-CZ" sz="2000" b="1" dirty="0" smtClean="0"/>
          </a:p>
          <a:p>
            <a:pPr lvl="0" algn="just"/>
            <a:r>
              <a:rPr lang="cs-CZ" sz="2000" dirty="0" smtClean="0"/>
              <a:t>Omezení vlastnického práva jednoho v soukromém zájmu druhého. Má umožnit užívání nemovitosti, ke které nevede veřejná cesta -  důvodem ale není dosažení pohodlnějšího spojení. Je potřeba zohlednit zájmy obou vlastníků. Je třeba i zvážit, jde-li o užívání již existující cesty nebo vybudování nové – významnější zásah – je možno požadovat odkoupení části pozemku tím, kdo cestu nárokuje (cena se zohlední i vzhledem ke znehodnocení původního pozemku). Nezbytnou cestu lze povolit jen za úplatu, plus jistota na krytí případných škod. Při zrušení cesty se úplata nevrací, jistota se ale vypořádává. Cestou nelze vlastníka nepřiměřeně omezit, rovněž nelze cestu zřídit, zničil-li si přístup hrubou nedbalostí ten, kdo cestu vyžaduje. Je-li více pozemků, cesta se zřídí pouze na jednom, na tom nejvhodnějším. Ztratí-li se spojení s veřejnou cestou v důsledku dělení pozemků, lze žádat cestu po osobě, která se na dělení podílela – tato bude bez úplaty.</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7108937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6678751"/>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000" b="1" dirty="0" smtClean="0"/>
          </a:p>
          <a:p>
            <a:pPr lvl="0"/>
            <a:r>
              <a:rPr lang="cs-CZ" sz="2000" b="1" cap="all" dirty="0" smtClean="0"/>
              <a:t>Povinnost oplotit pozemek</a:t>
            </a:r>
            <a:endParaRPr lang="cs-CZ" sz="2000" dirty="0" smtClean="0"/>
          </a:p>
          <a:p>
            <a:pPr algn="just"/>
            <a:r>
              <a:rPr lang="cs-CZ" sz="2000" dirty="0" smtClean="0"/>
              <a:t>na návrh souseda, po zjištění stanoviska stavebního úřadu</a:t>
            </a:r>
          </a:p>
          <a:p>
            <a:pPr algn="just"/>
            <a:r>
              <a:rPr lang="cs-CZ" sz="2000" dirty="0" smtClean="0"/>
              <a:t>je-li to potřebné k nerušenému výkonu sousedova vlastnictví, nebrání-li to účelnému užívání dalších pozemků</a:t>
            </a:r>
          </a:p>
          <a:p>
            <a:pPr algn="just"/>
            <a:r>
              <a:rPr lang="cs-CZ" sz="2000" b="1" dirty="0" smtClean="0"/>
              <a:t>určení hranic mezi pozemky: </a:t>
            </a:r>
            <a:r>
              <a:rPr lang="cs-CZ" sz="2000" dirty="0" smtClean="0"/>
              <a:t>podle poslední pokojné držby, popř. slušného uvážení, obrátit se na pamětníky, pokud žádný záchytný bod, tak půl na půl</a:t>
            </a:r>
          </a:p>
          <a:p>
            <a:pPr algn="just"/>
            <a:endParaRPr lang="cs-CZ" sz="2000" dirty="0" smtClean="0"/>
          </a:p>
          <a:p>
            <a:pPr lvl="0"/>
            <a:r>
              <a:rPr lang="cs-CZ" sz="2000" b="1" cap="all" dirty="0" smtClean="0"/>
              <a:t>Použití cizí věci bez souhlasu vlastníka</a:t>
            </a:r>
            <a:r>
              <a:rPr lang="cs-CZ" sz="2000" dirty="0" smtClean="0"/>
              <a:t> (§ 1037)</a:t>
            </a:r>
          </a:p>
          <a:p>
            <a:r>
              <a:rPr lang="cs-CZ" sz="2000" dirty="0" smtClean="0"/>
              <a:t>ve stavu nouze nebo v naléhavém veřejném zájmu</a:t>
            </a:r>
          </a:p>
          <a:p>
            <a:r>
              <a:rPr lang="cs-CZ" sz="2000" dirty="0" smtClean="0"/>
              <a:t>na nezbytnou dobu</a:t>
            </a:r>
          </a:p>
          <a:p>
            <a:r>
              <a:rPr lang="cs-CZ" sz="2000" dirty="0" smtClean="0"/>
              <a:t>v nezbytné míře</a:t>
            </a:r>
          </a:p>
          <a:p>
            <a:r>
              <a:rPr lang="cs-CZ" sz="2000" dirty="0" smtClean="0"/>
              <a:t>pouze pokud nelze účelu dosáhnout jinak</a:t>
            </a:r>
          </a:p>
          <a:p>
            <a:pPr algn="just"/>
            <a:endParaRPr lang="cs-CZ" sz="2000" dirty="0" smtClean="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7070642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04808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r>
              <a:rPr lang="cs-CZ" sz="2000" dirty="0" smtClean="0"/>
              <a:t> </a:t>
            </a:r>
          </a:p>
          <a:p>
            <a:r>
              <a:rPr lang="cs-CZ" sz="2000" b="1" dirty="0" smtClean="0"/>
              <a:t>NABYTÍ VLASTNICKÉHO PRÁVA</a:t>
            </a:r>
          </a:p>
          <a:p>
            <a:endParaRPr lang="cs-CZ" sz="2000" dirty="0" smtClean="0"/>
          </a:p>
          <a:p>
            <a:pPr algn="just"/>
            <a:r>
              <a:rPr lang="cs-CZ" sz="2000" dirty="0" smtClean="0"/>
              <a:t>Případ, kdy se vlastníkem konkrétní věci a nositelem subjektivního práva stane někdo, kdo jím dosud nebyl, a to z důvodu, že </a:t>
            </a:r>
            <a:r>
              <a:rPr lang="cs-CZ" sz="2000" b="1" dirty="0" smtClean="0"/>
              <a:t>vlastníkem byl někdo ji</a:t>
            </a:r>
            <a:r>
              <a:rPr lang="cs-CZ" sz="2000" dirty="0" smtClean="0"/>
              <a:t>ný nebo </a:t>
            </a:r>
            <a:r>
              <a:rPr lang="cs-CZ" sz="2000" b="1" dirty="0" smtClean="0"/>
              <a:t>vlastníkem nebyl nikdo </a:t>
            </a:r>
            <a:r>
              <a:rPr lang="cs-CZ" sz="2000" dirty="0" smtClean="0"/>
              <a:t>a přitom zákon nabytí vlastnického práva nevylučoval</a:t>
            </a:r>
          </a:p>
          <a:p>
            <a:pPr algn="just"/>
            <a:r>
              <a:rPr lang="cs-CZ" sz="2000" dirty="0" smtClean="0"/>
              <a:t>Vlastnické právo se nabývá buď na základě </a:t>
            </a:r>
            <a:r>
              <a:rPr lang="cs-CZ" sz="2000" b="1" dirty="0" smtClean="0"/>
              <a:t>právních skutečností</a:t>
            </a:r>
            <a:r>
              <a:rPr lang="cs-CZ" sz="2000" dirty="0" smtClean="0"/>
              <a:t> stanovených zákonem nebo výjimečně </a:t>
            </a:r>
            <a:r>
              <a:rPr lang="cs-CZ" sz="2000" b="1" dirty="0" smtClean="0"/>
              <a:t>přímo ze zákona</a:t>
            </a:r>
            <a:r>
              <a:rPr lang="cs-CZ" sz="2000" dirty="0" smtClean="0"/>
              <a:t>. </a:t>
            </a:r>
          </a:p>
          <a:p>
            <a:pPr algn="just"/>
            <a:r>
              <a:rPr lang="cs-CZ" sz="2000" dirty="0" smtClean="0"/>
              <a:t>Vlastnické právo lze nabývat buď </a:t>
            </a:r>
            <a:r>
              <a:rPr lang="cs-CZ" sz="2000" b="1" dirty="0" smtClean="0"/>
              <a:t>INTER VIVOS</a:t>
            </a:r>
            <a:r>
              <a:rPr lang="cs-CZ" sz="2000" dirty="0" smtClean="0"/>
              <a:t> (mezi živými) nebo </a:t>
            </a:r>
            <a:r>
              <a:rPr lang="cs-CZ" sz="2000" b="1" dirty="0" smtClean="0"/>
              <a:t>MORTIS CAUSA</a:t>
            </a:r>
            <a:r>
              <a:rPr lang="cs-CZ" sz="2000" dirty="0" smtClean="0"/>
              <a:t> (pro případ smrti)</a:t>
            </a:r>
          </a:p>
          <a:p>
            <a:pPr algn="just"/>
            <a:r>
              <a:rPr lang="cs-CZ" sz="2000" dirty="0" smtClean="0"/>
              <a:t>Vlastnické právo nelze nabýt </a:t>
            </a:r>
            <a:r>
              <a:rPr lang="cs-CZ" sz="2000" b="1" dirty="0" smtClean="0"/>
              <a:t>protiprávním přisvojením si cizí věci </a:t>
            </a:r>
            <a:r>
              <a:rPr lang="cs-CZ" sz="2000" dirty="0" smtClean="0"/>
              <a:t>(zejm. trestným činem)</a:t>
            </a:r>
          </a:p>
          <a:p>
            <a:pPr algn="just"/>
            <a:r>
              <a:rPr lang="cs-CZ" sz="2000" dirty="0" smtClean="0"/>
              <a:t>Vlastnictví se nabývá buď </a:t>
            </a:r>
            <a:r>
              <a:rPr lang="cs-CZ" sz="2000" b="1" dirty="0" err="1" smtClean="0"/>
              <a:t>originárně</a:t>
            </a:r>
            <a:r>
              <a:rPr lang="cs-CZ" sz="2000" dirty="0" smtClean="0"/>
              <a:t> (tj. původně) nebo </a:t>
            </a:r>
            <a:r>
              <a:rPr lang="cs-CZ" sz="2000" b="1" dirty="0" smtClean="0"/>
              <a:t>derivativně</a:t>
            </a:r>
            <a:r>
              <a:rPr lang="cs-CZ" sz="2000" dirty="0" smtClean="0"/>
              <a:t> (tj. odvozeně)</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29705160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81560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000" b="1" dirty="0" smtClean="0"/>
          </a:p>
          <a:p>
            <a:pPr lvl="1"/>
            <a:r>
              <a:rPr lang="cs-CZ" b="1" u="sng" dirty="0" err="1" smtClean="0"/>
              <a:t>Originární</a:t>
            </a:r>
            <a:r>
              <a:rPr lang="cs-CZ" b="1" u="sng" dirty="0" smtClean="0"/>
              <a:t> nabytí</a:t>
            </a:r>
            <a:endParaRPr lang="cs-CZ" sz="2800" dirty="0" smtClean="0"/>
          </a:p>
          <a:p>
            <a:pPr lvl="2"/>
            <a:r>
              <a:rPr lang="cs-CZ" dirty="0" smtClean="0"/>
              <a:t>Vyvlastnění</a:t>
            </a:r>
            <a:endParaRPr lang="cs-CZ" sz="2800" dirty="0" smtClean="0"/>
          </a:p>
          <a:p>
            <a:pPr lvl="2"/>
            <a:r>
              <a:rPr lang="cs-CZ" dirty="0" smtClean="0"/>
              <a:t>zpracování</a:t>
            </a:r>
            <a:endParaRPr lang="cs-CZ" sz="2800" dirty="0" smtClean="0"/>
          </a:p>
          <a:p>
            <a:pPr lvl="2"/>
            <a:r>
              <a:rPr lang="cs-CZ" dirty="0" smtClean="0"/>
              <a:t>Vydržení</a:t>
            </a:r>
            <a:endParaRPr lang="cs-CZ" sz="2800" dirty="0" smtClean="0"/>
          </a:p>
          <a:p>
            <a:pPr lvl="2"/>
            <a:r>
              <a:rPr lang="cs-CZ" dirty="0" smtClean="0"/>
              <a:t>Zhotovení nové věci</a:t>
            </a:r>
            <a:endParaRPr lang="cs-CZ" sz="2800" dirty="0" smtClean="0"/>
          </a:p>
          <a:p>
            <a:pPr lvl="2"/>
            <a:r>
              <a:rPr lang="cs-CZ" dirty="0" smtClean="0"/>
              <a:t>Přírůstek</a:t>
            </a:r>
            <a:endParaRPr lang="cs-CZ" sz="2800" dirty="0" smtClean="0"/>
          </a:p>
          <a:p>
            <a:pPr lvl="2"/>
            <a:r>
              <a:rPr lang="cs-CZ" dirty="0" smtClean="0"/>
              <a:t>Přivlastnění</a:t>
            </a:r>
            <a:endParaRPr lang="cs-CZ" sz="2800" dirty="0" smtClean="0"/>
          </a:p>
          <a:p>
            <a:pPr lvl="2"/>
            <a:r>
              <a:rPr lang="cs-CZ" dirty="0" smtClean="0"/>
              <a:t>Ze zákona (výjimečně)</a:t>
            </a:r>
            <a:endParaRPr lang="cs-CZ" sz="2800" dirty="0" smtClean="0"/>
          </a:p>
          <a:p>
            <a:pPr lvl="2"/>
            <a:r>
              <a:rPr lang="cs-CZ" dirty="0" smtClean="0"/>
              <a:t>Rozhodnutím soudu/správního úřadu</a:t>
            </a:r>
            <a:endParaRPr lang="cs-CZ" sz="2800" dirty="0" smtClean="0"/>
          </a:p>
          <a:p>
            <a:pPr lvl="2"/>
            <a:r>
              <a:rPr lang="cs-CZ" dirty="0" smtClean="0"/>
              <a:t>Smluvní nabytí od </a:t>
            </a:r>
            <a:r>
              <a:rPr lang="cs-CZ" dirty="0" err="1" smtClean="0"/>
              <a:t>nevlastníka</a:t>
            </a:r>
            <a:r>
              <a:rPr lang="cs-CZ" dirty="0" smtClean="0"/>
              <a:t> tam, kde to zákon umožňuj</a:t>
            </a:r>
          </a:p>
          <a:p>
            <a:pPr lvl="2"/>
            <a:endParaRPr lang="cs-CZ" dirty="0" smtClean="0"/>
          </a:p>
          <a:p>
            <a:pPr lvl="2"/>
            <a:r>
              <a:rPr lang="cs-CZ" dirty="0" smtClean="0"/>
              <a:t>Přechod vlastnického práva = změna vlastnictví se opírá o jinou právní skutečnost</a:t>
            </a:r>
            <a:endParaRPr lang="cs-CZ" sz="2800" dirty="0" smtClean="0"/>
          </a:p>
          <a:p>
            <a:pPr lvl="1"/>
            <a:r>
              <a:rPr lang="cs-CZ" b="1" u="sng" dirty="0" smtClean="0"/>
              <a:t>Derivativní nabytí </a:t>
            </a:r>
            <a:endParaRPr lang="cs-CZ" sz="2800" dirty="0" smtClean="0"/>
          </a:p>
          <a:p>
            <a:pPr lvl="2"/>
            <a:r>
              <a:rPr lang="cs-CZ" dirty="0" smtClean="0"/>
              <a:t>Smlouva</a:t>
            </a:r>
            <a:endParaRPr lang="cs-CZ" sz="2800" dirty="0" smtClean="0"/>
          </a:p>
          <a:p>
            <a:pPr lvl="2"/>
            <a:r>
              <a:rPr lang="cs-CZ" dirty="0" smtClean="0"/>
              <a:t>Dědění</a:t>
            </a:r>
          </a:p>
          <a:p>
            <a:pPr lvl="2"/>
            <a:endParaRPr lang="cs-CZ" sz="2800" dirty="0" smtClean="0"/>
          </a:p>
          <a:p>
            <a:pPr lvl="0"/>
            <a:r>
              <a:rPr lang="cs-CZ" dirty="0" smtClean="0"/>
              <a:t>                 Převod vlastnického práva = předpokládá shodnou vůli stran převést  </a:t>
            </a:r>
          </a:p>
          <a:p>
            <a:pPr lvl="0"/>
            <a:r>
              <a:rPr lang="cs-CZ" dirty="0" smtClean="0"/>
              <a:t>                 vlastnictví z dosavadního vlastníka na nabyvatele</a:t>
            </a:r>
            <a:endParaRPr lang="cs-CZ" sz="2800" dirty="0" smtClean="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11427332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81560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000" b="1" dirty="0" smtClean="0"/>
          </a:p>
          <a:p>
            <a:pPr lvl="1"/>
            <a:r>
              <a:rPr lang="cs-CZ" b="1" u="sng" dirty="0" err="1" smtClean="0"/>
              <a:t>Originární</a:t>
            </a:r>
            <a:r>
              <a:rPr lang="cs-CZ" b="1" u="sng" dirty="0" smtClean="0"/>
              <a:t> nabytí</a:t>
            </a:r>
            <a:endParaRPr lang="cs-CZ" sz="2800" dirty="0" smtClean="0"/>
          </a:p>
          <a:p>
            <a:pPr lvl="2"/>
            <a:r>
              <a:rPr lang="cs-CZ" dirty="0" smtClean="0"/>
              <a:t>Vyvlastnění</a:t>
            </a:r>
            <a:endParaRPr lang="cs-CZ" sz="2800" dirty="0" smtClean="0"/>
          </a:p>
          <a:p>
            <a:pPr lvl="2"/>
            <a:r>
              <a:rPr lang="cs-CZ" dirty="0" smtClean="0"/>
              <a:t>zpracování</a:t>
            </a:r>
            <a:endParaRPr lang="cs-CZ" sz="2800" dirty="0" smtClean="0"/>
          </a:p>
          <a:p>
            <a:pPr lvl="2"/>
            <a:r>
              <a:rPr lang="cs-CZ" dirty="0" smtClean="0"/>
              <a:t>Vydržení</a:t>
            </a:r>
            <a:endParaRPr lang="cs-CZ" sz="2800" dirty="0" smtClean="0"/>
          </a:p>
          <a:p>
            <a:pPr lvl="2"/>
            <a:r>
              <a:rPr lang="cs-CZ" dirty="0" smtClean="0"/>
              <a:t>Zhotovení nové věci</a:t>
            </a:r>
            <a:endParaRPr lang="cs-CZ" sz="2800" dirty="0" smtClean="0"/>
          </a:p>
          <a:p>
            <a:pPr lvl="2"/>
            <a:r>
              <a:rPr lang="cs-CZ" dirty="0" smtClean="0"/>
              <a:t>Přírůstek</a:t>
            </a:r>
            <a:endParaRPr lang="cs-CZ" sz="2800" dirty="0" smtClean="0"/>
          </a:p>
          <a:p>
            <a:pPr lvl="2"/>
            <a:r>
              <a:rPr lang="cs-CZ" dirty="0" smtClean="0"/>
              <a:t>Přivlastnění</a:t>
            </a:r>
            <a:endParaRPr lang="cs-CZ" sz="2800" dirty="0" smtClean="0"/>
          </a:p>
          <a:p>
            <a:pPr lvl="2"/>
            <a:r>
              <a:rPr lang="cs-CZ" dirty="0" smtClean="0"/>
              <a:t>Ze zákona (výjimečně)</a:t>
            </a:r>
            <a:endParaRPr lang="cs-CZ" sz="2800" dirty="0" smtClean="0"/>
          </a:p>
          <a:p>
            <a:pPr lvl="2"/>
            <a:r>
              <a:rPr lang="cs-CZ" dirty="0" smtClean="0"/>
              <a:t>Rozhodnutím soudu/správního úřadu</a:t>
            </a:r>
            <a:endParaRPr lang="cs-CZ" sz="2800" dirty="0" smtClean="0"/>
          </a:p>
          <a:p>
            <a:pPr lvl="2"/>
            <a:r>
              <a:rPr lang="cs-CZ" dirty="0" smtClean="0"/>
              <a:t>Smluvní nabytí od </a:t>
            </a:r>
            <a:r>
              <a:rPr lang="cs-CZ" dirty="0" err="1" smtClean="0"/>
              <a:t>nevlastníka</a:t>
            </a:r>
            <a:r>
              <a:rPr lang="cs-CZ" dirty="0" smtClean="0"/>
              <a:t> tam, kde to zákon umožňuj</a:t>
            </a:r>
          </a:p>
          <a:p>
            <a:pPr lvl="2"/>
            <a:endParaRPr lang="cs-CZ" dirty="0" smtClean="0"/>
          </a:p>
          <a:p>
            <a:pPr lvl="2"/>
            <a:r>
              <a:rPr lang="cs-CZ" dirty="0" smtClean="0"/>
              <a:t>Přechod vlastnického práva = změna vlastnictví se opírá o jinou právní skutečnost</a:t>
            </a:r>
            <a:endParaRPr lang="cs-CZ" sz="2800" dirty="0" smtClean="0"/>
          </a:p>
          <a:p>
            <a:pPr lvl="1"/>
            <a:r>
              <a:rPr lang="cs-CZ" b="1" u="sng" dirty="0" smtClean="0"/>
              <a:t>Derivativní nabytí </a:t>
            </a:r>
            <a:endParaRPr lang="cs-CZ" sz="2800" dirty="0" smtClean="0"/>
          </a:p>
          <a:p>
            <a:pPr lvl="2"/>
            <a:r>
              <a:rPr lang="cs-CZ" dirty="0" smtClean="0"/>
              <a:t>Smlouva</a:t>
            </a:r>
            <a:endParaRPr lang="cs-CZ" sz="2800" dirty="0" smtClean="0"/>
          </a:p>
          <a:p>
            <a:pPr lvl="2"/>
            <a:r>
              <a:rPr lang="cs-CZ" dirty="0" smtClean="0"/>
              <a:t>Dědění</a:t>
            </a:r>
          </a:p>
          <a:p>
            <a:pPr lvl="2"/>
            <a:endParaRPr lang="cs-CZ" sz="2800" dirty="0" smtClean="0"/>
          </a:p>
          <a:p>
            <a:pPr lvl="0"/>
            <a:r>
              <a:rPr lang="cs-CZ" dirty="0" smtClean="0"/>
              <a:t>                 Převod vlastnického práva = předpokládá shodnou vůli stran převést  </a:t>
            </a:r>
          </a:p>
          <a:p>
            <a:pPr lvl="0"/>
            <a:r>
              <a:rPr lang="cs-CZ" dirty="0" smtClean="0"/>
              <a:t>                 vlastnictví z dosavadního vlastníka na nabyvatele</a:t>
            </a:r>
            <a:endParaRPr lang="cs-CZ" sz="2800" dirty="0" smtClean="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14768934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46</a:t>
            </a:fld>
            <a:endParaRPr lang="cs-CZ" dirty="0"/>
          </a:p>
        </p:txBody>
      </p:sp>
      <p:sp>
        <p:nvSpPr>
          <p:cNvPr id="4" name="TextovéPole 3"/>
          <p:cNvSpPr txBox="1"/>
          <p:nvPr/>
        </p:nvSpPr>
        <p:spPr>
          <a:xfrm>
            <a:off x="611560" y="803252"/>
            <a:ext cx="8136904" cy="6863417"/>
          </a:xfrm>
          <a:prstGeom prst="rect">
            <a:avLst/>
          </a:prstGeom>
          <a:noFill/>
        </p:spPr>
        <p:txBody>
          <a:bodyPr wrap="square" rtlCol="0">
            <a:spAutoFit/>
          </a:bodyPr>
          <a:lstStyle/>
          <a:p>
            <a:pPr algn="just"/>
            <a:r>
              <a:rPr lang="cs-CZ" sz="2400" b="1" dirty="0" smtClean="0"/>
              <a:t>Dědění</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a:t>
            </a:r>
            <a:endParaRPr lang="cs-CZ" sz="2000" dirty="0"/>
          </a:p>
          <a:p>
            <a:pPr algn="just"/>
            <a:r>
              <a:rPr lang="cs-CZ" sz="2000" b="1" dirty="0" smtClean="0"/>
              <a:t>Dědictví</a:t>
            </a:r>
          </a:p>
          <a:p>
            <a:pPr algn="just"/>
            <a:r>
              <a:rPr lang="cs-CZ" sz="2000" dirty="0"/>
              <a:t>je právem na pozůstalost nebo na poměrný díl z ní (§1475 </a:t>
            </a:r>
            <a:r>
              <a:rPr lang="cs-CZ" sz="2000" dirty="0" smtClean="0"/>
              <a:t>OZ)</a:t>
            </a:r>
          </a:p>
          <a:p>
            <a:pPr algn="just"/>
            <a:endParaRPr lang="cs-CZ" sz="2000" dirty="0" smtClean="0"/>
          </a:p>
          <a:p>
            <a:pPr lvl="0" algn="just"/>
            <a:r>
              <a:rPr lang="cs-CZ" sz="2000" b="1" dirty="0"/>
              <a:t>Pozůstalost</a:t>
            </a:r>
            <a:r>
              <a:rPr lang="cs-CZ" sz="2000" dirty="0"/>
              <a:t> je pojata jako </a:t>
            </a:r>
            <a:r>
              <a:rPr lang="cs-CZ" sz="2000" u="sng" dirty="0"/>
              <a:t>jmění zůstavitele k okamžiku zůstavitelovy smrti</a:t>
            </a:r>
            <a:r>
              <a:rPr lang="cs-CZ" sz="2000" dirty="0"/>
              <a:t>, resp. jako ta jeho část, která je způsobilá přejít na dědice jako na právního nástupce, zatímco </a:t>
            </a:r>
            <a:r>
              <a:rPr lang="cs-CZ" sz="2000" b="1" dirty="0"/>
              <a:t>dědictví</a:t>
            </a:r>
            <a:r>
              <a:rPr lang="cs-CZ" sz="2000" dirty="0"/>
              <a:t> je </a:t>
            </a:r>
            <a:r>
              <a:rPr lang="cs-CZ" sz="2000" u="sng" dirty="0"/>
              <a:t>to z pozůstalosti, co skutečně připadá jako jmění osobě, která je dědicem</a:t>
            </a:r>
            <a:r>
              <a:rPr lang="cs-CZ" sz="2000" dirty="0" smtClean="0"/>
              <a:t>.</a:t>
            </a:r>
          </a:p>
          <a:p>
            <a:pPr lvl="0" algn="just"/>
            <a:endParaRPr lang="cs-CZ" sz="2000" dirty="0"/>
          </a:p>
          <a:p>
            <a:pPr lvl="0" algn="just"/>
            <a:r>
              <a:rPr lang="cs-CZ" sz="2000" b="1" dirty="0" smtClean="0"/>
              <a:t>Předpoklady dědění</a:t>
            </a:r>
          </a:p>
          <a:p>
            <a:pPr marL="342900" lvl="0" indent="-342900">
              <a:buFont typeface="Arial" panose="020B0604020202020204" pitchFamily="34" charset="0"/>
              <a:buChar char="•"/>
            </a:pPr>
            <a:r>
              <a:rPr lang="cs-CZ" sz="2000" dirty="0"/>
              <a:t>Smrt zůstavitele</a:t>
            </a:r>
          </a:p>
          <a:p>
            <a:pPr marL="342900" lvl="0" indent="-342900">
              <a:buFont typeface="Arial" panose="020B0604020202020204" pitchFamily="34" charset="0"/>
              <a:buChar char="•"/>
            </a:pPr>
            <a:r>
              <a:rPr lang="cs-CZ" sz="2000" dirty="0"/>
              <a:t>Existence pozůstalosti</a:t>
            </a:r>
          </a:p>
          <a:p>
            <a:pPr marL="342900" lvl="0" indent="-342900">
              <a:buFont typeface="Arial" panose="020B0604020202020204" pitchFamily="34" charset="0"/>
              <a:buChar char="•"/>
            </a:pPr>
            <a:r>
              <a:rPr lang="cs-CZ" sz="2000" dirty="0"/>
              <a:t>Dědická způsobilost – způsobilý dědic</a:t>
            </a:r>
          </a:p>
          <a:p>
            <a:pPr marL="342900" lvl="0" indent="-342900">
              <a:buFont typeface="Arial" panose="020B0604020202020204" pitchFamily="34" charset="0"/>
              <a:buChar char="•"/>
            </a:pPr>
            <a:r>
              <a:rPr lang="cs-CZ" sz="2000" dirty="0"/>
              <a:t>Dědický titul</a:t>
            </a:r>
          </a:p>
          <a:p>
            <a:pPr lvl="0" algn="just"/>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23909163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47</a:t>
            </a:fld>
            <a:endParaRPr lang="cs-CZ" dirty="0"/>
          </a:p>
        </p:txBody>
      </p:sp>
      <p:sp>
        <p:nvSpPr>
          <p:cNvPr id="5" name="TextovéPole 4"/>
          <p:cNvSpPr txBox="1"/>
          <p:nvPr/>
        </p:nvSpPr>
        <p:spPr>
          <a:xfrm>
            <a:off x="467542" y="207896"/>
            <a:ext cx="8137057" cy="8494633"/>
          </a:xfrm>
          <a:prstGeom prst="rect">
            <a:avLst/>
          </a:prstGeom>
          <a:noFill/>
        </p:spPr>
        <p:txBody>
          <a:bodyPr wrap="square" rtlCol="0">
            <a:spAutoFit/>
          </a:bodyPr>
          <a:lstStyle/>
          <a:p>
            <a:pPr algn="just"/>
            <a:r>
              <a:rPr lang="cs-CZ" sz="2400" b="1" dirty="0" smtClean="0"/>
              <a:t>Dědění-předpoklady</a:t>
            </a:r>
          </a:p>
          <a:p>
            <a:pPr algn="just"/>
            <a:endParaRPr lang="cs-CZ" sz="2400" b="1" dirty="0"/>
          </a:p>
          <a:p>
            <a:pPr algn="just"/>
            <a:r>
              <a:rPr lang="cs-CZ" sz="2400" b="1" u="sng" dirty="0" smtClean="0"/>
              <a:t>Smrt zůstavitele (viz přednáška osoby)</a:t>
            </a:r>
          </a:p>
          <a:p>
            <a:pPr algn="just"/>
            <a:r>
              <a:rPr lang="cs-CZ" sz="2400" b="1" u="sng" dirty="0" smtClean="0"/>
              <a:t>Existence pozůstalosti</a:t>
            </a:r>
          </a:p>
          <a:p>
            <a:pPr marL="342900" lvl="0" indent="-342900" algn="just">
              <a:buFont typeface="Wingdings" panose="05000000000000000000" pitchFamily="2" charset="2"/>
              <a:buChar char="q"/>
            </a:pPr>
            <a:r>
              <a:rPr lang="cs-CZ" sz="2400" dirty="0"/>
              <a:t>z</a:t>
            </a:r>
            <a:r>
              <a:rPr lang="cs-CZ" sz="2400" dirty="0" smtClean="0"/>
              <a:t>ůstavitel </a:t>
            </a:r>
            <a:r>
              <a:rPr lang="cs-CZ" sz="2400" dirty="0"/>
              <a:t>musí zanechat nějaký majetek, aby bylo co dědit</a:t>
            </a:r>
          </a:p>
          <a:p>
            <a:pPr marL="342900" lvl="0" indent="-342900" algn="just">
              <a:buFont typeface="Wingdings" panose="05000000000000000000" pitchFamily="2" charset="2"/>
              <a:buChar char="q"/>
            </a:pPr>
            <a:r>
              <a:rPr lang="cs-CZ" sz="2400" dirty="0"/>
              <a:t>p</a:t>
            </a:r>
            <a:r>
              <a:rPr lang="cs-CZ" sz="2400" dirty="0" smtClean="0"/>
              <a:t>okud </a:t>
            </a:r>
            <a:r>
              <a:rPr lang="cs-CZ" sz="2400" dirty="0"/>
              <a:t>po sobě zůstavitel zanechá majetek nepatrné hodnoty, tak soud dědické řízení z moci úřední zastaví (§ 153 zák. o zvláštních řízeních soudních, „ZŘS“)</a:t>
            </a:r>
          </a:p>
          <a:p>
            <a:pPr marL="342900" lvl="0" indent="-342900" algn="just">
              <a:buFont typeface="Wingdings" panose="05000000000000000000" pitchFamily="2" charset="2"/>
              <a:buChar char="q"/>
            </a:pPr>
            <a:r>
              <a:rPr lang="cs-CZ" sz="2400" dirty="0"/>
              <a:t>d</a:t>
            </a:r>
            <a:r>
              <a:rPr lang="cs-CZ" sz="2400" dirty="0" smtClean="0"/>
              <a:t>o </a:t>
            </a:r>
            <a:r>
              <a:rPr lang="cs-CZ" sz="2400" dirty="0"/>
              <a:t>dědictví spadají jak aktiva, tak i pasiva zůstavitele. </a:t>
            </a:r>
            <a:r>
              <a:rPr lang="cs-CZ" sz="2400" dirty="0" smtClean="0"/>
              <a:t>Jedná se o univerzální nástupnictví a </a:t>
            </a:r>
            <a:r>
              <a:rPr lang="cs-CZ" sz="2400" dirty="0"/>
              <a:t>není možné, aby dědic aktiva z dědictví přijal a pasiva odmítl.</a:t>
            </a:r>
          </a:p>
          <a:p>
            <a:pPr marL="342900" indent="-342900" algn="just">
              <a:buFont typeface="Wingdings" panose="05000000000000000000" pitchFamily="2" charset="2"/>
              <a:buChar char="q"/>
            </a:pPr>
            <a:r>
              <a:rPr lang="cs-CZ" sz="2400" dirty="0"/>
              <a:t>p</a:t>
            </a:r>
            <a:r>
              <a:rPr lang="cs-CZ" sz="2400" dirty="0" smtClean="0"/>
              <a:t>ozůstalost </a:t>
            </a:r>
            <a:r>
              <a:rPr lang="cs-CZ" sz="2400" dirty="0"/>
              <a:t>tvoří veškeré jmění zůstavitele v okamžiku jeho smrti, které je způsobilé přejít na právního nástupce (hodnoty, které jsou ocenitelné a mohou být předmětem </a:t>
            </a:r>
            <a:r>
              <a:rPr lang="cs-CZ" sz="2400" dirty="0" smtClean="0"/>
              <a:t>prodeje)</a:t>
            </a:r>
            <a:endParaRPr lang="cs-CZ" sz="2400" b="1" dirty="0" smtClean="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2564967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48</a:t>
            </a:fld>
            <a:endParaRPr lang="cs-CZ" dirty="0"/>
          </a:p>
        </p:txBody>
      </p:sp>
      <p:sp>
        <p:nvSpPr>
          <p:cNvPr id="4" name="TextovéPole 3"/>
          <p:cNvSpPr txBox="1"/>
          <p:nvPr/>
        </p:nvSpPr>
        <p:spPr>
          <a:xfrm>
            <a:off x="251520" y="715658"/>
            <a:ext cx="8424936" cy="7632859"/>
          </a:xfrm>
          <a:prstGeom prst="rect">
            <a:avLst/>
          </a:prstGeom>
          <a:noFill/>
        </p:spPr>
        <p:txBody>
          <a:bodyPr wrap="square" rtlCol="0">
            <a:spAutoFit/>
          </a:bodyPr>
          <a:lstStyle/>
          <a:p>
            <a:r>
              <a:rPr lang="cs-CZ" sz="2400" b="1" dirty="0" smtClean="0"/>
              <a:t>Dědění-předpoklady</a:t>
            </a:r>
          </a:p>
          <a:p>
            <a:endParaRPr lang="cs-CZ" sz="2400" b="1" dirty="0"/>
          </a:p>
          <a:p>
            <a:pPr algn="just"/>
            <a:r>
              <a:rPr lang="cs-CZ" sz="2400" b="1" dirty="0" smtClean="0"/>
              <a:t>Dědická způsobilost</a:t>
            </a:r>
            <a:r>
              <a:rPr lang="cs-CZ" sz="2400" dirty="0" smtClean="0"/>
              <a:t> = způsobilým dědicem může být fyzická osoba, právnická osoba i stát</a:t>
            </a:r>
          </a:p>
          <a:p>
            <a:pPr lvl="0" algn="just"/>
            <a:r>
              <a:rPr lang="cs-CZ" sz="2400" b="1" dirty="0" smtClean="0"/>
              <a:t>FO</a:t>
            </a:r>
            <a:r>
              <a:rPr lang="cs-CZ" sz="2400" dirty="0" smtClean="0"/>
              <a:t> -</a:t>
            </a:r>
            <a:r>
              <a:rPr lang="cs-CZ" sz="2400" dirty="0"/>
              <a:t>z</a:t>
            </a:r>
            <a:r>
              <a:rPr lang="cs-CZ" sz="2400" dirty="0" smtClean="0"/>
              <a:t>působilost </a:t>
            </a:r>
            <a:r>
              <a:rPr lang="cs-CZ" sz="2400" dirty="0"/>
              <a:t>stát se dědicem vzniká obecně narozením člověka. Na počaté dítě se hledí jako již na narozené, pokud to vyhovuje jeho zájmům (§ 25 </a:t>
            </a:r>
            <a:r>
              <a:rPr lang="cs-CZ" sz="2400" dirty="0" smtClean="0"/>
              <a:t>OZ</a:t>
            </a:r>
            <a:r>
              <a:rPr lang="cs-CZ" sz="2400" dirty="0"/>
              <a:t>). Nenarodí-li se živé, hledí se na něj, jako by nikdy nebylo. Způsobilost stát se dědicem zaniká u fyzické osoby její smrtí</a:t>
            </a:r>
            <a:r>
              <a:rPr lang="cs-CZ" sz="2400" dirty="0" smtClean="0"/>
              <a:t>.</a:t>
            </a:r>
          </a:p>
          <a:p>
            <a:pPr lvl="0" algn="just"/>
            <a:r>
              <a:rPr lang="cs-CZ" sz="2400" b="1" dirty="0" smtClean="0"/>
              <a:t>PO</a:t>
            </a:r>
            <a:r>
              <a:rPr lang="cs-CZ" sz="2400" dirty="0" smtClean="0"/>
              <a:t>- i ta, která má teprve vzniknout, vznikne-li do 1 roku od smrti zůstavitele</a:t>
            </a:r>
          </a:p>
          <a:p>
            <a:pPr algn="just"/>
            <a:r>
              <a:rPr lang="cs-CZ" sz="2400" b="1" dirty="0" smtClean="0"/>
              <a:t>STÁT-</a:t>
            </a:r>
            <a:r>
              <a:rPr lang="cs-CZ" sz="2400" dirty="0"/>
              <a:t>povolal-li jej zůstavitel závětí, nepořídil-li zůstavitel žádné platné pořízení pro případ </a:t>
            </a:r>
            <a:r>
              <a:rPr lang="cs-CZ" sz="2400" dirty="0" smtClean="0"/>
              <a:t>smrti ve prospěch jiného dědice a </a:t>
            </a:r>
            <a:r>
              <a:rPr lang="cs-CZ" sz="2400" dirty="0"/>
              <a:t>není-li žádných zákonných </a:t>
            </a:r>
            <a:r>
              <a:rPr lang="cs-CZ" sz="2400" dirty="0" smtClean="0"/>
              <a:t>dědiců</a:t>
            </a:r>
            <a:endParaRPr lang="cs-CZ" sz="2400" dirty="0"/>
          </a:p>
          <a:p>
            <a:pPr lvl="0" algn="just"/>
            <a:endParaRPr lang="cs-CZ" sz="2400" b="1" dirty="0" smtClean="0"/>
          </a:p>
          <a:p>
            <a:pPr lvl="0" algn="just"/>
            <a:endParaRPr lang="cs-CZ" sz="2400" dirty="0"/>
          </a:p>
          <a:p>
            <a:pPr algn="just"/>
            <a:endParaRPr lang="cs-CZ" sz="2400" dirty="0" smtClean="0"/>
          </a:p>
          <a:p>
            <a:endParaRPr lang="cs-CZ" sz="2400" b="1" dirty="0" smtClean="0"/>
          </a:p>
          <a:p>
            <a:endParaRPr lang="cs-CZ" sz="2400" b="1" dirty="0" smtClean="0"/>
          </a:p>
          <a:p>
            <a:endParaRPr lang="cs-CZ" sz="2400" b="1" dirty="0" smtClean="0"/>
          </a:p>
          <a:p>
            <a:pPr algn="just"/>
            <a:endParaRPr lang="cs-CZ" altLang="cs-CZ" sz="1000" dirty="0"/>
          </a:p>
        </p:txBody>
      </p:sp>
    </p:spTree>
    <p:extLst>
      <p:ext uri="{BB962C8B-B14F-4D97-AF65-F5344CB8AC3E}">
        <p14:creationId xmlns:p14="http://schemas.microsoft.com/office/powerpoint/2010/main" val="24362097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49</a:t>
            </a:fld>
            <a:endParaRPr lang="cs-CZ" dirty="0"/>
          </a:p>
        </p:txBody>
      </p:sp>
      <p:sp>
        <p:nvSpPr>
          <p:cNvPr id="4" name="TextovéPole 3"/>
          <p:cNvSpPr txBox="1"/>
          <p:nvPr/>
        </p:nvSpPr>
        <p:spPr>
          <a:xfrm>
            <a:off x="467544" y="620688"/>
            <a:ext cx="8208912" cy="6617196"/>
          </a:xfrm>
          <a:prstGeom prst="rect">
            <a:avLst/>
          </a:prstGeom>
          <a:noFill/>
        </p:spPr>
        <p:txBody>
          <a:bodyPr wrap="square" rtlCol="0">
            <a:spAutoFit/>
          </a:bodyPr>
          <a:lstStyle/>
          <a:p>
            <a:r>
              <a:rPr lang="cs-CZ" sz="2400" b="1" dirty="0" smtClean="0"/>
              <a:t>Dědění</a:t>
            </a:r>
          </a:p>
          <a:p>
            <a:r>
              <a:rPr lang="cs-CZ" sz="2000" b="1" u="sng" dirty="0" smtClean="0"/>
              <a:t>Dědická nezpůsobilost</a:t>
            </a:r>
          </a:p>
          <a:p>
            <a:pPr lvl="0"/>
            <a:r>
              <a:rPr lang="cs-CZ" sz="2000" dirty="0"/>
              <a:t>pouze </a:t>
            </a:r>
            <a:r>
              <a:rPr lang="cs-CZ" sz="2000" dirty="0" smtClean="0"/>
              <a:t>FO</a:t>
            </a:r>
            <a:endParaRPr lang="cs-CZ" sz="2000" dirty="0"/>
          </a:p>
          <a:p>
            <a:pPr lvl="0" algn="just"/>
            <a:r>
              <a:rPr lang="cs-CZ" sz="2000" dirty="0"/>
              <a:t>z dědického práva je vyloučen ten, kdo se dopustil činu </a:t>
            </a:r>
            <a:r>
              <a:rPr lang="cs-CZ" sz="2000" u="sng" dirty="0"/>
              <a:t>povahy úmyslného TČ</a:t>
            </a:r>
            <a:r>
              <a:rPr lang="cs-CZ" sz="2000" dirty="0"/>
              <a:t> proti </a:t>
            </a:r>
            <a:r>
              <a:rPr lang="cs-CZ" sz="2000" u="sng" dirty="0"/>
              <a:t>zůstaviteli, jeho předku, potomku nebo manželu</a:t>
            </a:r>
            <a:r>
              <a:rPr lang="cs-CZ" sz="2000" dirty="0"/>
              <a:t> nebo </a:t>
            </a:r>
            <a:r>
              <a:rPr lang="cs-CZ" sz="2000" u="sng" dirty="0"/>
              <a:t>zavrženíhodného činu proti zůstavitelově poslední vůli</a:t>
            </a:r>
            <a:r>
              <a:rPr lang="cs-CZ" sz="2000" dirty="0"/>
              <a:t>, zejména tím, že zůstavitele k projevu poslední vůle donutil nebo lstivě svedl, projev poslední vůle zůstaviteli překazil nebo jeho poslední pořízení zatajil, zfalšoval, podvrhl nebo úmyslně zničil, ledaže mu zůstavitel tento čin výslovně prominul </a:t>
            </a:r>
            <a:r>
              <a:rPr lang="cs-CZ" sz="2000" i="1" dirty="0"/>
              <a:t>(§ 1481</a:t>
            </a:r>
            <a:r>
              <a:rPr lang="cs-CZ" sz="2000" i="1" dirty="0" smtClean="0"/>
              <a:t>)</a:t>
            </a:r>
            <a:r>
              <a:rPr lang="cs-CZ" sz="2000" dirty="0" smtClean="0"/>
              <a:t> </a:t>
            </a:r>
            <a:r>
              <a:rPr lang="cs-CZ" sz="2000" dirty="0"/>
              <a:t>– odpouštění musí být výslovně </a:t>
            </a:r>
            <a:r>
              <a:rPr lang="cs-CZ" sz="2000" dirty="0" smtClean="0"/>
              <a:t>projeveno,</a:t>
            </a:r>
          </a:p>
          <a:p>
            <a:pPr marL="285750" lvl="0" indent="-285750" algn="just">
              <a:buFont typeface="Wingdings" panose="05000000000000000000" pitchFamily="2" charset="2"/>
              <a:buChar char="q"/>
            </a:pPr>
            <a:r>
              <a:rPr lang="cs-CZ" dirty="0" smtClean="0"/>
              <a:t>probíhá-li </a:t>
            </a:r>
            <a:r>
              <a:rPr lang="cs-CZ" dirty="0"/>
              <a:t>v den zůstavitelovy smrti </a:t>
            </a:r>
            <a:r>
              <a:rPr lang="cs-CZ" u="sng" dirty="0"/>
              <a:t>řízení o rozvod manželství</a:t>
            </a:r>
            <a:r>
              <a:rPr lang="cs-CZ" dirty="0"/>
              <a:t> zahájené na </a:t>
            </a:r>
            <a:r>
              <a:rPr lang="cs-CZ" u="sng" dirty="0"/>
              <a:t>zůstavitelův návrh</a:t>
            </a:r>
            <a:r>
              <a:rPr lang="cs-CZ" dirty="0"/>
              <a:t> podaný v důsledku toho, že se manžel vůči zůstaviteli dopustil činu naplňujícího </a:t>
            </a:r>
            <a:r>
              <a:rPr lang="cs-CZ" u="sng" dirty="0"/>
              <a:t>znaky domácího násilí</a:t>
            </a:r>
            <a:r>
              <a:rPr lang="cs-CZ" dirty="0"/>
              <a:t>, je zůstavitelův manžel vyloučen z dědického práva jako </a:t>
            </a:r>
            <a:r>
              <a:rPr lang="cs-CZ" u="sng" dirty="0"/>
              <a:t>zákonný dědic</a:t>
            </a:r>
            <a:r>
              <a:rPr lang="cs-CZ" dirty="0"/>
              <a:t> </a:t>
            </a:r>
            <a:r>
              <a:rPr lang="cs-CZ" i="1" dirty="0"/>
              <a:t>(§ 1482 odst. </a:t>
            </a:r>
            <a:r>
              <a:rPr lang="cs-CZ" i="1" dirty="0" smtClean="0"/>
              <a:t>1)</a:t>
            </a:r>
          </a:p>
          <a:p>
            <a:pPr marL="285750" lvl="0" indent="-285750" algn="just">
              <a:buFont typeface="Wingdings" panose="05000000000000000000" pitchFamily="2" charset="2"/>
              <a:buChar char="q"/>
            </a:pPr>
            <a:endParaRPr lang="cs-CZ" i="1" dirty="0"/>
          </a:p>
          <a:p>
            <a:pPr marL="285750" lvl="0" indent="-285750" algn="just">
              <a:buFont typeface="Wingdings" panose="05000000000000000000" pitchFamily="2" charset="2"/>
              <a:buChar char="q"/>
            </a:pPr>
            <a:r>
              <a:rPr lang="cs-CZ" dirty="0" smtClean="0"/>
              <a:t>byl-li </a:t>
            </a:r>
            <a:r>
              <a:rPr lang="cs-CZ" dirty="0"/>
              <a:t>rodič </a:t>
            </a:r>
            <a:r>
              <a:rPr lang="cs-CZ" u="sng" dirty="0"/>
              <a:t>zbaven rodičovské odpovědnosti</a:t>
            </a:r>
            <a:r>
              <a:rPr lang="cs-CZ" dirty="0"/>
              <a:t> proto, že ji či její výkon zneužíval nebo že výkon rodičovské odpovědnosti z vlastní viny závažným způsobem zanedbával, je vyloučen z dědického práva po dítěti podle zákonné dědické posloupnosti </a:t>
            </a:r>
            <a:r>
              <a:rPr lang="cs-CZ" i="1" dirty="0"/>
              <a:t>(§ 1482 odst. 2)</a:t>
            </a:r>
            <a:endParaRPr lang="cs-CZ" sz="2800" dirty="0"/>
          </a:p>
          <a:p>
            <a:pPr lvl="0" algn="just"/>
            <a:endParaRPr lang="cs-CZ" sz="2000" b="1" u="sng" dirty="0" smtClean="0"/>
          </a:p>
          <a:p>
            <a:endParaRPr lang="cs-CZ" sz="2000" b="1" u="sng" dirty="0"/>
          </a:p>
          <a:p>
            <a:endParaRPr lang="cs-CZ" dirty="0"/>
          </a:p>
        </p:txBody>
      </p:sp>
    </p:spTree>
    <p:extLst>
      <p:ext uri="{BB962C8B-B14F-4D97-AF65-F5344CB8AC3E}">
        <p14:creationId xmlns:p14="http://schemas.microsoft.com/office/powerpoint/2010/main" val="2213675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4" name="TextovéPole 3"/>
          <p:cNvSpPr txBox="1"/>
          <p:nvPr/>
        </p:nvSpPr>
        <p:spPr>
          <a:xfrm>
            <a:off x="467544" y="620688"/>
            <a:ext cx="8208912" cy="5663089"/>
          </a:xfrm>
          <a:prstGeom prst="rect">
            <a:avLst/>
          </a:prstGeom>
          <a:noFill/>
        </p:spPr>
        <p:txBody>
          <a:bodyPr wrap="square" rtlCol="0">
            <a:spAutoFit/>
          </a:bodyPr>
          <a:lstStyle/>
          <a:p>
            <a:r>
              <a:rPr lang="cs-CZ" sz="2400" b="1" dirty="0" smtClean="0"/>
              <a:t>občanské právo-základy</a:t>
            </a:r>
            <a:endParaRPr lang="cs-CZ" sz="2400" b="1" dirty="0"/>
          </a:p>
          <a:p>
            <a:r>
              <a:rPr lang="cs-CZ" sz="2000" b="1" u="sng" dirty="0" smtClean="0"/>
              <a:t>Důkaz smrti</a:t>
            </a:r>
          </a:p>
          <a:p>
            <a:r>
              <a:rPr lang="cs-CZ" dirty="0" smtClean="0"/>
              <a:t>smrt </a:t>
            </a:r>
            <a:r>
              <a:rPr lang="cs-CZ" dirty="0"/>
              <a:t>člověka se prokazuje </a:t>
            </a:r>
            <a:r>
              <a:rPr lang="cs-CZ" b="1" dirty="0"/>
              <a:t>veřejnou listinou</a:t>
            </a:r>
            <a:r>
              <a:rPr lang="cs-CZ" dirty="0"/>
              <a:t> </a:t>
            </a:r>
            <a:r>
              <a:rPr lang="cs-CZ" b="1" dirty="0"/>
              <a:t>po prohlédnutí těla mrtvého</a:t>
            </a:r>
            <a:r>
              <a:rPr lang="cs-CZ" dirty="0"/>
              <a:t> stanoveným způsobem (tj. úmrtním listem</a:t>
            </a:r>
            <a:r>
              <a:rPr lang="cs-CZ" dirty="0" smtClean="0"/>
              <a:t>)</a:t>
            </a:r>
            <a:endParaRPr lang="cs-CZ" sz="2800" dirty="0" smtClean="0"/>
          </a:p>
          <a:p>
            <a:endParaRPr lang="cs-CZ" dirty="0" smtClean="0"/>
          </a:p>
          <a:p>
            <a:r>
              <a:rPr lang="cs-CZ" dirty="0" smtClean="0"/>
              <a:t>nelze-li </a:t>
            </a:r>
            <a:r>
              <a:rPr lang="cs-CZ" dirty="0"/>
              <a:t>tělo takto prohlédnout, prohlásí </a:t>
            </a:r>
            <a:r>
              <a:rPr lang="cs-CZ" b="1" dirty="0"/>
              <a:t>soud</a:t>
            </a:r>
            <a:r>
              <a:rPr lang="cs-CZ" dirty="0"/>
              <a:t> člověka za mrtvého </a:t>
            </a:r>
            <a:r>
              <a:rPr lang="cs-CZ" u="sng" dirty="0" smtClean="0"/>
              <a:t>i </a:t>
            </a:r>
            <a:r>
              <a:rPr lang="cs-CZ" u="sng" dirty="0"/>
              <a:t>bez návrhu</a:t>
            </a:r>
            <a:r>
              <a:rPr lang="cs-CZ" dirty="0"/>
              <a:t>, pokud byl člověk obětí takové události, že se jeho smrt </a:t>
            </a:r>
            <a:r>
              <a:rPr lang="cs-CZ" b="1" dirty="0"/>
              <a:t>vzhledem k okolnostem jeví jako jistá</a:t>
            </a:r>
            <a:r>
              <a:rPr lang="cs-CZ" dirty="0"/>
              <a:t> + soud v rozhodnutí určí den, který platí za den </a:t>
            </a:r>
            <a:r>
              <a:rPr lang="cs-CZ" dirty="0" smtClean="0"/>
              <a:t>smrti.</a:t>
            </a:r>
          </a:p>
          <a:p>
            <a:endParaRPr lang="cs-CZ" dirty="0" smtClean="0"/>
          </a:p>
          <a:p>
            <a:r>
              <a:rPr lang="cs-CZ" i="1" u="sng" dirty="0" err="1" smtClean="0"/>
              <a:t>Př</a:t>
            </a:r>
            <a:r>
              <a:rPr lang="cs-CZ" i="1" u="sng" dirty="0"/>
              <a:t>:</a:t>
            </a:r>
            <a:r>
              <a:rPr lang="cs-CZ" i="1" dirty="0"/>
              <a:t> Při letecké havárii se letadlo zřítí do moře. Prokáže-li se, že letadlem cestovala určitá osoba, přichází v úvahu důkaz </a:t>
            </a:r>
            <a:r>
              <a:rPr lang="cs-CZ" i="1" dirty="0" smtClean="0"/>
              <a:t>smrti</a:t>
            </a:r>
          </a:p>
          <a:p>
            <a:endParaRPr lang="cs-CZ" i="1" dirty="0"/>
          </a:p>
          <a:p>
            <a:r>
              <a:rPr lang="cs-CZ" sz="2000" b="1" u="sng" dirty="0" smtClean="0"/>
              <a:t>Domněnka smrti</a:t>
            </a:r>
          </a:p>
          <a:p>
            <a:r>
              <a:rPr lang="cs-CZ" b="1" dirty="0" smtClean="0"/>
              <a:t>soud </a:t>
            </a:r>
            <a:r>
              <a:rPr lang="cs-CZ" dirty="0"/>
              <a:t>prohlásí za mrtvého člověka, </a:t>
            </a:r>
            <a:r>
              <a:rPr lang="cs-CZ" b="1" dirty="0"/>
              <a:t>o němž lze mít důvodně za to, že zemřel</a:t>
            </a:r>
            <a:r>
              <a:rPr lang="cs-CZ" dirty="0"/>
              <a:t>, a určí den, který se pokládá za den jeho smrti, </a:t>
            </a:r>
            <a:r>
              <a:rPr lang="cs-CZ" u="sng" dirty="0"/>
              <a:t>na návrh osoby</a:t>
            </a:r>
            <a:r>
              <a:rPr lang="cs-CZ" dirty="0"/>
              <a:t>, která na tom má právní </a:t>
            </a:r>
            <a:r>
              <a:rPr lang="cs-CZ" dirty="0" smtClean="0"/>
              <a:t>zájem</a:t>
            </a:r>
          </a:p>
          <a:p>
            <a:endParaRPr lang="cs-CZ" sz="2800" dirty="0"/>
          </a:p>
          <a:p>
            <a:r>
              <a:rPr lang="cs-CZ" i="1" u="sng" dirty="0" smtClean="0"/>
              <a:t>Př</a:t>
            </a:r>
            <a:r>
              <a:rPr lang="cs-CZ" i="1" dirty="0" smtClean="0"/>
              <a:t>. </a:t>
            </a:r>
            <a:r>
              <a:rPr lang="cs-CZ" i="1" dirty="0"/>
              <a:t>Účastník </a:t>
            </a:r>
            <a:r>
              <a:rPr lang="cs-CZ" i="1" dirty="0" smtClean="0"/>
              <a:t>individuální cesty do Afghánistánu byl </a:t>
            </a:r>
            <a:r>
              <a:rPr lang="cs-CZ" i="1" dirty="0"/>
              <a:t>unesen teroristy a od únosu o něm není žádná zpráva. Pak může být po uplynutí stanovené doby (zpravidla sedmi let) prohlášen za mrtvého, navrhne-li to soudu např. jeho </a:t>
            </a:r>
            <a:r>
              <a:rPr lang="cs-CZ" i="1" dirty="0" smtClean="0"/>
              <a:t>manželka</a:t>
            </a:r>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50</a:t>
            </a:fld>
            <a:endParaRPr lang="cs-CZ" dirty="0"/>
          </a:p>
        </p:txBody>
      </p:sp>
      <p:sp>
        <p:nvSpPr>
          <p:cNvPr id="4" name="TextovéPole 3"/>
          <p:cNvSpPr txBox="1"/>
          <p:nvPr/>
        </p:nvSpPr>
        <p:spPr>
          <a:xfrm>
            <a:off x="395536" y="620688"/>
            <a:ext cx="8280920" cy="5715411"/>
          </a:xfrm>
          <a:prstGeom prst="rect">
            <a:avLst/>
          </a:prstGeom>
          <a:noFill/>
        </p:spPr>
        <p:txBody>
          <a:bodyPr wrap="square" rtlCol="0">
            <a:spAutoFit/>
          </a:bodyPr>
          <a:lstStyle/>
          <a:p>
            <a:pPr lvl="0" algn="just"/>
            <a:r>
              <a:rPr lang="cs-CZ" sz="2400" b="1" dirty="0" smtClean="0"/>
              <a:t>Dědění </a:t>
            </a:r>
          </a:p>
          <a:p>
            <a:pPr lvl="0" algn="just"/>
            <a:endParaRPr lang="cs-CZ" sz="2400" b="1" dirty="0"/>
          </a:p>
          <a:p>
            <a:pPr lvl="0" algn="just"/>
            <a:r>
              <a:rPr lang="cs-CZ" b="1" dirty="0"/>
              <a:t>v</a:t>
            </a:r>
            <a:r>
              <a:rPr lang="cs-CZ" b="1" dirty="0" smtClean="0"/>
              <a:t>ydědění</a:t>
            </a:r>
            <a:r>
              <a:rPr lang="cs-CZ" dirty="0" smtClean="0"/>
              <a:t> – zatímco dědická nezpůsobilost postihuje jakéhokoli dědice, pokud jde o fyzickou osobu, vydědění postihuje nepominutelného dědice, kterému náleží povinný díl, a tím je potomek </a:t>
            </a:r>
          </a:p>
          <a:p>
            <a:pPr lvl="0" algn="just"/>
            <a:endParaRPr lang="cs-CZ" sz="1600" dirty="0" smtClean="0"/>
          </a:p>
          <a:p>
            <a:pPr lvl="0" algn="just"/>
            <a:r>
              <a:rPr lang="cs-CZ" sz="1600" b="1" dirty="0"/>
              <a:t>d</a:t>
            </a:r>
            <a:r>
              <a:rPr lang="cs-CZ" sz="1600" b="1" dirty="0" smtClean="0"/>
              <a:t>ůvody vydědění</a:t>
            </a:r>
          </a:p>
          <a:p>
            <a:pPr lvl="0" algn="just"/>
            <a:endParaRPr lang="cs-CZ" sz="1600" b="1" dirty="0" smtClean="0"/>
          </a:p>
          <a:p>
            <a:pPr marL="742950" lvl="1" indent="-285750">
              <a:buFont typeface="Arial" panose="020B0604020202020204" pitchFamily="34" charset="0"/>
              <a:buChar char="•"/>
            </a:pPr>
            <a:r>
              <a:rPr lang="cs-CZ" dirty="0"/>
              <a:t>neposkytl </a:t>
            </a:r>
            <a:r>
              <a:rPr lang="cs-CZ" dirty="0" smtClean="0"/>
              <a:t>zůstaviteli potřebnou </a:t>
            </a:r>
            <a:r>
              <a:rPr lang="cs-CZ" dirty="0"/>
              <a:t>pomoc v nouzi </a:t>
            </a:r>
            <a:endParaRPr lang="cs-CZ" dirty="0" smtClean="0"/>
          </a:p>
          <a:p>
            <a:pPr marL="742950" lvl="1" indent="-285750">
              <a:buFont typeface="Arial" panose="020B0604020202020204" pitchFamily="34" charset="0"/>
              <a:buChar char="•"/>
            </a:pPr>
            <a:r>
              <a:rPr lang="cs-CZ" dirty="0" smtClean="0"/>
              <a:t>o </a:t>
            </a:r>
            <a:r>
              <a:rPr lang="cs-CZ" dirty="0"/>
              <a:t>zůstavitele neprojevuje opravdový zájem, jaký by projevovat měl (většina </a:t>
            </a:r>
            <a:r>
              <a:rPr lang="cs-CZ" dirty="0" err="1"/>
              <a:t>vyděďujících</a:t>
            </a:r>
            <a:r>
              <a:rPr lang="cs-CZ" dirty="0"/>
              <a:t> listin </a:t>
            </a:r>
            <a:r>
              <a:rPr lang="cs-CZ" dirty="0" smtClean="0"/>
              <a:t>napadnuta </a:t>
            </a:r>
            <a:r>
              <a:rPr lang="cs-CZ" dirty="0"/>
              <a:t>tvrzením, že šlo o odcizení přirozené, úspěšně)</a:t>
            </a:r>
            <a:endParaRPr lang="cs-CZ" sz="2800" dirty="0"/>
          </a:p>
          <a:p>
            <a:pPr marL="742950" lvl="1" indent="-285750">
              <a:buFont typeface="Arial" panose="020B0604020202020204" pitchFamily="34" charset="0"/>
              <a:buChar char="•"/>
            </a:pPr>
            <a:r>
              <a:rPr lang="cs-CZ" dirty="0"/>
              <a:t>byl odsouzen za TČ svědčící o jeho „zvrhlé </a:t>
            </a:r>
            <a:r>
              <a:rPr lang="cs-CZ" dirty="0" smtClean="0"/>
              <a:t>povaze“</a:t>
            </a:r>
          </a:p>
          <a:p>
            <a:pPr marL="742950" lvl="1" indent="-285750">
              <a:buFont typeface="Arial" panose="020B0604020202020204" pitchFamily="34" charset="0"/>
              <a:buChar char="•"/>
            </a:pPr>
            <a:r>
              <a:rPr lang="cs-CZ" dirty="0" smtClean="0"/>
              <a:t>vede </a:t>
            </a:r>
            <a:r>
              <a:rPr lang="cs-CZ" dirty="0"/>
              <a:t>trvale nezřízený život – další neurčitý termín s prostorem pro subjektivismus (z judikatury alkoholismus, gamblerství</a:t>
            </a:r>
            <a:r>
              <a:rPr lang="cs-CZ" dirty="0" smtClean="0"/>
              <a:t>..)</a:t>
            </a:r>
          </a:p>
          <a:p>
            <a:pPr marL="742950" lvl="1" indent="-285750">
              <a:buFont typeface="Arial" panose="020B0604020202020204" pitchFamily="34" charset="0"/>
              <a:buChar char="•"/>
            </a:pPr>
            <a:r>
              <a:rPr lang="cs-CZ" sz="2000" b="1" dirty="0"/>
              <a:t>m</a:t>
            </a:r>
            <a:r>
              <a:rPr lang="cs-CZ" sz="2000" b="1" dirty="0" smtClean="0"/>
              <a:t>arnotratný dědic </a:t>
            </a:r>
            <a:r>
              <a:rPr lang="cs-CZ" sz="2000" dirty="0" smtClean="0"/>
              <a:t>za současné podmínky, že současně je jeho díl zůstaven jeho potomkům</a:t>
            </a:r>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219467138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51</a:t>
            </a:fld>
            <a:endParaRPr lang="cs-CZ" dirty="0"/>
          </a:p>
        </p:txBody>
      </p:sp>
      <p:sp>
        <p:nvSpPr>
          <p:cNvPr id="4" name="TextovéPole 3"/>
          <p:cNvSpPr txBox="1"/>
          <p:nvPr/>
        </p:nvSpPr>
        <p:spPr>
          <a:xfrm>
            <a:off x="323528" y="548679"/>
            <a:ext cx="8496944" cy="6001643"/>
          </a:xfrm>
          <a:prstGeom prst="rect">
            <a:avLst/>
          </a:prstGeom>
          <a:noFill/>
        </p:spPr>
        <p:txBody>
          <a:bodyPr wrap="square" rtlCol="0">
            <a:spAutoFit/>
          </a:bodyPr>
          <a:lstStyle/>
          <a:p>
            <a:pPr lvl="0" algn="just"/>
            <a:r>
              <a:rPr lang="cs-CZ" sz="2400" b="1" dirty="0" smtClean="0"/>
              <a:t>Dědění</a:t>
            </a:r>
            <a:endParaRPr lang="cs-CZ" sz="2000" b="1" u="sng" dirty="0" smtClean="0"/>
          </a:p>
          <a:p>
            <a:pPr algn="just"/>
            <a:endParaRPr lang="cs-CZ" sz="2000" b="1" u="sng" dirty="0" smtClean="0"/>
          </a:p>
          <a:p>
            <a:r>
              <a:rPr lang="cs-CZ" sz="2000" b="1" i="1" dirty="0"/>
              <a:t>Odmítnutí </a:t>
            </a:r>
            <a:r>
              <a:rPr lang="cs-CZ" sz="2000" b="1" i="1" dirty="0" smtClean="0"/>
              <a:t>dědictví</a:t>
            </a:r>
            <a:endParaRPr lang="cs-CZ" sz="2000" b="1" dirty="0"/>
          </a:p>
          <a:p>
            <a:pPr marL="342900" lvl="0" indent="-342900" algn="just">
              <a:buFont typeface="Wingdings" panose="05000000000000000000" pitchFamily="2" charset="2"/>
              <a:buChar char="q"/>
            </a:pPr>
            <a:r>
              <a:rPr lang="cs-CZ" sz="2000" dirty="0" smtClean="0"/>
              <a:t>Způsobilý </a:t>
            </a:r>
            <a:r>
              <a:rPr lang="cs-CZ" sz="2000" dirty="0"/>
              <a:t>dědic má v rámci své autonomie vůle právo po smrti zůstavitele dědictví odmítnout.</a:t>
            </a:r>
          </a:p>
          <a:p>
            <a:pPr marL="342900" lvl="0" indent="-342900" algn="just">
              <a:buFont typeface="Wingdings" panose="05000000000000000000" pitchFamily="2" charset="2"/>
              <a:buChar char="q"/>
            </a:pPr>
            <a:r>
              <a:rPr lang="cs-CZ" sz="2000" dirty="0" smtClean="0"/>
              <a:t>Vyžaduje </a:t>
            </a:r>
            <a:r>
              <a:rPr lang="cs-CZ" sz="2000" dirty="0"/>
              <a:t>se výslovné prohlášení vůči soudu ve lhůtě do jednoho měsíce ode dne, kdy soud dědice vyrozuměl o jeho dědickém právu a jeho právu dědictví odmítnout i o následcích odmítnutí (§ 1487 </a:t>
            </a:r>
            <a:r>
              <a:rPr lang="cs-CZ" sz="2000" dirty="0" smtClean="0"/>
              <a:t>OZ</a:t>
            </a:r>
            <a:r>
              <a:rPr lang="cs-CZ" sz="2000" dirty="0"/>
              <a:t>)</a:t>
            </a:r>
          </a:p>
          <a:p>
            <a:pPr marL="342900" lvl="0" indent="-342900" algn="just">
              <a:buFont typeface="Wingdings" panose="05000000000000000000" pitchFamily="2" charset="2"/>
              <a:buChar char="q"/>
            </a:pPr>
            <a:r>
              <a:rPr lang="cs-CZ" sz="2000" dirty="0"/>
              <a:t>Právo odmítnou v případě smrti dědice přechází ve lhůtě k odmítnutí na jeho </a:t>
            </a:r>
            <a:r>
              <a:rPr lang="cs-CZ" sz="2000" dirty="0" smtClean="0"/>
              <a:t>dědice.</a:t>
            </a:r>
            <a:endParaRPr lang="cs-CZ" sz="2000" dirty="0"/>
          </a:p>
          <a:p>
            <a:pPr marL="342900" lvl="0" indent="-342900" algn="just">
              <a:buFont typeface="Wingdings" panose="05000000000000000000" pitchFamily="2" charset="2"/>
              <a:buChar char="q"/>
            </a:pPr>
            <a:r>
              <a:rPr lang="cs-CZ" sz="2000" dirty="0"/>
              <a:t>Odmítnutí s výhradou, podmínkou, je neplatné.</a:t>
            </a:r>
          </a:p>
          <a:p>
            <a:pPr algn="just"/>
            <a:endParaRPr lang="cs-CZ" sz="2000" b="1" u="sng" dirty="0" smtClean="0"/>
          </a:p>
          <a:p>
            <a:r>
              <a:rPr lang="cs-CZ" sz="2000" b="1" i="1" dirty="0"/>
              <a:t>Vzdání se dědictví</a:t>
            </a:r>
            <a:endParaRPr lang="cs-CZ" sz="2000" b="1" dirty="0"/>
          </a:p>
          <a:p>
            <a:pPr marL="342900" lvl="0" indent="-342900" algn="just">
              <a:buFont typeface="Wingdings" panose="05000000000000000000" pitchFamily="2" charset="2"/>
              <a:buChar char="q"/>
            </a:pPr>
            <a:r>
              <a:rPr lang="cs-CZ" sz="2000" dirty="0"/>
              <a:t>Dědic, který neodmítl, se může dědictví v dědickém řízení vzdát ve prospěch jiného dědice  </a:t>
            </a:r>
            <a:r>
              <a:rPr lang="cs-CZ" sz="2000" dirty="0" smtClean="0"/>
              <a:t>(dědictví </a:t>
            </a:r>
            <a:r>
              <a:rPr lang="cs-CZ" sz="2000" dirty="0"/>
              <a:t>nelze odmítnout ve prospěch jiné konkrétní osoby)</a:t>
            </a:r>
          </a:p>
          <a:p>
            <a:pPr marL="342900" lvl="0" indent="-342900" algn="just">
              <a:buFont typeface="Wingdings" panose="05000000000000000000" pitchFamily="2" charset="2"/>
              <a:buChar char="q"/>
            </a:pPr>
            <a:r>
              <a:rPr lang="cs-CZ" sz="2000" dirty="0"/>
              <a:t>Lze se vzdát v jakémkoli </a:t>
            </a:r>
            <a:r>
              <a:rPr lang="cs-CZ" sz="2000" dirty="0" smtClean="0"/>
              <a:t>rozsahu.</a:t>
            </a:r>
            <a:endParaRPr lang="cs-CZ" sz="2000" dirty="0"/>
          </a:p>
          <a:p>
            <a:pPr marL="342900" lvl="0" indent="-342900" algn="just">
              <a:buFont typeface="Wingdings" panose="05000000000000000000" pitchFamily="2" charset="2"/>
              <a:buChar char="q"/>
            </a:pPr>
            <a:r>
              <a:rPr lang="cs-CZ" sz="2000" dirty="0"/>
              <a:t>Podmíněno souhlasem druhé </a:t>
            </a:r>
            <a:r>
              <a:rPr lang="cs-CZ" sz="2000" dirty="0" smtClean="0"/>
              <a:t>strany.</a:t>
            </a:r>
            <a:endParaRPr lang="cs-CZ" sz="2000" dirty="0"/>
          </a:p>
          <a:p>
            <a:pPr marL="342900" lvl="0" indent="-342900" algn="just">
              <a:buFont typeface="Wingdings" panose="05000000000000000000" pitchFamily="2" charset="2"/>
              <a:buChar char="q"/>
            </a:pPr>
            <a:r>
              <a:rPr lang="cs-CZ" sz="2000" dirty="0"/>
              <a:t>Změna se nesmí dotknout práv třetích </a:t>
            </a:r>
            <a:r>
              <a:rPr lang="cs-CZ" sz="2000" dirty="0" smtClean="0"/>
              <a:t>osob.</a:t>
            </a:r>
            <a:endParaRPr lang="cs-CZ" sz="2000" dirty="0"/>
          </a:p>
          <a:p>
            <a:pPr algn="just"/>
            <a:endParaRPr lang="cs-CZ" sz="2000" b="1" u="sng" dirty="0" smtClean="0"/>
          </a:p>
        </p:txBody>
      </p:sp>
    </p:spTree>
    <p:extLst>
      <p:ext uri="{BB962C8B-B14F-4D97-AF65-F5344CB8AC3E}">
        <p14:creationId xmlns:p14="http://schemas.microsoft.com/office/powerpoint/2010/main" val="42830940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52</a:t>
            </a:fld>
            <a:endParaRPr lang="cs-CZ" dirty="0"/>
          </a:p>
        </p:txBody>
      </p:sp>
      <p:sp>
        <p:nvSpPr>
          <p:cNvPr id="4" name="TextovéPole 3"/>
          <p:cNvSpPr txBox="1"/>
          <p:nvPr/>
        </p:nvSpPr>
        <p:spPr>
          <a:xfrm>
            <a:off x="395536" y="620688"/>
            <a:ext cx="8280920" cy="6494085"/>
          </a:xfrm>
          <a:prstGeom prst="rect">
            <a:avLst/>
          </a:prstGeom>
          <a:noFill/>
        </p:spPr>
        <p:txBody>
          <a:bodyPr wrap="square" rtlCol="0">
            <a:spAutoFit/>
          </a:bodyPr>
          <a:lstStyle/>
          <a:p>
            <a:pPr lvl="0" algn="just"/>
            <a:r>
              <a:rPr lang="cs-CZ" sz="2400" b="1" dirty="0" smtClean="0"/>
              <a:t>Dědění</a:t>
            </a:r>
          </a:p>
          <a:p>
            <a:pPr lvl="0" algn="just"/>
            <a:endParaRPr lang="cs-CZ" sz="2400" b="1" dirty="0" smtClean="0"/>
          </a:p>
          <a:p>
            <a:r>
              <a:rPr lang="cs-CZ" sz="2400" b="1" i="1" dirty="0"/>
              <a:t>Zřeknutí se dědického práva  (</a:t>
            </a:r>
            <a:r>
              <a:rPr lang="cs-CZ" sz="2400" b="1" dirty="0"/>
              <a:t>§ 1484 </a:t>
            </a:r>
            <a:r>
              <a:rPr lang="cs-CZ" sz="2400" b="1" dirty="0" err="1"/>
              <a:t>an</a:t>
            </a:r>
            <a:r>
              <a:rPr lang="cs-CZ" sz="2400" b="1" dirty="0"/>
              <a:t>.)</a:t>
            </a:r>
          </a:p>
          <a:p>
            <a:pPr marL="342900" lvl="0" indent="-342900" algn="just">
              <a:buFont typeface="Wingdings" panose="05000000000000000000" pitchFamily="2" charset="2"/>
              <a:buChar char="q"/>
            </a:pPr>
            <a:r>
              <a:rPr lang="cs-CZ" sz="2400" dirty="0" smtClean="0"/>
              <a:t>Předpokládaný </a:t>
            </a:r>
            <a:r>
              <a:rPr lang="cs-CZ" sz="2400" dirty="0"/>
              <a:t>dědic se ještě za života zůstavitele smluvně zřekne svého práva stát se </a:t>
            </a:r>
            <a:r>
              <a:rPr lang="cs-CZ" sz="2400" dirty="0" smtClean="0"/>
              <a:t>dědicem.</a:t>
            </a:r>
            <a:endParaRPr lang="cs-CZ" sz="2400" dirty="0"/>
          </a:p>
          <a:p>
            <a:pPr marL="342900" lvl="0" indent="-342900" algn="just">
              <a:buFont typeface="Wingdings" panose="05000000000000000000" pitchFamily="2" charset="2"/>
              <a:buChar char="q"/>
            </a:pPr>
            <a:r>
              <a:rPr lang="cs-CZ" sz="2400" dirty="0"/>
              <a:t>Nepominutelný dědic se zříká i svého práva na povinný </a:t>
            </a:r>
            <a:r>
              <a:rPr lang="cs-CZ" sz="2400" dirty="0" smtClean="0"/>
              <a:t>díl.</a:t>
            </a:r>
            <a:endParaRPr lang="cs-CZ" sz="2400" dirty="0"/>
          </a:p>
          <a:p>
            <a:pPr marL="342900" lvl="0" indent="-342900" algn="just">
              <a:buFont typeface="Wingdings" panose="05000000000000000000" pitchFamily="2" charset="2"/>
              <a:buChar char="q"/>
            </a:pPr>
            <a:r>
              <a:rPr lang="cs-CZ" sz="2400" dirty="0"/>
              <a:t>Rozsah zřeknutí </a:t>
            </a:r>
            <a:r>
              <a:rPr lang="cs-CZ" sz="2400" dirty="0" smtClean="0"/>
              <a:t>dispozitivní.</a:t>
            </a:r>
            <a:endParaRPr lang="cs-CZ" sz="2400" dirty="0"/>
          </a:p>
          <a:p>
            <a:pPr marL="342900" lvl="0" indent="-342900" algn="just">
              <a:buFont typeface="Wingdings" panose="05000000000000000000" pitchFamily="2" charset="2"/>
              <a:buChar char="q"/>
            </a:pPr>
            <a:r>
              <a:rPr lang="cs-CZ" sz="2400" dirty="0"/>
              <a:t>Smlouva může být úplatná i </a:t>
            </a:r>
            <a:r>
              <a:rPr lang="cs-CZ" sz="2400" dirty="0" smtClean="0"/>
              <a:t>bezúplatná.</a:t>
            </a:r>
            <a:endParaRPr lang="cs-CZ" sz="2400" dirty="0"/>
          </a:p>
          <a:p>
            <a:pPr marL="342900" lvl="0" indent="-342900" algn="just">
              <a:buFont typeface="Wingdings" panose="05000000000000000000" pitchFamily="2" charset="2"/>
              <a:buChar char="q"/>
            </a:pPr>
            <a:r>
              <a:rPr lang="cs-CZ" sz="2400" dirty="0"/>
              <a:t>Nenabude-li ten, v jehož prospěch se presumptivní dědic zřekl, platí, že nabude presumptivní dědic (dispozitivní</a:t>
            </a:r>
            <a:r>
              <a:rPr lang="cs-CZ" sz="2400" dirty="0" smtClean="0"/>
              <a:t>).</a:t>
            </a:r>
            <a:endParaRPr lang="cs-CZ" sz="2400" dirty="0"/>
          </a:p>
          <a:p>
            <a:pPr marL="342900" lvl="0" indent="-342900" algn="just">
              <a:buFont typeface="Wingdings" panose="05000000000000000000" pitchFamily="2" charset="2"/>
              <a:buChar char="q"/>
            </a:pPr>
            <a:r>
              <a:rPr lang="cs-CZ" sz="2400" dirty="0"/>
              <a:t>Může být alternativní řešení následně žádoucího započtení na dědický podíl (presumptivní dědic již za  života zůstavitele něco obdržel</a:t>
            </a:r>
            <a:r>
              <a:rPr lang="cs-CZ" sz="2400" dirty="0" smtClean="0"/>
              <a:t>).</a:t>
            </a:r>
            <a:endParaRPr lang="cs-CZ" sz="2400" dirty="0"/>
          </a:p>
          <a:p>
            <a:pPr marL="342900" lvl="0" indent="-342900" algn="just">
              <a:buFont typeface="Wingdings" panose="05000000000000000000" pitchFamily="2" charset="2"/>
              <a:buChar char="q"/>
            </a:pPr>
            <a:r>
              <a:rPr lang="cs-CZ" sz="2400" dirty="0"/>
              <a:t>Forma smlouvy  - veřejná listina, zrušení prostá písemná</a:t>
            </a:r>
          </a:p>
          <a:p>
            <a:pPr lvl="0" algn="just"/>
            <a:endParaRPr lang="cs-CZ" sz="24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652029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53</a:t>
            </a:fld>
            <a:endParaRPr lang="cs-CZ" dirty="0"/>
          </a:p>
        </p:txBody>
      </p:sp>
      <p:sp>
        <p:nvSpPr>
          <p:cNvPr id="4" name="TextovéPole 3"/>
          <p:cNvSpPr txBox="1"/>
          <p:nvPr/>
        </p:nvSpPr>
        <p:spPr>
          <a:xfrm>
            <a:off x="251520" y="476672"/>
            <a:ext cx="8640960" cy="6278642"/>
          </a:xfrm>
          <a:prstGeom prst="rect">
            <a:avLst/>
          </a:prstGeom>
          <a:noFill/>
        </p:spPr>
        <p:txBody>
          <a:bodyPr wrap="square" rtlCol="0">
            <a:spAutoFit/>
          </a:bodyPr>
          <a:lstStyle/>
          <a:p>
            <a:pPr lvl="0" algn="just"/>
            <a:r>
              <a:rPr lang="cs-CZ" sz="2400" b="1" dirty="0" smtClean="0"/>
              <a:t>Dědění</a:t>
            </a:r>
          </a:p>
          <a:p>
            <a:pPr lvl="0" algn="just"/>
            <a:endParaRPr lang="cs-CZ" sz="2400" b="1" dirty="0"/>
          </a:p>
          <a:p>
            <a:pPr lvl="0" algn="just"/>
            <a:r>
              <a:rPr lang="cs-CZ" sz="2000" b="1" i="1" dirty="0"/>
              <a:t>Závěť</a:t>
            </a:r>
            <a:r>
              <a:rPr lang="cs-CZ" sz="2000" dirty="0"/>
              <a:t> – projev vůle zůstavitele, má přednost před děděním ze </a:t>
            </a:r>
            <a:r>
              <a:rPr lang="cs-CZ" sz="2000" dirty="0" smtClean="0"/>
              <a:t>zákona</a:t>
            </a:r>
          </a:p>
          <a:p>
            <a:pPr lvl="0" algn="just"/>
            <a:endParaRPr lang="cs-CZ" sz="2000" dirty="0"/>
          </a:p>
          <a:p>
            <a:pPr lvl="0" algn="just"/>
            <a:r>
              <a:rPr lang="cs-CZ" sz="2000" b="1" i="1" dirty="0"/>
              <a:t>Zákon</a:t>
            </a:r>
            <a:r>
              <a:rPr lang="cs-CZ" sz="2000" dirty="0"/>
              <a:t> – pokud neexistuje závěť, nebo pokud nedopadá ustanovení závěti na všechen zůstavitelův </a:t>
            </a:r>
            <a:r>
              <a:rPr lang="cs-CZ" sz="2000" dirty="0" smtClean="0"/>
              <a:t>majetek</a:t>
            </a:r>
          </a:p>
          <a:p>
            <a:pPr lvl="0" algn="just"/>
            <a:endParaRPr lang="cs-CZ" sz="2000" dirty="0"/>
          </a:p>
          <a:p>
            <a:pPr lvl="0" algn="just"/>
            <a:r>
              <a:rPr lang="cs-CZ" sz="2000" b="1" i="1" dirty="0"/>
              <a:t>Dědická smlouva</a:t>
            </a:r>
            <a:r>
              <a:rPr lang="cs-CZ" sz="2000" b="1" dirty="0"/>
              <a:t> </a:t>
            </a:r>
            <a:r>
              <a:rPr lang="cs-CZ" sz="2000" dirty="0"/>
              <a:t>– novinka, posiluje zůstavitelovu volnost při rozhodování o jeho majetku pro případ smrti, nejsilnější dědický </a:t>
            </a:r>
            <a:r>
              <a:rPr lang="cs-CZ" sz="2000" dirty="0" smtClean="0"/>
              <a:t>titul, forma </a:t>
            </a:r>
            <a:r>
              <a:rPr lang="cs-CZ" sz="2000" dirty="0"/>
              <a:t>veřejné listiny </a:t>
            </a:r>
            <a:r>
              <a:rPr lang="cs-CZ" sz="2000" dirty="0" smtClean="0"/>
              <a:t>(jinak </a:t>
            </a:r>
            <a:r>
              <a:rPr lang="cs-CZ" sz="2000" dirty="0"/>
              <a:t>se posoudí jako závěť), nelze pořídit o celé pozůstalosti ( ¼ musí zůstat volná – lze předat závětí stejné osobě</a:t>
            </a:r>
            <a:r>
              <a:rPr lang="cs-CZ" sz="2000" dirty="0" smtClean="0"/>
              <a:t>)</a:t>
            </a:r>
          </a:p>
          <a:p>
            <a:pPr lvl="0" algn="just"/>
            <a:endParaRPr lang="cs-CZ" sz="2000" dirty="0"/>
          </a:p>
          <a:p>
            <a:pPr marL="342900" lvl="0" indent="-342900">
              <a:buFont typeface="Wingdings" panose="05000000000000000000" pitchFamily="2" charset="2"/>
              <a:buChar char="v"/>
            </a:pPr>
            <a:r>
              <a:rPr lang="cs-CZ" sz="2000" dirty="0"/>
              <a:t>Důvody dědění mohou působit i vedle sebe</a:t>
            </a:r>
          </a:p>
          <a:p>
            <a:pPr marL="342900" lvl="0" indent="-342900">
              <a:buFont typeface="Wingdings" panose="05000000000000000000" pitchFamily="2" charset="2"/>
              <a:buChar char="v"/>
            </a:pPr>
            <a:r>
              <a:rPr lang="cs-CZ" sz="2000" dirty="0"/>
              <a:t>Stejný dědic může být povolán na základě smlouvy, závěti i ze </a:t>
            </a:r>
            <a:r>
              <a:rPr lang="cs-CZ" sz="2000" dirty="0" smtClean="0"/>
              <a:t>zákona.</a:t>
            </a:r>
            <a:endParaRPr lang="cs-CZ" sz="2000" dirty="0"/>
          </a:p>
          <a:p>
            <a:pPr lvl="0" algn="just"/>
            <a:endParaRPr lang="cs-CZ" sz="2000" dirty="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5709822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54</a:t>
            </a:fld>
            <a:endParaRPr lang="cs-CZ" dirty="0"/>
          </a:p>
        </p:txBody>
      </p:sp>
      <p:sp>
        <p:nvSpPr>
          <p:cNvPr id="4" name="Obdélník 3"/>
          <p:cNvSpPr/>
          <p:nvPr/>
        </p:nvSpPr>
        <p:spPr>
          <a:xfrm>
            <a:off x="323528" y="-772150"/>
            <a:ext cx="8208912" cy="717119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endParaRPr lang="cs-CZ" sz="2400" b="1" dirty="0"/>
          </a:p>
          <a:p>
            <a:pPr lvl="0" algn="just"/>
            <a:endParaRPr lang="cs-CZ" sz="2400" b="1" dirty="0" smtClean="0"/>
          </a:p>
          <a:p>
            <a:pPr lvl="0" algn="just"/>
            <a:r>
              <a:rPr lang="cs-CZ" sz="2000" b="1" dirty="0" smtClean="0"/>
              <a:t>Závěť</a:t>
            </a:r>
            <a:endParaRPr lang="cs-CZ" sz="2000" dirty="0" smtClean="0"/>
          </a:p>
          <a:p>
            <a:pPr algn="just"/>
            <a:r>
              <a:rPr lang="cs-CZ" sz="2000" dirty="0"/>
              <a:t>Závěť je odvolatelný projev vůle, kterým zůstavitel pro případ své smrti osobně zůstavuje jedné či více osobám alespoň podíl na pozůstalosti, případně i odkaz (§ </a:t>
            </a:r>
            <a:r>
              <a:rPr lang="cs-CZ" sz="2000" dirty="0" smtClean="0"/>
              <a:t>1494 OZ)</a:t>
            </a:r>
          </a:p>
          <a:p>
            <a:pPr algn="just"/>
            <a:endParaRPr lang="cs-CZ" sz="2000" b="1" dirty="0"/>
          </a:p>
          <a:p>
            <a:pPr algn="just"/>
            <a:r>
              <a:rPr lang="cs-CZ" sz="2000" b="1" dirty="0" smtClean="0"/>
              <a:t>Výklad závěti</a:t>
            </a:r>
          </a:p>
          <a:p>
            <a:pPr lvl="0" algn="just"/>
            <a:r>
              <a:rPr lang="cs-CZ" sz="2000" dirty="0"/>
              <a:t>slova použitá v závěti se vykládají podle jejich obvyklého významu, ledaže se prokáže, že si zůstavitel navykl spojovat s určitými výrazy zvláštní, sobě vlastní </a:t>
            </a:r>
            <a:r>
              <a:rPr lang="cs-CZ" sz="2000" dirty="0" smtClean="0"/>
              <a:t>smysl</a:t>
            </a:r>
          </a:p>
          <a:p>
            <a:pPr lvl="0" algn="just"/>
            <a:endParaRPr lang="cs-CZ" sz="2000" dirty="0"/>
          </a:p>
          <a:p>
            <a:pPr algn="just"/>
            <a:r>
              <a:rPr lang="cs-CZ" sz="2000" b="1" dirty="0" smtClean="0"/>
              <a:t>schopnost </a:t>
            </a:r>
            <a:r>
              <a:rPr lang="cs-CZ" sz="2000" b="1" dirty="0"/>
              <a:t>pořídit závěť</a:t>
            </a:r>
            <a:r>
              <a:rPr lang="cs-CZ" sz="2000" dirty="0"/>
              <a:t> je vázána na </a:t>
            </a:r>
            <a:r>
              <a:rPr lang="cs-CZ" sz="2000" b="1" dirty="0"/>
              <a:t>svéprávnost</a:t>
            </a:r>
            <a:r>
              <a:rPr lang="cs-CZ" sz="2000" dirty="0"/>
              <a:t> (způsobilost nabývat pro sebe vlastním právním jednáním práva a zavazovat se k povinnostem – právně jednat – obdoba způsobilosti k právním úkonům). </a:t>
            </a:r>
            <a:endParaRPr lang="cs-CZ" sz="2000" dirty="0" smtClean="0"/>
          </a:p>
          <a:p>
            <a:pPr algn="just"/>
            <a:r>
              <a:rPr lang="cs-CZ" sz="2000" dirty="0" smtClean="0"/>
              <a:t>Plná </a:t>
            </a:r>
            <a:r>
              <a:rPr lang="cs-CZ" sz="2000" dirty="0"/>
              <a:t>svéprávnost se nabývá zletilostí (18 let), popř. přiznáním svéprávnosti (emancipací), nebo uzavřením manželství.</a:t>
            </a:r>
          </a:p>
          <a:p>
            <a:pPr lvl="0" algn="just"/>
            <a:r>
              <a:rPr lang="cs-CZ" sz="2000" dirty="0"/>
              <a:t>kdo </a:t>
            </a:r>
            <a:r>
              <a:rPr lang="cs-CZ" sz="2000" b="1" u="sng" dirty="0"/>
              <a:t>dovršil 15 let</a:t>
            </a:r>
            <a:r>
              <a:rPr lang="cs-CZ" sz="2000" b="1" dirty="0"/>
              <a:t> </a:t>
            </a:r>
            <a:r>
              <a:rPr lang="cs-CZ" sz="2000" dirty="0"/>
              <a:t>a dosud nenabyl plné svéprávnosti, může pořizovat závěť bez souhlasu zák. zástupce formou veřejné listiny (§ 1526</a:t>
            </a:r>
            <a:r>
              <a:rPr lang="cs-CZ" sz="2000" dirty="0" smtClean="0"/>
              <a:t>)</a:t>
            </a:r>
            <a:endParaRPr lang="cs-CZ" sz="2000" dirty="0"/>
          </a:p>
        </p:txBody>
      </p:sp>
    </p:spTree>
    <p:extLst>
      <p:ext uri="{BB962C8B-B14F-4D97-AF65-F5344CB8AC3E}">
        <p14:creationId xmlns:p14="http://schemas.microsoft.com/office/powerpoint/2010/main" val="9253773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55</a:t>
            </a:fld>
            <a:endParaRPr lang="cs-CZ" dirty="0"/>
          </a:p>
        </p:txBody>
      </p:sp>
      <p:sp>
        <p:nvSpPr>
          <p:cNvPr id="4" name="Obdélník 3"/>
          <p:cNvSpPr/>
          <p:nvPr/>
        </p:nvSpPr>
        <p:spPr>
          <a:xfrm>
            <a:off x="323528" y="-772150"/>
            <a:ext cx="8208912" cy="7140416"/>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p>
          <a:p>
            <a:pPr lvl="0" algn="just"/>
            <a:endParaRPr lang="cs-CZ" sz="2400" b="1" dirty="0" smtClean="0"/>
          </a:p>
          <a:p>
            <a:pPr lvl="0" algn="just"/>
            <a:r>
              <a:rPr lang="cs-CZ" sz="2000" dirty="0" smtClean="0"/>
              <a:t>kdo byl ve svéprávnosti omezen tak, že není způsobilý pořizovat, může přesto platně pořídit v jakékoli formě, pokud se uzdravil tak, že je schopen projevit vlastní vůli (§ 1587)</a:t>
            </a:r>
          </a:p>
          <a:p>
            <a:pPr lvl="0" algn="just"/>
            <a:endParaRPr lang="cs-CZ" sz="2000" dirty="0" smtClean="0"/>
          </a:p>
          <a:p>
            <a:pPr lvl="0" algn="just"/>
            <a:r>
              <a:rPr lang="cs-CZ" sz="2000" dirty="0" smtClean="0"/>
              <a:t>kdo byl ve svéprávnosti omezen, může </a:t>
            </a:r>
            <a:r>
              <a:rPr lang="cs-CZ" sz="2000" u="sng" dirty="0" smtClean="0"/>
              <a:t>v rámci omezení</a:t>
            </a:r>
            <a:r>
              <a:rPr lang="cs-CZ" sz="2000" dirty="0" smtClean="0"/>
              <a:t> pořizovat </a:t>
            </a:r>
            <a:r>
              <a:rPr lang="cs-CZ" sz="2000" u="sng" dirty="0" smtClean="0"/>
              <a:t>jen</a:t>
            </a:r>
            <a:r>
              <a:rPr lang="cs-CZ" sz="2000" dirty="0" smtClean="0"/>
              <a:t> formou veřejné listiny</a:t>
            </a:r>
          </a:p>
          <a:p>
            <a:pPr lvl="0" algn="just"/>
            <a:endParaRPr lang="cs-CZ" sz="2000" dirty="0"/>
          </a:p>
          <a:p>
            <a:pPr lvl="0" algn="just"/>
            <a:r>
              <a:rPr lang="cs-CZ" sz="2000" dirty="0" smtClean="0"/>
              <a:t>kdo byl ve svéprávnosti omezen pro závislost na alkoholu, drogách nebo hracích automatech, může v rozsahu omezení pořizovat v jakékoli formě, nejvýše však o ½ pozůstalosti, zbytek připadne zákonným dědicům (ne pokud je jediným zák. dědicem stát, pak může pořídit o celé pozůstalosti) -  § 1528/2</a:t>
            </a:r>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35821558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56</a:t>
            </a:fld>
            <a:endParaRPr lang="cs-CZ" dirty="0"/>
          </a:p>
        </p:txBody>
      </p:sp>
      <p:sp>
        <p:nvSpPr>
          <p:cNvPr id="5" name="Obdélník 4"/>
          <p:cNvSpPr/>
          <p:nvPr/>
        </p:nvSpPr>
        <p:spPr>
          <a:xfrm>
            <a:off x="611560" y="620689"/>
            <a:ext cx="8208912" cy="7109639"/>
          </a:xfrm>
          <a:prstGeom prst="rect">
            <a:avLst/>
          </a:prstGeom>
        </p:spPr>
        <p:txBody>
          <a:bodyPr wrap="square">
            <a:spAutoFit/>
          </a:bodyPr>
          <a:lstStyle/>
          <a:p>
            <a:pPr lvl="0" algn="just"/>
            <a:r>
              <a:rPr lang="cs-CZ" sz="2400" b="1" dirty="0" smtClean="0"/>
              <a:t>Dědění</a:t>
            </a:r>
          </a:p>
          <a:p>
            <a:pPr lvl="0" algn="just"/>
            <a:r>
              <a:rPr lang="cs-CZ" b="1" dirty="0" smtClean="0"/>
              <a:t>Forma závěti</a:t>
            </a:r>
          </a:p>
          <a:p>
            <a:pPr lvl="0"/>
            <a:endParaRPr lang="cs-CZ" b="1" dirty="0" smtClean="0"/>
          </a:p>
          <a:p>
            <a:pPr lvl="0"/>
            <a:r>
              <a:rPr lang="cs-CZ" b="1" dirty="0" smtClean="0"/>
              <a:t>závěti </a:t>
            </a:r>
            <a:r>
              <a:rPr lang="cs-CZ" b="1" dirty="0"/>
              <a:t>pořizované soukromě (soukromá listina</a:t>
            </a:r>
            <a:r>
              <a:rPr lang="cs-CZ" b="1" dirty="0" smtClean="0"/>
              <a:t>)</a:t>
            </a:r>
            <a:endParaRPr lang="cs-CZ" dirty="0"/>
          </a:p>
          <a:p>
            <a:pPr lvl="0" algn="just"/>
            <a:r>
              <a:rPr lang="cs-CZ" u="sng" dirty="0"/>
              <a:t>holografní</a:t>
            </a:r>
            <a:r>
              <a:rPr lang="cs-CZ" b="1" dirty="0"/>
              <a:t> </a:t>
            </a:r>
            <a:r>
              <a:rPr lang="cs-CZ" dirty="0"/>
              <a:t>– psané zůstavitelovou vlastní rukou, napsané beze svědků, celá vlastní rukou a vlastní rukou i podepsána (§ 1533</a:t>
            </a:r>
            <a:r>
              <a:rPr lang="cs-CZ" dirty="0" smtClean="0"/>
              <a:t>)</a:t>
            </a:r>
          </a:p>
          <a:p>
            <a:pPr lvl="0" algn="just"/>
            <a:endParaRPr lang="cs-CZ" dirty="0"/>
          </a:p>
          <a:p>
            <a:pPr lvl="0" algn="just"/>
            <a:r>
              <a:rPr lang="cs-CZ" u="sng" dirty="0" err="1"/>
              <a:t>alografní</a:t>
            </a:r>
            <a:r>
              <a:rPr lang="cs-CZ" dirty="0"/>
              <a:t> – (</a:t>
            </a:r>
            <a:r>
              <a:rPr lang="cs-CZ" dirty="0" err="1"/>
              <a:t>alografní</a:t>
            </a:r>
            <a:r>
              <a:rPr lang="cs-CZ" dirty="0"/>
              <a:t> obecné) jsou napsané jakkoli jen ne vlastní rukou, zůstavitel musí však vlastní rukou podepsat a před 2 svědky současně přítomnými prohlásit, že listina obsahuje jeho poslední vůli (svědci nemusí znát obsah závěti</a:t>
            </a:r>
            <a:r>
              <a:rPr lang="cs-CZ" dirty="0" smtClean="0"/>
              <a:t>)</a:t>
            </a:r>
          </a:p>
          <a:p>
            <a:pPr lvl="0" algn="just"/>
            <a:endParaRPr lang="cs-CZ" dirty="0"/>
          </a:p>
          <a:p>
            <a:pPr lvl="0" algn="just"/>
            <a:r>
              <a:rPr lang="cs-CZ" u="sng" dirty="0"/>
              <a:t>nevidomé osoby</a:t>
            </a:r>
            <a:r>
              <a:rPr lang="cs-CZ" dirty="0"/>
              <a:t> – (</a:t>
            </a:r>
            <a:r>
              <a:rPr lang="cs-CZ" dirty="0" err="1"/>
              <a:t>alografní</a:t>
            </a:r>
            <a:r>
              <a:rPr lang="cs-CZ" dirty="0"/>
              <a:t> zvláštní) 3 současně přítomní svědci, listina musí být nahlas přečtena svědkem, který závěť nepsal, zůstavitel potvrdí, že listina obsahuje jeho poslední vůli </a:t>
            </a:r>
            <a:endParaRPr lang="cs-CZ" dirty="0" smtClean="0"/>
          </a:p>
          <a:p>
            <a:pPr lvl="0" algn="just"/>
            <a:endParaRPr lang="cs-CZ" dirty="0"/>
          </a:p>
          <a:p>
            <a:pPr lvl="0" algn="just"/>
            <a:r>
              <a:rPr lang="cs-CZ" u="sng" dirty="0"/>
              <a:t>osoba se smyslovým postižením a nemůže–</a:t>
            </a:r>
            <a:r>
              <a:rPr lang="cs-CZ" u="sng" dirty="0" err="1"/>
              <a:t>li</a:t>
            </a:r>
            <a:r>
              <a:rPr lang="cs-CZ" u="sng" dirty="0"/>
              <a:t> číst nebo psát</a:t>
            </a:r>
            <a:r>
              <a:rPr lang="cs-CZ" dirty="0"/>
              <a:t> – 3 současně přítomní svědci, obsah listiny musí být tlumočen svědkem, který závěť nepsal „zvláštním způsobem dorozumívání“ = dorozumívací prostředky neslyšících a hluchoslepých osob; všichni svědci musí ovládat způsob dorozumívání, kterým je obsah listiny tlumočen; zůstavitel zvoleným způsobem potvrdí, že jde o jeho poslední vůli</a:t>
            </a:r>
          </a:p>
          <a:p>
            <a:pPr lvl="0"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32784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57</a:t>
            </a:fld>
            <a:endParaRPr lang="cs-CZ" dirty="0"/>
          </a:p>
        </p:txBody>
      </p:sp>
      <p:sp>
        <p:nvSpPr>
          <p:cNvPr id="4" name="Obdélník 3"/>
          <p:cNvSpPr/>
          <p:nvPr/>
        </p:nvSpPr>
        <p:spPr>
          <a:xfrm>
            <a:off x="323528" y="-772150"/>
            <a:ext cx="8208912" cy="652486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endParaRPr lang="cs-CZ" sz="2000" b="1" dirty="0" smtClean="0"/>
          </a:p>
          <a:p>
            <a:pPr lvl="0"/>
            <a:endParaRPr lang="cs-CZ" sz="1400" dirty="0" smtClean="0"/>
          </a:p>
          <a:p>
            <a:pPr lvl="0"/>
            <a:r>
              <a:rPr lang="cs-CZ" sz="2000" b="1" dirty="0"/>
              <a:t>závěti pořizované veřejně (veřejná listina</a:t>
            </a:r>
            <a:r>
              <a:rPr lang="cs-CZ" sz="2000" b="1" dirty="0" smtClean="0"/>
              <a:t>)</a:t>
            </a:r>
          </a:p>
          <a:p>
            <a:pPr lvl="0"/>
            <a:endParaRPr lang="cs-CZ" sz="1400" dirty="0"/>
          </a:p>
          <a:p>
            <a:pPr lvl="0" algn="just"/>
            <a:r>
              <a:rPr lang="cs-CZ" sz="2000" dirty="0"/>
              <a:t>nejen forma notářského zápisu </a:t>
            </a:r>
            <a:endParaRPr lang="cs-CZ" sz="2000" dirty="0" smtClean="0"/>
          </a:p>
          <a:p>
            <a:pPr lvl="0" algn="just"/>
            <a:r>
              <a:rPr lang="cs-CZ" sz="2000" dirty="0" smtClean="0"/>
              <a:t>kdo </a:t>
            </a:r>
            <a:r>
              <a:rPr lang="cs-CZ" sz="2000" dirty="0"/>
              <a:t>sepisuje veřejnou listinu o závěti, přesvědčí se, zda se projev poslední vůle děje s rozvahou, vážně a bez donucení</a:t>
            </a:r>
          </a:p>
          <a:p>
            <a:pPr lvl="0" algn="just"/>
            <a:r>
              <a:rPr lang="cs-CZ" sz="2000" dirty="0"/>
              <a:t>z</a:t>
            </a:r>
            <a:r>
              <a:rPr lang="cs-CZ" sz="2000" dirty="0" smtClean="0"/>
              <a:t>achycuje-li </a:t>
            </a:r>
            <a:r>
              <a:rPr lang="cs-CZ" sz="2000" dirty="0"/>
              <a:t>veřejná listina projev vůle osoby při právním jednání a je-li jednajícím podepsána, zakládá to vůči každému </a:t>
            </a:r>
            <a:r>
              <a:rPr lang="cs-CZ" sz="2000" b="1" dirty="0"/>
              <a:t>plný důkaz o takovém projevu </a:t>
            </a:r>
            <a:r>
              <a:rPr lang="cs-CZ" sz="2000" b="1" dirty="0" smtClean="0"/>
              <a:t>vůle</a:t>
            </a:r>
          </a:p>
          <a:p>
            <a:pPr lvl="0" algn="ctr"/>
            <a:r>
              <a:rPr lang="cs-CZ" sz="2000" b="1" dirty="0" smtClean="0"/>
              <a:t>X</a:t>
            </a:r>
          </a:p>
          <a:p>
            <a:pPr lvl="0" algn="ctr"/>
            <a:endParaRPr lang="cs-CZ" sz="2000" dirty="0" smtClean="0"/>
          </a:p>
          <a:p>
            <a:pPr lvl="0" algn="just"/>
            <a:r>
              <a:rPr lang="cs-CZ" sz="2000" dirty="0" smtClean="0"/>
              <a:t>pravost a platnost soukromé listiny (vlastní rukou psané závěti) musí </a:t>
            </a:r>
            <a:r>
              <a:rPr lang="cs-CZ" sz="2000" b="1" dirty="0" smtClean="0"/>
              <a:t>prokázat ten, kdo se jí dovolává</a:t>
            </a:r>
            <a:endParaRPr lang="cs-CZ" sz="2000" b="1" dirty="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1434753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58</a:t>
            </a:fld>
            <a:endParaRPr lang="cs-CZ" dirty="0"/>
          </a:p>
        </p:txBody>
      </p:sp>
      <p:sp>
        <p:nvSpPr>
          <p:cNvPr id="4" name="Obdélník 3"/>
          <p:cNvSpPr/>
          <p:nvPr/>
        </p:nvSpPr>
        <p:spPr>
          <a:xfrm>
            <a:off x="323528" y="-772150"/>
            <a:ext cx="8208912" cy="763285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p>
          <a:p>
            <a:pPr lvl="0"/>
            <a:r>
              <a:rPr lang="cs-CZ" b="1" u="sng" dirty="0"/>
              <a:t>dědická </a:t>
            </a:r>
            <a:r>
              <a:rPr lang="cs-CZ" b="1" u="sng" dirty="0" smtClean="0"/>
              <a:t>smlouva</a:t>
            </a:r>
          </a:p>
          <a:p>
            <a:pPr marL="342900" lvl="0" indent="-342900" algn="just">
              <a:buFont typeface="Arial" panose="020B0604020202020204" pitchFamily="34" charset="0"/>
              <a:buChar char="•"/>
            </a:pPr>
            <a:r>
              <a:rPr lang="cs-CZ" dirty="0" smtClean="0"/>
              <a:t>dvoustranné </a:t>
            </a:r>
            <a:r>
              <a:rPr lang="cs-CZ" dirty="0"/>
              <a:t>právní jednání, kterým jedna strana (zůstavitel) povolává bezúplatně nebo za úplatu druhou stranu za dědice své pozůstalosti nebo její části a druhá strana své ustavení </a:t>
            </a:r>
            <a:r>
              <a:rPr lang="cs-CZ" dirty="0" smtClean="0"/>
              <a:t>přijímá</a:t>
            </a:r>
          </a:p>
          <a:p>
            <a:pPr marL="342900" lvl="0" indent="-342900" algn="just">
              <a:buFont typeface="Arial" panose="020B0604020202020204" pitchFamily="34" charset="0"/>
              <a:buChar char="•"/>
            </a:pPr>
            <a:r>
              <a:rPr lang="cs-CZ" dirty="0" smtClean="0"/>
              <a:t>strany </a:t>
            </a:r>
            <a:r>
              <a:rPr lang="cs-CZ" dirty="0"/>
              <a:t>se mohou ustavit navzájem, povolat za dědice třetí </a:t>
            </a:r>
            <a:r>
              <a:rPr lang="cs-CZ" dirty="0" smtClean="0"/>
              <a:t>osobu</a:t>
            </a:r>
          </a:p>
          <a:p>
            <a:pPr marL="342900" lvl="0" indent="-342900" algn="just">
              <a:buFont typeface="Arial" panose="020B0604020202020204" pitchFamily="34" charset="0"/>
              <a:buChar char="•"/>
            </a:pPr>
            <a:r>
              <a:rPr lang="cs-CZ" dirty="0" smtClean="0"/>
              <a:t>dědic </a:t>
            </a:r>
            <a:r>
              <a:rPr lang="cs-CZ" dirty="0"/>
              <a:t>má právo dědictví odmítnout nebo žádat soupis </a:t>
            </a:r>
            <a:r>
              <a:rPr lang="cs-CZ" dirty="0" smtClean="0"/>
              <a:t>pozůstalosti</a:t>
            </a:r>
          </a:p>
          <a:p>
            <a:pPr marL="342900" lvl="0" indent="-342900" algn="just">
              <a:buFont typeface="Arial" panose="020B0604020202020204" pitchFamily="34" charset="0"/>
              <a:buChar char="•"/>
            </a:pPr>
            <a:r>
              <a:rPr lang="cs-CZ" dirty="0" smtClean="0"/>
              <a:t>smlouva </a:t>
            </a:r>
            <a:r>
              <a:rPr lang="cs-CZ" dirty="0"/>
              <a:t>nemůže být jednostranně změněna nebo </a:t>
            </a:r>
            <a:r>
              <a:rPr lang="cs-CZ" dirty="0" smtClean="0"/>
              <a:t>zrušena</a:t>
            </a:r>
          </a:p>
          <a:p>
            <a:pPr marL="342900" lvl="0" indent="-342900" algn="just">
              <a:buFont typeface="Arial" panose="020B0604020202020204" pitchFamily="34" charset="0"/>
              <a:buChar char="•"/>
            </a:pPr>
            <a:r>
              <a:rPr lang="cs-CZ" dirty="0"/>
              <a:t>d</a:t>
            </a:r>
            <a:r>
              <a:rPr lang="cs-CZ" dirty="0" smtClean="0"/>
              <a:t>ědická </a:t>
            </a:r>
            <a:r>
              <a:rPr lang="cs-CZ" dirty="0"/>
              <a:t>smlouva MUSÍ být pořízena ve formě veřejné listiny (za současného stavu notářský zápis</a:t>
            </a:r>
            <a:r>
              <a:rPr lang="cs-CZ" dirty="0" smtClean="0"/>
              <a:t>)</a:t>
            </a:r>
          </a:p>
          <a:p>
            <a:pPr lvl="0" algn="just"/>
            <a:r>
              <a:rPr lang="cs-CZ" b="1" u="sng" dirty="0" smtClean="0"/>
              <a:t>odkaz (a rozdíl oproti dědictví)</a:t>
            </a:r>
          </a:p>
          <a:p>
            <a:pPr marL="285750" lvl="0" indent="-285750">
              <a:buFont typeface="Arial" panose="020B0604020202020204" pitchFamily="34" charset="0"/>
              <a:buChar char="•"/>
            </a:pPr>
            <a:r>
              <a:rPr lang="cs-CZ" dirty="0" smtClean="0"/>
              <a:t>dědictví </a:t>
            </a:r>
            <a:r>
              <a:rPr lang="cs-CZ" dirty="0"/>
              <a:t>reprezentuje podíl na pozůstalosti </a:t>
            </a:r>
            <a:endParaRPr lang="cs-CZ" sz="2800" dirty="0"/>
          </a:p>
          <a:p>
            <a:pPr marL="285750" lvl="0" indent="-285750">
              <a:buFont typeface="Arial" panose="020B0604020202020204" pitchFamily="34" charset="0"/>
              <a:buChar char="•"/>
            </a:pPr>
            <a:r>
              <a:rPr lang="cs-CZ" dirty="0"/>
              <a:t>odkazem zůstavitel pouze zůstavuje z dědictví určitou věc nebo několik věcí určitého druhu, </a:t>
            </a:r>
            <a:r>
              <a:rPr lang="cs-CZ" dirty="0" err="1"/>
              <a:t>odkazovníku</a:t>
            </a:r>
            <a:r>
              <a:rPr lang="cs-CZ" dirty="0"/>
              <a:t> nenáleží dědictví, tj. pozůstalost ani podíl na ní (§ </a:t>
            </a:r>
            <a:r>
              <a:rPr lang="cs-CZ" dirty="0" smtClean="0"/>
              <a:t>1477)</a:t>
            </a:r>
            <a:endParaRPr lang="cs-CZ" sz="2800" dirty="0"/>
          </a:p>
          <a:p>
            <a:pPr marL="285750" lvl="0" indent="-285750">
              <a:buFont typeface="Arial" panose="020B0604020202020204" pitchFamily="34" charset="0"/>
              <a:buChar char="•"/>
            </a:pPr>
            <a:r>
              <a:rPr lang="cs-CZ" dirty="0" err="1"/>
              <a:t>o</a:t>
            </a:r>
            <a:r>
              <a:rPr lang="cs-CZ" dirty="0" err="1" smtClean="0"/>
              <a:t>dkazovník</a:t>
            </a:r>
            <a:r>
              <a:rPr lang="cs-CZ" dirty="0" smtClean="0"/>
              <a:t> </a:t>
            </a:r>
            <a:r>
              <a:rPr lang="cs-CZ" dirty="0"/>
              <a:t>není účastníkem dědického </a:t>
            </a:r>
            <a:r>
              <a:rPr lang="cs-CZ" dirty="0" smtClean="0"/>
              <a:t>řízení</a:t>
            </a:r>
            <a:endParaRPr lang="cs-CZ" sz="2800" dirty="0"/>
          </a:p>
          <a:p>
            <a:pPr marL="285750" lvl="0" indent="-285750">
              <a:buFont typeface="Arial" panose="020B0604020202020204" pitchFamily="34" charset="0"/>
              <a:buChar char="•"/>
            </a:pPr>
            <a:r>
              <a:rPr lang="cs-CZ" dirty="0" err="1"/>
              <a:t>o</a:t>
            </a:r>
            <a:r>
              <a:rPr lang="cs-CZ" dirty="0" err="1" smtClean="0"/>
              <a:t>dkazovník</a:t>
            </a:r>
            <a:r>
              <a:rPr lang="cs-CZ" dirty="0" smtClean="0"/>
              <a:t> </a:t>
            </a:r>
            <a:r>
              <a:rPr lang="cs-CZ" dirty="0"/>
              <a:t>není odpovědný za dluhy </a:t>
            </a:r>
            <a:r>
              <a:rPr lang="cs-CZ" dirty="0" smtClean="0"/>
              <a:t>zůstavitele</a:t>
            </a:r>
          </a:p>
          <a:p>
            <a:pPr marL="285750" lvl="0" indent="-285750">
              <a:buFont typeface="Arial" panose="020B0604020202020204" pitchFamily="34" charset="0"/>
              <a:buChar char="•"/>
            </a:pPr>
            <a:r>
              <a:rPr lang="cs-CZ" dirty="0"/>
              <a:t>o</a:t>
            </a:r>
            <a:r>
              <a:rPr lang="cs-CZ" dirty="0" smtClean="0"/>
              <a:t>dkazy </a:t>
            </a:r>
            <a:r>
              <a:rPr lang="cs-CZ" dirty="0"/>
              <a:t>připadají k tíži všem dědicům podle poměru jejich podílů, a to i tehdy, byla-li odkázána věc náležející jednomu ze spoludědiců (§ </a:t>
            </a:r>
            <a:r>
              <a:rPr lang="cs-CZ" dirty="0" smtClean="0"/>
              <a:t>1597)</a:t>
            </a:r>
          </a:p>
          <a:p>
            <a:pPr marL="285750" lvl="0" indent="-285750">
              <a:buFont typeface="Arial" panose="020B0604020202020204" pitchFamily="34" charset="0"/>
              <a:buChar char="•"/>
            </a:pPr>
            <a:r>
              <a:rPr lang="cs-CZ" dirty="0" smtClean="0"/>
              <a:t>každému </a:t>
            </a:r>
            <a:r>
              <a:rPr lang="cs-CZ" dirty="0"/>
              <a:t>z dědiců musí zůstat z hodnoty dědictví alespoň 1/4 odkazu nezatížená </a:t>
            </a:r>
            <a:endParaRPr lang="cs-CZ" sz="2800" dirty="0"/>
          </a:p>
          <a:p>
            <a:pPr lvl="0" algn="just"/>
            <a:endParaRPr lang="cs-CZ" dirty="0"/>
          </a:p>
          <a:p>
            <a:pPr lvl="0" algn="just"/>
            <a:endParaRPr lang="cs-CZ" b="1" dirty="0"/>
          </a:p>
        </p:txBody>
      </p:sp>
    </p:spTree>
    <p:extLst>
      <p:ext uri="{BB962C8B-B14F-4D97-AF65-F5344CB8AC3E}">
        <p14:creationId xmlns:p14="http://schemas.microsoft.com/office/powerpoint/2010/main" val="4145587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59</a:t>
            </a:fld>
            <a:endParaRPr lang="cs-CZ" dirty="0"/>
          </a:p>
        </p:txBody>
      </p:sp>
      <p:sp>
        <p:nvSpPr>
          <p:cNvPr id="4" name="Obdélník 3"/>
          <p:cNvSpPr/>
          <p:nvPr/>
        </p:nvSpPr>
        <p:spPr>
          <a:xfrm>
            <a:off x="323528" y="-772150"/>
            <a:ext cx="8208912" cy="680186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r>
              <a:rPr lang="cs-CZ" sz="2400" b="1" dirty="0" smtClean="0"/>
              <a:t>6 dědických tříd</a:t>
            </a:r>
          </a:p>
          <a:p>
            <a:pPr lvl="0" algn="just"/>
            <a:endParaRPr lang="cs-CZ" sz="2400" b="1" dirty="0" smtClean="0"/>
          </a:p>
          <a:p>
            <a:pPr lvl="0"/>
            <a:r>
              <a:rPr lang="cs-CZ" sz="2400" b="1" u="sng" dirty="0"/>
              <a:t>První třída dědiců (§ 1635)</a:t>
            </a:r>
            <a:endParaRPr lang="cs-CZ" sz="2400" dirty="0"/>
          </a:p>
          <a:p>
            <a:pPr algn="just"/>
            <a:endParaRPr lang="cs-CZ" sz="2000" i="1" dirty="0" smtClean="0"/>
          </a:p>
          <a:p>
            <a:pPr algn="just"/>
            <a:r>
              <a:rPr lang="cs-CZ" sz="2000" i="1" dirty="0" smtClean="0"/>
              <a:t>Dědí </a:t>
            </a:r>
            <a:r>
              <a:rPr lang="cs-CZ" sz="2000" i="1" dirty="0"/>
              <a:t>zůstavitelovy </a:t>
            </a:r>
            <a:r>
              <a:rPr lang="cs-CZ" sz="2000" b="1" i="1" dirty="0"/>
              <a:t>děti</a:t>
            </a:r>
            <a:r>
              <a:rPr lang="cs-CZ" sz="2000" i="1" dirty="0"/>
              <a:t> a jeho </a:t>
            </a:r>
            <a:r>
              <a:rPr lang="cs-CZ" sz="2000" b="1" i="1" dirty="0"/>
              <a:t>manžel</a:t>
            </a:r>
            <a:r>
              <a:rPr lang="cs-CZ" sz="2000" i="1" dirty="0"/>
              <a:t>, každý z nich stejným dílem.</a:t>
            </a:r>
            <a:endParaRPr lang="cs-CZ" sz="2000" dirty="0"/>
          </a:p>
          <a:p>
            <a:pPr algn="just"/>
            <a:r>
              <a:rPr lang="cs-CZ" sz="2000" i="1" dirty="0"/>
              <a:t>Nedědí-li některé dítě, nabývají jeho dědický podíl stejným dílem jeho děti; totéž platí o vzdálenějších potomcích téhož předka.</a:t>
            </a:r>
            <a:r>
              <a:rPr lang="cs-CZ" sz="2000" dirty="0"/>
              <a:t> (= </a:t>
            </a:r>
            <a:r>
              <a:rPr lang="cs-CZ" sz="2000" b="1" dirty="0"/>
              <a:t>PRÁVO neomezené REPREZENTACE</a:t>
            </a:r>
            <a:r>
              <a:rPr lang="cs-CZ" sz="2000" dirty="0" smtClean="0"/>
              <a:t>)</a:t>
            </a:r>
          </a:p>
          <a:p>
            <a:pPr algn="just"/>
            <a:endParaRPr lang="cs-CZ" sz="2000" dirty="0"/>
          </a:p>
          <a:p>
            <a:pPr lvl="0" algn="just"/>
            <a:r>
              <a:rPr lang="cs-CZ" sz="2000" dirty="0"/>
              <a:t>Reprezentační právo znamená, že pokud například z důvodu </a:t>
            </a:r>
            <a:r>
              <a:rPr lang="cs-CZ" sz="2000" dirty="0" err="1"/>
              <a:t>předemření</a:t>
            </a:r>
            <a:r>
              <a:rPr lang="cs-CZ" sz="2000" dirty="0"/>
              <a:t> nebo odmítnutí dědictví některým z dětí toto dítě nedědí, nedochází k přírůstku (akrescenci) po něm uprázdněného dědického podílu k podílu jiných dědiců této skupiny, ale jeho dědický podíl přechází na jeh oděti, není-li jich další jeho potomky v sestupné linii</a:t>
            </a:r>
            <a:r>
              <a:rPr lang="cs-CZ" sz="2000" dirty="0" smtClean="0"/>
              <a:t>. </a:t>
            </a:r>
            <a:r>
              <a:rPr lang="cs-CZ" sz="2000" dirty="0"/>
              <a:t> </a:t>
            </a:r>
          </a:p>
          <a:p>
            <a:pPr lvl="0" algn="just"/>
            <a:endParaRPr lang="cs-CZ" sz="2400" b="1" dirty="0"/>
          </a:p>
          <a:p>
            <a:pPr lvl="0" algn="just"/>
            <a:endParaRPr lang="cs-CZ" sz="2400" b="1" dirty="0" smtClean="0"/>
          </a:p>
        </p:txBody>
      </p:sp>
    </p:spTree>
    <p:extLst>
      <p:ext uri="{BB962C8B-B14F-4D97-AF65-F5344CB8AC3E}">
        <p14:creationId xmlns:p14="http://schemas.microsoft.com/office/powerpoint/2010/main" val="1466310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základy (osoby), JUDr. Michal Márton, Ph.D.</a:t>
            </a:r>
            <a:endParaRPr lang="cs-CZ" dirty="0"/>
          </a:p>
        </p:txBody>
      </p:sp>
      <p:sp>
        <p:nvSpPr>
          <p:cNvPr id="4" name="TextovéPole 3"/>
          <p:cNvSpPr txBox="1"/>
          <p:nvPr/>
        </p:nvSpPr>
        <p:spPr>
          <a:xfrm>
            <a:off x="395536" y="620688"/>
            <a:ext cx="8280920" cy="5222968"/>
          </a:xfrm>
          <a:prstGeom prst="rect">
            <a:avLst/>
          </a:prstGeom>
          <a:noFill/>
        </p:spPr>
        <p:txBody>
          <a:bodyPr wrap="square" rtlCol="0">
            <a:spAutoFit/>
          </a:bodyPr>
          <a:lstStyle/>
          <a:p>
            <a:pPr lvl="0" algn="just"/>
            <a:r>
              <a:rPr lang="cs-CZ" sz="2400" b="1" dirty="0" smtClean="0"/>
              <a:t>občanské právo-základy </a:t>
            </a:r>
          </a:p>
          <a:p>
            <a:pPr lvl="0" algn="just"/>
            <a:endParaRPr lang="cs-CZ" sz="2400" b="1" dirty="0"/>
          </a:p>
          <a:p>
            <a:pPr lvl="0" algn="just"/>
            <a:r>
              <a:rPr lang="cs-CZ" dirty="0" smtClean="0"/>
              <a:t>prohlášení </a:t>
            </a:r>
            <a:r>
              <a:rPr lang="cs-CZ" dirty="0"/>
              <a:t>za mrtvého, nevylučuje důkaz, že zemřel dříve nebo později, anebo že je ještě </a:t>
            </a:r>
            <a:r>
              <a:rPr lang="cs-CZ" dirty="0" smtClean="0"/>
              <a:t>naživu, zjistí-li </a:t>
            </a:r>
            <a:r>
              <a:rPr lang="cs-CZ" dirty="0"/>
              <a:t>se, že je naživu, k prohlášení za mrtvého se nepřihlíží; </a:t>
            </a:r>
            <a:r>
              <a:rPr lang="cs-CZ" b="1" dirty="0"/>
              <a:t>manželství nebo registrované partnerství se však </a:t>
            </a:r>
            <a:r>
              <a:rPr lang="cs-CZ" b="1" dirty="0" smtClean="0"/>
              <a:t>neobnovuje</a:t>
            </a:r>
          </a:p>
          <a:p>
            <a:pPr lvl="0" algn="just"/>
            <a:endParaRPr lang="cs-CZ" b="1" dirty="0"/>
          </a:p>
          <a:p>
            <a:pPr lvl="0" algn="just"/>
            <a:r>
              <a:rPr lang="cs-CZ" b="1" dirty="0" smtClean="0"/>
              <a:t>5 </a:t>
            </a:r>
            <a:r>
              <a:rPr lang="cs-CZ" b="1" dirty="0"/>
              <a:t>let</a:t>
            </a:r>
            <a:r>
              <a:rPr lang="cs-CZ" dirty="0"/>
              <a:t> od konce roku, v němž došlo k prohlášení za nezvěstného – u člověka, který byl prohlášen za </a:t>
            </a:r>
            <a:r>
              <a:rPr lang="cs-CZ" dirty="0" smtClean="0"/>
              <a:t>nezvěstného</a:t>
            </a:r>
          </a:p>
          <a:p>
            <a:pPr lvl="0" algn="just"/>
            <a:r>
              <a:rPr lang="cs-CZ" b="1" dirty="0" smtClean="0"/>
              <a:t>7 </a:t>
            </a:r>
            <a:r>
              <a:rPr lang="cs-CZ" b="1" dirty="0"/>
              <a:t>let</a:t>
            </a:r>
            <a:r>
              <a:rPr lang="cs-CZ" dirty="0"/>
              <a:t> od konce roku, v němž se objevila zpráva, z níž lze usuzovat, že je ještě na živu – u člověka, který nebyl prohlášen za nezvěstného, ale není o něm známo, kde se zdržuje ani nepodal o sobě </a:t>
            </a:r>
            <a:r>
              <a:rPr lang="cs-CZ" dirty="0" smtClean="0"/>
              <a:t>zprávu</a:t>
            </a:r>
          </a:p>
          <a:p>
            <a:pPr lvl="0" algn="just"/>
            <a:r>
              <a:rPr lang="cs-CZ" b="1" dirty="0" smtClean="0"/>
              <a:t>3 </a:t>
            </a:r>
            <a:r>
              <a:rPr lang="cs-CZ" b="1" dirty="0"/>
              <a:t>roky</a:t>
            </a:r>
            <a:r>
              <a:rPr lang="cs-CZ" dirty="0"/>
              <a:t> od konce roku, v němž se o něm objevila poslední zpráva- u člověka, který se stal nezvěstný v důsledku události, při níž byl v ohrožení života větší počet </a:t>
            </a:r>
            <a:r>
              <a:rPr lang="cs-CZ" dirty="0" smtClean="0"/>
              <a:t>osob</a:t>
            </a:r>
          </a:p>
          <a:p>
            <a:pPr lvl="0" algn="just"/>
            <a:r>
              <a:rPr lang="cs-CZ" dirty="0" smtClean="0"/>
              <a:t>ti</a:t>
            </a:r>
            <a:r>
              <a:rPr lang="cs-CZ" dirty="0"/>
              <a:t>, kdo se stali nezvěstnými jako nezletilí – lze prohlásit až uplynutím </a:t>
            </a:r>
            <a:r>
              <a:rPr lang="cs-CZ" b="1" dirty="0"/>
              <a:t>25 let od jejich narození</a:t>
            </a:r>
            <a:endParaRPr lang="cs-CZ" sz="2800"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60</a:t>
            </a:fld>
            <a:endParaRPr lang="cs-CZ" dirty="0"/>
          </a:p>
        </p:txBody>
      </p:sp>
      <p:sp>
        <p:nvSpPr>
          <p:cNvPr id="4" name="Obdélník 3"/>
          <p:cNvSpPr/>
          <p:nvPr/>
        </p:nvSpPr>
        <p:spPr>
          <a:xfrm>
            <a:off x="323528" y="-772150"/>
            <a:ext cx="8208912" cy="778674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r>
              <a:rPr lang="cs-CZ" sz="2400" b="1" u="sng" dirty="0"/>
              <a:t>Druhá třída dědiců</a:t>
            </a:r>
            <a:r>
              <a:rPr lang="cs-CZ" sz="2400" b="1" dirty="0"/>
              <a:t> (§ 1636)</a:t>
            </a:r>
            <a:endParaRPr lang="cs-CZ" sz="2400" dirty="0"/>
          </a:p>
          <a:p>
            <a:pPr algn="just"/>
            <a:r>
              <a:rPr lang="cs-CZ" sz="2000" i="1" dirty="0"/>
              <a:t>Nedědí-li zůstavitelovi potomci, dědí ve druhé třídě </a:t>
            </a:r>
            <a:r>
              <a:rPr lang="cs-CZ" sz="2000" b="1" i="1" dirty="0"/>
              <a:t>manžel</a:t>
            </a:r>
            <a:r>
              <a:rPr lang="cs-CZ" sz="2000" i="1" dirty="0"/>
              <a:t>, zůstavitelovi </a:t>
            </a:r>
            <a:r>
              <a:rPr lang="cs-CZ" sz="2000" b="1" i="1" dirty="0"/>
              <a:t>rodiče</a:t>
            </a:r>
            <a:r>
              <a:rPr lang="cs-CZ" sz="2000" i="1" dirty="0"/>
              <a:t> a dále </a:t>
            </a:r>
            <a:r>
              <a:rPr lang="cs-CZ" sz="2000" b="1" i="1" dirty="0"/>
              <a:t>ti, kteří žili se zůstavitelem nejméně po dobu jednoho roku před jeho smrtí ve společné domácnosti</a:t>
            </a:r>
            <a:r>
              <a:rPr lang="cs-CZ" sz="2000" i="1" dirty="0"/>
              <a:t> </a:t>
            </a:r>
            <a:r>
              <a:rPr lang="cs-CZ" sz="2000" b="1" i="1" dirty="0"/>
              <a:t>a kteří z tohoto důvodu pečovali o společnou domácnost nebo byli odkázáni výživou na zůstavitele.</a:t>
            </a:r>
            <a:endParaRPr lang="cs-CZ" sz="2000" dirty="0"/>
          </a:p>
          <a:p>
            <a:pPr algn="just"/>
            <a:endParaRPr lang="cs-CZ" sz="2000" i="1" dirty="0" smtClean="0"/>
          </a:p>
          <a:p>
            <a:pPr algn="just"/>
            <a:r>
              <a:rPr lang="cs-CZ" sz="2000" i="1" dirty="0" smtClean="0"/>
              <a:t>Dědici </a:t>
            </a:r>
            <a:r>
              <a:rPr lang="cs-CZ" sz="2000" i="1" dirty="0"/>
              <a:t>druhé třídy dědí stejným dílem, </a:t>
            </a:r>
            <a:r>
              <a:rPr lang="cs-CZ" sz="2000" i="1" u="sng" dirty="0"/>
              <a:t>manžel však vždy nejméně polovinu pozůstalosti</a:t>
            </a:r>
            <a:r>
              <a:rPr lang="cs-CZ" sz="2000" i="1" dirty="0" smtClean="0"/>
              <a:t>.</a:t>
            </a:r>
          </a:p>
          <a:p>
            <a:pPr algn="just"/>
            <a:endParaRPr lang="cs-CZ" sz="2000" dirty="0"/>
          </a:p>
          <a:p>
            <a:pPr lvl="0" algn="just"/>
            <a:r>
              <a:rPr lang="cs-CZ" sz="2000" dirty="0" smtClean="0"/>
              <a:t>Osoby </a:t>
            </a:r>
            <a:r>
              <a:rPr lang="cs-CZ" sz="2000" dirty="0" err="1"/>
              <a:t>spolužíjící</a:t>
            </a:r>
            <a:r>
              <a:rPr lang="cs-CZ" sz="2000" dirty="0"/>
              <a:t> nemohou však ve druhé třídě dědit samy. </a:t>
            </a:r>
          </a:p>
          <a:p>
            <a:pPr lvl="0" algn="just"/>
            <a:r>
              <a:rPr lang="cs-CZ" sz="2000" dirty="0"/>
              <a:t>Ve druhé dědické třídě se neuplatňuje reprezentační právo.</a:t>
            </a:r>
          </a:p>
          <a:p>
            <a:pPr lvl="0" algn="just"/>
            <a:r>
              <a:rPr lang="cs-CZ" sz="2000" dirty="0"/>
              <a:t>Pokud ve druhé třídě nedědí manžel ani rodiče zůstavitele, nastupují dědicové ve třetí dědické třídě.</a:t>
            </a:r>
          </a:p>
          <a:p>
            <a:pPr lvl="0" algn="just"/>
            <a:endParaRPr lang="cs-CZ" sz="2000" b="1" dirty="0"/>
          </a:p>
          <a:p>
            <a:pPr lvl="0" algn="just"/>
            <a:endParaRPr lang="cs-CZ" sz="2000" b="1" u="sng" dirty="0"/>
          </a:p>
          <a:p>
            <a:pPr lvl="0" algn="just"/>
            <a:endParaRPr lang="cs-CZ" sz="2000" b="1"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1672839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61</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a:p>
          <a:p>
            <a:pPr lvl="0" algn="just"/>
            <a:r>
              <a:rPr lang="cs-CZ" sz="2000" b="1" u="sng" dirty="0"/>
              <a:t>Třetí třída dědiců (§ 1637)</a:t>
            </a:r>
            <a:endParaRPr lang="cs-CZ" sz="2000" dirty="0"/>
          </a:p>
          <a:p>
            <a:pPr algn="just"/>
            <a:r>
              <a:rPr lang="cs-CZ" sz="2000" i="1" dirty="0"/>
              <a:t>Nedědí-li manžel ani žádný z rodičů, dědí ve třetí třídě stejným dílem zůstavitelovi </a:t>
            </a:r>
            <a:r>
              <a:rPr lang="cs-CZ" sz="2000" b="1" i="1" dirty="0"/>
              <a:t>sourozenci</a:t>
            </a:r>
            <a:r>
              <a:rPr lang="cs-CZ" sz="2000" i="1" dirty="0"/>
              <a:t> a </a:t>
            </a:r>
            <a:r>
              <a:rPr lang="cs-CZ" sz="2000" b="1" i="1" dirty="0"/>
              <a:t>ti, kteří žili se zůstavitelem nejméně po dobu jednoho roku před jeho smrtí ve společné domácnosti</a:t>
            </a:r>
            <a:r>
              <a:rPr lang="cs-CZ" sz="2000" i="1" dirty="0"/>
              <a:t> </a:t>
            </a:r>
            <a:r>
              <a:rPr lang="cs-CZ" sz="2000" b="1" i="1" dirty="0"/>
              <a:t>a kteří z tohoto důvodu pečovali o společnou domácnost nebo byli odkázáni výživou na zůstavitele</a:t>
            </a:r>
            <a:r>
              <a:rPr lang="cs-CZ" sz="2000" b="1" i="1" dirty="0" smtClean="0"/>
              <a:t>.</a:t>
            </a:r>
          </a:p>
          <a:p>
            <a:pPr algn="just"/>
            <a:endParaRPr lang="cs-CZ" sz="2000" dirty="0"/>
          </a:p>
          <a:p>
            <a:pPr algn="just"/>
            <a:r>
              <a:rPr lang="cs-CZ" sz="2000" i="1" dirty="0"/>
              <a:t>Nedědí-li některý ze sourozenců zůstavitele, nabývají jeho dědický podíl stejným dílem jeho děti. </a:t>
            </a:r>
            <a:r>
              <a:rPr lang="cs-CZ" sz="2000" dirty="0"/>
              <a:t>(= </a:t>
            </a:r>
            <a:r>
              <a:rPr lang="cs-CZ" sz="2000" b="1" dirty="0"/>
              <a:t>PRÁVO omezené REPREZENTACE</a:t>
            </a:r>
            <a:r>
              <a:rPr lang="cs-CZ" sz="2000" dirty="0"/>
              <a:t>)</a:t>
            </a:r>
          </a:p>
          <a:p>
            <a:pPr lvl="0" algn="just"/>
            <a:endParaRPr lang="cs-CZ" sz="2000" dirty="0" smtClean="0"/>
          </a:p>
          <a:p>
            <a:pPr lvl="0" algn="just"/>
            <a:r>
              <a:rPr lang="cs-CZ" sz="2000" dirty="0" smtClean="0"/>
              <a:t>U </a:t>
            </a:r>
            <a:r>
              <a:rPr lang="cs-CZ" sz="2000" dirty="0"/>
              <a:t>sourozenců se uplatní reprezentační právo, tzn. nedědí-li žádný ze sourozenců zůstavitele, nedochází k přírůstku jejich uprázdněného podílu ve prospěch osob </a:t>
            </a:r>
            <a:r>
              <a:rPr lang="cs-CZ" sz="2000" dirty="0" err="1"/>
              <a:t>spolužijících</a:t>
            </a:r>
            <a:r>
              <a:rPr lang="cs-CZ" sz="2000" dirty="0"/>
              <a:t>, ale tento podíl přechází na děti sourozenců – ty si jej rozdělí rovným dílem</a:t>
            </a:r>
          </a:p>
          <a:p>
            <a:pPr lvl="0" algn="just"/>
            <a:endParaRPr lang="cs-CZ" sz="2400" b="1" dirty="0" smtClean="0"/>
          </a:p>
          <a:p>
            <a:pPr lvl="0" algn="just"/>
            <a:endParaRPr lang="cs-CZ" sz="1400" b="1" i="1" dirty="0"/>
          </a:p>
          <a:p>
            <a:pPr lvl="0" algn="just"/>
            <a:endParaRPr lang="cs-CZ" b="1" dirty="0"/>
          </a:p>
        </p:txBody>
      </p:sp>
    </p:spTree>
    <p:extLst>
      <p:ext uri="{BB962C8B-B14F-4D97-AF65-F5344CB8AC3E}">
        <p14:creationId xmlns:p14="http://schemas.microsoft.com/office/powerpoint/2010/main" val="15222970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62</a:t>
            </a:fld>
            <a:endParaRPr lang="cs-CZ" dirty="0"/>
          </a:p>
        </p:txBody>
      </p:sp>
      <p:sp>
        <p:nvSpPr>
          <p:cNvPr id="4" name="Obdélník 3"/>
          <p:cNvSpPr/>
          <p:nvPr/>
        </p:nvSpPr>
        <p:spPr>
          <a:xfrm>
            <a:off x="323528" y="-772150"/>
            <a:ext cx="8208912" cy="581697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algn="just"/>
            <a:endParaRPr lang="cs-CZ" sz="2000" dirty="0" smtClean="0"/>
          </a:p>
          <a:p>
            <a:pPr lvl="0"/>
            <a:r>
              <a:rPr lang="cs-CZ" sz="2000" b="1" u="sng" dirty="0"/>
              <a:t>Čtvrtá třída dědiců (§ 1638</a:t>
            </a:r>
            <a:r>
              <a:rPr lang="cs-CZ" sz="2000" b="1" u="sng" dirty="0" smtClean="0"/>
              <a:t>)</a:t>
            </a:r>
          </a:p>
          <a:p>
            <a:pPr lvl="0"/>
            <a:endParaRPr lang="cs-CZ" sz="2000" dirty="0"/>
          </a:p>
          <a:p>
            <a:r>
              <a:rPr lang="cs-CZ" sz="2000" i="1" dirty="0"/>
              <a:t>Nedědí-li žádný dědic ve třetí třídě, dědí ve čtvrté třídě stejným dílem </a:t>
            </a:r>
            <a:r>
              <a:rPr lang="cs-CZ" sz="2000" b="1" i="1" dirty="0"/>
              <a:t>prarodiče</a:t>
            </a:r>
            <a:r>
              <a:rPr lang="cs-CZ" sz="2000" i="1" dirty="0"/>
              <a:t> zůstavitele</a:t>
            </a:r>
            <a:r>
              <a:rPr lang="cs-CZ" sz="2000" i="1" dirty="0" smtClean="0"/>
              <a:t>.</a:t>
            </a:r>
          </a:p>
          <a:p>
            <a:endParaRPr lang="cs-CZ" sz="2000" dirty="0"/>
          </a:p>
          <a:p>
            <a:pPr lvl="0" algn="just"/>
            <a:r>
              <a:rPr lang="cs-CZ" sz="2000" dirty="0" smtClean="0"/>
              <a:t>Také </a:t>
            </a:r>
            <a:r>
              <a:rPr lang="cs-CZ" sz="2000" dirty="0"/>
              <a:t>se vychází z principu, že všichni prarodiče dědí rovným dílem, to znamená jednu čtvrtinu a případně uvolněný jeden podíl přirůstá poměrně všem ostatním.</a:t>
            </a:r>
          </a:p>
          <a:p>
            <a:pPr algn="just"/>
            <a:endParaRPr lang="cs-CZ" sz="2000" dirty="0"/>
          </a:p>
          <a:p>
            <a:r>
              <a:rPr lang="cs-CZ" sz="2000" dirty="0"/>
              <a:t> </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2733556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63</a:t>
            </a:fld>
            <a:endParaRPr lang="cs-CZ" dirty="0"/>
          </a:p>
        </p:txBody>
      </p:sp>
      <p:sp>
        <p:nvSpPr>
          <p:cNvPr id="4" name="Obdélník 3"/>
          <p:cNvSpPr/>
          <p:nvPr/>
        </p:nvSpPr>
        <p:spPr>
          <a:xfrm>
            <a:off x="323528" y="-772150"/>
            <a:ext cx="8208912" cy="704808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lgn="just"/>
            <a:r>
              <a:rPr lang="cs-CZ" b="1" u="sng" dirty="0" smtClean="0"/>
              <a:t>Pátá </a:t>
            </a:r>
            <a:r>
              <a:rPr lang="cs-CZ" b="1" u="sng" dirty="0"/>
              <a:t>třída dědiců (§ 1639)</a:t>
            </a:r>
            <a:endParaRPr lang="cs-CZ" dirty="0"/>
          </a:p>
          <a:p>
            <a:pPr algn="just"/>
            <a:r>
              <a:rPr lang="cs-CZ" i="1" dirty="0"/>
              <a:t>(1) Nedědí-li žádný z dědiců čtvrté třídy, dědí v páté třídě jen </a:t>
            </a:r>
            <a:r>
              <a:rPr lang="cs-CZ" b="1" i="1" dirty="0"/>
              <a:t>prarodiče rodičů</a:t>
            </a:r>
            <a:r>
              <a:rPr lang="cs-CZ" i="1" dirty="0"/>
              <a:t> zůstavitele (tj. </a:t>
            </a:r>
            <a:r>
              <a:rPr lang="cs-CZ" b="1" i="1" dirty="0"/>
              <a:t>prababičky, pradědečci zůstavitele)</a:t>
            </a:r>
            <a:r>
              <a:rPr lang="cs-CZ" i="1" dirty="0"/>
              <a:t>. Prarodičům zůstavitelova otce připadá polovina dědictví, prarodičům zůstavitelovy matky druhá polovina. Obě dvojice prarodičů se dělí rovným dílem o polovinu, která na ně připadá.</a:t>
            </a:r>
            <a:endParaRPr lang="cs-CZ" dirty="0"/>
          </a:p>
          <a:p>
            <a:pPr algn="just"/>
            <a:r>
              <a:rPr lang="cs-CZ" i="1" dirty="0"/>
              <a:t>(2) Nedědí-li jednotlivý člen dvojice, připadne uvolněná osmina druhému členu. Nedědí-li dvojice, připadne tato čtvrtina druhé dvojici téže strany. Nedědí-li ani jedna dvojice téže strany, připadá dědictví dvojicím druhé strany ve stejném poměru, v jakém se dělí o polovinu dědictví, která jim připadá přímo</a:t>
            </a:r>
            <a:r>
              <a:rPr lang="cs-CZ" i="1" dirty="0" smtClean="0"/>
              <a:t>.</a:t>
            </a:r>
          </a:p>
          <a:p>
            <a:pPr algn="just"/>
            <a:endParaRPr lang="cs-CZ" dirty="0"/>
          </a:p>
          <a:p>
            <a:pPr lvl="0" algn="just"/>
            <a:r>
              <a:rPr lang="cs-CZ" dirty="0"/>
              <a:t>Důvod: prodlužující se věk – potřeba zajistit je ve stáří, náhlá a někdy i hromadná úmrtí mladých lidí </a:t>
            </a:r>
            <a:endParaRPr lang="cs-CZ" dirty="0" smtClean="0"/>
          </a:p>
          <a:p>
            <a:pPr lvl="0" algn="just"/>
            <a:endParaRPr lang="cs-CZ" dirty="0"/>
          </a:p>
          <a:p>
            <a:pPr lvl="0" algn="just"/>
            <a:r>
              <a:rPr lang="cs-CZ" dirty="0"/>
              <a:t>Dědění po rodových větvích – primárně se odlišuje otcova a matčina strana</a:t>
            </a:r>
          </a:p>
          <a:p>
            <a:pPr lvl="0" algn="just"/>
            <a:endParaRPr lang="cs-CZ" sz="2400" b="1" dirty="0" smtClean="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9624939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64</a:t>
            </a:fld>
            <a:endParaRPr lang="cs-CZ" dirty="0"/>
          </a:p>
        </p:txBody>
      </p:sp>
      <p:sp>
        <p:nvSpPr>
          <p:cNvPr id="4" name="Obdélník 3"/>
          <p:cNvSpPr/>
          <p:nvPr/>
        </p:nvSpPr>
        <p:spPr>
          <a:xfrm>
            <a:off x="323528" y="-772150"/>
            <a:ext cx="8208912" cy="587853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lgn="just"/>
            <a:r>
              <a:rPr lang="cs-CZ" sz="2000" b="1" u="sng" dirty="0"/>
              <a:t>Šestá třída dědiců (§ 1640</a:t>
            </a:r>
            <a:r>
              <a:rPr lang="cs-CZ" sz="2000" b="1" u="sng" dirty="0" smtClean="0"/>
              <a:t>)</a:t>
            </a:r>
          </a:p>
          <a:p>
            <a:pPr lvl="0" algn="just"/>
            <a:endParaRPr lang="cs-CZ" sz="2000" dirty="0"/>
          </a:p>
          <a:p>
            <a:pPr algn="just"/>
            <a:r>
              <a:rPr lang="cs-CZ" sz="2000" i="1" dirty="0"/>
              <a:t>(1) Nedědí-li žádný z dědiců páté třídy, dědí v šesté třídě </a:t>
            </a:r>
            <a:r>
              <a:rPr lang="cs-CZ" sz="2000" b="1" i="1" dirty="0"/>
              <a:t>děti dětí sourozenců</a:t>
            </a:r>
            <a:r>
              <a:rPr lang="cs-CZ" sz="2000" i="1" dirty="0"/>
              <a:t> zůstavitele a </a:t>
            </a:r>
            <a:r>
              <a:rPr lang="cs-CZ" sz="2000" b="1" i="1" dirty="0"/>
              <a:t>děti prarodičů</a:t>
            </a:r>
            <a:r>
              <a:rPr lang="cs-CZ" sz="2000" i="1" dirty="0"/>
              <a:t> zůstavitele, každý stejným dílem. - </a:t>
            </a:r>
            <a:r>
              <a:rPr lang="cs-CZ" sz="2000" b="1" dirty="0"/>
              <a:t>praneteře a prasynovci (vnuci sourozenců zůstavitele), strýcové a tety</a:t>
            </a:r>
            <a:endParaRPr lang="cs-CZ" sz="2000" dirty="0"/>
          </a:p>
          <a:p>
            <a:pPr algn="just"/>
            <a:r>
              <a:rPr lang="cs-CZ" sz="2000" i="1" dirty="0"/>
              <a:t>(2) Nedědí-li některé z dětí prarodičů zůstavitele, dědí jeho děti. - </a:t>
            </a:r>
            <a:r>
              <a:rPr lang="cs-CZ" sz="2000" b="1" dirty="0"/>
              <a:t>bratranci a sestřenice zůstavitele </a:t>
            </a:r>
            <a:r>
              <a:rPr lang="cs-CZ" sz="2000" dirty="0"/>
              <a:t>(</a:t>
            </a:r>
            <a:r>
              <a:rPr lang="cs-CZ" sz="2000" b="1" dirty="0"/>
              <a:t>PRÁVO omezené REPREZENTACE</a:t>
            </a:r>
            <a:r>
              <a:rPr lang="cs-CZ" sz="2000" dirty="0"/>
              <a:t>)</a:t>
            </a:r>
          </a:p>
          <a:p>
            <a:pPr algn="just"/>
            <a:r>
              <a:rPr lang="cs-CZ" sz="2000" dirty="0"/>
              <a:t>- je-li někdo se zůstavitelem příbuzný z více než z jedné strany, má z každé strany dědické právo, které by mu náleželo jako příbuznému z této strany (§ 1641)</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5577086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65</a:t>
            </a:fld>
            <a:endParaRPr lang="cs-CZ" dirty="0"/>
          </a:p>
        </p:txBody>
      </p:sp>
      <p:sp>
        <p:nvSpPr>
          <p:cNvPr id="4" name="Obdélník 3"/>
          <p:cNvSpPr/>
          <p:nvPr/>
        </p:nvSpPr>
        <p:spPr>
          <a:xfrm>
            <a:off x="323528" y="-772150"/>
            <a:ext cx="8208912" cy="797141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 ochrana dědice před dluhy</a:t>
            </a:r>
          </a:p>
          <a:p>
            <a:pPr lvl="0" algn="just"/>
            <a:endParaRPr lang="cs-CZ" sz="2000" b="1" dirty="0" smtClean="0"/>
          </a:p>
          <a:p>
            <a:r>
              <a:rPr lang="cs-CZ" sz="2000" b="1" dirty="0"/>
              <a:t>Výhrada soupisu § 1706 – 1708 a </a:t>
            </a:r>
            <a:r>
              <a:rPr lang="cs-CZ" sz="2000" b="1" dirty="0" smtClean="0"/>
              <a:t>další</a:t>
            </a:r>
          </a:p>
          <a:p>
            <a:endParaRPr lang="cs-CZ" sz="2000" dirty="0"/>
          </a:p>
          <a:p>
            <a:pPr lvl="0" algn="just"/>
            <a:r>
              <a:rPr lang="cs-CZ" sz="2000" dirty="0"/>
              <a:t>Dědic má právo vyhradit si soupis pozůstalosti, uplatní-li je do jednoho měsíce ode dne, kdy ho soud o tomto právu vyrozuměl. </a:t>
            </a:r>
            <a:r>
              <a:rPr lang="cs-CZ" sz="2000" b="1" dirty="0"/>
              <a:t>Hradit dluhy zůstavitele do výše ceny nabytého dědictví bude dědic jen tehdy, pokud uplatní výhradu soupisu</a:t>
            </a:r>
            <a:r>
              <a:rPr lang="cs-CZ" sz="2000" dirty="0"/>
              <a:t> (jinak by musel hradit </a:t>
            </a:r>
            <a:r>
              <a:rPr lang="cs-CZ" sz="2000" b="1" dirty="0"/>
              <a:t>i ze svého majetku</a:t>
            </a:r>
            <a:r>
              <a:rPr lang="cs-CZ" sz="2000" dirty="0" smtClean="0"/>
              <a:t>). </a:t>
            </a:r>
            <a:r>
              <a:rPr lang="cs-CZ" sz="2000" dirty="0"/>
              <a:t>Stejně tomu bude, jestliže soud nařídí soupis pozůstalosti v zájmu osoby pod zvláštní ochranou</a:t>
            </a:r>
            <a:r>
              <a:rPr lang="cs-CZ" sz="2000" dirty="0" smtClean="0"/>
              <a:t>.</a:t>
            </a:r>
          </a:p>
          <a:p>
            <a:pPr lvl="0" algn="just"/>
            <a:endParaRPr lang="cs-CZ" sz="2000" dirty="0"/>
          </a:p>
          <a:p>
            <a:pPr algn="just"/>
            <a:r>
              <a:rPr lang="cs-CZ" sz="2000" b="1" dirty="0"/>
              <a:t>Pokud se prokáže, že dědic úmyslně</a:t>
            </a:r>
            <a:r>
              <a:rPr lang="cs-CZ" sz="2000" dirty="0"/>
              <a:t> </a:t>
            </a:r>
            <a:r>
              <a:rPr lang="cs-CZ" sz="2000" b="1" dirty="0"/>
              <a:t>zatajil</a:t>
            </a:r>
            <a:r>
              <a:rPr lang="cs-CZ" sz="2000" dirty="0"/>
              <a:t> pozůstalostní majetek, nebo spojil části pozůstalosti s částmi svého majetku a nejde rozlišit, komu patří, ruší se od počátku účinky uplatnění výhrady soupisu (pokud k němu došlo), ledaže tomu tak bylo již před smrtí zůstavitele. (§ 1681, také další okolnosti, za nichž dojde ke zrušení účinků uplatnění výhrady soupisu).</a:t>
            </a:r>
          </a:p>
          <a:p>
            <a:pPr lvl="0" algn="just"/>
            <a:endParaRPr lang="cs-CZ" sz="2000" dirty="0" smtClean="0"/>
          </a:p>
          <a:p>
            <a:pPr lvl="0" algn="just"/>
            <a:endParaRPr lang="cs-CZ" sz="2000" dirty="0" smtClean="0"/>
          </a:p>
          <a:p>
            <a:pPr lvl="0"/>
            <a:endParaRPr lang="cs-CZ" sz="20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6060571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66</a:t>
            </a:fld>
            <a:endParaRPr lang="cs-CZ" dirty="0"/>
          </a:p>
        </p:txBody>
      </p:sp>
      <p:sp>
        <p:nvSpPr>
          <p:cNvPr id="4" name="Obdélník 3"/>
          <p:cNvSpPr/>
          <p:nvPr/>
        </p:nvSpPr>
        <p:spPr>
          <a:xfrm>
            <a:off x="323528" y="-772150"/>
            <a:ext cx="8208912" cy="794063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–ochrana věřitele přede dluhy</a:t>
            </a:r>
          </a:p>
          <a:p>
            <a:pPr lvl="0" algn="just"/>
            <a:endParaRPr lang="cs-CZ" sz="2000" b="1" dirty="0" smtClean="0"/>
          </a:p>
          <a:p>
            <a:r>
              <a:rPr lang="cs-CZ" sz="2000" b="1" u="sng" dirty="0" smtClean="0"/>
              <a:t>Odloučení </a:t>
            </a:r>
            <a:r>
              <a:rPr lang="cs-CZ" sz="2000" b="1" u="sng" dirty="0"/>
              <a:t>pozůstalosti</a:t>
            </a:r>
            <a:r>
              <a:rPr lang="cs-CZ" sz="2000" b="1" dirty="0"/>
              <a:t> § 1709 - § </a:t>
            </a:r>
            <a:r>
              <a:rPr lang="cs-CZ" sz="2000" b="1" dirty="0" smtClean="0"/>
              <a:t>1710</a:t>
            </a:r>
          </a:p>
          <a:p>
            <a:pPr algn="just"/>
            <a:endParaRPr lang="cs-CZ" sz="2000" b="1" dirty="0"/>
          </a:p>
          <a:p>
            <a:pPr lvl="0" algn="just"/>
            <a:r>
              <a:rPr lang="cs-CZ" sz="2000" b="1" dirty="0"/>
              <a:t>Věřitel je oprávněn navrhnout</a:t>
            </a:r>
            <a:r>
              <a:rPr lang="cs-CZ" sz="2000" dirty="0"/>
              <a:t>, předtím než soud potvrdí nabytí dědictví, aby pozůstalost zůstala odloučena od jmění dědice a byla </a:t>
            </a:r>
            <a:r>
              <a:rPr lang="cs-CZ" sz="2000" b="1" dirty="0"/>
              <a:t>spravována jako oddělené jmění</a:t>
            </a:r>
            <a:r>
              <a:rPr lang="cs-CZ" sz="2000" dirty="0"/>
              <a:t>. </a:t>
            </a:r>
          </a:p>
          <a:p>
            <a:pPr lvl="0" algn="just"/>
            <a:r>
              <a:rPr lang="cs-CZ" sz="2000" b="1" dirty="0"/>
              <a:t>Důvodem</a:t>
            </a:r>
            <a:r>
              <a:rPr lang="cs-CZ" sz="2000" dirty="0"/>
              <a:t> je, aby se dědicovi věřitelé neuspokojovali z majetku, který zde zanechal zůstavitel, a to na úkor věřitelů zůstavitele. Je-li dle soudu zřejmé, že není důvod k obavám věřitele, pak návrhu nevyhoví.</a:t>
            </a:r>
          </a:p>
          <a:p>
            <a:pPr lvl="0" algn="just"/>
            <a:r>
              <a:rPr lang="cs-CZ" sz="2000" dirty="0"/>
              <a:t>Shledá-li soud návrh důvodným, bez odkladu učiní opatření zajišťující pozůstalost (rozhodne o tzv. závěře pozůstalosti, které se užije namísto soudní úschovy) a provede se soupis a ocenění pozůstalosti.</a:t>
            </a:r>
          </a:p>
          <a:p>
            <a:pPr lvl="0" algn="just"/>
            <a:r>
              <a:rPr lang="cs-CZ" sz="2000" b="1" dirty="0"/>
              <a:t>Vyhovění návrhu</a:t>
            </a:r>
            <a:r>
              <a:rPr lang="cs-CZ" sz="2000" dirty="0"/>
              <a:t> na odloučení pozůstalosti má za </a:t>
            </a:r>
            <a:r>
              <a:rPr lang="cs-CZ" sz="2000" b="1" dirty="0"/>
              <a:t>následek</a:t>
            </a:r>
            <a:r>
              <a:rPr lang="cs-CZ" sz="2000" dirty="0"/>
              <a:t>, že věřitelé, kteří si odloučení vyžádali, se z odloučené pozůstalosti uspokojí. </a:t>
            </a:r>
            <a:r>
              <a:rPr lang="cs-CZ" sz="2000" b="1" dirty="0"/>
              <a:t>Nemají </a:t>
            </a:r>
            <a:r>
              <a:rPr lang="cs-CZ" sz="2000" dirty="0"/>
              <a:t>však již nárok se uspokojit z ostatního dědicova majetku, a to ani v případě, že dědic neuplatnil výhradu soupisu.</a:t>
            </a:r>
          </a:p>
          <a:p>
            <a:pPr lvl="0" algn="just"/>
            <a:r>
              <a:rPr lang="cs-CZ" sz="2000" dirty="0"/>
              <a:t>Odloučení </a:t>
            </a:r>
            <a:r>
              <a:rPr lang="cs-CZ" sz="2000" b="1" dirty="0"/>
              <a:t>nemá dopad na ostatní dědice</a:t>
            </a:r>
            <a:r>
              <a:rPr lang="cs-CZ" sz="2000" dirty="0"/>
              <a:t>.</a:t>
            </a:r>
          </a:p>
          <a:p>
            <a:endParaRPr lang="cs-CZ" sz="20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20653837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67</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dirty="0" smtClean="0"/>
              <a:t>Inter partes (mezi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88496413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68</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87066670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69</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val="29015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základy (osoby), JUDr. Michal Márton, Ph.D.</a:t>
            </a:r>
            <a:endParaRPr lang="cs-CZ" dirty="0"/>
          </a:p>
        </p:txBody>
      </p:sp>
      <p:sp>
        <p:nvSpPr>
          <p:cNvPr id="4" name="TextovéPole 3"/>
          <p:cNvSpPr txBox="1"/>
          <p:nvPr/>
        </p:nvSpPr>
        <p:spPr>
          <a:xfrm>
            <a:off x="323528" y="548679"/>
            <a:ext cx="8496944" cy="4401205"/>
          </a:xfrm>
          <a:prstGeom prst="rect">
            <a:avLst/>
          </a:prstGeom>
          <a:noFill/>
        </p:spPr>
        <p:txBody>
          <a:bodyPr wrap="square" rtlCol="0">
            <a:spAutoFit/>
          </a:bodyPr>
          <a:lstStyle/>
          <a:p>
            <a:pPr lvl="0" algn="just"/>
            <a:r>
              <a:rPr lang="cs-CZ" sz="2400" b="1" dirty="0" smtClean="0"/>
              <a:t>občanské právo-základy za přestupky</a:t>
            </a:r>
          </a:p>
          <a:p>
            <a:pPr algn="just"/>
            <a:endParaRPr lang="cs-CZ" sz="2000" b="1" u="sng" dirty="0" smtClean="0"/>
          </a:p>
          <a:p>
            <a:pPr lvl="1"/>
            <a:r>
              <a:rPr lang="cs-CZ" b="1" u="sng" dirty="0"/>
              <a:t>domněnka současné smrti</a:t>
            </a:r>
            <a:endParaRPr lang="cs-CZ" sz="2800" dirty="0"/>
          </a:p>
          <a:p>
            <a:pPr lvl="2"/>
            <a:r>
              <a:rPr lang="cs-CZ" dirty="0"/>
              <a:t>závisí-li právní následek na skutečnosti, že určitý člověk přežil jiného člověka, a není-li jisto, který z nich zemřel jako první, má se za to, že všichni zemřeli současně</a:t>
            </a:r>
            <a:endParaRPr lang="cs-CZ" sz="2800" dirty="0"/>
          </a:p>
          <a:p>
            <a:pPr lvl="1"/>
            <a:r>
              <a:rPr lang="cs-CZ" b="1" u="sng" dirty="0"/>
              <a:t>domněnka místa úmrtí</a:t>
            </a:r>
            <a:endParaRPr lang="cs-CZ" sz="2800" dirty="0"/>
          </a:p>
          <a:p>
            <a:pPr lvl="2"/>
            <a:r>
              <a:rPr lang="cs-CZ" dirty="0"/>
              <a:t>není-li známo, kde člověk zemřel, má se za to, že se tak stalo tam, kde bylo nalezeno jeho tělo</a:t>
            </a:r>
            <a:endParaRPr lang="cs-CZ" sz="2800" dirty="0"/>
          </a:p>
          <a:p>
            <a:pPr lvl="2"/>
            <a:r>
              <a:rPr lang="cs-CZ" dirty="0"/>
              <a:t>za místo, kde zemřel člověk prohlášený za mrtvého, platí to, kde naposledy pobýval živý</a:t>
            </a:r>
            <a:endParaRPr lang="cs-CZ" sz="2800" dirty="0"/>
          </a:p>
          <a:p>
            <a:r>
              <a:rPr lang="cs-CZ" dirty="0"/>
              <a:t> </a:t>
            </a:r>
            <a:endParaRPr lang="cs-CZ" sz="2800" dirty="0"/>
          </a:p>
          <a:p>
            <a:r>
              <a:rPr lang="cs-CZ" dirty="0"/>
              <a:t>Rozdíl mezi </a:t>
            </a:r>
            <a:r>
              <a:rPr lang="cs-CZ" b="1" u="sng" dirty="0"/>
              <a:t>důkazem smrti</a:t>
            </a:r>
            <a:r>
              <a:rPr lang="cs-CZ" dirty="0"/>
              <a:t>  - soud určí den, který nepřežil,  a </a:t>
            </a:r>
            <a:r>
              <a:rPr lang="cs-CZ" b="1" u="sng" dirty="0"/>
              <a:t>domněnkou smrti</a:t>
            </a:r>
            <a:r>
              <a:rPr lang="cs-CZ" dirty="0"/>
              <a:t> – soud určí den, kdy se </a:t>
            </a:r>
            <a:r>
              <a:rPr lang="cs-CZ" b="1" dirty="0"/>
              <a:t>má za to</a:t>
            </a:r>
            <a:r>
              <a:rPr lang="cs-CZ" dirty="0"/>
              <a:t>, že jej </a:t>
            </a:r>
            <a:r>
              <a:rPr lang="cs-CZ" dirty="0" smtClean="0"/>
              <a:t>nepřežil</a:t>
            </a:r>
            <a:r>
              <a:rPr lang="cs-CZ" dirty="0"/>
              <a:t>.</a:t>
            </a:r>
            <a:endParaRPr lang="cs-CZ" sz="2800" dirty="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70</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12147902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71</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7990184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72</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324183655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73</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5478952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74</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val="23495056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75</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7171379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76</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266835327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77</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9118797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78</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16825558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79</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val="1406055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základy (osoby), JUDr. Michal Márton, Ph.D.</a:t>
            </a:r>
            <a:endParaRPr lang="cs-CZ" dirty="0"/>
          </a:p>
        </p:txBody>
      </p:sp>
      <p:sp>
        <p:nvSpPr>
          <p:cNvPr id="4" name="TextovéPole 3"/>
          <p:cNvSpPr txBox="1"/>
          <p:nvPr/>
        </p:nvSpPr>
        <p:spPr>
          <a:xfrm>
            <a:off x="395536" y="620688"/>
            <a:ext cx="8280920" cy="5755422"/>
          </a:xfrm>
          <a:prstGeom prst="rect">
            <a:avLst/>
          </a:prstGeom>
          <a:noFill/>
        </p:spPr>
        <p:txBody>
          <a:bodyPr wrap="square" rtlCol="0">
            <a:spAutoFit/>
          </a:bodyPr>
          <a:lstStyle/>
          <a:p>
            <a:pPr lvl="0" algn="just"/>
            <a:r>
              <a:rPr lang="cs-CZ" sz="2400" b="1" dirty="0" smtClean="0"/>
              <a:t>občanské právo-základy</a:t>
            </a:r>
          </a:p>
          <a:p>
            <a:pPr lvl="0"/>
            <a:endParaRPr lang="cs-CZ" b="1" u="sng" cap="all" dirty="0" smtClean="0"/>
          </a:p>
          <a:p>
            <a:pPr lvl="0" algn="just"/>
            <a:r>
              <a:rPr lang="cs-CZ" b="1" u="sng" cap="all" dirty="0" smtClean="0"/>
              <a:t>nezvěstnost </a:t>
            </a:r>
            <a:endParaRPr lang="cs-CZ" sz="2800" dirty="0"/>
          </a:p>
          <a:p>
            <a:pPr lvl="0" algn="just"/>
            <a:r>
              <a:rPr lang="cs-CZ" dirty="0"/>
              <a:t>Nezvěstnost je zvláštním statusovým stavem – viz § 66-70 </a:t>
            </a:r>
            <a:r>
              <a:rPr lang="cs-CZ" dirty="0" smtClean="0"/>
              <a:t>OZ</a:t>
            </a:r>
            <a:endParaRPr lang="cs-CZ" sz="2800" dirty="0"/>
          </a:p>
          <a:p>
            <a:pPr lvl="0" algn="just"/>
            <a:r>
              <a:rPr lang="cs-CZ" dirty="0"/>
              <a:t>soud může prohlásit za nezvěstného </a:t>
            </a:r>
            <a:r>
              <a:rPr lang="cs-CZ" b="1" dirty="0"/>
              <a:t>svéprávného</a:t>
            </a:r>
            <a:r>
              <a:rPr lang="cs-CZ" dirty="0"/>
              <a:t> člověka, který opustil své bydliště, nepodal o sobě zprávu a není o něm známo, kde se </a:t>
            </a:r>
            <a:r>
              <a:rPr lang="cs-CZ" dirty="0" smtClean="0"/>
              <a:t>zdržuje</a:t>
            </a:r>
            <a:endParaRPr lang="cs-CZ" sz="2800" dirty="0"/>
          </a:p>
          <a:p>
            <a:pPr lvl="0" algn="just"/>
            <a:r>
              <a:rPr lang="cs-CZ" u="sng" dirty="0" smtClean="0"/>
              <a:t>pouze </a:t>
            </a:r>
            <a:r>
              <a:rPr lang="cs-CZ" b="1" u="sng" dirty="0"/>
              <a:t>na návrh osoby</a:t>
            </a:r>
            <a:r>
              <a:rPr lang="cs-CZ" b="1" dirty="0"/>
              <a:t>, která na tom má právní</a:t>
            </a:r>
            <a:r>
              <a:rPr lang="cs-CZ" dirty="0"/>
              <a:t> zájem – zejména manžela, spoluvlastníka, zaměstnavatele, korporace, na níž má tento člověk </a:t>
            </a:r>
            <a:r>
              <a:rPr lang="cs-CZ" dirty="0" smtClean="0"/>
              <a:t>účast</a:t>
            </a:r>
          </a:p>
          <a:p>
            <a:pPr lvl="0" algn="just"/>
            <a:r>
              <a:rPr lang="cs-CZ" dirty="0" smtClean="0"/>
              <a:t>pozbytí </a:t>
            </a:r>
            <a:r>
              <a:rPr lang="cs-CZ" dirty="0"/>
              <a:t>účinků prohlášení za nezvěstného: jeho návratem, jmenováním správce jmění, dnem, který platí za den smrti (§ 68 </a:t>
            </a:r>
            <a:r>
              <a:rPr lang="cs-CZ" dirty="0" smtClean="0"/>
              <a:t>OZ)</a:t>
            </a:r>
          </a:p>
          <a:p>
            <a:pPr lvl="0"/>
            <a:r>
              <a:rPr lang="cs-CZ" b="1" u="sng" cap="all" dirty="0"/>
              <a:t>Změna pohlaví § 29 </a:t>
            </a:r>
            <a:r>
              <a:rPr lang="cs-CZ" b="1" u="sng" cap="all" dirty="0" smtClean="0"/>
              <a:t>OZ</a:t>
            </a:r>
            <a:endParaRPr lang="cs-CZ" dirty="0"/>
          </a:p>
          <a:p>
            <a:pPr algn="just"/>
            <a:r>
              <a:rPr lang="cs-CZ" dirty="0"/>
              <a:t>Kodex obsahuje výslovnou úpravu institutu změny pohlaví člověka, která nastává chirurgickým zákrokem při současném znemožnění reprodukční funkce a přeměně pohlavních orgánů. NOZ považuje změnu pohlaví za zásah do osobnosti – změna je tedy možná v důsledku lékařského zákroku, zapisuje se do matriční knihy.</a:t>
            </a:r>
          </a:p>
          <a:p>
            <a:pPr algn="just"/>
            <a:r>
              <a:rPr lang="cs-CZ" dirty="0"/>
              <a:t>Stanoví, že změna pohlaví nemá vliv na osobní stav člověka, ani na jeho osobní a majetkové poměry. Manželství nebo registrované partnerství však změnou pohlaví zaniká. </a:t>
            </a:r>
            <a:endParaRPr lang="cs-CZ"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80</a:t>
            </a:fld>
            <a:endParaRPr lang="cs-CZ" dirty="0"/>
          </a:p>
        </p:txBody>
      </p:sp>
      <p:sp>
        <p:nvSpPr>
          <p:cNvPr id="4" name="Obdélník 3"/>
          <p:cNvSpPr/>
          <p:nvPr/>
        </p:nvSpPr>
        <p:spPr>
          <a:xfrm>
            <a:off x="323528" y="-772150"/>
            <a:ext cx="8208912" cy="8525411"/>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000" b="1" dirty="0" smtClean="0"/>
          </a:p>
          <a:p>
            <a:pPr lvl="0" algn="just"/>
            <a:r>
              <a:rPr lang="cs-CZ" sz="2000" b="1" dirty="0" smtClean="0"/>
              <a:t>Vybrané smlouvy, aneb před Ježíškem je každá koruna dobrá…</a:t>
            </a:r>
          </a:p>
          <a:p>
            <a:pPr lvl="0" algn="just"/>
            <a:r>
              <a:rPr lang="cs-CZ" sz="2000" b="1" dirty="0" smtClean="0"/>
              <a:t>-přenechání věci k užití jinému: </a:t>
            </a:r>
            <a:r>
              <a:rPr lang="cs-CZ" sz="2000" b="1" dirty="0" err="1" smtClean="0"/>
              <a:t>výprosa</a:t>
            </a:r>
            <a:r>
              <a:rPr lang="cs-CZ" sz="2000" b="1" dirty="0" smtClean="0"/>
              <a:t>, výpůjčka, zápůjčka, úvěr</a:t>
            </a:r>
          </a:p>
          <a:p>
            <a:pPr lvl="0" algn="just"/>
            <a:endParaRPr lang="cs-CZ" sz="2000" b="1" dirty="0" smtClean="0"/>
          </a:p>
          <a:p>
            <a:pPr algn="just"/>
            <a:r>
              <a:rPr lang="cs-CZ" b="1" dirty="0" err="1"/>
              <a:t>Výprosa</a:t>
            </a:r>
            <a:r>
              <a:rPr lang="cs-CZ" b="1" dirty="0"/>
              <a:t>: </a:t>
            </a:r>
            <a:r>
              <a:rPr lang="cs-CZ" dirty="0"/>
              <a:t>§ 2189 - § 2192</a:t>
            </a:r>
            <a:endParaRPr lang="cs-CZ" sz="2800" dirty="0"/>
          </a:p>
          <a:p>
            <a:pPr lvl="0" algn="just"/>
            <a:r>
              <a:rPr lang="cs-CZ" b="1" dirty="0"/>
              <a:t>strany</a:t>
            </a:r>
            <a:r>
              <a:rPr lang="cs-CZ" dirty="0"/>
              <a:t>: </a:t>
            </a:r>
            <a:r>
              <a:rPr lang="cs-CZ" dirty="0" err="1"/>
              <a:t>půjčitel</a:t>
            </a:r>
            <a:r>
              <a:rPr lang="cs-CZ" dirty="0"/>
              <a:t> a </a:t>
            </a:r>
            <a:r>
              <a:rPr lang="cs-CZ" dirty="0" err="1"/>
              <a:t>výprosník</a:t>
            </a:r>
            <a:endParaRPr lang="cs-CZ" sz="2800" dirty="0"/>
          </a:p>
          <a:p>
            <a:pPr lvl="0" algn="just"/>
            <a:r>
              <a:rPr lang="cs-CZ" b="1" i="1" dirty="0" err="1"/>
              <a:t>výprosa</a:t>
            </a:r>
            <a:r>
              <a:rPr lang="cs-CZ" b="1" i="1" dirty="0"/>
              <a:t> = bezplatné přenechání věci </a:t>
            </a:r>
            <a:r>
              <a:rPr lang="cs-CZ" b="1" i="1" dirty="0" err="1"/>
              <a:t>výprosníkovi</a:t>
            </a:r>
            <a:r>
              <a:rPr lang="cs-CZ" b="1" i="1" dirty="0"/>
              <a:t> k užívání, bez určení doby a účelu</a:t>
            </a:r>
            <a:endParaRPr lang="cs-CZ" sz="2800" dirty="0"/>
          </a:p>
          <a:p>
            <a:pPr lvl="0" algn="just"/>
            <a:r>
              <a:rPr lang="cs-CZ" dirty="0"/>
              <a:t>protože není určena doba, na kterou je věc půjčována, může ji </a:t>
            </a:r>
            <a:r>
              <a:rPr lang="cs-CZ" dirty="0" err="1"/>
              <a:t>půjčitel</a:t>
            </a:r>
            <a:r>
              <a:rPr lang="cs-CZ" dirty="0"/>
              <a:t> žádat zpět </a:t>
            </a:r>
            <a:r>
              <a:rPr lang="cs-CZ" u="sng" dirty="0"/>
              <a:t>kdykoli</a:t>
            </a:r>
            <a:endParaRPr lang="cs-CZ" sz="2800" dirty="0"/>
          </a:p>
          <a:p>
            <a:pPr lvl="0" algn="just"/>
            <a:r>
              <a:rPr lang="cs-CZ" b="1" dirty="0"/>
              <a:t>vznik škody na věci</a:t>
            </a:r>
            <a:r>
              <a:rPr lang="cs-CZ" dirty="0"/>
              <a:t>: </a:t>
            </a:r>
            <a:r>
              <a:rPr lang="cs-CZ" dirty="0" err="1"/>
              <a:t>výprosník</a:t>
            </a:r>
            <a:r>
              <a:rPr lang="cs-CZ" dirty="0"/>
              <a:t> </a:t>
            </a:r>
            <a:r>
              <a:rPr lang="cs-CZ" dirty="0" err="1" smtClean="0"/>
              <a:t>půjčiteli</a:t>
            </a:r>
            <a:r>
              <a:rPr lang="cs-CZ" dirty="0" smtClean="0"/>
              <a:t> </a:t>
            </a:r>
            <a:r>
              <a:rPr lang="cs-CZ" dirty="0"/>
              <a:t>nahradit škodu na věci</a:t>
            </a:r>
            <a:endParaRPr lang="cs-CZ" sz="2800" dirty="0"/>
          </a:p>
          <a:p>
            <a:pPr lvl="1" algn="just"/>
            <a:r>
              <a:rPr lang="cs-CZ" dirty="0"/>
              <a:t>nemusí, pokud prokáže, že věc užíval </a:t>
            </a:r>
            <a:r>
              <a:rPr lang="cs-CZ" u="sng" dirty="0"/>
              <a:t>způsobem přiměřeným</a:t>
            </a:r>
            <a:r>
              <a:rPr lang="cs-CZ" dirty="0"/>
              <a:t> její povaze</a:t>
            </a:r>
            <a:endParaRPr lang="cs-CZ" sz="2800" dirty="0"/>
          </a:p>
          <a:p>
            <a:pPr lvl="1" algn="just"/>
            <a:r>
              <a:rPr lang="cs-CZ" dirty="0"/>
              <a:t>stejně tak musí </a:t>
            </a:r>
            <a:r>
              <a:rPr lang="cs-CZ" dirty="0" err="1"/>
              <a:t>výprosník</a:t>
            </a:r>
            <a:r>
              <a:rPr lang="cs-CZ" dirty="0"/>
              <a:t> nahradit škodu na věci, pokud dovolil, aby věc užívala jiná osoba, a neměl k tomu souhlas </a:t>
            </a:r>
            <a:r>
              <a:rPr lang="cs-CZ" dirty="0" err="1"/>
              <a:t>půjčitele</a:t>
            </a:r>
            <a:endParaRPr lang="cs-CZ" sz="2800" dirty="0"/>
          </a:p>
          <a:p>
            <a:pPr lvl="0" algn="just"/>
            <a:r>
              <a:rPr lang="cs-CZ" dirty="0"/>
              <a:t>pokud </a:t>
            </a:r>
            <a:r>
              <a:rPr lang="cs-CZ" dirty="0" err="1"/>
              <a:t>výprosník</a:t>
            </a:r>
            <a:r>
              <a:rPr lang="cs-CZ" dirty="0"/>
              <a:t> věc </a:t>
            </a:r>
            <a:r>
              <a:rPr lang="cs-CZ" b="1" dirty="0"/>
              <a:t>ztratí</a:t>
            </a:r>
            <a:r>
              <a:rPr lang="cs-CZ" dirty="0"/>
              <a:t>, dá za ní </a:t>
            </a:r>
            <a:r>
              <a:rPr lang="cs-CZ" dirty="0" err="1" smtClean="0"/>
              <a:t>půjčiteli</a:t>
            </a:r>
            <a:r>
              <a:rPr lang="cs-CZ" dirty="0" smtClean="0"/>
              <a:t> </a:t>
            </a:r>
            <a:r>
              <a:rPr lang="cs-CZ" u="sng" dirty="0" smtClean="0"/>
              <a:t>náhradu </a:t>
            </a:r>
            <a:endParaRPr lang="cs-CZ" sz="2800" dirty="0"/>
          </a:p>
          <a:p>
            <a:pPr lvl="1" algn="just"/>
            <a:r>
              <a:rPr lang="cs-CZ" dirty="0"/>
              <a:t>ani když se věc poté najde, nenabývá </a:t>
            </a:r>
            <a:r>
              <a:rPr lang="cs-CZ" dirty="0" err="1"/>
              <a:t>výprosník</a:t>
            </a:r>
            <a:r>
              <a:rPr lang="cs-CZ" dirty="0"/>
              <a:t> právo nechat si nalezenou věc, ale vrátí ji </a:t>
            </a:r>
            <a:r>
              <a:rPr lang="cs-CZ" dirty="0" err="1"/>
              <a:t>půjčiteli</a:t>
            </a:r>
            <a:r>
              <a:rPr lang="cs-CZ" dirty="0"/>
              <a:t>, když ten mu vrátí náhradu poskytnutou za věc</a:t>
            </a:r>
            <a:endParaRPr lang="cs-CZ" sz="2800" dirty="0"/>
          </a:p>
          <a:p>
            <a:pPr lvl="0" algn="just"/>
            <a:endParaRPr lang="cs-CZ" sz="2000" b="1" dirty="0" smtClean="0"/>
          </a:p>
          <a:p>
            <a:pPr lvl="0" algn="just"/>
            <a:endParaRPr lang="cs-CZ" sz="2000" b="1" dirty="0" smtClean="0"/>
          </a:p>
          <a:p>
            <a:pPr lvl="0" algn="just"/>
            <a:endParaRPr lang="cs-CZ" sz="2000" b="1" dirty="0"/>
          </a:p>
          <a:p>
            <a:pPr lvl="0" algn="just"/>
            <a:endParaRPr lang="cs-CZ" sz="2000" b="1" u="sng" dirty="0"/>
          </a:p>
          <a:p>
            <a:pPr lvl="0" algn="just"/>
            <a:endParaRPr lang="cs-CZ" sz="2000" b="1"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12102544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81</a:t>
            </a:fld>
            <a:endParaRPr lang="cs-CZ" dirty="0"/>
          </a:p>
        </p:txBody>
      </p:sp>
      <p:sp>
        <p:nvSpPr>
          <p:cNvPr id="4" name="Obdélník 3"/>
          <p:cNvSpPr/>
          <p:nvPr/>
        </p:nvSpPr>
        <p:spPr>
          <a:xfrm>
            <a:off x="323528" y="-772150"/>
            <a:ext cx="8208912" cy="747897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r>
              <a:rPr lang="cs-CZ" b="1" dirty="0"/>
              <a:t>Výpůjčka: </a:t>
            </a:r>
            <a:r>
              <a:rPr lang="cs-CZ" dirty="0"/>
              <a:t>§ 2193 - § 2200</a:t>
            </a:r>
            <a:endParaRPr lang="cs-CZ" sz="2800" dirty="0"/>
          </a:p>
          <a:p>
            <a:pPr lvl="0"/>
            <a:r>
              <a:rPr lang="cs-CZ" b="1" dirty="0"/>
              <a:t>strany</a:t>
            </a:r>
            <a:r>
              <a:rPr lang="cs-CZ" dirty="0"/>
              <a:t>: </a:t>
            </a:r>
            <a:r>
              <a:rPr lang="cs-CZ" dirty="0" err="1"/>
              <a:t>půjčitel</a:t>
            </a:r>
            <a:r>
              <a:rPr lang="cs-CZ" dirty="0"/>
              <a:t> a vypůjčitel</a:t>
            </a:r>
            <a:endParaRPr lang="cs-CZ" sz="2800" dirty="0"/>
          </a:p>
          <a:p>
            <a:pPr lvl="0"/>
            <a:r>
              <a:rPr lang="cs-CZ" b="1" i="1" dirty="0"/>
              <a:t>výpůjčka = přenechání nezuživatelné věci k dočasnému bezplatnému užívání</a:t>
            </a:r>
            <a:endParaRPr lang="cs-CZ" sz="2800" dirty="0"/>
          </a:p>
          <a:p>
            <a:pPr lvl="1"/>
            <a:r>
              <a:rPr lang="cs-CZ" dirty="0"/>
              <a:t>vypůjčitel může věc užívat způsobem ujednaným ve smlouvě, jinak způsobem </a:t>
            </a:r>
            <a:r>
              <a:rPr lang="cs-CZ" u="sng" dirty="0"/>
              <a:t>přiměřeným</a:t>
            </a:r>
            <a:r>
              <a:rPr lang="cs-CZ" dirty="0"/>
              <a:t> povaze věci</a:t>
            </a:r>
            <a:endParaRPr lang="cs-CZ" sz="2800" dirty="0"/>
          </a:p>
          <a:p>
            <a:pPr lvl="2"/>
            <a:r>
              <a:rPr lang="cs-CZ" dirty="0"/>
              <a:t>bez souhlasu </a:t>
            </a:r>
            <a:r>
              <a:rPr lang="cs-CZ" dirty="0" err="1"/>
              <a:t>půjčitele</a:t>
            </a:r>
            <a:r>
              <a:rPr lang="cs-CZ" dirty="0"/>
              <a:t> nemůže vypůjčitel dát věc k užívání jiné osobě </a:t>
            </a:r>
            <a:endParaRPr lang="cs-CZ" sz="2800" dirty="0"/>
          </a:p>
          <a:p>
            <a:pPr lvl="0"/>
            <a:r>
              <a:rPr lang="cs-CZ" b="1" dirty="0" err="1"/>
              <a:t>půjčitel</a:t>
            </a:r>
            <a:r>
              <a:rPr lang="cs-CZ" dirty="0"/>
              <a:t>:</a:t>
            </a:r>
            <a:endParaRPr lang="cs-CZ" sz="2800" dirty="0"/>
          </a:p>
          <a:p>
            <a:pPr lvl="1"/>
            <a:r>
              <a:rPr lang="cs-CZ" dirty="0"/>
              <a:t>přenechá vypůjčiteli věc ve stavu </a:t>
            </a:r>
            <a:r>
              <a:rPr lang="cs-CZ" u="sng" dirty="0"/>
              <a:t>způsobilém</a:t>
            </a:r>
            <a:r>
              <a:rPr lang="cs-CZ" dirty="0"/>
              <a:t> k užívání</a:t>
            </a:r>
            <a:endParaRPr lang="cs-CZ" sz="2800" dirty="0"/>
          </a:p>
          <a:p>
            <a:pPr lvl="2"/>
            <a:r>
              <a:rPr lang="cs-CZ" dirty="0"/>
              <a:t>pokud </a:t>
            </a:r>
            <a:r>
              <a:rPr lang="cs-CZ" dirty="0" err="1"/>
              <a:t>půjčitel</a:t>
            </a:r>
            <a:r>
              <a:rPr lang="cs-CZ" dirty="0"/>
              <a:t> zatají vadu věci a ta způsobí škodu, je </a:t>
            </a:r>
            <a:r>
              <a:rPr lang="cs-CZ" dirty="0" err="1"/>
              <a:t>půjčitel</a:t>
            </a:r>
            <a:r>
              <a:rPr lang="cs-CZ" dirty="0"/>
              <a:t> povinen </a:t>
            </a:r>
            <a:r>
              <a:rPr lang="cs-CZ" dirty="0" smtClean="0"/>
              <a:t>poskytnout </a:t>
            </a:r>
            <a:r>
              <a:rPr lang="cs-CZ" dirty="0"/>
              <a:t>vypůjčiteli náhradu této škody</a:t>
            </a:r>
            <a:endParaRPr lang="cs-CZ" sz="2800" dirty="0"/>
          </a:p>
          <a:p>
            <a:pPr lvl="1"/>
            <a:r>
              <a:rPr lang="cs-CZ" dirty="0"/>
              <a:t>poučí vypůjčitele, jak věc užívat (nemusí, pokud jde o obecně známá pravidla nebo z okolností vyplývá, že to není </a:t>
            </a:r>
            <a:r>
              <a:rPr lang="cs-CZ" dirty="0" smtClean="0"/>
              <a:t>potřeba) opět </a:t>
            </a:r>
            <a:r>
              <a:rPr lang="cs-CZ" dirty="0"/>
              <a:t>povinnost nahradit vypůjčiteli případnou škodu, pokud ho nepoučil</a:t>
            </a:r>
            <a:endParaRPr lang="cs-CZ" sz="2800" dirty="0"/>
          </a:p>
          <a:p>
            <a:pPr lvl="1"/>
            <a:r>
              <a:rPr lang="cs-CZ" dirty="0"/>
              <a:t>nemůže se domáhat </a:t>
            </a:r>
            <a:r>
              <a:rPr lang="cs-CZ" u="sng" dirty="0"/>
              <a:t>předčasného vrácení</a:t>
            </a:r>
            <a:r>
              <a:rPr lang="cs-CZ" dirty="0"/>
              <a:t> věci (na rozdíl od výprosy!)</a:t>
            </a:r>
            <a:endParaRPr lang="cs-CZ" sz="2800" dirty="0"/>
          </a:p>
          <a:p>
            <a:pPr lvl="2"/>
            <a:r>
              <a:rPr lang="cs-CZ" dirty="0"/>
              <a:t>předčasné vrácení může žádat, pouze pokud vypůjčitel užívá věc v rozporu se </a:t>
            </a:r>
            <a:r>
              <a:rPr lang="cs-CZ" dirty="0" smtClean="0"/>
              <a:t>smlouvou pokud </a:t>
            </a:r>
            <a:r>
              <a:rPr lang="cs-CZ" dirty="0"/>
              <a:t>si to strany ujednaly, může </a:t>
            </a:r>
            <a:r>
              <a:rPr lang="cs-CZ" dirty="0" err="1"/>
              <a:t>půjčitel</a:t>
            </a:r>
            <a:r>
              <a:rPr lang="cs-CZ" dirty="0"/>
              <a:t> chtít vrácení věci, pokud ji potřebuje nevyhnutelně dříve (a navíc pouze pokud to nemohl předpokládat při uzavírání smlouvy) </a:t>
            </a:r>
            <a:endParaRPr lang="cs-CZ" sz="2800" dirty="0"/>
          </a:p>
          <a:p>
            <a:pPr lvl="1"/>
            <a:r>
              <a:rPr lang="cs-CZ" dirty="0"/>
              <a:t>nese </a:t>
            </a:r>
            <a:r>
              <a:rPr lang="cs-CZ" u="sng" dirty="0"/>
              <a:t>mimořádné náklady</a:t>
            </a:r>
            <a:r>
              <a:rPr lang="cs-CZ" dirty="0"/>
              <a:t> spojené s věcí</a:t>
            </a:r>
            <a:endParaRPr lang="cs-CZ" sz="2800" dirty="0"/>
          </a:p>
          <a:p>
            <a:pPr lvl="2"/>
            <a:r>
              <a:rPr lang="cs-CZ" dirty="0"/>
              <a:t>pouze mimořádné, tj. nikoli obvyklé náklady, ty nese </a:t>
            </a:r>
            <a:r>
              <a:rPr lang="cs-CZ" dirty="0" smtClean="0"/>
              <a:t>vypůjčitel</a:t>
            </a:r>
            <a:endParaRPr lang="cs-CZ" sz="2800" dirty="0"/>
          </a:p>
        </p:txBody>
      </p:sp>
    </p:spTree>
    <p:extLst>
      <p:ext uri="{BB962C8B-B14F-4D97-AF65-F5344CB8AC3E}">
        <p14:creationId xmlns:p14="http://schemas.microsoft.com/office/powerpoint/2010/main" val="8609103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82</a:t>
            </a:fld>
            <a:endParaRPr lang="cs-CZ" dirty="0"/>
          </a:p>
        </p:txBody>
      </p:sp>
      <p:sp>
        <p:nvSpPr>
          <p:cNvPr id="4" name="Obdélník 3"/>
          <p:cNvSpPr/>
          <p:nvPr/>
        </p:nvSpPr>
        <p:spPr>
          <a:xfrm>
            <a:off x="323528" y="-772150"/>
            <a:ext cx="8208912" cy="578619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000" dirty="0" smtClean="0"/>
          </a:p>
          <a:p>
            <a:pPr lvl="0" algn="just"/>
            <a:r>
              <a:rPr lang="cs-CZ" b="1" dirty="0"/>
              <a:t>vypůjčitel:</a:t>
            </a:r>
            <a:endParaRPr lang="cs-CZ" sz="2800" dirty="0"/>
          </a:p>
          <a:p>
            <a:pPr lvl="1" algn="just"/>
            <a:r>
              <a:rPr lang="cs-CZ" dirty="0"/>
              <a:t>má začít užívat věc bez zbytečného odkladu a po splnění účelu, ke kterému mu byla věc půjčena, ji má opět bez zbytečného odkladu vrátit</a:t>
            </a:r>
            <a:endParaRPr lang="cs-CZ" sz="2800" dirty="0"/>
          </a:p>
          <a:p>
            <a:pPr lvl="1" algn="just"/>
            <a:r>
              <a:rPr lang="cs-CZ" dirty="0"/>
              <a:t>má právo vrátit věc předčasně (NE pokud by tím </a:t>
            </a:r>
            <a:r>
              <a:rPr lang="cs-CZ" dirty="0" err="1"/>
              <a:t>půjčiteli</a:t>
            </a:r>
            <a:r>
              <a:rPr lang="cs-CZ" dirty="0"/>
              <a:t> způsobil potíže)</a:t>
            </a:r>
            <a:endParaRPr lang="cs-CZ" sz="2800" dirty="0"/>
          </a:p>
          <a:p>
            <a:pPr lvl="1" algn="just"/>
            <a:r>
              <a:rPr lang="cs-CZ" dirty="0"/>
              <a:t>nese </a:t>
            </a:r>
            <a:r>
              <a:rPr lang="cs-CZ" u="sng" dirty="0"/>
              <a:t>obvyklé náklady</a:t>
            </a:r>
            <a:r>
              <a:rPr lang="cs-CZ" dirty="0"/>
              <a:t> spojené s užíváním věci</a:t>
            </a:r>
            <a:endParaRPr lang="cs-CZ" sz="2800" dirty="0"/>
          </a:p>
          <a:p>
            <a:pPr lvl="2" algn="just"/>
            <a:r>
              <a:rPr lang="cs-CZ" dirty="0"/>
              <a:t>pokud vynaloží mimořádné náklady, náleží mu náhrada jako v případě nepřikázaného jednatelství</a:t>
            </a:r>
            <a:endParaRPr lang="cs-CZ" sz="2800" dirty="0"/>
          </a:p>
          <a:p>
            <a:pPr lvl="0" algn="just"/>
            <a:r>
              <a:rPr lang="cs-CZ" b="1" dirty="0"/>
              <a:t>soud</a:t>
            </a:r>
            <a:r>
              <a:rPr lang="cs-CZ" dirty="0"/>
              <a:t>: práva obou stran musí být uplatněna do 3 měsíců od vrácení věci</a:t>
            </a:r>
            <a:endParaRPr lang="cs-CZ" sz="2800" dirty="0"/>
          </a:p>
          <a:p>
            <a:pPr lvl="1" algn="just"/>
            <a:r>
              <a:rPr lang="cs-CZ" dirty="0"/>
              <a:t>jinak může druhá strana namítat opožděné uplatnění práva a soud toto právo nepřizná</a:t>
            </a:r>
            <a:endParaRPr lang="cs-CZ" sz="2800" dirty="0"/>
          </a:p>
          <a:p>
            <a:pPr lvl="0" algn="just"/>
            <a:endParaRPr lang="cs-CZ" b="1"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12444223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83</a:t>
            </a:fld>
            <a:endParaRPr lang="cs-CZ" dirty="0"/>
          </a:p>
        </p:txBody>
      </p:sp>
      <p:sp>
        <p:nvSpPr>
          <p:cNvPr id="4" name="Obdélník 3"/>
          <p:cNvSpPr/>
          <p:nvPr/>
        </p:nvSpPr>
        <p:spPr>
          <a:xfrm>
            <a:off x="323528" y="-772150"/>
            <a:ext cx="8208912" cy="834074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r>
              <a:rPr lang="cs-CZ" b="1" dirty="0"/>
              <a:t>Zápůjčka: </a:t>
            </a:r>
            <a:r>
              <a:rPr lang="cs-CZ" dirty="0"/>
              <a:t>§ 2390 - § 2394</a:t>
            </a:r>
            <a:endParaRPr lang="cs-CZ" sz="2800" dirty="0"/>
          </a:p>
          <a:p>
            <a:pPr lvl="0"/>
            <a:r>
              <a:rPr lang="cs-CZ" b="1" dirty="0"/>
              <a:t>strany</a:t>
            </a:r>
            <a:r>
              <a:rPr lang="cs-CZ" dirty="0"/>
              <a:t>: zapůjčitel a </a:t>
            </a:r>
            <a:r>
              <a:rPr lang="cs-CZ" dirty="0" err="1"/>
              <a:t>vydlužitel</a:t>
            </a:r>
            <a:endParaRPr lang="cs-CZ" sz="2800" dirty="0"/>
          </a:p>
          <a:p>
            <a:pPr lvl="0"/>
            <a:r>
              <a:rPr lang="cs-CZ" b="1" i="1" dirty="0"/>
              <a:t>zápůjčka = přenechání </a:t>
            </a:r>
            <a:r>
              <a:rPr lang="cs-CZ" b="1" i="1" u="sng" dirty="0"/>
              <a:t>zastupitelné</a:t>
            </a:r>
            <a:r>
              <a:rPr lang="cs-CZ" b="1" i="1" dirty="0"/>
              <a:t> věci k užívání podle </a:t>
            </a:r>
            <a:r>
              <a:rPr lang="cs-CZ" b="1" i="1" u="sng" dirty="0"/>
              <a:t>libosti</a:t>
            </a:r>
            <a:r>
              <a:rPr lang="cs-CZ" b="1" i="1" dirty="0"/>
              <a:t>, po čase vrácení věci stejného druhu</a:t>
            </a:r>
            <a:endParaRPr lang="cs-CZ" sz="2800" dirty="0"/>
          </a:p>
          <a:p>
            <a:pPr lvl="0"/>
            <a:r>
              <a:rPr lang="cs-CZ" b="1" dirty="0"/>
              <a:t>vrácení </a:t>
            </a:r>
            <a:r>
              <a:rPr lang="cs-CZ" b="1" dirty="0" smtClean="0"/>
              <a:t>zápůjčky: </a:t>
            </a:r>
            <a:r>
              <a:rPr lang="cs-CZ" dirty="0" smtClean="0"/>
              <a:t>splácí </a:t>
            </a:r>
            <a:r>
              <a:rPr lang="cs-CZ" dirty="0"/>
              <a:t>se v měně podle místa plnění</a:t>
            </a:r>
            <a:endParaRPr lang="cs-CZ" sz="2800" dirty="0"/>
          </a:p>
          <a:p>
            <a:pPr lvl="1"/>
            <a:r>
              <a:rPr lang="cs-CZ" dirty="0"/>
              <a:t>pokud se má splatit v jiné měně, než v jaké byla poskytnuta, vrací se </a:t>
            </a:r>
            <a:r>
              <a:rPr lang="cs-CZ" u="sng" dirty="0"/>
              <a:t>hodnota</a:t>
            </a:r>
            <a:r>
              <a:rPr lang="cs-CZ" dirty="0"/>
              <a:t> rovnající se tomu, co bylo dáno</a:t>
            </a:r>
            <a:endParaRPr lang="cs-CZ" sz="2800" dirty="0"/>
          </a:p>
          <a:p>
            <a:pPr lvl="1"/>
            <a:r>
              <a:rPr lang="cs-CZ" dirty="0"/>
              <a:t>u nepeněžitých zápůjček – vrací se věc </a:t>
            </a:r>
            <a:r>
              <a:rPr lang="cs-CZ" u="sng" dirty="0"/>
              <a:t>stejného druhu</a:t>
            </a:r>
            <a:r>
              <a:rPr lang="cs-CZ" dirty="0"/>
              <a:t>, jaká byla dána</a:t>
            </a:r>
            <a:endParaRPr lang="cs-CZ" sz="2800" dirty="0"/>
          </a:p>
          <a:p>
            <a:pPr lvl="2"/>
            <a:r>
              <a:rPr lang="cs-CZ" dirty="0"/>
              <a:t>nezáleží na tom, zda mezitím cena takové věci stoupla nebo klesla</a:t>
            </a:r>
            <a:endParaRPr lang="cs-CZ" sz="2800" dirty="0"/>
          </a:p>
          <a:p>
            <a:pPr lvl="1"/>
            <a:r>
              <a:rPr lang="cs-CZ" dirty="0"/>
              <a:t>pokud smlouva nestanoví, kdy má být zápůjčka vrácena, je splatná po uplynutí </a:t>
            </a:r>
            <a:r>
              <a:rPr lang="cs-CZ" u="sng" dirty="0"/>
              <a:t>6 týdenní</a:t>
            </a:r>
            <a:r>
              <a:rPr lang="cs-CZ" dirty="0"/>
              <a:t> výpovědní doby</a:t>
            </a:r>
            <a:endParaRPr lang="cs-CZ" sz="2800" dirty="0"/>
          </a:p>
          <a:p>
            <a:pPr lvl="2"/>
            <a:r>
              <a:rPr lang="cs-CZ" dirty="0"/>
              <a:t>smlouva může určit jinou délku výpovědní doby</a:t>
            </a:r>
            <a:endParaRPr lang="cs-CZ" sz="2800" dirty="0"/>
          </a:p>
          <a:p>
            <a:pPr lvl="2"/>
            <a:r>
              <a:rPr lang="cs-CZ" dirty="0"/>
              <a:t>pokud nejsou sjednané úroky, lze zápůjčku splatit i bez výpovědi</a:t>
            </a:r>
            <a:endParaRPr lang="cs-CZ" sz="2800" dirty="0"/>
          </a:p>
          <a:p>
            <a:pPr lvl="1"/>
            <a:r>
              <a:rPr lang="cs-CZ" dirty="0"/>
              <a:t>pokud má být zápůjčka vracena ve splátkách a </a:t>
            </a:r>
            <a:r>
              <a:rPr lang="cs-CZ" dirty="0" err="1"/>
              <a:t>vydlužitel</a:t>
            </a:r>
            <a:r>
              <a:rPr lang="cs-CZ" dirty="0"/>
              <a:t> je </a:t>
            </a:r>
            <a:r>
              <a:rPr lang="cs-CZ" u="sng" dirty="0"/>
              <a:t>v prodlení</a:t>
            </a:r>
            <a:r>
              <a:rPr lang="cs-CZ" dirty="0"/>
              <a:t> s vracením více než 2 splátek (nebo 1 splátky po dobu delší než 3 měsíce), může zapůjčitel od smlouvy </a:t>
            </a:r>
            <a:r>
              <a:rPr lang="cs-CZ" u="sng" dirty="0"/>
              <a:t>odstoupit</a:t>
            </a:r>
            <a:r>
              <a:rPr lang="cs-CZ" dirty="0"/>
              <a:t> a požadovat splnění dluhu i s úroky</a:t>
            </a:r>
            <a:endParaRPr lang="cs-CZ" sz="2800" dirty="0"/>
          </a:p>
          <a:p>
            <a:pPr lvl="0"/>
            <a:r>
              <a:rPr lang="cs-CZ" b="1" dirty="0"/>
              <a:t>úroky:</a:t>
            </a:r>
            <a:endParaRPr lang="cs-CZ" sz="2800" dirty="0"/>
          </a:p>
          <a:p>
            <a:pPr lvl="1"/>
            <a:r>
              <a:rPr lang="cs-CZ" dirty="0"/>
              <a:t>úroky lze sjednat u </a:t>
            </a:r>
            <a:r>
              <a:rPr lang="cs-CZ" u="sng" dirty="0"/>
              <a:t>peněžité zápůjčky</a:t>
            </a:r>
            <a:r>
              <a:rPr lang="cs-CZ" dirty="0"/>
              <a:t> nebo zápůjčky poskytnuté v cenných </a:t>
            </a:r>
            <a:r>
              <a:rPr lang="cs-CZ" dirty="0" smtClean="0"/>
              <a:t>papírech u </a:t>
            </a:r>
            <a:r>
              <a:rPr lang="cs-CZ" dirty="0"/>
              <a:t>nepeněžité zápůjčky lze místo úroků sjednat plnění přiměřeně </a:t>
            </a:r>
            <a:r>
              <a:rPr lang="cs-CZ" u="sng" dirty="0"/>
              <a:t>většího množství</a:t>
            </a:r>
            <a:r>
              <a:rPr lang="cs-CZ" dirty="0"/>
              <a:t> věci nebo věci lepší jakosti (ale stejného druhu)</a:t>
            </a:r>
            <a:endParaRPr lang="cs-CZ" sz="2800" dirty="0"/>
          </a:p>
          <a:p>
            <a:pPr lvl="0" algn="just"/>
            <a:endParaRPr lang="cs-CZ" sz="2400" b="1" dirty="0" smtClean="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22945598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84</a:t>
            </a:fld>
            <a:endParaRPr lang="cs-CZ" dirty="0"/>
          </a:p>
        </p:txBody>
      </p:sp>
      <p:sp>
        <p:nvSpPr>
          <p:cNvPr id="4" name="Obdélník 3"/>
          <p:cNvSpPr/>
          <p:nvPr/>
        </p:nvSpPr>
        <p:spPr>
          <a:xfrm>
            <a:off x="323528" y="-772150"/>
            <a:ext cx="8208912" cy="797141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r>
              <a:rPr lang="cs-CZ" b="1" dirty="0" smtClean="0"/>
              <a:t>Úvěr</a:t>
            </a:r>
            <a:r>
              <a:rPr lang="cs-CZ" b="1" dirty="0"/>
              <a:t>: </a:t>
            </a:r>
            <a:r>
              <a:rPr lang="cs-CZ" dirty="0"/>
              <a:t>§ 2395 - § 2400</a:t>
            </a:r>
            <a:endParaRPr lang="cs-CZ" sz="2800" dirty="0"/>
          </a:p>
          <a:p>
            <a:pPr lvl="0"/>
            <a:r>
              <a:rPr lang="cs-CZ" b="1" dirty="0"/>
              <a:t>strany</a:t>
            </a:r>
            <a:r>
              <a:rPr lang="cs-CZ" dirty="0"/>
              <a:t>: úvěrující (ten, kdo poskytuje peníze) a úvěrovaný (komu jsou poskytovány)</a:t>
            </a:r>
            <a:endParaRPr lang="cs-CZ" sz="2800" dirty="0"/>
          </a:p>
          <a:p>
            <a:pPr lvl="0"/>
            <a:r>
              <a:rPr lang="cs-CZ" b="1" i="1" dirty="0"/>
              <a:t>úvěr = poskytnutí </a:t>
            </a:r>
            <a:r>
              <a:rPr lang="cs-CZ" b="1" i="1" u="sng" dirty="0"/>
              <a:t>peněžních prostředků</a:t>
            </a:r>
            <a:r>
              <a:rPr lang="cs-CZ" b="1" i="1" dirty="0"/>
              <a:t> ve prospěch úvěrovaného, který se zavazuje prostředky vrátit a zaplatit </a:t>
            </a:r>
            <a:r>
              <a:rPr lang="cs-CZ" b="1" i="1" u="sng" dirty="0"/>
              <a:t>úroky</a:t>
            </a:r>
            <a:endParaRPr lang="cs-CZ" sz="2800" dirty="0"/>
          </a:p>
          <a:p>
            <a:pPr lvl="0"/>
            <a:r>
              <a:rPr lang="cs-CZ" b="1" dirty="0"/>
              <a:t>úvěrovaný:</a:t>
            </a:r>
            <a:endParaRPr lang="cs-CZ" sz="2800" dirty="0"/>
          </a:p>
          <a:p>
            <a:pPr lvl="1"/>
            <a:r>
              <a:rPr lang="cs-CZ" dirty="0"/>
              <a:t>vrací peněžní prostředky v </a:t>
            </a:r>
            <a:r>
              <a:rPr lang="cs-CZ" u="sng" dirty="0"/>
              <a:t>měně</a:t>
            </a:r>
            <a:r>
              <a:rPr lang="cs-CZ" dirty="0"/>
              <a:t>, v jaké mu byly poskytnuty (stejně tak úroky)</a:t>
            </a:r>
            <a:endParaRPr lang="cs-CZ" sz="2800" dirty="0"/>
          </a:p>
          <a:p>
            <a:pPr lvl="1"/>
            <a:r>
              <a:rPr lang="cs-CZ" dirty="0"/>
              <a:t>má právo, aby mu úvěrující poskytl peníze ve lhůtě určené ve smlouvě</a:t>
            </a:r>
            <a:endParaRPr lang="cs-CZ" sz="2800" dirty="0"/>
          </a:p>
          <a:p>
            <a:pPr lvl="2"/>
            <a:r>
              <a:rPr lang="cs-CZ" dirty="0"/>
              <a:t>není-li lhůta ujednána, může žádat poskytnutí, dokud závazek trvá</a:t>
            </a:r>
            <a:endParaRPr lang="cs-CZ" sz="2800" dirty="0"/>
          </a:p>
          <a:p>
            <a:pPr lvl="1"/>
            <a:r>
              <a:rPr lang="cs-CZ" dirty="0"/>
              <a:t>vrátí poskytnuté prostředky v dohodnuté </a:t>
            </a:r>
            <a:r>
              <a:rPr lang="cs-CZ" dirty="0" smtClean="0"/>
              <a:t>době jinak </a:t>
            </a:r>
            <a:r>
              <a:rPr lang="cs-CZ" dirty="0"/>
              <a:t>do měsíce ode dne, kdy byl požádán o </a:t>
            </a:r>
            <a:r>
              <a:rPr lang="cs-CZ" dirty="0" smtClean="0"/>
              <a:t>vrácení může </a:t>
            </a:r>
            <a:r>
              <a:rPr lang="cs-CZ" dirty="0"/>
              <a:t>je vrátit i před smluvenou dobou (úroky pak platí jen za dobu do vrácení prostředků)</a:t>
            </a:r>
            <a:endParaRPr lang="cs-CZ" sz="2800" dirty="0"/>
          </a:p>
          <a:p>
            <a:pPr lvl="0"/>
            <a:r>
              <a:rPr lang="cs-CZ" b="1" dirty="0"/>
              <a:t>úvěrující:</a:t>
            </a:r>
            <a:endParaRPr lang="cs-CZ" sz="2800" dirty="0"/>
          </a:p>
          <a:p>
            <a:pPr lvl="1"/>
            <a:r>
              <a:rPr lang="cs-CZ" dirty="0"/>
              <a:t>poskytne úvěrovanému peníze na jeho žádost, v době určené v žádosti</a:t>
            </a:r>
            <a:endParaRPr lang="cs-CZ" sz="2800" dirty="0"/>
          </a:p>
          <a:p>
            <a:pPr lvl="2"/>
            <a:r>
              <a:rPr lang="cs-CZ" dirty="0"/>
              <a:t>pokud úvěrovaný dobu neurčí, má to být bez zbytečného odkladu</a:t>
            </a:r>
            <a:endParaRPr lang="cs-CZ" sz="2800" dirty="0"/>
          </a:p>
          <a:p>
            <a:pPr lvl="1"/>
            <a:r>
              <a:rPr lang="cs-CZ" dirty="0"/>
              <a:t>pokud byl úvěr poskytnut jen na určitý </a:t>
            </a:r>
            <a:r>
              <a:rPr lang="cs-CZ" u="sng" dirty="0"/>
              <a:t>účel</a:t>
            </a:r>
            <a:r>
              <a:rPr lang="cs-CZ" dirty="0"/>
              <a:t>…</a:t>
            </a:r>
            <a:endParaRPr lang="cs-CZ" sz="2800" dirty="0"/>
          </a:p>
          <a:p>
            <a:pPr lvl="2"/>
            <a:r>
              <a:rPr lang="cs-CZ" dirty="0"/>
              <a:t>může úvěrující omezit poskytnutí peněz pouze na plnění povinností v souvislosti s daným účelem</a:t>
            </a:r>
            <a:endParaRPr lang="cs-CZ" sz="2800" dirty="0"/>
          </a:p>
          <a:p>
            <a:pPr lvl="2"/>
            <a:r>
              <a:rPr lang="cs-CZ" dirty="0"/>
              <a:t>a úvěrovaný je použil k jinému účelu, může úvěrující od smlouvy </a:t>
            </a:r>
            <a:r>
              <a:rPr lang="cs-CZ" u="sng" dirty="0"/>
              <a:t>odstoupit</a:t>
            </a:r>
            <a:r>
              <a:rPr lang="cs-CZ" dirty="0"/>
              <a:t> a žádat bezodkladné vrácení poskytnutých prostředků včetně úroků</a:t>
            </a:r>
            <a:endParaRPr lang="cs-CZ" sz="2800" dirty="0"/>
          </a:p>
          <a:p>
            <a:pPr lvl="3"/>
            <a:r>
              <a:rPr lang="cs-CZ" dirty="0"/>
              <a:t>to platí, i když je použití peněz ke smluvenému účelu </a:t>
            </a:r>
            <a:r>
              <a:rPr lang="cs-CZ" u="sng" dirty="0"/>
              <a:t>nemožné</a:t>
            </a:r>
            <a:r>
              <a:rPr lang="cs-CZ" dirty="0"/>
              <a:t>!</a:t>
            </a:r>
            <a:endParaRPr lang="cs-CZ" sz="28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4267175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85</a:t>
            </a:fld>
            <a:endParaRPr lang="cs-CZ" dirty="0"/>
          </a:p>
        </p:txBody>
      </p:sp>
      <p:sp>
        <p:nvSpPr>
          <p:cNvPr id="4" name="TextovéPole 3"/>
          <p:cNvSpPr txBox="1"/>
          <p:nvPr/>
        </p:nvSpPr>
        <p:spPr>
          <a:xfrm>
            <a:off x="611560" y="803252"/>
            <a:ext cx="8136904" cy="8402300"/>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dirty="0"/>
              <a:t>právem reprobované</a:t>
            </a:r>
            <a:r>
              <a:rPr lang="cs-CZ" sz="2000" dirty="0"/>
              <a:t>. Druhou jmenovanou kategorii označujeme jako </a:t>
            </a:r>
            <a:r>
              <a:rPr lang="cs-CZ" sz="2000" b="1" dirty="0"/>
              <a:t>protiprávní jednání či protiprávní čin</a:t>
            </a:r>
            <a:r>
              <a:rPr lang="cs-CZ" sz="2000" dirty="0"/>
              <a:t>.</a:t>
            </a:r>
          </a:p>
          <a:p>
            <a:r>
              <a:rPr lang="cs-CZ" sz="2000" dirty="0"/>
              <a:t> </a:t>
            </a:r>
          </a:p>
          <a:p>
            <a:r>
              <a:rPr lang="cs-CZ" sz="2000" dirty="0"/>
              <a:t>Právní jednání může být v rozporu s objektivním právem, v takovém případě se jedná o </a:t>
            </a:r>
            <a:r>
              <a:rPr lang="cs-CZ" sz="2000" b="1" dirty="0"/>
              <a:t>porušení mimosmluvní povinnosti</a:t>
            </a:r>
            <a:r>
              <a:rPr lang="cs-CZ" sz="2000" dirty="0"/>
              <a:t>, anebo v rozporu s tím, co si strany ujednaly ve smlouvě, kde jde o </a:t>
            </a:r>
            <a:r>
              <a:rPr lang="cs-CZ" sz="2000" b="1" dirty="0"/>
              <a:t>porušení smluvní </a:t>
            </a:r>
            <a:r>
              <a:rPr lang="cs-CZ" sz="2000" b="1" dirty="0" smtClean="0"/>
              <a:t>povinnosti</a:t>
            </a:r>
          </a:p>
          <a:p>
            <a:r>
              <a:rPr lang="cs-CZ" sz="2000" b="1" dirty="0" smtClean="0"/>
              <a:t>= jednání v rozporu s objektivním právem</a:t>
            </a:r>
          </a:p>
          <a:p>
            <a:endParaRPr lang="cs-CZ" sz="2000" dirty="0" smtClean="0"/>
          </a:p>
          <a:p>
            <a:r>
              <a:rPr lang="cs-CZ" sz="2000" dirty="0" smtClean="0"/>
              <a:t>Právní </a:t>
            </a:r>
            <a:r>
              <a:rPr lang="cs-CZ" sz="2000" dirty="0"/>
              <a:t>následky protiprávního jednání se nazývají </a:t>
            </a:r>
            <a:r>
              <a:rPr lang="cs-CZ" sz="2000" b="1" dirty="0"/>
              <a:t>nepříznivé (negativní) právní </a:t>
            </a:r>
            <a:r>
              <a:rPr lang="cs-CZ" sz="2000" b="1" dirty="0" smtClean="0"/>
              <a:t>následky</a:t>
            </a:r>
            <a:r>
              <a:rPr lang="cs-CZ" sz="2000" dirty="0"/>
              <a:t> </a:t>
            </a:r>
            <a:r>
              <a:rPr lang="cs-CZ" sz="2000" dirty="0" smtClean="0"/>
              <a:t>= vzniká </a:t>
            </a:r>
            <a:r>
              <a:rPr lang="cs-CZ" sz="2000" b="1" u="sng" dirty="0" smtClean="0"/>
              <a:t>odpovědnost za toto jednání </a:t>
            </a:r>
            <a:r>
              <a:rPr lang="cs-CZ" sz="2000" dirty="0" smtClean="0"/>
              <a:t>a povinnost </a:t>
            </a:r>
            <a:r>
              <a:rPr lang="cs-CZ" sz="2000" b="1" u="sng" dirty="0" smtClean="0"/>
              <a:t>nahradit škodu</a:t>
            </a:r>
            <a:endParaRPr lang="cs-CZ" sz="2000" b="1" u="sng" dirty="0"/>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212715731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86</a:t>
            </a:fld>
            <a:endParaRPr lang="cs-CZ" dirty="0"/>
          </a:p>
        </p:txBody>
      </p:sp>
      <p:sp>
        <p:nvSpPr>
          <p:cNvPr id="5" name="TextovéPole 4"/>
          <p:cNvSpPr txBox="1"/>
          <p:nvPr/>
        </p:nvSpPr>
        <p:spPr>
          <a:xfrm>
            <a:off x="395534" y="207896"/>
            <a:ext cx="8137057" cy="8525411"/>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r>
              <a:rPr lang="cs-CZ" b="1" dirty="0"/>
              <a:t>Obecné předpoklady vzniku odpovědnostního závazku</a:t>
            </a:r>
            <a:r>
              <a:rPr lang="cs-CZ" b="1" dirty="0" smtClean="0"/>
              <a:t>:</a:t>
            </a:r>
          </a:p>
          <a:p>
            <a:endParaRPr lang="cs-CZ" dirty="0"/>
          </a:p>
          <a:p>
            <a:pPr lvl="0" algn="just"/>
            <a:r>
              <a:rPr lang="cs-CZ" sz="2000" b="1" dirty="0"/>
              <a:t>delikt</a:t>
            </a:r>
            <a:r>
              <a:rPr lang="cs-CZ" sz="2000" dirty="0"/>
              <a:t>: deliktem se rozumí nesplnění či porušení právní povinnosti, delikty způsobující újmu se dále dělí na ty, jež vyvolají </a:t>
            </a:r>
            <a:r>
              <a:rPr lang="cs-CZ" sz="2000" b="1" dirty="0"/>
              <a:t>majetkovou újmu</a:t>
            </a:r>
            <a:r>
              <a:rPr lang="cs-CZ" sz="2000" dirty="0"/>
              <a:t> a </a:t>
            </a:r>
            <a:r>
              <a:rPr lang="cs-CZ" sz="2000" b="1" dirty="0"/>
              <a:t>nemajetkovou újmu</a:t>
            </a:r>
            <a:r>
              <a:rPr lang="cs-CZ" sz="2000" dirty="0"/>
              <a:t> (delikty způsobující vady, delikty z prodlení a delikty vznikající zneužitím nebo omezením </a:t>
            </a:r>
            <a:r>
              <a:rPr lang="cs-CZ" sz="2000" dirty="0" smtClean="0"/>
              <a:t>soutěže)</a:t>
            </a:r>
          </a:p>
          <a:p>
            <a:pPr lvl="0" algn="just"/>
            <a:r>
              <a:rPr lang="cs-CZ" sz="2000" b="1" dirty="0" smtClean="0"/>
              <a:t>újma</a:t>
            </a:r>
            <a:r>
              <a:rPr lang="cs-CZ" sz="2000" dirty="0"/>
              <a:t>: škoda (újma na jmění) bývá definována jako </a:t>
            </a:r>
            <a:r>
              <a:rPr lang="cs-CZ" sz="2000" b="1" dirty="0"/>
              <a:t>majetková újma</a:t>
            </a:r>
            <a:r>
              <a:rPr lang="cs-CZ" sz="2000" dirty="0"/>
              <a:t> vyjádřitelná v penězích, zahrnuje v sobě škodu skutečnou i ušlý zisk; povinnost nahradit </a:t>
            </a:r>
            <a:r>
              <a:rPr lang="cs-CZ" sz="2000" b="1" dirty="0"/>
              <a:t>nemajetkovou újmu</a:t>
            </a:r>
            <a:r>
              <a:rPr lang="cs-CZ" sz="2000" dirty="0"/>
              <a:t> musí výslovně zakotvit zákon či smlouva, týká se zpravidla porušení přirozených práv člověka </a:t>
            </a:r>
            <a:endParaRPr lang="cs-CZ" sz="2000" dirty="0" smtClean="0"/>
          </a:p>
          <a:p>
            <a:pPr lvl="0" algn="just"/>
            <a:endParaRPr lang="cs-CZ" sz="2000" b="1" dirty="0"/>
          </a:p>
          <a:p>
            <a:pPr lvl="0" algn="just"/>
            <a:r>
              <a:rPr lang="cs-CZ" sz="2000" b="1" dirty="0" smtClean="0"/>
              <a:t>kauzální </a:t>
            </a:r>
            <a:r>
              <a:rPr lang="cs-CZ" sz="2000" b="1" dirty="0"/>
              <a:t>nexus</a:t>
            </a:r>
            <a:r>
              <a:rPr lang="cs-CZ" sz="2000" dirty="0"/>
              <a:t>: příčinná souvislost mezi deliktem a vzniklou škodou, škoda je přímým následkem </a:t>
            </a:r>
            <a:r>
              <a:rPr lang="cs-CZ" sz="2000" dirty="0" smtClean="0"/>
              <a:t>deliktu</a:t>
            </a:r>
          </a:p>
          <a:p>
            <a:pPr lvl="0" algn="just"/>
            <a:endParaRPr lang="cs-CZ" sz="2000" dirty="0"/>
          </a:p>
          <a:p>
            <a:pPr lvl="0"/>
            <a:r>
              <a:rPr lang="cs-CZ" sz="2000" b="1" dirty="0"/>
              <a:t>zavinění</a:t>
            </a:r>
            <a:r>
              <a:rPr lang="cs-CZ" sz="2000" dirty="0"/>
              <a:t>: vnitřní psychický stav škůdce k jeho jednání a následkům tohoto </a:t>
            </a:r>
            <a:r>
              <a:rPr lang="cs-CZ" sz="2000" dirty="0" smtClean="0"/>
              <a:t>jednání</a:t>
            </a:r>
            <a:endParaRPr lang="cs-CZ" sz="2000" b="1" dirty="0" smtClean="0"/>
          </a:p>
          <a:p>
            <a:pPr algn="just"/>
            <a:endParaRPr lang="cs-CZ" b="1" dirty="0"/>
          </a:p>
          <a:p>
            <a:pPr lvl="0" algn="just"/>
            <a:endParaRPr lang="cs-CZ" dirty="0" smtClean="0"/>
          </a:p>
          <a:p>
            <a:pPr lvl="0" algn="just"/>
            <a:endParaRPr lang="cs-CZ" b="1" dirty="0"/>
          </a:p>
          <a:p>
            <a:pPr algn="just"/>
            <a:endParaRPr lang="cs-CZ" b="1" dirty="0" smtClean="0"/>
          </a:p>
          <a:p>
            <a:pPr algn="just"/>
            <a:endParaRPr lang="cs-CZ" dirty="0"/>
          </a:p>
          <a:p>
            <a:pPr algn="just"/>
            <a:endParaRPr lang="cs-CZ" dirty="0"/>
          </a:p>
          <a:p>
            <a:pPr algn="just"/>
            <a:r>
              <a:rPr lang="cs-CZ" dirty="0" smtClean="0"/>
              <a:t> </a:t>
            </a:r>
            <a:endParaRPr lang="cs-CZ"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8827953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87</a:t>
            </a:fld>
            <a:endParaRPr lang="cs-CZ" dirty="0"/>
          </a:p>
        </p:txBody>
      </p:sp>
      <p:sp>
        <p:nvSpPr>
          <p:cNvPr id="4" name="TextovéPole 3"/>
          <p:cNvSpPr txBox="1"/>
          <p:nvPr/>
        </p:nvSpPr>
        <p:spPr>
          <a:xfrm>
            <a:off x="251520" y="620688"/>
            <a:ext cx="8208912" cy="4893647"/>
          </a:xfrm>
          <a:prstGeom prst="rect">
            <a:avLst/>
          </a:prstGeom>
          <a:noFill/>
        </p:spPr>
        <p:txBody>
          <a:bodyPr wrap="square" rtlCol="0">
            <a:spAutoFit/>
          </a:bodyPr>
          <a:lstStyle/>
          <a:p>
            <a:r>
              <a:rPr lang="cs-CZ" sz="2400" b="1" dirty="0"/>
              <a:t>O</a:t>
            </a:r>
            <a:r>
              <a:rPr lang="cs-CZ" sz="2400" b="1" dirty="0" smtClean="0"/>
              <a:t>dpovědnost v občanském právu</a:t>
            </a:r>
          </a:p>
          <a:p>
            <a:endParaRPr lang="cs-CZ" sz="2400" b="1" dirty="0"/>
          </a:p>
          <a:p>
            <a:r>
              <a:rPr lang="cs-CZ" sz="2400" b="1" dirty="0" smtClean="0"/>
              <a:t>Zvláštní ustanovení k odpovědnosti nahradit škodu – výběr</a:t>
            </a:r>
          </a:p>
          <a:p>
            <a:endParaRPr lang="cs-CZ" sz="2400" b="1" dirty="0"/>
          </a:p>
          <a:p>
            <a:pPr lvl="0" algn="just"/>
            <a:r>
              <a:rPr lang="cs-CZ" sz="2400" b="1" dirty="0"/>
              <a:t>škoda způsobená zvířetem </a:t>
            </a:r>
            <a:r>
              <a:rPr lang="cs-CZ" sz="2400" dirty="0"/>
              <a:t>(§§ 2933-2935 </a:t>
            </a:r>
            <a:r>
              <a:rPr lang="cs-CZ" sz="2400" dirty="0" smtClean="0"/>
              <a:t>OZ</a:t>
            </a:r>
            <a:r>
              <a:rPr lang="cs-CZ" sz="2400" dirty="0"/>
              <a:t>) – povinnost hradit škodu má </a:t>
            </a:r>
            <a:r>
              <a:rPr lang="cs-CZ" sz="2400" b="1" dirty="0"/>
              <a:t>vlastník zvířete </a:t>
            </a:r>
            <a:r>
              <a:rPr lang="cs-CZ" sz="2400" dirty="0"/>
              <a:t>(zvíře bylo pod jeho dohledem, pod dohledem osoby, které jej svěřil, zvíře mu uprchlo nebo se zatoulalo), </a:t>
            </a:r>
            <a:r>
              <a:rPr lang="cs-CZ" sz="2400" b="1" dirty="0"/>
              <a:t>osoba, které bylo zvíře svěřeno </a:t>
            </a:r>
            <a:r>
              <a:rPr lang="cs-CZ" sz="2400" dirty="0"/>
              <a:t>(společně a nerozdílně s vlastníkem), </a:t>
            </a:r>
            <a:r>
              <a:rPr lang="cs-CZ" sz="2400" b="1" dirty="0"/>
              <a:t>třetí osoba, která zvíře vlastníku nebo osobě, jíž bylo svěřeno, svémocně odňala </a:t>
            </a:r>
            <a:r>
              <a:rPr lang="cs-CZ" sz="2400" dirty="0"/>
              <a:t>(nemůže se zprostit, výše uvedené osoby ale odpovídají solidárně s ní, pokud neprokáží, že odnětí nemohly zabránit</a:t>
            </a:r>
            <a:r>
              <a:rPr lang="cs-CZ" sz="2400" dirty="0" smtClean="0"/>
              <a:t>)</a:t>
            </a:r>
            <a:endParaRPr lang="cs-CZ" sz="2400" b="1" dirty="0"/>
          </a:p>
          <a:p>
            <a:endParaRPr lang="cs-CZ" sz="2400" b="1" dirty="0" smtClean="0"/>
          </a:p>
        </p:txBody>
      </p:sp>
    </p:spTree>
    <p:extLst>
      <p:ext uri="{BB962C8B-B14F-4D97-AF65-F5344CB8AC3E}">
        <p14:creationId xmlns:p14="http://schemas.microsoft.com/office/powerpoint/2010/main" val="73049864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88</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O</a:t>
            </a:r>
            <a:r>
              <a:rPr lang="cs-CZ" sz="2400" b="1" dirty="0" smtClean="0"/>
              <a:t>dpovědnost v občanském právu </a:t>
            </a:r>
          </a:p>
          <a:p>
            <a:pPr lvl="0" algn="just"/>
            <a:endParaRPr lang="cs-CZ" b="1" dirty="0" smtClean="0"/>
          </a:p>
          <a:p>
            <a:pPr algn="just"/>
            <a:r>
              <a:rPr lang="cs-CZ" b="1" dirty="0"/>
              <a:t>škoda způsobená věcí </a:t>
            </a:r>
            <a:r>
              <a:rPr lang="cs-CZ" dirty="0"/>
              <a:t>(§§ 2936-2938 </a:t>
            </a:r>
            <a:r>
              <a:rPr lang="cs-CZ" dirty="0" smtClean="0"/>
              <a:t>OZ</a:t>
            </a:r>
            <a:r>
              <a:rPr lang="cs-CZ" dirty="0"/>
              <a:t>) – odpovídá </a:t>
            </a:r>
            <a:r>
              <a:rPr lang="cs-CZ" b="1" dirty="0"/>
              <a:t>ten, kdo byl povinen něco plnit a použil při tom vadnou </a:t>
            </a:r>
            <a:r>
              <a:rPr lang="cs-CZ" b="1" dirty="0" smtClean="0"/>
              <a:t>věc</a:t>
            </a:r>
            <a:r>
              <a:rPr lang="cs-CZ" b="1" dirty="0"/>
              <a:t> </a:t>
            </a:r>
            <a:r>
              <a:rPr lang="cs-CZ" b="1" i="1" dirty="0" smtClean="0"/>
              <a:t>(objednáte si firmu na čištění koberce a přístroj k čištění začne hořet, v důsledku čehož přijdete o koberec)</a:t>
            </a:r>
            <a:endParaRPr lang="cs-CZ" i="1" dirty="0" smtClean="0"/>
          </a:p>
          <a:p>
            <a:pPr algn="just"/>
            <a:endParaRPr lang="cs-CZ" dirty="0"/>
          </a:p>
          <a:p>
            <a:pPr algn="just"/>
            <a:r>
              <a:rPr lang="cs-CZ" dirty="0" smtClean="0"/>
              <a:t>způsobí-li </a:t>
            </a:r>
            <a:r>
              <a:rPr lang="cs-CZ" dirty="0"/>
              <a:t>škodu věc sama od sebe, hradí ji </a:t>
            </a:r>
            <a:r>
              <a:rPr lang="cs-CZ" b="1" dirty="0"/>
              <a:t>ten, kdo nad ní měl mít dohled</a:t>
            </a:r>
            <a:r>
              <a:rPr lang="cs-CZ" dirty="0"/>
              <a:t>, jinak </a:t>
            </a:r>
            <a:r>
              <a:rPr lang="cs-CZ" b="1" dirty="0"/>
              <a:t>vlastník věci </a:t>
            </a:r>
            <a:r>
              <a:rPr lang="cs-CZ" dirty="0"/>
              <a:t>(liberace – prokázání, že dohled nebyl zanedbán); </a:t>
            </a:r>
            <a:r>
              <a:rPr lang="cs-CZ" dirty="0" smtClean="0"/>
              <a:t>- </a:t>
            </a:r>
            <a:r>
              <a:rPr lang="cs-CZ" b="1" i="1" dirty="0" smtClean="0"/>
              <a:t>osoba zapálí svíčky na adventním věnci a jde spát, v důsledku čehož vyhoří tři bytové jednotky v panelovém domě</a:t>
            </a:r>
          </a:p>
          <a:p>
            <a:pPr algn="just"/>
            <a:endParaRPr lang="cs-CZ" dirty="0"/>
          </a:p>
          <a:p>
            <a:pPr algn="just"/>
            <a:r>
              <a:rPr lang="cs-CZ" dirty="0" smtClean="0"/>
              <a:t>způsobila-li </a:t>
            </a:r>
            <a:r>
              <a:rPr lang="cs-CZ" dirty="0"/>
              <a:t>škodu věc pádem/vyhozením z místnosti, hradí škodu společně a nerozdílně s </a:t>
            </a:r>
            <a:r>
              <a:rPr lang="cs-CZ" b="1" dirty="0"/>
              <a:t>osobou mající dohled osoba, která takové místo užívá, eventuálně vlastník věci</a:t>
            </a:r>
            <a:r>
              <a:rPr lang="cs-CZ" dirty="0" smtClean="0"/>
              <a:t>; </a:t>
            </a:r>
            <a:r>
              <a:rPr lang="cs-CZ" b="1" i="1" dirty="0" smtClean="0"/>
              <a:t>(v rámci manželské hádky vyhodíte z okna počítač, protože manželka sedí pořád na </a:t>
            </a:r>
            <a:r>
              <a:rPr lang="cs-CZ" b="1" i="1" dirty="0" err="1" smtClean="0"/>
              <a:t>facebooku</a:t>
            </a:r>
            <a:r>
              <a:rPr lang="cs-CZ" b="1" i="1" dirty="0" smtClean="0"/>
              <a:t> a ten poškodí pod okny stojící automobil souseda)</a:t>
            </a:r>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423137617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89</a:t>
            </a:fld>
            <a:endParaRPr lang="cs-CZ" dirty="0"/>
          </a:p>
        </p:txBody>
      </p:sp>
      <p:sp>
        <p:nvSpPr>
          <p:cNvPr id="4" name="TextovéPole 3"/>
          <p:cNvSpPr txBox="1"/>
          <p:nvPr/>
        </p:nvSpPr>
        <p:spPr>
          <a:xfrm>
            <a:off x="323528" y="548679"/>
            <a:ext cx="8496944" cy="5693866"/>
          </a:xfrm>
          <a:prstGeom prst="rect">
            <a:avLst/>
          </a:prstGeom>
          <a:noFill/>
        </p:spPr>
        <p:txBody>
          <a:bodyPr wrap="square" rtlCol="0">
            <a:spAutoFit/>
          </a:bodyPr>
          <a:lstStyle/>
          <a:p>
            <a:pPr lvl="0" algn="just"/>
            <a:r>
              <a:rPr lang="cs-CZ" sz="2400" b="1" dirty="0"/>
              <a:t>O</a:t>
            </a:r>
            <a:r>
              <a:rPr lang="cs-CZ" sz="2400" b="1" dirty="0" smtClean="0"/>
              <a:t>dpovědnost v občanském právu</a:t>
            </a:r>
            <a:endParaRPr lang="cs-CZ" sz="2000" b="1" u="sng" dirty="0" smtClean="0"/>
          </a:p>
          <a:p>
            <a:pPr algn="just"/>
            <a:endParaRPr lang="cs-CZ" sz="2000" b="1" u="sng" dirty="0" smtClean="0"/>
          </a:p>
          <a:p>
            <a:pPr lvl="0" algn="just"/>
            <a:r>
              <a:rPr lang="cs-CZ" sz="2000" b="1" dirty="0"/>
              <a:t>škoda 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404347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Občanské právo - základy (osoby), JUDr. Michal Márton, Ph.D.</a:t>
            </a:r>
            <a:endParaRPr lang="cs-CZ" dirty="0"/>
          </a:p>
        </p:txBody>
      </p:sp>
      <p:sp>
        <p:nvSpPr>
          <p:cNvPr id="4" name="TextovéPole 3"/>
          <p:cNvSpPr txBox="1"/>
          <p:nvPr/>
        </p:nvSpPr>
        <p:spPr>
          <a:xfrm>
            <a:off x="251520" y="476672"/>
            <a:ext cx="8640960" cy="7263527"/>
          </a:xfrm>
          <a:prstGeom prst="rect">
            <a:avLst/>
          </a:prstGeom>
          <a:noFill/>
        </p:spPr>
        <p:txBody>
          <a:bodyPr wrap="square" rtlCol="0">
            <a:spAutoFit/>
          </a:bodyPr>
          <a:lstStyle/>
          <a:p>
            <a:pPr lvl="0" algn="just"/>
            <a:r>
              <a:rPr lang="cs-CZ" sz="2400" b="1" dirty="0" smtClean="0"/>
              <a:t>občanské právo-základy)</a:t>
            </a:r>
          </a:p>
          <a:p>
            <a:pPr lvl="0" algn="just"/>
            <a:endParaRPr lang="cs-CZ" sz="2400" b="1" dirty="0" smtClean="0"/>
          </a:p>
          <a:p>
            <a:pPr lvl="0" algn="just"/>
            <a:r>
              <a:rPr lang="cs-CZ" b="1" u="sng" cap="all" dirty="0" smtClean="0"/>
              <a:t>Svéprávnost</a:t>
            </a:r>
            <a:r>
              <a:rPr lang="cs-CZ" b="1" dirty="0" smtClean="0"/>
              <a:t> </a:t>
            </a:r>
            <a:r>
              <a:rPr lang="cs-CZ" b="1" dirty="0"/>
              <a:t>(dříve způsobilost k právním úkonům)</a:t>
            </a:r>
            <a:endParaRPr lang="cs-CZ" sz="3200" b="1" dirty="0"/>
          </a:p>
          <a:p>
            <a:pPr lvl="0" algn="just"/>
            <a:r>
              <a:rPr lang="cs-CZ" b="1" dirty="0"/>
              <a:t>je způsobilost nabývat pro sebe vlastním právním jednáním práva a zavazovat se k povinnostem (způsobilost právně jednat)</a:t>
            </a:r>
            <a:endParaRPr lang="cs-CZ" sz="2800" dirty="0"/>
          </a:p>
          <a:p>
            <a:pPr lvl="0" algn="just"/>
            <a:r>
              <a:rPr lang="cs-CZ" b="1" dirty="0"/>
              <a:t>plně svéprávným se člověk stává </a:t>
            </a:r>
            <a:r>
              <a:rPr lang="cs-CZ" dirty="0"/>
              <a:t>zletilostí </a:t>
            </a:r>
            <a:endParaRPr lang="cs-CZ" sz="2800" dirty="0"/>
          </a:p>
          <a:p>
            <a:pPr lvl="0" algn="just"/>
            <a:r>
              <a:rPr lang="cs-CZ" dirty="0"/>
              <a:t>zletilost se nabývá dovršením 18 let</a:t>
            </a:r>
            <a:endParaRPr lang="cs-CZ" sz="2800" dirty="0"/>
          </a:p>
          <a:p>
            <a:pPr lvl="0" algn="just"/>
            <a:r>
              <a:rPr lang="cs-CZ" b="1" dirty="0"/>
              <a:t>před dosažením zletilosti se plné svéprávnosti nabývá: </a:t>
            </a:r>
            <a:endParaRPr lang="cs-CZ" sz="2800" dirty="0"/>
          </a:p>
          <a:p>
            <a:pPr lvl="1" algn="just">
              <a:buFont typeface="Wingdings" pitchFamily="2" charset="2"/>
              <a:buChar char="q"/>
            </a:pPr>
            <a:r>
              <a:rPr lang="cs-CZ" dirty="0"/>
              <a:t>uzavřením manželství – </a:t>
            </a:r>
            <a:r>
              <a:rPr lang="cs-CZ" b="1" dirty="0"/>
              <a:t>svéprávnost nabytá uzavřením manželství se neztrácí ani zánikem manželství, ani prohlášením manželství za neplatné</a:t>
            </a:r>
            <a:r>
              <a:rPr lang="cs-CZ" dirty="0"/>
              <a:t>.</a:t>
            </a:r>
            <a:endParaRPr lang="cs-CZ" sz="2800" dirty="0"/>
          </a:p>
          <a:p>
            <a:pPr lvl="1" algn="just">
              <a:buFont typeface="Wingdings" pitchFamily="2" charset="2"/>
              <a:buChar char="q"/>
            </a:pPr>
            <a:r>
              <a:rPr lang="cs-CZ" dirty="0"/>
              <a:t>přiznáním svéprávnosti/zletilosti soudem (emancipace</a:t>
            </a:r>
            <a:r>
              <a:rPr lang="cs-CZ" dirty="0" smtClean="0"/>
              <a:t>)</a:t>
            </a:r>
          </a:p>
          <a:p>
            <a:pPr lvl="0" algn="just"/>
            <a:r>
              <a:rPr lang="cs-CZ" b="1" u="sng" cap="all" dirty="0" smtClean="0"/>
              <a:t>Nezletilí</a:t>
            </a:r>
          </a:p>
          <a:p>
            <a:pPr lvl="0" algn="just"/>
            <a:r>
              <a:rPr lang="cs-CZ" b="1" dirty="0" smtClean="0"/>
              <a:t>platí </a:t>
            </a:r>
            <a:r>
              <a:rPr lang="cs-CZ" b="1" dirty="0"/>
              <a:t>vyvratitelná domněnka: </a:t>
            </a:r>
            <a:r>
              <a:rPr lang="cs-CZ" dirty="0"/>
              <a:t>,,</a:t>
            </a:r>
            <a:r>
              <a:rPr lang="cs-CZ" b="1" dirty="0"/>
              <a:t>Má se za to</a:t>
            </a:r>
            <a:r>
              <a:rPr lang="cs-CZ" dirty="0"/>
              <a:t>, že každý nezletilý, který nenabyl plné svéprávnosti, je způsobilý k právním jednáním co do povahy přiměřeným rozumové a volní vyspělosti nezletilých jeho věku“</a:t>
            </a:r>
            <a:r>
              <a:rPr lang="cs-CZ" i="1" dirty="0"/>
              <a:t> </a:t>
            </a:r>
            <a:endParaRPr lang="cs-CZ" i="1" dirty="0" smtClean="0"/>
          </a:p>
          <a:p>
            <a:pPr lvl="0" algn="just"/>
            <a:r>
              <a:rPr lang="cs-CZ" i="1" dirty="0" smtClean="0"/>
              <a:t>POSTUPNÉ </a:t>
            </a:r>
            <a:r>
              <a:rPr lang="cs-CZ" i="1" dirty="0"/>
              <a:t>NABÝVÁNÍ OD ÚPLNÉ NEZPŮSOBILOSTI AŽ PO PLNOU ZPŮSOBILOST (zásada: člověk je spíše způsobilý k právním úkonům než naopak)</a:t>
            </a:r>
            <a:endParaRPr lang="cs-CZ" sz="2800" dirty="0"/>
          </a:p>
          <a:p>
            <a:pPr algn="just"/>
            <a:r>
              <a:rPr lang="cs-CZ" i="1" u="sng" dirty="0"/>
              <a:t>Př.</a:t>
            </a:r>
            <a:r>
              <a:rPr lang="cs-CZ" b="1" i="1" dirty="0"/>
              <a:t> </a:t>
            </a:r>
            <a:r>
              <a:rPr lang="cs-CZ" i="1" dirty="0"/>
              <a:t>Když dítě má 10 let, ale je rozumově vyspělé na 3 roky – nebude vázán – to platí i za současného stavu. Naopak pokud 10letý chlapec je prokazatelně rozumově vyspělý na 15 – dřívější úprava to neumožňovala, naopak dle nové bude takovéto jednání platné</a:t>
            </a:r>
            <a:endParaRPr lang="cs-CZ" sz="5400" dirty="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90</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48605243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91</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414315990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92</a:t>
            </a:fld>
            <a:endParaRPr lang="cs-CZ" dirty="0"/>
          </a:p>
        </p:txBody>
      </p:sp>
      <p:sp>
        <p:nvSpPr>
          <p:cNvPr id="4" name="Obdélník 3"/>
          <p:cNvSpPr/>
          <p:nvPr/>
        </p:nvSpPr>
        <p:spPr>
          <a:xfrm>
            <a:off x="323528" y="-772150"/>
            <a:ext cx="8208912" cy="1012584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endParaRPr lang="cs-CZ" sz="2400" b="1" dirty="0"/>
          </a:p>
          <a:p>
            <a:pPr lvl="0" algn="just"/>
            <a:endParaRPr lang="cs-CZ" sz="2400" b="1" dirty="0" smtClean="0"/>
          </a:p>
          <a:p>
            <a:r>
              <a:rPr lang="cs-CZ" sz="2400" b="1" dirty="0"/>
              <a:t>Způsob a výše </a:t>
            </a:r>
            <a:r>
              <a:rPr lang="cs-CZ" sz="2400" b="1" dirty="0" smtClean="0"/>
              <a:t>náhrady</a:t>
            </a:r>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p>
          <a:p>
            <a:r>
              <a:rPr lang="cs-CZ" sz="2000" dirty="0"/>
              <a:t> </a:t>
            </a:r>
          </a:p>
          <a:p>
            <a:r>
              <a:rPr lang="cs-CZ" sz="2000" dirty="0" smtClean="0"/>
              <a:t>možnost </a:t>
            </a:r>
            <a:r>
              <a:rPr lang="cs-CZ" sz="2000" dirty="0"/>
              <a:t>snížení náhrady z důvodů zvláštního zřetele </a:t>
            </a:r>
            <a:r>
              <a:rPr lang="cs-CZ" sz="2000" dirty="0" smtClean="0"/>
              <a:t>hodných (§ 2953 OZ)</a:t>
            </a:r>
          </a:p>
          <a:p>
            <a:r>
              <a:rPr lang="cs-CZ" sz="2000" dirty="0" smtClean="0"/>
              <a:t>možnost </a:t>
            </a:r>
            <a:r>
              <a:rPr lang="cs-CZ" sz="2000" dirty="0"/>
              <a:t>poškozeného uspokojit se z věcí, které škůdce nabyl trestnou </a:t>
            </a:r>
            <a:r>
              <a:rPr lang="cs-CZ" sz="2000" dirty="0" smtClean="0"/>
              <a:t>činností (§</a:t>
            </a:r>
            <a:r>
              <a:rPr lang="cs-CZ" sz="2000" dirty="0"/>
              <a:t>2954 </a:t>
            </a:r>
            <a:r>
              <a:rPr lang="cs-CZ" sz="2000" dirty="0" smtClean="0"/>
              <a:t>OZ)</a:t>
            </a:r>
          </a:p>
          <a:p>
            <a:r>
              <a:rPr lang="cs-CZ" sz="2000" dirty="0" smtClean="0"/>
              <a:t>náhrada </a:t>
            </a:r>
            <a:r>
              <a:rPr lang="cs-CZ" sz="2000" dirty="0"/>
              <a:t>při poranění zvířete (hradí se účelně vynaložené náklady spojené s péčí o zdraví zraněného </a:t>
            </a:r>
            <a:r>
              <a:rPr lang="cs-CZ" sz="2000" dirty="0" smtClean="0"/>
              <a:t>zvířete, </a:t>
            </a:r>
            <a:r>
              <a:rPr lang="cs-CZ" sz="2000" b="1" i="1" dirty="0" smtClean="0"/>
              <a:t>cena morčete 100 Kč, veterinární péče za 2.000 Kč je možná</a:t>
            </a:r>
            <a:r>
              <a:rPr lang="cs-CZ" sz="2000" dirty="0" smtClean="0"/>
              <a:t>). </a:t>
            </a:r>
            <a:r>
              <a:rPr lang="cs-CZ" sz="2000" dirty="0"/>
              <a:t> </a:t>
            </a:r>
          </a:p>
          <a:p>
            <a:r>
              <a:rPr lang="cs-CZ" sz="2000" dirty="0"/>
              <a:t>Nemajetkovou újmu je třeba </a:t>
            </a:r>
            <a:r>
              <a:rPr lang="cs-CZ" sz="2000" b="1" dirty="0"/>
              <a:t>odčinit</a:t>
            </a:r>
            <a:r>
              <a:rPr lang="cs-CZ" sz="2000" dirty="0"/>
              <a:t>. Zadostiučinění se poskytuje v penězích, nezajistí-li jeho jiný způsob skutečné a dostatečně účinné odčinění způsobené újmy. Při újmě na </a:t>
            </a:r>
            <a:r>
              <a:rPr lang="cs-CZ" sz="2000" b="1" dirty="0"/>
              <a:t>přirozených právech člověka</a:t>
            </a:r>
            <a:r>
              <a:rPr lang="cs-CZ" sz="2000" dirty="0"/>
              <a:t> je škůdce povinen nahradit škodu i nemajetkovou újmu, kterou tím způsobil. Jako nemajetkovou újmu má odčinit i způsobené duševní útrapy (§ 2956 NOZ). Podle § 2957 NOZ 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000" dirty="0"/>
          </a:p>
          <a:p>
            <a:pPr lvl="0" algn="just"/>
            <a:endParaRPr lang="cs-CZ" sz="2400" b="1" dirty="0" smtClean="0"/>
          </a:p>
        </p:txBody>
      </p:sp>
    </p:spTree>
    <p:extLst>
      <p:ext uri="{BB962C8B-B14F-4D97-AF65-F5344CB8AC3E}">
        <p14:creationId xmlns:p14="http://schemas.microsoft.com/office/powerpoint/2010/main" val="28023664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93</a:t>
            </a:fld>
            <a:endParaRPr lang="cs-CZ" dirty="0"/>
          </a:p>
        </p:txBody>
      </p:sp>
      <p:sp>
        <p:nvSpPr>
          <p:cNvPr id="4" name="Obdélník 3"/>
          <p:cNvSpPr/>
          <p:nvPr/>
        </p:nvSpPr>
        <p:spPr>
          <a:xfrm>
            <a:off x="323528" y="-772150"/>
            <a:ext cx="8208912" cy="966418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p>
          <a:p>
            <a:pPr lvl="0" algn="just"/>
            <a:endParaRPr lang="cs-CZ" sz="2400" b="1" dirty="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6533228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94</a:t>
            </a:fld>
            <a:endParaRPr lang="cs-CZ" dirty="0"/>
          </a:p>
        </p:txBody>
      </p:sp>
      <p:sp>
        <p:nvSpPr>
          <p:cNvPr id="5" name="Obdélník 4"/>
          <p:cNvSpPr/>
          <p:nvPr/>
        </p:nvSpPr>
        <p:spPr>
          <a:xfrm>
            <a:off x="611560" y="620689"/>
            <a:ext cx="8208912" cy="6309420"/>
          </a:xfrm>
          <a:prstGeom prst="rect">
            <a:avLst/>
          </a:prstGeom>
        </p:spPr>
        <p:txBody>
          <a:bodyPr wrap="square">
            <a:spAutoFit/>
          </a:bodyPr>
          <a:lstStyle/>
          <a:p>
            <a:pPr lvl="0" algn="just"/>
            <a:r>
              <a:rPr lang="cs-CZ" sz="2400" b="1" dirty="0"/>
              <a:t>O</a:t>
            </a:r>
            <a:r>
              <a:rPr lang="cs-CZ" sz="2400" b="1" dirty="0" smtClean="0"/>
              <a:t>dpovědnost v občanském právu</a:t>
            </a:r>
          </a:p>
          <a:p>
            <a:pPr lvl="0" algn="just"/>
            <a:endParaRPr lang="cs-CZ" b="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endParaRPr lang="cs-CZ" sz="2000" dirty="0" smtClean="0"/>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426527360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95</a:t>
            </a:fld>
            <a:endParaRPr lang="cs-CZ" dirty="0"/>
          </a:p>
        </p:txBody>
      </p:sp>
      <p:sp>
        <p:nvSpPr>
          <p:cNvPr id="4" name="Obdélník 3"/>
          <p:cNvSpPr/>
          <p:nvPr/>
        </p:nvSpPr>
        <p:spPr>
          <a:xfrm>
            <a:off x="323528" y="-772150"/>
            <a:ext cx="8208912" cy="747897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p>
          <a:p>
            <a:pPr lvl="0" algn="just"/>
            <a:endParaRPr lang="cs-CZ" sz="2400" b="1" dirty="0"/>
          </a:p>
          <a:p>
            <a:pPr algn="just"/>
            <a:r>
              <a:rPr lang="cs-CZ" sz="2000" b="1" dirty="0"/>
              <a:t>Náklady 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11509446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96</a:t>
            </a:fld>
            <a:endParaRPr lang="cs-CZ" dirty="0"/>
          </a:p>
        </p:txBody>
      </p:sp>
      <p:sp>
        <p:nvSpPr>
          <p:cNvPr id="4" name="Obdélník 3"/>
          <p:cNvSpPr/>
          <p:nvPr/>
        </p:nvSpPr>
        <p:spPr>
          <a:xfrm>
            <a:off x="323528" y="-772150"/>
            <a:ext cx="8208912" cy="8586966"/>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p>
          <a:p>
            <a:pPr lvl="0"/>
            <a:endParaRPr lang="cs-CZ" b="1" u="sng" dirty="0" smtClean="0"/>
          </a:p>
          <a:p>
            <a:pPr algn="just"/>
            <a:r>
              <a:rPr lang="cs-CZ" b="1" dirty="0"/>
              <a:t>Náhrada 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232403987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97</a:t>
            </a:fld>
            <a:endParaRPr lang="cs-CZ" dirty="0"/>
          </a:p>
        </p:txBody>
      </p:sp>
      <p:sp>
        <p:nvSpPr>
          <p:cNvPr id="4" name="Obdélník 3"/>
          <p:cNvSpPr/>
          <p:nvPr/>
        </p:nvSpPr>
        <p:spPr>
          <a:xfrm>
            <a:off x="323528" y="-772150"/>
            <a:ext cx="8208912" cy="747897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O</a:t>
            </a:r>
            <a:r>
              <a:rPr lang="cs-CZ" sz="2400" b="1" dirty="0" smtClean="0"/>
              <a:t>dpovědnost v občanském právu</a:t>
            </a:r>
          </a:p>
          <a:p>
            <a:pPr lvl="0" algn="just"/>
            <a:endParaRPr lang="cs-CZ" sz="2400" b="1" dirty="0" smtClean="0"/>
          </a:p>
          <a:p>
            <a:pPr algn="just"/>
            <a:r>
              <a:rPr lang="cs-CZ" sz="2400" b="1" dirty="0"/>
              <a:t>Náklady 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val="181318866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2474</TotalTime>
  <Words>6989</Words>
  <Application>Microsoft Office PowerPoint</Application>
  <PresentationFormat>Předvádění na obrazovce (4:3)</PresentationFormat>
  <Paragraphs>1616</Paragraphs>
  <Slides>97</Slides>
  <Notes>18</Notes>
  <HiddenSlides>0</HiddenSlides>
  <MMClips>0</MMClips>
  <ScaleCrop>false</ScaleCrop>
  <HeadingPairs>
    <vt:vector size="4" baseType="variant">
      <vt:variant>
        <vt:lpstr>Motiv</vt:lpstr>
      </vt:variant>
      <vt:variant>
        <vt:i4>1</vt:i4>
      </vt:variant>
      <vt:variant>
        <vt:lpstr>Nadpisy snímků</vt:lpstr>
      </vt:variant>
      <vt:variant>
        <vt:i4>97</vt:i4>
      </vt:variant>
    </vt:vector>
  </HeadingPairs>
  <TitlesOfParts>
    <vt:vector size="98" baseType="lpstr">
      <vt:lpstr>Motiv sady Office</vt:lpstr>
      <vt:lpstr>BLOK III. Občanské právo (13. 12. 2019)</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189</cp:revision>
  <dcterms:created xsi:type="dcterms:W3CDTF">2015-09-08T17:35:18Z</dcterms:created>
  <dcterms:modified xsi:type="dcterms:W3CDTF">2019-12-08T10:20:21Z</dcterms:modified>
</cp:coreProperties>
</file>