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79" r:id="rId4"/>
    <p:sldId id="283" r:id="rId5"/>
    <p:sldId id="292" r:id="rId6"/>
    <p:sldId id="293" r:id="rId7"/>
    <p:sldId id="294" r:id="rId8"/>
    <p:sldId id="281" r:id="rId9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4" d="100"/>
          <a:sy n="74" d="100"/>
        </p:scale>
        <p:origin x="136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3880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>EKONOMIE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4000" dirty="0" smtClean="0">
                <a:solidFill>
                  <a:schemeClr val="tx1"/>
                </a:solidFill>
              </a:rPr>
              <a:t>(BPEKO)</a:t>
            </a:r>
            <a:r>
              <a:rPr lang="cs-CZ" sz="6000" dirty="0" smtClean="0">
                <a:solidFill>
                  <a:schemeClr val="tx1"/>
                </a:solidFill>
              </a:rPr>
              <a:t>       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600" b="0" dirty="0" smtClean="0">
                <a:solidFill>
                  <a:schemeClr val="tx1"/>
                </a:solidFill>
              </a:rPr>
              <a:t>ZS 2019/2020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Zajištění výuky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268760"/>
            <a:ext cx="8286808" cy="5205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cs-CZ" sz="3200" b="1" i="1" dirty="0" smtClean="0"/>
              <a:t>GARANT PŘEDMĚTU: </a:t>
            </a:r>
          </a:p>
          <a:p>
            <a:pPr marL="901700" indent="-2730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200" dirty="0" smtClean="0"/>
              <a:t>Doc. Ing. Marian </a:t>
            </a:r>
            <a:r>
              <a:rPr lang="cs-CZ" sz="3200" dirty="0" err="1" smtClean="0"/>
              <a:t>Lebiedzik</a:t>
            </a:r>
            <a:r>
              <a:rPr lang="cs-CZ" sz="3200" dirty="0" smtClean="0"/>
              <a:t>, Ph.D.</a:t>
            </a:r>
          </a:p>
          <a:p>
            <a:pPr>
              <a:buNone/>
            </a:pPr>
            <a:r>
              <a:rPr lang="cs-CZ" sz="3200" b="1" i="1" dirty="0" smtClean="0"/>
              <a:t>PŘEDNÁŠKY</a:t>
            </a:r>
            <a:r>
              <a:rPr lang="cs-CZ" sz="3200" dirty="0" smtClean="0"/>
              <a:t> a </a:t>
            </a:r>
            <a:r>
              <a:rPr lang="cs-CZ" sz="3200" b="1" i="1" dirty="0" smtClean="0"/>
              <a:t>SEMINÁŘE</a:t>
            </a:r>
          </a:p>
          <a:p>
            <a:pPr marL="901700" indent="-273050">
              <a:buFont typeface="Arial" panose="020B0604020202020204" pitchFamily="34" charset="0"/>
              <a:buChar char="•"/>
            </a:pPr>
            <a:r>
              <a:rPr lang="cs-CZ" sz="3200" dirty="0"/>
              <a:t>Ing. Eva Kotlánová, </a:t>
            </a:r>
            <a:r>
              <a:rPr lang="cs-CZ" sz="3200" dirty="0" smtClean="0"/>
              <a:t>Ph.D.</a:t>
            </a:r>
          </a:p>
          <a:p>
            <a:pPr marL="628650" indent="0">
              <a:spcAft>
                <a:spcPts val="600"/>
              </a:spcAft>
              <a:buNone/>
            </a:pPr>
            <a:r>
              <a:rPr lang="cs-CZ" sz="3200" dirty="0"/>
              <a:t>	</a:t>
            </a:r>
            <a:r>
              <a:rPr lang="cs-CZ" sz="2800" dirty="0" smtClean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	kancelář A234</a:t>
            </a:r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 smtClean="0"/>
              <a:t>		</a:t>
            </a:r>
            <a:r>
              <a:rPr lang="cs-CZ" sz="2800" dirty="0" smtClean="0">
                <a:hlinkClick r:id="rId3"/>
              </a:rPr>
              <a:t>kotlanova@opf.slu.cz</a:t>
            </a:r>
            <a:endParaRPr lang="cs-CZ" sz="2800" dirty="0" smtClean="0"/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</a:t>
            </a:r>
            <a:r>
              <a:rPr lang="cs-CZ" sz="2800" dirty="0"/>
              <a:t>	</a:t>
            </a:r>
            <a:r>
              <a:rPr lang="cs-CZ" sz="2800" u="sng" dirty="0" err="1" smtClean="0"/>
              <a:t>Konz</a:t>
            </a:r>
            <a:r>
              <a:rPr lang="cs-CZ" sz="2800" u="sng" dirty="0" smtClean="0"/>
              <a:t>. h.</a:t>
            </a:r>
            <a:r>
              <a:rPr lang="cs-CZ" sz="2800" dirty="0" smtClean="0"/>
              <a:t>:  </a:t>
            </a:r>
            <a:r>
              <a:rPr lang="cs-CZ" sz="2600" b="1" dirty="0"/>
              <a:t>PO </a:t>
            </a:r>
            <a:r>
              <a:rPr lang="cs-CZ" sz="2600" b="1" dirty="0" smtClean="0"/>
              <a:t>   8.10 </a:t>
            </a:r>
            <a:r>
              <a:rPr lang="cs-CZ" sz="2600" b="1" dirty="0"/>
              <a:t>–  </a:t>
            </a:r>
            <a:r>
              <a:rPr lang="cs-CZ" sz="2600" b="1" dirty="0" smtClean="0"/>
              <a:t>9.40</a:t>
            </a:r>
            <a:r>
              <a:rPr lang="cs-CZ" sz="2600" b="1" dirty="0"/>
              <a:t>	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600" b="1" dirty="0"/>
              <a:t>		 </a:t>
            </a:r>
            <a:r>
              <a:rPr lang="cs-CZ" sz="2600" b="1" dirty="0" smtClean="0"/>
              <a:t>                  ČT  12.15 </a:t>
            </a:r>
            <a:r>
              <a:rPr lang="cs-CZ" sz="2600" b="1" dirty="0"/>
              <a:t>– </a:t>
            </a:r>
            <a:r>
              <a:rPr lang="cs-CZ" sz="2600" b="1" dirty="0" smtClean="0"/>
              <a:t>13.45 </a:t>
            </a:r>
            <a:endParaRPr lang="cs-CZ" sz="2600" b="1" dirty="0"/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zimní semestr </a:t>
            </a:r>
            <a:r>
              <a:rPr lang="cs-CZ" sz="2800" dirty="0" smtClean="0"/>
              <a:t>2019/2020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</a:t>
            </a:r>
            <a:r>
              <a:rPr lang="cs-CZ" sz="2800" dirty="0" smtClean="0"/>
              <a:t>bakalářského prezenčního </a:t>
            </a:r>
            <a:r>
              <a:rPr lang="cs-CZ" sz="2800" dirty="0"/>
              <a:t>studia – obor </a:t>
            </a:r>
            <a:r>
              <a:rPr lang="cs-CZ" sz="2800" dirty="0" smtClean="0"/>
              <a:t>CRT, FU </a:t>
            </a:r>
            <a:r>
              <a:rPr lang="cs-CZ" sz="2800" dirty="0" err="1" smtClean="0"/>
              <a:t>FINp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rozsah předmětu:  2 + </a:t>
            </a:r>
            <a:r>
              <a:rPr lang="cs-CZ" sz="2800" dirty="0" smtClean="0"/>
              <a:t>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počet </a:t>
            </a:r>
            <a:r>
              <a:rPr lang="cs-CZ" sz="2800" dirty="0"/>
              <a:t>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</a:t>
            </a:r>
            <a:r>
              <a:rPr lang="cs-CZ" sz="2800" b="1" smtClean="0">
                <a:solidFill>
                  <a:srgbClr val="FF0000"/>
                </a:solidFill>
              </a:rPr>
              <a:t>zkouška (+ průběžný test)</a:t>
            </a:r>
            <a:endParaRPr lang="cs-CZ" sz="2800" b="1" dirty="0">
              <a:solidFill>
                <a:srgbClr val="FF0000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Podmínkou připuštění studenta ke zkoušce je splnění podmínek </a:t>
            </a:r>
            <a:r>
              <a:rPr lang="cs-CZ" sz="2600" dirty="0" smtClean="0"/>
              <a:t>semináře</a:t>
            </a:r>
            <a:endParaRPr lang="cs-CZ" sz="2600" b="1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/>
              <a:t>Celkově </a:t>
            </a:r>
            <a:r>
              <a:rPr lang="cs-CZ" sz="2600" dirty="0" smtClean="0"/>
              <a:t>lze v předmětu získat </a:t>
            </a:r>
            <a:r>
              <a:rPr lang="cs-CZ" sz="2600" b="1" dirty="0" smtClean="0"/>
              <a:t>100 bodů</a:t>
            </a:r>
            <a:r>
              <a:rPr lang="cs-CZ" sz="2600" dirty="0" smtClean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10 bodů </a:t>
            </a:r>
            <a:r>
              <a:rPr lang="cs-CZ" sz="2600" dirty="0" smtClean="0"/>
              <a:t>– aktivita na semináři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30 bodů </a:t>
            </a:r>
            <a:r>
              <a:rPr lang="cs-CZ" sz="2600" dirty="0" smtClean="0"/>
              <a:t>- průběžný test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60 bodů </a:t>
            </a:r>
            <a:r>
              <a:rPr lang="cs-CZ" sz="2600" dirty="0" smtClean="0"/>
              <a:t>– kombinovaná </a:t>
            </a:r>
            <a:r>
              <a:rPr lang="cs-CZ" sz="2600" dirty="0" smtClean="0"/>
              <a:t>zkouška (teorie)</a:t>
            </a: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>
                <a:solidFill>
                  <a:srgbClr val="FF0000"/>
                </a:solidFill>
              </a:rPr>
              <a:t>Závěrečná klasifikace</a:t>
            </a:r>
            <a:endParaRPr lang="cs-CZ" sz="2600" b="1" dirty="0">
              <a:solidFill>
                <a:srgbClr val="FF0000"/>
              </a:solidFill>
            </a:endParaRP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92 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91 </a:t>
            </a:r>
            <a:r>
              <a:rPr lang="cs-CZ" sz="2600" b="1" dirty="0"/>
              <a:t>– 84 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83 </a:t>
            </a:r>
            <a:r>
              <a:rPr lang="cs-CZ" sz="2600" b="1" dirty="0"/>
              <a:t>– 76 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75 </a:t>
            </a:r>
            <a:r>
              <a:rPr lang="cs-CZ" sz="2600" b="1" dirty="0"/>
              <a:t>– 68 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67 </a:t>
            </a:r>
            <a:r>
              <a:rPr lang="cs-CZ" sz="2600" b="1" dirty="0"/>
              <a:t>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59 </a:t>
            </a:r>
            <a:r>
              <a:rPr lang="cs-CZ" sz="2600" b="1" dirty="0"/>
              <a:t>– </a:t>
            </a:r>
            <a:r>
              <a:rPr lang="cs-CZ" sz="2600" b="1" dirty="0" smtClean="0"/>
              <a:t>  0 </a:t>
            </a:r>
            <a:r>
              <a:rPr lang="cs-CZ" sz="2600" b="1" dirty="0"/>
              <a:t>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</a:t>
            </a:r>
            <a:r>
              <a:rPr lang="cs-CZ" sz="3600" b="1" u="sng" dirty="0" smtClean="0">
                <a:solidFill>
                  <a:schemeClr val="tx1"/>
                </a:solidFill>
              </a:rPr>
              <a:t>odmínky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153400" cy="548640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b="1" dirty="0" smtClean="0"/>
              <a:t>min. 60% účast na seminářích</a:t>
            </a:r>
          </a:p>
          <a:p>
            <a:pPr algn="just">
              <a:spcAft>
                <a:spcPts val="600"/>
              </a:spcAft>
            </a:pPr>
            <a:r>
              <a:rPr lang="cs-CZ" sz="2600" u="sng" dirty="0" smtClean="0"/>
              <a:t>2 průběžné testy </a:t>
            </a:r>
          </a:p>
          <a:p>
            <a:pPr marL="992188" indent="-2714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/>
              <a:t>příklady, teorie, grafy</a:t>
            </a:r>
          </a:p>
          <a:p>
            <a:pPr marL="992188" indent="-2714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každý za 15 bodů</a:t>
            </a:r>
          </a:p>
          <a:p>
            <a:pPr marL="992188" indent="-2714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/>
              <a:t>p</a:t>
            </a:r>
            <a:r>
              <a:rPr lang="cs-CZ" sz="2600" dirty="0" smtClean="0"/>
              <a:t>růběžný test je nepovinný, v případě nemoci je možné stanovit náhradní termín, omluvenku je třeba doložit lékařským potvrzením</a:t>
            </a:r>
          </a:p>
          <a:p>
            <a:pPr marL="992188" indent="-2714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 smtClean="0"/>
              <a:t>Termíny průběžných testů – viz harmonogram </a:t>
            </a:r>
            <a:r>
              <a:rPr lang="cs-CZ" sz="2600" dirty="0" smtClean="0"/>
              <a:t>seminářů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Případné lékařské omluvenky předložit (zaslat </a:t>
            </a:r>
            <a:r>
              <a:rPr lang="cs-CZ" sz="2600" dirty="0" err="1"/>
              <a:t>scan</a:t>
            </a:r>
            <a:r>
              <a:rPr lang="cs-CZ" sz="2600" dirty="0"/>
              <a:t>) do 5 pracovních </a:t>
            </a:r>
            <a:r>
              <a:rPr lang="cs-CZ" sz="2600" dirty="0" smtClean="0"/>
              <a:t>dnů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Omluva v případě pozdního příchodu nebo dřívějšího odchodu ze semináře</a:t>
            </a:r>
          </a:p>
          <a:p>
            <a:pPr algn="just">
              <a:spcAft>
                <a:spcPts val="600"/>
              </a:spcAft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59652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Doporučená výbava na</a:t>
            </a:r>
            <a:r>
              <a:rPr lang="cs-CZ" sz="3600" b="1" u="sng" dirty="0" smtClean="0">
                <a:solidFill>
                  <a:schemeClr val="tx1"/>
                </a:solidFill>
              </a:rPr>
              <a:t> </a:t>
            </a:r>
            <a:r>
              <a:rPr lang="cs-CZ" sz="3600" b="1" u="sng" dirty="0" smtClean="0">
                <a:solidFill>
                  <a:schemeClr val="tx1"/>
                </a:solidFill>
              </a:rPr>
              <a:t>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1152" y="1354428"/>
            <a:ext cx="8153400" cy="5486400"/>
          </a:xfrm>
        </p:spPr>
        <p:txBody>
          <a:bodyPr>
            <a:normAutofit/>
          </a:bodyPr>
          <a:lstStyle/>
          <a:p>
            <a:pPr lvl="0" algn="just"/>
            <a:r>
              <a:rPr lang="cs-CZ" sz="2600" b="1" dirty="0"/>
              <a:t>Kalkulačka</a:t>
            </a:r>
            <a:r>
              <a:rPr lang="cs-CZ" sz="2600" dirty="0"/>
              <a:t>, se kterou umí student pracovat, případně takové znalosti základních matematických operací, jejichž využití povede ke zdárnému vyřešení </a:t>
            </a:r>
            <a:r>
              <a:rPr lang="cs-CZ" sz="2600" dirty="0" smtClean="0"/>
              <a:t>příkladů</a:t>
            </a:r>
          </a:p>
          <a:p>
            <a:pPr marL="0" lvl="0" indent="0" algn="just">
              <a:buNone/>
            </a:pP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Barevné pastelky (fixy, propisky), pravítko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Zadání příkladů, které bude průběžně vkládáno na Public (systém LMS </a:t>
            </a:r>
            <a:r>
              <a:rPr lang="cs-CZ" sz="2600" dirty="0" err="1" smtClean="0"/>
              <a:t>Moodle</a:t>
            </a:r>
            <a:r>
              <a:rPr lang="cs-CZ" sz="2600" dirty="0" smtClean="0"/>
              <a:t> k výuce seminářů používán NEBUDE)</a:t>
            </a:r>
          </a:p>
          <a:p>
            <a:pPr algn="just">
              <a:spcAft>
                <a:spcPts val="600"/>
              </a:spcAft>
            </a:pPr>
            <a:endParaRPr lang="cs-CZ" sz="2600" dirty="0"/>
          </a:p>
          <a:p>
            <a:pPr algn="just">
              <a:spcAft>
                <a:spcPts val="600"/>
              </a:spcAft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5557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cs-CZ" dirty="0" smtClean="0"/>
              <a:t>Harmonogram seminářů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58630041"/>
              </p:ext>
            </p:extLst>
          </p:nvPr>
        </p:nvGraphicFramePr>
        <p:xfrm>
          <a:off x="457200" y="990602"/>
          <a:ext cx="7772400" cy="5258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1078"/>
                <a:gridCol w="4838222"/>
                <a:gridCol w="1943100"/>
              </a:tblGrid>
              <a:tr h="268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Datum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Pozn.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26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 23. </a:t>
                      </a:r>
                      <a:r>
                        <a:rPr lang="cs-CZ" sz="1800" dirty="0">
                          <a:effectLst/>
                        </a:rPr>
                        <a:t>9.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ODPADÁ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Úvodní týden – semináře se nekonají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02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30. 9.</a:t>
                      </a:r>
                      <a:endParaRPr lang="cs-CZ" sz="18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Úvod do mikroekonomie </a:t>
                      </a:r>
                      <a:r>
                        <a:rPr lang="cs-CZ" sz="1800" dirty="0" smtClean="0">
                          <a:effectLst/>
                        </a:rPr>
                        <a:t>– základní pojmy</a:t>
                      </a:r>
                      <a:r>
                        <a:rPr lang="cs-CZ" sz="1800" baseline="0" dirty="0" smtClean="0">
                          <a:effectLst/>
                        </a:rPr>
                        <a:t> a souvislosti ekonomie, modelový přístup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463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7. </a:t>
                      </a:r>
                      <a:r>
                        <a:rPr lang="cs-CZ" sz="1800" dirty="0">
                          <a:effectLst/>
                        </a:rPr>
                        <a:t>10.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Prvky trhu, tržní</a:t>
                      </a:r>
                      <a:r>
                        <a:rPr lang="cs-CZ" sz="1800" baseline="0" dirty="0" smtClean="0">
                          <a:effectLst/>
                        </a:rPr>
                        <a:t> rovnováha a její změna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308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14. </a:t>
                      </a:r>
                      <a:r>
                        <a:rPr lang="cs-CZ" sz="1800" dirty="0">
                          <a:effectLst/>
                        </a:rPr>
                        <a:t>10.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Racionální chování spotřebitele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21. </a:t>
                      </a:r>
                      <a:r>
                        <a:rPr lang="cs-CZ" sz="1800" dirty="0">
                          <a:effectLst/>
                        </a:rPr>
                        <a:t>10.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Poptávka, elasticita</a:t>
                      </a:r>
                      <a:r>
                        <a:rPr lang="cs-CZ" sz="1800" baseline="0" dirty="0" smtClean="0">
                          <a:effectLst/>
                        </a:rPr>
                        <a:t> poptávky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28. </a:t>
                      </a:r>
                      <a:r>
                        <a:rPr lang="cs-CZ" sz="1800" dirty="0">
                          <a:effectLst/>
                        </a:rPr>
                        <a:t>10.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ODPADÁ</a:t>
                      </a:r>
                      <a:endParaRPr kumimoji="0"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r>
                        <a:rPr lang="cs-CZ" sz="1800" dirty="0" smtClean="0">
                          <a:effectLst/>
                        </a:rPr>
                        <a:t>Státní</a:t>
                      </a:r>
                      <a:r>
                        <a:rPr lang="cs-CZ" sz="1800" baseline="0" dirty="0" smtClean="0">
                          <a:effectLst/>
                        </a:rPr>
                        <a:t> svátek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</a:t>
                      </a:r>
                      <a:r>
                        <a:rPr lang="cs-CZ" sz="1800" dirty="0" smtClean="0">
                          <a:effectLst/>
                        </a:rPr>
                        <a:t>4. </a:t>
                      </a:r>
                      <a:r>
                        <a:rPr lang="cs-CZ" sz="1800" dirty="0">
                          <a:effectLst/>
                        </a:rPr>
                        <a:t>11.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effectLst/>
                        </a:rPr>
                        <a:t>1. průběžný test </a:t>
                      </a:r>
                      <a:r>
                        <a:rPr lang="cs-CZ" sz="1800" dirty="0" smtClean="0">
                          <a:effectLst/>
                        </a:rPr>
                        <a:t>Teorie výroby, produkční funkce</a:t>
                      </a:r>
                      <a:endParaRPr lang="cs-CZ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11. 11.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Příjmy, náklady, zisk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18. </a:t>
                      </a:r>
                      <a:r>
                        <a:rPr lang="cs-CZ" sz="1800" dirty="0">
                          <a:effectLst/>
                        </a:rPr>
                        <a:t>11.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Dokonalá </a:t>
                      </a:r>
                      <a:r>
                        <a:rPr lang="cs-CZ" sz="1800" dirty="0" smtClean="0">
                          <a:effectLst/>
                        </a:rPr>
                        <a:t>konkurence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25. 11.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Nedokonalá konkurence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2. 12.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Trh výrobních faktorů</a:t>
                      </a:r>
                      <a:endParaRPr lang="cs-CZ" sz="18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9. </a:t>
                      </a:r>
                      <a:r>
                        <a:rPr lang="cs-CZ" sz="1800" dirty="0">
                          <a:effectLst/>
                        </a:rPr>
                        <a:t>12.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effectLst/>
                        </a:rPr>
                        <a:t>2. průběžný test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26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16.12.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Náhradní průběžný test pro omluvené studenty,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předtermín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na zkoušku</a:t>
                      </a:r>
                      <a:endParaRPr kumimoji="0"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304800" y="6294438"/>
            <a:ext cx="7467600" cy="5635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Změna programu vyhrazena!!!!!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689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TULEJA, P., P. NEZVAL A I. MAJEROVÁ, 2011. Základy mikroekonomie. Praha: CP </a:t>
            </a:r>
            <a:r>
              <a:rPr lang="cs-CZ" sz="2800" dirty="0" err="1" smtClean="0"/>
              <a:t>Bookds</a:t>
            </a:r>
            <a:r>
              <a:rPr lang="cs-CZ" sz="2800" dirty="0" smtClean="0"/>
              <a:t>. ISBN 978-80-251-3577-8.</a:t>
            </a:r>
            <a:endParaRPr lang="cs-CZ" sz="2800" dirty="0"/>
          </a:p>
          <a:p>
            <a:r>
              <a:rPr lang="cs-CZ" sz="2800" dirty="0" smtClean="0"/>
              <a:t>JUREČKA, V. A KOLEKTIV, 2010. Mikroekonomie. Praha: </a:t>
            </a:r>
            <a:r>
              <a:rPr lang="cs-CZ" sz="2800" dirty="0" err="1" smtClean="0"/>
              <a:t>Grada</a:t>
            </a:r>
            <a:r>
              <a:rPr lang="cs-CZ" sz="2800" dirty="0" smtClean="0"/>
              <a:t> </a:t>
            </a:r>
            <a:r>
              <a:rPr lang="cs-CZ" sz="2800" dirty="0" err="1" smtClean="0"/>
              <a:t>Publishing</a:t>
            </a:r>
            <a:r>
              <a:rPr lang="cs-CZ" sz="2800" dirty="0" smtClean="0"/>
              <a:t>, a.s. ISBN 978-80-247-3259-6.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 smtClean="0"/>
              <a:t>JUREČKA, V., O. BŘEZINOVÁ A KOLEKTIV, 2004. Mikroekonome, základní kurs. Ostrava: VŠB-TU Ostrava. ISBN 80-7078-771-6.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MANKIW, N. G., 2009. Základy ekonomie. Praha: </a:t>
            </a:r>
            <a:r>
              <a:rPr lang="cs-CZ" sz="2800" dirty="0" err="1"/>
              <a:t>G</a:t>
            </a:r>
            <a:r>
              <a:rPr lang="cs-CZ" sz="2800" dirty="0" err="1" smtClean="0"/>
              <a:t>rada</a:t>
            </a:r>
            <a:r>
              <a:rPr lang="cs-CZ" sz="2800" dirty="0" smtClean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CASE, K. E., R. FAIR and S. OSTER, 2011. </a:t>
            </a:r>
            <a:r>
              <a:rPr lang="cs-CZ" sz="2800" dirty="0" err="1" smtClean="0"/>
              <a:t>Principles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Microeconomics</a:t>
            </a:r>
            <a:r>
              <a:rPr lang="cs-CZ" sz="2800" dirty="0" smtClean="0"/>
              <a:t>. New York: </a:t>
            </a:r>
            <a:r>
              <a:rPr lang="cs-CZ" sz="2800" dirty="0" err="1" smtClean="0"/>
              <a:t>Prentice</a:t>
            </a:r>
            <a:r>
              <a:rPr lang="cs-CZ" sz="2800" dirty="0" smtClean="0"/>
              <a:t> </a:t>
            </a:r>
            <a:r>
              <a:rPr lang="cs-CZ" sz="2800" dirty="0" err="1" smtClean="0"/>
              <a:t>Hall</a:t>
            </a:r>
            <a:r>
              <a:rPr lang="cs-CZ" sz="2800" dirty="0" smtClean="0"/>
              <a:t>. ISBN 978-0131388857.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643</TotalTime>
  <Words>508</Words>
  <Application>Microsoft Office PowerPoint</Application>
  <PresentationFormat>Předvádění na obrazovce (4:3)</PresentationFormat>
  <Paragraphs>103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Wingdings 2</vt:lpstr>
      <vt:lpstr>Arkýř</vt:lpstr>
      <vt:lpstr>EKONOMIE  (BPEKO)           ZS 2019/2020</vt:lpstr>
      <vt:lpstr>Zajištění výuky</vt:lpstr>
      <vt:lpstr>Charakteristika předmětu</vt:lpstr>
      <vt:lpstr>Podmínky absolvování předmětu a hodnocení</vt:lpstr>
      <vt:lpstr>podmínky semináře</vt:lpstr>
      <vt:lpstr>Doporučená výbava na semináře</vt:lpstr>
      <vt:lpstr>Harmonogram seminářů </vt:lpstr>
      <vt:lpstr>Základní literatura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Kotlanova</cp:lastModifiedBy>
  <cp:revision>145</cp:revision>
  <dcterms:created xsi:type="dcterms:W3CDTF">2015-02-19T14:22:13Z</dcterms:created>
  <dcterms:modified xsi:type="dcterms:W3CDTF">2019-09-26T08:34:12Z</dcterms:modified>
</cp:coreProperties>
</file>