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79" r:id="rId4"/>
    <p:sldId id="283" r:id="rId5"/>
    <p:sldId id="292" r:id="rId6"/>
    <p:sldId id="293" r:id="rId7"/>
    <p:sldId id="294" r:id="rId8"/>
    <p:sldId id="281" r:id="rId9"/>
  </p:sldIdLst>
  <p:sldSz cx="9144000" cy="6858000" type="screen4x3"/>
  <p:notesSz cx="6761163" cy="99425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4768" autoAdjust="0"/>
  </p:normalViewPr>
  <p:slideViewPr>
    <p:cSldViewPr>
      <p:cViewPr varScale="1">
        <p:scale>
          <a:sx n="74" d="100"/>
          <a:sy n="74" d="100"/>
        </p:scale>
        <p:origin x="1368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29762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572A98-CB2F-44F4-AF25-2156C3275E64}" type="datetimeFigureOut">
              <a:rPr lang="cs-CZ" smtClean="0"/>
              <a:pPr/>
              <a:t>26.09.2019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895350" y="746125"/>
            <a:ext cx="4970463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6117" y="4722694"/>
            <a:ext cx="5408930" cy="44741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1" y="9443661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29762" y="9443661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515D28-ACCA-46CC-8747-1CED2801158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713726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None/>
            </a:pPr>
            <a:endParaRPr lang="cs-CZ" b="1" baseline="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41928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25794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331402A5-CF29-4560-8312-1343C2C28A1C}" type="datetimeFigureOut">
              <a:rPr lang="cs-CZ" smtClean="0"/>
              <a:pPr/>
              <a:t>26.09.2019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ovací čár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ovací čár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402A5-CF29-4560-8312-1343C2C28A1C}" type="datetimeFigureOut">
              <a:rPr lang="cs-CZ" smtClean="0"/>
              <a:pPr/>
              <a:t>26.09.2019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402A5-CF29-4560-8312-1343C2C28A1C}" type="datetimeFigureOut">
              <a:rPr lang="cs-CZ" smtClean="0"/>
              <a:pPr/>
              <a:t>26.09.2019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31402A5-CF29-4560-8312-1343C2C28A1C}" type="datetimeFigureOut">
              <a:rPr lang="cs-CZ" smtClean="0"/>
              <a:pPr/>
              <a:t>26.09.2019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331402A5-CF29-4560-8312-1343C2C28A1C}" type="datetimeFigureOut">
              <a:rPr lang="cs-CZ" smtClean="0"/>
              <a:pPr/>
              <a:t>26.09.2019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ovací čár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ovací čár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ovací čár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402A5-CF29-4560-8312-1343C2C28A1C}" type="datetimeFigureOut">
              <a:rPr lang="cs-CZ" smtClean="0"/>
              <a:pPr/>
              <a:t>26.09.2019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402A5-CF29-4560-8312-1343C2C28A1C}" type="datetimeFigureOut">
              <a:rPr lang="cs-CZ" smtClean="0"/>
              <a:pPr/>
              <a:t>26.09.2019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31402A5-CF29-4560-8312-1343C2C28A1C}" type="datetimeFigureOut">
              <a:rPr lang="cs-CZ" smtClean="0"/>
              <a:pPr/>
              <a:t>26.09.2019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402A5-CF29-4560-8312-1343C2C28A1C}" type="datetimeFigureOut">
              <a:rPr lang="cs-CZ" smtClean="0"/>
              <a:pPr/>
              <a:t>26.09.2019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31402A5-CF29-4560-8312-1343C2C28A1C}" type="datetimeFigureOut">
              <a:rPr lang="cs-CZ" smtClean="0"/>
              <a:pPr/>
              <a:t>26.09.2019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ovací čár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31402A5-CF29-4560-8312-1343C2C28A1C}" type="datetimeFigureOut">
              <a:rPr lang="cs-CZ" smtClean="0"/>
              <a:pPr/>
              <a:t>26.09.2019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31402A5-CF29-4560-8312-1343C2C28A1C}" type="datetimeFigureOut">
              <a:rPr lang="cs-CZ" smtClean="0"/>
              <a:pPr/>
              <a:t>26.09.2019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kotlanova@opf.slu.cz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362200" y="228600"/>
            <a:ext cx="6172200" cy="5638800"/>
          </a:xfrm>
        </p:spPr>
        <p:txBody>
          <a:bodyPr>
            <a:noAutofit/>
          </a:bodyPr>
          <a:lstStyle/>
          <a:p>
            <a:pPr algn="ctr">
              <a:spcAft>
                <a:spcPts val="600"/>
              </a:spcAft>
            </a:pPr>
            <a:r>
              <a:rPr lang="cs-CZ" sz="6000" dirty="0" smtClean="0">
                <a:solidFill>
                  <a:schemeClr val="tx1"/>
                </a:solidFill>
              </a:rPr>
              <a:t>EKONOMIE</a:t>
            </a:r>
            <a:br>
              <a:rPr lang="cs-CZ" sz="6000" dirty="0" smtClean="0">
                <a:solidFill>
                  <a:schemeClr val="tx1"/>
                </a:solidFill>
              </a:rPr>
            </a:br>
            <a:r>
              <a:rPr lang="cs-CZ" sz="6000" dirty="0" smtClean="0">
                <a:solidFill>
                  <a:schemeClr val="tx1"/>
                </a:solidFill>
              </a:rPr>
              <a:t> </a:t>
            </a:r>
            <a:r>
              <a:rPr lang="cs-CZ" sz="4000" dirty="0" smtClean="0">
                <a:solidFill>
                  <a:schemeClr val="tx1"/>
                </a:solidFill>
              </a:rPr>
              <a:t>(BPEKO)</a:t>
            </a:r>
            <a:r>
              <a:rPr lang="cs-CZ" sz="6000" dirty="0" smtClean="0">
                <a:solidFill>
                  <a:schemeClr val="tx1"/>
                </a:solidFill>
              </a:rPr>
              <a:t>         </a:t>
            </a:r>
            <a:br>
              <a:rPr lang="cs-CZ" sz="6000" dirty="0" smtClean="0">
                <a:solidFill>
                  <a:schemeClr val="tx1"/>
                </a:solidFill>
              </a:rPr>
            </a:br>
            <a:r>
              <a:rPr lang="cs-CZ" sz="6000" dirty="0" smtClean="0">
                <a:solidFill>
                  <a:schemeClr val="tx1"/>
                </a:solidFill>
              </a:rPr>
              <a:t/>
            </a:r>
            <a:br>
              <a:rPr lang="cs-CZ" sz="6000" dirty="0" smtClean="0">
                <a:solidFill>
                  <a:schemeClr val="tx1"/>
                </a:solidFill>
              </a:rPr>
            </a:br>
            <a:r>
              <a:rPr lang="cs-CZ" sz="3600" b="0" dirty="0" smtClean="0">
                <a:solidFill>
                  <a:schemeClr val="tx1"/>
                </a:solidFill>
              </a:rPr>
              <a:t>ZS 2019/2020</a:t>
            </a:r>
            <a:endParaRPr lang="cs-CZ" sz="3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50106"/>
          </a:xfrm>
        </p:spPr>
        <p:txBody>
          <a:bodyPr>
            <a:normAutofit/>
          </a:bodyPr>
          <a:lstStyle/>
          <a:p>
            <a:r>
              <a:rPr lang="cs-CZ" sz="4800" b="1" u="sng" dirty="0" smtClean="0">
                <a:solidFill>
                  <a:schemeClr val="tx1"/>
                </a:solidFill>
              </a:rPr>
              <a:t>Zajištění výuky</a:t>
            </a:r>
            <a:endParaRPr lang="cs-CZ" sz="4800" b="1" u="sng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57158" y="1268760"/>
            <a:ext cx="8286808" cy="5205192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  <a:buNone/>
            </a:pPr>
            <a:r>
              <a:rPr lang="cs-CZ" sz="3200" b="1" i="1" dirty="0" smtClean="0"/>
              <a:t>GARANT PŘEDMĚTU: </a:t>
            </a:r>
          </a:p>
          <a:p>
            <a:pPr marL="901700" indent="-27305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cs-CZ" sz="3200" dirty="0" smtClean="0"/>
              <a:t>Doc. Ing. Marian </a:t>
            </a:r>
            <a:r>
              <a:rPr lang="cs-CZ" sz="3200" dirty="0" err="1" smtClean="0"/>
              <a:t>Lebiedzik</a:t>
            </a:r>
            <a:r>
              <a:rPr lang="cs-CZ" sz="3200" dirty="0" smtClean="0"/>
              <a:t>, Ph.D.</a:t>
            </a:r>
          </a:p>
          <a:p>
            <a:pPr>
              <a:buNone/>
            </a:pPr>
            <a:r>
              <a:rPr lang="cs-CZ" sz="3200" b="1" i="1" dirty="0" smtClean="0"/>
              <a:t>PŘEDNÁŠKY</a:t>
            </a:r>
            <a:r>
              <a:rPr lang="cs-CZ" sz="3200" dirty="0" smtClean="0"/>
              <a:t> a </a:t>
            </a:r>
            <a:r>
              <a:rPr lang="cs-CZ" sz="3200" b="1" i="1" dirty="0" smtClean="0"/>
              <a:t>SEMINÁŘE</a:t>
            </a:r>
          </a:p>
          <a:p>
            <a:pPr marL="901700" indent="-273050">
              <a:buFont typeface="Arial" panose="020B0604020202020204" pitchFamily="34" charset="0"/>
              <a:buChar char="•"/>
            </a:pPr>
            <a:r>
              <a:rPr lang="cs-CZ" sz="3200" dirty="0"/>
              <a:t>Ing. Eva Kotlánová, </a:t>
            </a:r>
            <a:r>
              <a:rPr lang="cs-CZ" sz="3200" dirty="0" smtClean="0"/>
              <a:t>Ph.D.</a:t>
            </a:r>
          </a:p>
          <a:p>
            <a:pPr marL="628650" indent="0">
              <a:spcAft>
                <a:spcPts val="600"/>
              </a:spcAft>
              <a:buNone/>
            </a:pPr>
            <a:r>
              <a:rPr lang="cs-CZ" sz="3200" dirty="0"/>
              <a:t>	</a:t>
            </a:r>
            <a:r>
              <a:rPr lang="cs-CZ" sz="2800" dirty="0" smtClean="0"/>
              <a:t>katedra ekonomie a veřejné správy</a:t>
            </a:r>
          </a:p>
          <a:p>
            <a:pPr marL="273050" indent="-273050">
              <a:spcBef>
                <a:spcPts val="0"/>
              </a:spcBef>
              <a:buNone/>
            </a:pPr>
            <a:r>
              <a:rPr lang="cs-CZ" sz="2800" dirty="0" smtClean="0"/>
              <a:t>		kancelář A234</a:t>
            </a:r>
          </a:p>
          <a:p>
            <a:pPr marL="273050" indent="-273050"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2800" dirty="0" smtClean="0"/>
              <a:t>		</a:t>
            </a:r>
            <a:r>
              <a:rPr lang="cs-CZ" sz="2800" dirty="0" smtClean="0">
                <a:hlinkClick r:id="rId3"/>
              </a:rPr>
              <a:t>kotlanova@opf.slu.cz</a:t>
            </a:r>
            <a:endParaRPr lang="cs-CZ" sz="2800" dirty="0" smtClean="0"/>
          </a:p>
          <a:p>
            <a:pPr marL="273050" indent="-273050">
              <a:spcBef>
                <a:spcPts val="0"/>
              </a:spcBef>
              <a:buNone/>
            </a:pPr>
            <a:r>
              <a:rPr lang="cs-CZ" sz="2800" dirty="0" smtClean="0"/>
              <a:t>	</a:t>
            </a:r>
            <a:r>
              <a:rPr lang="cs-CZ" sz="2800" dirty="0"/>
              <a:t>	</a:t>
            </a:r>
            <a:r>
              <a:rPr lang="cs-CZ" sz="2800" u="sng" dirty="0" err="1" smtClean="0"/>
              <a:t>Konz</a:t>
            </a:r>
            <a:r>
              <a:rPr lang="cs-CZ" sz="2800" u="sng" dirty="0" smtClean="0"/>
              <a:t>. h.</a:t>
            </a:r>
            <a:r>
              <a:rPr lang="cs-CZ" sz="2800" dirty="0" smtClean="0"/>
              <a:t>:  </a:t>
            </a:r>
            <a:r>
              <a:rPr lang="cs-CZ" sz="2600" b="1" dirty="0"/>
              <a:t>PO </a:t>
            </a:r>
            <a:r>
              <a:rPr lang="cs-CZ" sz="2600" b="1" dirty="0" smtClean="0"/>
              <a:t>   8.10 </a:t>
            </a:r>
            <a:r>
              <a:rPr lang="cs-CZ" sz="2600" b="1" dirty="0"/>
              <a:t>–  </a:t>
            </a:r>
            <a:r>
              <a:rPr lang="cs-CZ" sz="2600" b="1" dirty="0" smtClean="0"/>
              <a:t>9.40</a:t>
            </a:r>
            <a:r>
              <a:rPr lang="cs-CZ" sz="2600" b="1" dirty="0"/>
              <a:t>	</a:t>
            </a:r>
          </a:p>
          <a:p>
            <a:pPr marL="273050" indent="-273050">
              <a:spcBef>
                <a:spcPts val="0"/>
              </a:spcBef>
              <a:buNone/>
            </a:pPr>
            <a:r>
              <a:rPr lang="cs-CZ" sz="2600" b="1" dirty="0"/>
              <a:t>		 </a:t>
            </a:r>
            <a:r>
              <a:rPr lang="cs-CZ" sz="2600" b="1" dirty="0" smtClean="0"/>
              <a:t>                  ČT  12.15 </a:t>
            </a:r>
            <a:r>
              <a:rPr lang="cs-CZ" sz="2600" b="1" dirty="0"/>
              <a:t>– </a:t>
            </a:r>
            <a:r>
              <a:rPr lang="cs-CZ" sz="2600" b="1" dirty="0" smtClean="0"/>
              <a:t>13.45 </a:t>
            </a:r>
            <a:endParaRPr lang="cs-CZ" sz="2600" b="1" dirty="0"/>
          </a:p>
          <a:p>
            <a:pPr>
              <a:spcBef>
                <a:spcPts val="0"/>
              </a:spcBef>
              <a:buNone/>
            </a:pPr>
            <a:endParaRPr lang="cs-CZ" sz="2800" dirty="0" smtClean="0"/>
          </a:p>
          <a:p>
            <a:pPr marL="514350" indent="-514350">
              <a:spcAft>
                <a:spcPts val="600"/>
              </a:spcAft>
              <a:buClr>
                <a:schemeClr val="tx2"/>
              </a:buClr>
              <a:buSzPct val="100000"/>
              <a:buNone/>
            </a:pPr>
            <a:endParaRPr lang="cs-CZ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>
            <a:normAutofit/>
          </a:bodyPr>
          <a:lstStyle/>
          <a:p>
            <a:pPr algn="ctr"/>
            <a:r>
              <a:rPr lang="cs-CZ" sz="3600" b="1" u="sng" dirty="0" smtClean="0">
                <a:solidFill>
                  <a:schemeClr val="tx1"/>
                </a:solidFill>
              </a:rPr>
              <a:t>Charakteristika předmětu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524000"/>
            <a:ext cx="8219256" cy="4949952"/>
          </a:xfrm>
        </p:spPr>
        <p:txBody>
          <a:bodyPr>
            <a:normAutofit/>
          </a:bodyPr>
          <a:lstStyle/>
          <a:p>
            <a:pPr marL="450850" indent="-450850" algn="just">
              <a:lnSpc>
                <a:spcPct val="100000"/>
              </a:lnSpc>
              <a:spcAft>
                <a:spcPts val="1200"/>
              </a:spcAft>
            </a:pPr>
            <a:r>
              <a:rPr lang="cs-CZ" sz="2800" dirty="0"/>
              <a:t>zimní semestr </a:t>
            </a:r>
            <a:r>
              <a:rPr lang="cs-CZ" sz="2800" dirty="0" smtClean="0"/>
              <a:t>2019/2020</a:t>
            </a:r>
            <a:endParaRPr lang="cs-CZ" sz="2800" dirty="0"/>
          </a:p>
          <a:p>
            <a:pPr marL="450850" indent="-450850" algn="just">
              <a:lnSpc>
                <a:spcPct val="100000"/>
              </a:lnSpc>
              <a:spcAft>
                <a:spcPts val="1200"/>
              </a:spcAft>
            </a:pPr>
            <a:r>
              <a:rPr lang="cs-CZ" sz="2800" dirty="0"/>
              <a:t>1. ročník </a:t>
            </a:r>
            <a:r>
              <a:rPr lang="cs-CZ" sz="2800" dirty="0" smtClean="0"/>
              <a:t>bakalářského prezenčního </a:t>
            </a:r>
            <a:r>
              <a:rPr lang="cs-CZ" sz="2800" dirty="0"/>
              <a:t>studia – obor </a:t>
            </a:r>
            <a:r>
              <a:rPr lang="cs-CZ" sz="2800" dirty="0" smtClean="0"/>
              <a:t>CRT, FU </a:t>
            </a:r>
            <a:r>
              <a:rPr lang="cs-CZ" sz="2800" dirty="0" err="1" smtClean="0"/>
              <a:t>FINp</a:t>
            </a:r>
            <a:endParaRPr lang="cs-CZ" sz="2800" dirty="0"/>
          </a:p>
          <a:p>
            <a:pPr marL="450850" indent="-450850" algn="just">
              <a:lnSpc>
                <a:spcPct val="100000"/>
              </a:lnSpc>
              <a:spcAft>
                <a:spcPts val="1200"/>
              </a:spcAft>
            </a:pPr>
            <a:r>
              <a:rPr lang="cs-CZ" sz="2800" dirty="0"/>
              <a:t>rozsah předmětu:  2 + </a:t>
            </a:r>
            <a:r>
              <a:rPr lang="cs-CZ" sz="2800" dirty="0" smtClean="0"/>
              <a:t>2 </a:t>
            </a:r>
          </a:p>
          <a:p>
            <a:pPr marL="450850" indent="-450850" algn="just">
              <a:lnSpc>
                <a:spcPct val="100000"/>
              </a:lnSpc>
              <a:spcAft>
                <a:spcPts val="1200"/>
              </a:spcAft>
            </a:pPr>
            <a:r>
              <a:rPr lang="cs-CZ" sz="2800" dirty="0" smtClean="0"/>
              <a:t>počet </a:t>
            </a:r>
            <a:r>
              <a:rPr lang="cs-CZ" sz="2800" dirty="0"/>
              <a:t>kreditů: 5</a:t>
            </a:r>
          </a:p>
          <a:p>
            <a:pPr marL="450850" indent="-450850" algn="just">
              <a:lnSpc>
                <a:spcPct val="100000"/>
              </a:lnSpc>
              <a:spcAft>
                <a:spcPts val="1200"/>
              </a:spcAft>
            </a:pPr>
            <a:r>
              <a:rPr lang="cs-CZ" sz="2800" b="1" dirty="0">
                <a:solidFill>
                  <a:srgbClr val="FF0000"/>
                </a:solidFill>
              </a:rPr>
              <a:t>ukončení: </a:t>
            </a:r>
            <a:r>
              <a:rPr lang="cs-CZ" sz="2800" b="1" smtClean="0">
                <a:solidFill>
                  <a:srgbClr val="FF0000"/>
                </a:solidFill>
              </a:rPr>
              <a:t>zkouška (+ průběžný test)</a:t>
            </a:r>
            <a:endParaRPr lang="cs-CZ" sz="2800" b="1" dirty="0">
              <a:solidFill>
                <a:srgbClr val="FF0000"/>
              </a:solidFill>
            </a:endParaRPr>
          </a:p>
          <a:p>
            <a:pPr marL="801688" indent="-341313" algn="just">
              <a:buFont typeface="Wingdings" pitchFamily="2" charset="2"/>
              <a:buChar char="Ø"/>
            </a:pPr>
            <a:endParaRPr lang="cs-CZ" sz="2800" b="1" u="sng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01000" cy="792162"/>
          </a:xfrm>
        </p:spPr>
        <p:txBody>
          <a:bodyPr>
            <a:normAutofit fontScale="90000"/>
          </a:bodyPr>
          <a:lstStyle/>
          <a:p>
            <a:pPr algn="ctr"/>
            <a:r>
              <a:rPr lang="cs-CZ" sz="3600" b="1" u="sng" dirty="0" smtClean="0">
                <a:solidFill>
                  <a:schemeClr val="tx1"/>
                </a:solidFill>
              </a:rPr>
              <a:t>Podmínky absolvování předmětu a hodnocení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001000" cy="5486400"/>
          </a:xfrm>
        </p:spPr>
        <p:txBody>
          <a:bodyPr>
            <a:normAutofit lnSpcReduction="10000"/>
          </a:bodyPr>
          <a:lstStyle/>
          <a:p>
            <a:pPr algn="just">
              <a:spcAft>
                <a:spcPts val="600"/>
              </a:spcAft>
            </a:pPr>
            <a:r>
              <a:rPr lang="cs-CZ" sz="2600" dirty="0" smtClean="0"/>
              <a:t>Podmínkou připuštění studenta ke zkoušce je splnění podmínek </a:t>
            </a:r>
            <a:r>
              <a:rPr lang="cs-CZ" sz="2600" dirty="0" smtClean="0"/>
              <a:t>semináře</a:t>
            </a:r>
            <a:endParaRPr lang="cs-CZ" sz="2600" b="1" dirty="0" smtClean="0"/>
          </a:p>
          <a:p>
            <a:pPr algn="just">
              <a:spcAft>
                <a:spcPts val="600"/>
              </a:spcAft>
            </a:pPr>
            <a:r>
              <a:rPr lang="cs-CZ" sz="2600" b="1" dirty="0" smtClean="0"/>
              <a:t>Celkově </a:t>
            </a:r>
            <a:r>
              <a:rPr lang="cs-CZ" sz="2600" dirty="0" smtClean="0"/>
              <a:t>lze v předmětu získat </a:t>
            </a:r>
            <a:r>
              <a:rPr lang="cs-CZ" sz="2600" b="1" dirty="0" smtClean="0"/>
              <a:t>100 bodů</a:t>
            </a:r>
            <a:r>
              <a:rPr lang="cs-CZ" sz="2600" dirty="0" smtClean="0"/>
              <a:t>:</a:t>
            </a:r>
          </a:p>
          <a:p>
            <a:pPr marL="1262063" indent="-360363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2600" b="1" dirty="0" smtClean="0"/>
              <a:t>10 bodů </a:t>
            </a:r>
            <a:r>
              <a:rPr lang="cs-CZ" sz="2600" dirty="0" smtClean="0"/>
              <a:t>– aktivita na semináři</a:t>
            </a:r>
          </a:p>
          <a:p>
            <a:pPr marL="1262063" indent="-360363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2600" b="1" dirty="0" smtClean="0"/>
              <a:t>30 bodů </a:t>
            </a:r>
            <a:r>
              <a:rPr lang="cs-CZ" sz="2600" dirty="0" smtClean="0"/>
              <a:t>- průběžný test</a:t>
            </a:r>
          </a:p>
          <a:p>
            <a:pPr marL="1262063" indent="-360363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2600" b="1" dirty="0" smtClean="0"/>
              <a:t>60 bodů </a:t>
            </a:r>
            <a:r>
              <a:rPr lang="cs-CZ" sz="2600" dirty="0" smtClean="0"/>
              <a:t>– kombinovaná </a:t>
            </a:r>
            <a:r>
              <a:rPr lang="cs-CZ" sz="2600" dirty="0" smtClean="0"/>
              <a:t>zkouška (teorie)</a:t>
            </a:r>
            <a:endParaRPr lang="cs-CZ" sz="2600" dirty="0" smtClean="0"/>
          </a:p>
          <a:p>
            <a:pPr marL="901700" indent="0" algn="just">
              <a:spcBef>
                <a:spcPts val="0"/>
              </a:spcBef>
              <a:buNone/>
            </a:pPr>
            <a:endParaRPr lang="cs-CZ" sz="2600" dirty="0" smtClean="0"/>
          </a:p>
          <a:p>
            <a:pPr algn="just">
              <a:spcAft>
                <a:spcPts val="600"/>
              </a:spcAft>
            </a:pPr>
            <a:r>
              <a:rPr lang="cs-CZ" sz="2600" b="1" dirty="0" smtClean="0">
                <a:solidFill>
                  <a:srgbClr val="FF0000"/>
                </a:solidFill>
              </a:rPr>
              <a:t>Závěrečná klasifikace</a:t>
            </a:r>
            <a:endParaRPr lang="cs-CZ" sz="2600" b="1" dirty="0">
              <a:solidFill>
                <a:srgbClr val="FF0000"/>
              </a:solidFill>
            </a:endParaRPr>
          </a:p>
          <a:p>
            <a:pPr marL="1262063" indent="-360363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2600" b="1" dirty="0"/>
              <a:t>100 – 92 : A</a:t>
            </a:r>
          </a:p>
          <a:p>
            <a:pPr marL="1262063" indent="-360363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2600" b="1" dirty="0" smtClean="0"/>
              <a:t>  91 </a:t>
            </a:r>
            <a:r>
              <a:rPr lang="cs-CZ" sz="2600" b="1" dirty="0"/>
              <a:t>– 84 : B</a:t>
            </a:r>
          </a:p>
          <a:p>
            <a:pPr marL="1262063" indent="-360363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2600" b="1" dirty="0" smtClean="0"/>
              <a:t>  83 </a:t>
            </a:r>
            <a:r>
              <a:rPr lang="cs-CZ" sz="2600" b="1" dirty="0"/>
              <a:t>– 76 : C</a:t>
            </a:r>
          </a:p>
          <a:p>
            <a:pPr marL="1262063" indent="-360363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2600" b="1" dirty="0" smtClean="0"/>
              <a:t>  75 </a:t>
            </a:r>
            <a:r>
              <a:rPr lang="cs-CZ" sz="2600" b="1" dirty="0"/>
              <a:t>– 68 : D</a:t>
            </a:r>
          </a:p>
          <a:p>
            <a:pPr marL="1262063" indent="-360363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2600" b="1" dirty="0" smtClean="0"/>
              <a:t>  67 </a:t>
            </a:r>
            <a:r>
              <a:rPr lang="cs-CZ" sz="2600" b="1" dirty="0"/>
              <a:t>– 60 : E</a:t>
            </a:r>
          </a:p>
          <a:p>
            <a:pPr marL="1262063" indent="-360363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2600" b="1" dirty="0" smtClean="0"/>
              <a:t>  59 </a:t>
            </a:r>
            <a:r>
              <a:rPr lang="cs-CZ" sz="2600" b="1" dirty="0"/>
              <a:t>– </a:t>
            </a:r>
            <a:r>
              <a:rPr lang="cs-CZ" sz="2600" b="1" dirty="0" smtClean="0"/>
              <a:t>  0 </a:t>
            </a:r>
            <a:r>
              <a:rPr lang="cs-CZ" sz="2600" b="1" dirty="0"/>
              <a:t>: F</a:t>
            </a:r>
          </a:p>
        </p:txBody>
      </p:sp>
    </p:spTree>
    <p:extLst>
      <p:ext uri="{BB962C8B-B14F-4D97-AF65-F5344CB8AC3E}">
        <p14:creationId xmlns:p14="http://schemas.microsoft.com/office/powerpoint/2010/main" val="2232669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001000" cy="792162"/>
          </a:xfrm>
        </p:spPr>
        <p:txBody>
          <a:bodyPr>
            <a:normAutofit/>
          </a:bodyPr>
          <a:lstStyle/>
          <a:p>
            <a:pPr algn="ctr"/>
            <a:r>
              <a:rPr lang="cs-CZ" sz="3600" b="1" u="sng" dirty="0">
                <a:solidFill>
                  <a:schemeClr val="tx1"/>
                </a:solidFill>
              </a:rPr>
              <a:t>p</a:t>
            </a:r>
            <a:r>
              <a:rPr lang="cs-CZ" sz="3600" b="1" u="sng" dirty="0" smtClean="0">
                <a:solidFill>
                  <a:schemeClr val="tx1"/>
                </a:solidFill>
              </a:rPr>
              <a:t>odmínky semináře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153400" cy="5486400"/>
          </a:xfrm>
        </p:spPr>
        <p:txBody>
          <a:bodyPr>
            <a:normAutofit lnSpcReduction="10000"/>
          </a:bodyPr>
          <a:lstStyle/>
          <a:p>
            <a:pPr algn="just">
              <a:spcAft>
                <a:spcPts val="600"/>
              </a:spcAft>
            </a:pPr>
            <a:r>
              <a:rPr lang="cs-CZ" sz="2600" b="1" dirty="0" smtClean="0"/>
              <a:t>min. 60% účast na seminářích</a:t>
            </a:r>
          </a:p>
          <a:p>
            <a:pPr algn="just">
              <a:spcAft>
                <a:spcPts val="600"/>
              </a:spcAft>
            </a:pPr>
            <a:r>
              <a:rPr lang="cs-CZ" sz="2600" u="sng" dirty="0" smtClean="0"/>
              <a:t>2 průběžné testy </a:t>
            </a:r>
          </a:p>
          <a:p>
            <a:pPr marL="992188" indent="-271463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2600" dirty="0"/>
              <a:t>příklady, teorie, grafy</a:t>
            </a:r>
          </a:p>
          <a:p>
            <a:pPr marL="992188" indent="-271463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2600" b="1" dirty="0" smtClean="0"/>
              <a:t>každý za 15 bodů</a:t>
            </a:r>
          </a:p>
          <a:p>
            <a:pPr marL="992188" indent="-271463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2600" dirty="0"/>
              <a:t>p</a:t>
            </a:r>
            <a:r>
              <a:rPr lang="cs-CZ" sz="2600" dirty="0" smtClean="0"/>
              <a:t>růběžný test je nepovinný, v případě nemoci je možné stanovit náhradní termín, omluvenku je třeba doložit lékařským potvrzením</a:t>
            </a:r>
          </a:p>
          <a:p>
            <a:pPr marL="992188" indent="-271463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2600" dirty="0" smtClean="0"/>
              <a:t>Termíny průběžných testů – viz harmonogram </a:t>
            </a:r>
            <a:r>
              <a:rPr lang="cs-CZ" sz="2600" dirty="0" smtClean="0"/>
              <a:t>seminářů</a:t>
            </a:r>
          </a:p>
          <a:p>
            <a:pPr algn="just">
              <a:spcAft>
                <a:spcPts val="600"/>
              </a:spcAft>
            </a:pPr>
            <a:r>
              <a:rPr lang="cs-CZ" sz="2600" dirty="0"/>
              <a:t>Případné lékařské omluvenky předložit (zaslat </a:t>
            </a:r>
            <a:r>
              <a:rPr lang="cs-CZ" sz="2600" dirty="0" err="1"/>
              <a:t>scan</a:t>
            </a:r>
            <a:r>
              <a:rPr lang="cs-CZ" sz="2600" dirty="0"/>
              <a:t>) do 5 pracovních </a:t>
            </a:r>
            <a:r>
              <a:rPr lang="cs-CZ" sz="2600" dirty="0" smtClean="0"/>
              <a:t>dnů</a:t>
            </a:r>
          </a:p>
          <a:p>
            <a:pPr algn="just">
              <a:spcAft>
                <a:spcPts val="600"/>
              </a:spcAft>
            </a:pPr>
            <a:r>
              <a:rPr lang="cs-CZ" sz="2600" dirty="0"/>
              <a:t>Omluva v případě pozdního příchodu nebo dřívějšího odchodu ze semináře</a:t>
            </a:r>
          </a:p>
          <a:p>
            <a:pPr algn="just">
              <a:spcAft>
                <a:spcPts val="600"/>
              </a:spcAft>
            </a:pPr>
            <a:endParaRPr lang="cs-CZ" sz="2600" dirty="0"/>
          </a:p>
          <a:p>
            <a:pPr marL="992188" indent="-271463" algn="just"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cs-CZ" sz="2600" dirty="0" smtClean="0"/>
          </a:p>
          <a:p>
            <a:pPr marL="901700" indent="0" algn="just">
              <a:spcBef>
                <a:spcPts val="0"/>
              </a:spcBef>
              <a:buNone/>
            </a:pPr>
            <a:endParaRPr lang="cs-CZ" sz="2600" dirty="0" smtClean="0"/>
          </a:p>
        </p:txBody>
      </p:sp>
    </p:spTree>
    <p:extLst>
      <p:ext uri="{BB962C8B-B14F-4D97-AF65-F5344CB8AC3E}">
        <p14:creationId xmlns:p14="http://schemas.microsoft.com/office/powerpoint/2010/main" val="1596527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001000" cy="792162"/>
          </a:xfrm>
        </p:spPr>
        <p:txBody>
          <a:bodyPr>
            <a:normAutofit/>
          </a:bodyPr>
          <a:lstStyle/>
          <a:p>
            <a:pPr algn="ctr"/>
            <a:r>
              <a:rPr lang="cs-CZ" sz="3600" b="1" u="sng" dirty="0" smtClean="0">
                <a:solidFill>
                  <a:schemeClr val="tx1"/>
                </a:solidFill>
              </a:rPr>
              <a:t>Doporučená výbava na</a:t>
            </a:r>
            <a:r>
              <a:rPr lang="cs-CZ" sz="3600" b="1" u="sng" dirty="0" smtClean="0">
                <a:solidFill>
                  <a:schemeClr val="tx1"/>
                </a:solidFill>
              </a:rPr>
              <a:t> </a:t>
            </a:r>
            <a:r>
              <a:rPr lang="cs-CZ" sz="3600" b="1" u="sng" dirty="0" smtClean="0">
                <a:solidFill>
                  <a:schemeClr val="tx1"/>
                </a:solidFill>
              </a:rPr>
              <a:t>semináře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71152" y="1354428"/>
            <a:ext cx="8153400" cy="5486400"/>
          </a:xfrm>
        </p:spPr>
        <p:txBody>
          <a:bodyPr>
            <a:normAutofit/>
          </a:bodyPr>
          <a:lstStyle/>
          <a:p>
            <a:pPr lvl="0" algn="just"/>
            <a:r>
              <a:rPr lang="cs-CZ" sz="2600" b="1" dirty="0"/>
              <a:t>Kalkulačka</a:t>
            </a:r>
            <a:r>
              <a:rPr lang="cs-CZ" sz="2600" dirty="0"/>
              <a:t>, se kterou umí student pracovat, případně takové znalosti základních matematických operací, jejichž využití povede ke zdárnému vyřešení </a:t>
            </a:r>
            <a:r>
              <a:rPr lang="cs-CZ" sz="2600" dirty="0" smtClean="0"/>
              <a:t>příkladů</a:t>
            </a:r>
          </a:p>
          <a:p>
            <a:pPr marL="0" lvl="0" indent="0" algn="just">
              <a:buNone/>
            </a:pPr>
            <a:endParaRPr lang="cs-CZ" sz="2600" dirty="0"/>
          </a:p>
          <a:p>
            <a:pPr algn="just">
              <a:spcAft>
                <a:spcPts val="600"/>
              </a:spcAft>
            </a:pPr>
            <a:r>
              <a:rPr lang="cs-CZ" sz="2600" dirty="0" smtClean="0"/>
              <a:t>Barevné pastelky (fixy, propisky), pravítko</a:t>
            </a:r>
          </a:p>
          <a:p>
            <a:pPr marL="0" indent="0" algn="just">
              <a:spcAft>
                <a:spcPts val="600"/>
              </a:spcAft>
              <a:buNone/>
            </a:pPr>
            <a:endParaRPr lang="cs-CZ" sz="2600" dirty="0" smtClean="0"/>
          </a:p>
          <a:p>
            <a:pPr algn="just">
              <a:spcAft>
                <a:spcPts val="600"/>
              </a:spcAft>
            </a:pPr>
            <a:r>
              <a:rPr lang="cs-CZ" sz="2600" dirty="0" smtClean="0"/>
              <a:t>Zadání příkladů, které bude průběžně vkládáno na Public (systém LMS </a:t>
            </a:r>
            <a:r>
              <a:rPr lang="cs-CZ" sz="2600" dirty="0" err="1" smtClean="0"/>
              <a:t>Moodle</a:t>
            </a:r>
            <a:r>
              <a:rPr lang="cs-CZ" sz="2600" dirty="0" smtClean="0"/>
              <a:t> k výuce seminářů používán NEBUDE)</a:t>
            </a:r>
          </a:p>
          <a:p>
            <a:pPr algn="just">
              <a:spcAft>
                <a:spcPts val="600"/>
              </a:spcAft>
            </a:pPr>
            <a:endParaRPr lang="cs-CZ" sz="2600" dirty="0"/>
          </a:p>
          <a:p>
            <a:pPr algn="just">
              <a:spcAft>
                <a:spcPts val="600"/>
              </a:spcAft>
            </a:pPr>
            <a:endParaRPr lang="cs-CZ" sz="2600" dirty="0"/>
          </a:p>
          <a:p>
            <a:pPr marL="992188" indent="-271463" algn="just"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cs-CZ" sz="2600" dirty="0" smtClean="0"/>
          </a:p>
          <a:p>
            <a:pPr marL="901700" indent="0" algn="just">
              <a:spcBef>
                <a:spcPts val="0"/>
              </a:spcBef>
              <a:buNone/>
            </a:pPr>
            <a:endParaRPr lang="cs-CZ" sz="2600" dirty="0" smtClean="0"/>
          </a:p>
        </p:txBody>
      </p:sp>
    </p:spTree>
    <p:extLst>
      <p:ext uri="{BB962C8B-B14F-4D97-AF65-F5344CB8AC3E}">
        <p14:creationId xmlns:p14="http://schemas.microsoft.com/office/powerpoint/2010/main" val="2555731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3562"/>
          </a:xfrm>
        </p:spPr>
        <p:txBody>
          <a:bodyPr/>
          <a:lstStyle/>
          <a:p>
            <a:r>
              <a:rPr lang="cs-CZ" dirty="0" smtClean="0"/>
              <a:t>Harmonogram seminářů 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558630041"/>
              </p:ext>
            </p:extLst>
          </p:nvPr>
        </p:nvGraphicFramePr>
        <p:xfrm>
          <a:off x="457200" y="990602"/>
          <a:ext cx="7772400" cy="525841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91078"/>
                <a:gridCol w="4838222"/>
                <a:gridCol w="1943100"/>
              </a:tblGrid>
              <a:tr h="26872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Datum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 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Pozn.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92656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effectLst/>
                        </a:rPr>
                        <a:t> 23. </a:t>
                      </a:r>
                      <a:r>
                        <a:rPr lang="cs-CZ" sz="1800" dirty="0">
                          <a:effectLst/>
                        </a:rPr>
                        <a:t>9.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ODPADÁ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Úvodní týden – semináře se nekonají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1022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effectLst/>
                        </a:rPr>
                        <a:t>30. 9.</a:t>
                      </a:r>
                      <a:endParaRPr lang="cs-CZ" sz="1800" dirty="0">
                        <a:effectLst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 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Úvod do mikroekonomie </a:t>
                      </a:r>
                      <a:r>
                        <a:rPr lang="cs-CZ" sz="1800" dirty="0" smtClean="0">
                          <a:effectLst/>
                        </a:rPr>
                        <a:t>– základní pojmy</a:t>
                      </a:r>
                      <a:r>
                        <a:rPr lang="cs-CZ" sz="1800" baseline="0" dirty="0" smtClean="0">
                          <a:effectLst/>
                        </a:rPr>
                        <a:t> a souvislosti ekonomie, modelový přístup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 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04635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effectLst/>
                        </a:rPr>
                        <a:t>7. </a:t>
                      </a:r>
                      <a:r>
                        <a:rPr lang="cs-CZ" sz="1800" dirty="0">
                          <a:effectLst/>
                        </a:rPr>
                        <a:t>10.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effectLst/>
                        </a:rPr>
                        <a:t>Prvky trhu, tržní</a:t>
                      </a:r>
                      <a:r>
                        <a:rPr lang="cs-CZ" sz="1800" baseline="0" dirty="0" smtClean="0">
                          <a:effectLst/>
                        </a:rPr>
                        <a:t> rovnováha a její změna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 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03082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effectLst/>
                        </a:rPr>
                        <a:t>14. </a:t>
                      </a:r>
                      <a:r>
                        <a:rPr lang="cs-CZ" sz="1800" dirty="0">
                          <a:effectLst/>
                        </a:rPr>
                        <a:t>10.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effectLst/>
                        </a:rPr>
                        <a:t>Racionální chování spotřebitele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 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46328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effectLst/>
                        </a:rPr>
                        <a:t>21. </a:t>
                      </a:r>
                      <a:r>
                        <a:rPr lang="cs-CZ" sz="1800" dirty="0">
                          <a:effectLst/>
                        </a:rPr>
                        <a:t>10.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effectLst/>
                        </a:rPr>
                        <a:t>Poptávka, elasticita</a:t>
                      </a:r>
                      <a:r>
                        <a:rPr lang="cs-CZ" sz="1800" baseline="0" dirty="0" smtClean="0">
                          <a:effectLst/>
                        </a:rPr>
                        <a:t> poptávky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 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46328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effectLst/>
                        </a:rPr>
                        <a:t>28. </a:t>
                      </a:r>
                      <a:r>
                        <a:rPr lang="cs-CZ" sz="1800" dirty="0">
                          <a:effectLst/>
                        </a:rPr>
                        <a:t>10.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ODPADÁ</a:t>
                      </a:r>
                      <a:endParaRPr kumimoji="0" lang="cs-CZ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 </a:t>
                      </a:r>
                      <a:r>
                        <a:rPr lang="cs-CZ" sz="1800" dirty="0" smtClean="0">
                          <a:effectLst/>
                        </a:rPr>
                        <a:t>Státní</a:t>
                      </a:r>
                      <a:r>
                        <a:rPr lang="cs-CZ" sz="1800" baseline="0" dirty="0" smtClean="0">
                          <a:effectLst/>
                        </a:rPr>
                        <a:t> svátek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46328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  </a:t>
                      </a:r>
                      <a:r>
                        <a:rPr lang="cs-CZ" sz="1800" dirty="0" smtClean="0">
                          <a:effectLst/>
                        </a:rPr>
                        <a:t>4. </a:t>
                      </a:r>
                      <a:r>
                        <a:rPr lang="cs-CZ" sz="1800" dirty="0">
                          <a:effectLst/>
                        </a:rPr>
                        <a:t>11.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1" dirty="0" smtClean="0">
                          <a:effectLst/>
                        </a:rPr>
                        <a:t>1. průběžný test </a:t>
                      </a:r>
                      <a:r>
                        <a:rPr lang="cs-CZ" sz="1800" dirty="0" smtClean="0">
                          <a:effectLst/>
                        </a:rPr>
                        <a:t>Teorie výroby, produkční funkce</a:t>
                      </a:r>
                      <a:endParaRPr lang="cs-CZ" sz="1800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 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46328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11. 11. 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Příjmy, náklady, zisk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 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46328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effectLst/>
                        </a:rPr>
                        <a:t>18. </a:t>
                      </a:r>
                      <a:r>
                        <a:rPr lang="cs-CZ" sz="1800" dirty="0">
                          <a:effectLst/>
                        </a:rPr>
                        <a:t>11.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Dokonalá </a:t>
                      </a:r>
                      <a:r>
                        <a:rPr lang="cs-CZ" sz="1800" dirty="0" smtClean="0">
                          <a:effectLst/>
                        </a:rPr>
                        <a:t>konkurence 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 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46328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effectLst/>
                        </a:rPr>
                        <a:t>25. 11.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effectLst/>
                        </a:rPr>
                        <a:t>Nedokonalá konkurence 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 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46328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effectLst/>
                        </a:rPr>
                        <a:t>2. 12.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Trh výrobních faktorů</a:t>
                      </a:r>
                      <a:endParaRPr lang="cs-CZ" sz="1800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 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46328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 </a:t>
                      </a:r>
                      <a:r>
                        <a:rPr lang="cs-CZ" sz="1800" dirty="0" smtClean="0">
                          <a:effectLst/>
                        </a:rPr>
                        <a:t>9. </a:t>
                      </a:r>
                      <a:r>
                        <a:rPr lang="cs-CZ" sz="1800" dirty="0">
                          <a:effectLst/>
                        </a:rPr>
                        <a:t>12.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800" b="1" dirty="0" smtClean="0">
                          <a:effectLst/>
                        </a:rPr>
                        <a:t>2. průběžný test</a:t>
                      </a:r>
                      <a:endParaRPr lang="cs-CZ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 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92656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effectLst/>
                        </a:rPr>
                        <a:t>16.12.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kumimoji="0" lang="cs-CZ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Náhradní průběžný test pro omluvené studenty, </a:t>
                      </a:r>
                      <a:r>
                        <a:rPr kumimoji="0" lang="cs-CZ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předtermín</a:t>
                      </a:r>
                      <a:r>
                        <a:rPr kumimoji="0" lang="cs-CZ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na zkoušku</a:t>
                      </a:r>
                      <a:endParaRPr kumimoji="0" lang="cs-CZ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 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6" name="Nadpis 1"/>
          <p:cNvSpPr txBox="1">
            <a:spLocks/>
          </p:cNvSpPr>
          <p:nvPr/>
        </p:nvSpPr>
        <p:spPr>
          <a:xfrm>
            <a:off x="304800" y="6294438"/>
            <a:ext cx="7467600" cy="563562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dirty="0" smtClean="0"/>
              <a:t>Změna programu vyhrazena!!!!!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626899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2338"/>
            <a:ext cx="7467600" cy="778098"/>
          </a:xfrm>
        </p:spPr>
        <p:txBody>
          <a:bodyPr>
            <a:normAutofit/>
          </a:bodyPr>
          <a:lstStyle/>
          <a:p>
            <a:pPr algn="ctr"/>
            <a:r>
              <a:rPr lang="cs-CZ" sz="4000" b="1" u="sng" dirty="0" smtClean="0">
                <a:solidFill>
                  <a:schemeClr val="tx1"/>
                </a:solidFill>
              </a:rPr>
              <a:t>Základní literatura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830280"/>
            <a:ext cx="8219256" cy="2604864"/>
          </a:xfrm>
        </p:spPr>
        <p:txBody>
          <a:bodyPr>
            <a:normAutofit lnSpcReduction="10000"/>
          </a:bodyPr>
          <a:lstStyle/>
          <a:p>
            <a:pPr>
              <a:spcAft>
                <a:spcPts val="600"/>
              </a:spcAft>
            </a:pPr>
            <a:r>
              <a:rPr lang="cs-CZ" sz="2800" dirty="0" smtClean="0"/>
              <a:t>TULEJA, P., P. NEZVAL A I. MAJEROVÁ, 2011. Základy mikroekonomie. Praha: CP </a:t>
            </a:r>
            <a:r>
              <a:rPr lang="cs-CZ" sz="2800" dirty="0" err="1" smtClean="0"/>
              <a:t>Bookds</a:t>
            </a:r>
            <a:r>
              <a:rPr lang="cs-CZ" sz="2800" dirty="0" smtClean="0"/>
              <a:t>. ISBN 978-80-251-3577-8.</a:t>
            </a:r>
            <a:endParaRPr lang="cs-CZ" sz="2800" dirty="0"/>
          </a:p>
          <a:p>
            <a:r>
              <a:rPr lang="cs-CZ" sz="2800" dirty="0" smtClean="0"/>
              <a:t>JUREČKA, V. A KOLEKTIV, 2010. Mikroekonomie. Praha: </a:t>
            </a:r>
            <a:r>
              <a:rPr lang="cs-CZ" sz="2800" dirty="0" err="1" smtClean="0"/>
              <a:t>Grada</a:t>
            </a:r>
            <a:r>
              <a:rPr lang="cs-CZ" sz="2800" dirty="0" smtClean="0"/>
              <a:t> </a:t>
            </a:r>
            <a:r>
              <a:rPr lang="cs-CZ" sz="2800" dirty="0" err="1" smtClean="0"/>
              <a:t>Publishing</a:t>
            </a:r>
            <a:r>
              <a:rPr lang="cs-CZ" sz="2800" dirty="0" smtClean="0"/>
              <a:t>, a.s. ISBN 978-80-247-3259-6.</a:t>
            </a:r>
            <a:endParaRPr lang="cs-CZ" sz="2800" dirty="0"/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609600" y="3372007"/>
            <a:ext cx="7467600" cy="778098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cs-CZ" sz="4000" b="1" u="sng" dirty="0" smtClean="0">
                <a:solidFill>
                  <a:schemeClr val="tx1"/>
                </a:solidFill>
              </a:rPr>
              <a:t>doporučená literatura</a:t>
            </a:r>
            <a:endParaRPr lang="cs-CZ" sz="4000" dirty="0"/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457200" y="4122201"/>
            <a:ext cx="8219256" cy="2757264"/>
          </a:xfrm>
          <a:prstGeom prst="rect">
            <a:avLst/>
          </a:prstGeom>
        </p:spPr>
        <p:txBody>
          <a:bodyPr vert="horz">
            <a:normAutofit fontScale="85000" lnSpcReduction="10000"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600"/>
              </a:spcAft>
            </a:pPr>
            <a:r>
              <a:rPr lang="cs-CZ" sz="2800" dirty="0" smtClean="0"/>
              <a:t>JUREČKA, V., O. BŘEZINOVÁ A KOLEKTIV, 2004. Mikroekonome, základní kurs. Ostrava: VŠB-TU Ostrava. ISBN 80-7078-771-6.</a:t>
            </a:r>
          </a:p>
          <a:p>
            <a:pPr>
              <a:spcAft>
                <a:spcPts val="600"/>
              </a:spcAft>
            </a:pPr>
            <a:r>
              <a:rPr lang="cs-CZ" sz="2800" dirty="0" smtClean="0"/>
              <a:t>MANKIW, N. G., 2009. Základy ekonomie. Praha: </a:t>
            </a:r>
            <a:r>
              <a:rPr lang="cs-CZ" sz="2800" dirty="0" err="1"/>
              <a:t>G</a:t>
            </a:r>
            <a:r>
              <a:rPr lang="cs-CZ" sz="2800" dirty="0" err="1" smtClean="0"/>
              <a:t>rada</a:t>
            </a:r>
            <a:r>
              <a:rPr lang="cs-CZ" sz="2800" dirty="0" smtClean="0"/>
              <a:t>. ISBN 978-80-7169-897-3.</a:t>
            </a:r>
          </a:p>
          <a:p>
            <a:pPr>
              <a:spcAft>
                <a:spcPts val="600"/>
              </a:spcAft>
            </a:pPr>
            <a:r>
              <a:rPr lang="cs-CZ" sz="2800" dirty="0" smtClean="0"/>
              <a:t>CASE, K. E., R. FAIR and S. OSTER, 2011. </a:t>
            </a:r>
            <a:r>
              <a:rPr lang="cs-CZ" sz="2800" dirty="0" err="1" smtClean="0"/>
              <a:t>Principles</a:t>
            </a:r>
            <a:r>
              <a:rPr lang="cs-CZ" sz="2800" dirty="0" smtClean="0"/>
              <a:t> </a:t>
            </a:r>
            <a:r>
              <a:rPr lang="cs-CZ" sz="2800" dirty="0" err="1" smtClean="0"/>
              <a:t>of</a:t>
            </a:r>
            <a:r>
              <a:rPr lang="cs-CZ" sz="2800" dirty="0" smtClean="0"/>
              <a:t> </a:t>
            </a:r>
            <a:r>
              <a:rPr lang="cs-CZ" sz="2800" dirty="0" err="1" smtClean="0"/>
              <a:t>Microeconomics</a:t>
            </a:r>
            <a:r>
              <a:rPr lang="cs-CZ" sz="2800" dirty="0" smtClean="0"/>
              <a:t>. New York: </a:t>
            </a:r>
            <a:r>
              <a:rPr lang="cs-CZ" sz="2800" dirty="0" err="1" smtClean="0"/>
              <a:t>Prentice</a:t>
            </a:r>
            <a:r>
              <a:rPr lang="cs-CZ" sz="2800" dirty="0" smtClean="0"/>
              <a:t> </a:t>
            </a:r>
            <a:r>
              <a:rPr lang="cs-CZ" sz="2800" dirty="0" err="1" smtClean="0"/>
              <a:t>Hall</a:t>
            </a:r>
            <a:r>
              <a:rPr lang="cs-CZ" sz="2800" dirty="0" smtClean="0"/>
              <a:t>. ISBN 978-0131388857.</a:t>
            </a:r>
            <a:endParaRPr lang="cs-CZ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643</TotalTime>
  <Words>508</Words>
  <Application>Microsoft Office PowerPoint</Application>
  <PresentationFormat>Předvádění na obrazovce (4:3)</PresentationFormat>
  <Paragraphs>103</Paragraphs>
  <Slides>8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4" baseType="lpstr">
      <vt:lpstr>Arial</vt:lpstr>
      <vt:lpstr>Calibri</vt:lpstr>
      <vt:lpstr>Times New Roman</vt:lpstr>
      <vt:lpstr>Wingdings</vt:lpstr>
      <vt:lpstr>Wingdings 2</vt:lpstr>
      <vt:lpstr>Arkýř</vt:lpstr>
      <vt:lpstr>EKONOMIE  (BPEKO)           ZS 2019/2020</vt:lpstr>
      <vt:lpstr>Zajištění výuky</vt:lpstr>
      <vt:lpstr>Charakteristika předmětu</vt:lpstr>
      <vt:lpstr>Podmínky absolvování předmětu a hodnocení</vt:lpstr>
      <vt:lpstr>podmínky semináře</vt:lpstr>
      <vt:lpstr>Doporučená výbava na semináře</vt:lpstr>
      <vt:lpstr>Harmonogram seminářů </vt:lpstr>
      <vt:lpstr>Základní literatura</vt:lpstr>
    </vt:vector>
  </TitlesOfParts>
  <Company>OPF SU Karvina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Hospodářská politika</dc:title>
  <dc:creator>Admins</dc:creator>
  <cp:lastModifiedBy>Kotlanova</cp:lastModifiedBy>
  <cp:revision>145</cp:revision>
  <dcterms:created xsi:type="dcterms:W3CDTF">2015-02-19T14:22:13Z</dcterms:created>
  <dcterms:modified xsi:type="dcterms:W3CDTF">2019-09-26T08:34:12Z</dcterms:modified>
</cp:coreProperties>
</file>