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2" r:id="rId3"/>
    <p:sldId id="285" r:id="rId4"/>
    <p:sldId id="286" r:id="rId5"/>
    <p:sldId id="294" r:id="rId6"/>
    <p:sldId id="288" r:id="rId7"/>
    <p:sldId id="296" r:id="rId8"/>
    <p:sldId id="297" r:id="rId9"/>
    <p:sldId id="298" r:id="rId10"/>
    <p:sldId id="300" r:id="rId11"/>
    <p:sldId id="273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33573-1E18-4A4F-9D00-11C625515F4A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1490E-F9B5-4D8D-8393-230D8D6A9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26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t>23.8.2019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191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8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12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4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7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6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8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6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0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2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53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16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627" y="4517782"/>
            <a:ext cx="8616373" cy="1626083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Ing. Kamila Turečková, Ph.D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40327" y="3090805"/>
            <a:ext cx="2036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2019/2020</a:t>
            </a:r>
            <a:endParaRPr lang="cs-CZ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69849" y="886691"/>
            <a:ext cx="70350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6600" dirty="0" smtClean="0">
                <a:solidFill>
                  <a:schemeClr val="accent1">
                    <a:lumMod val="50000"/>
                  </a:schemeClr>
                </a:solidFill>
              </a:rPr>
              <a:t>Formy sociální péče</a:t>
            </a:r>
          </a:p>
          <a:p>
            <a:pPr algn="r"/>
            <a:r>
              <a:rPr lang="cs-CZ" sz="4400" dirty="0" smtClean="0">
                <a:solidFill>
                  <a:schemeClr val="accent1">
                    <a:lumMod val="50000"/>
                  </a:schemeClr>
                </a:solidFill>
              </a:rPr>
              <a:t>BPFSC - </a:t>
            </a:r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</a:rPr>
              <a:t>semináře</a:t>
            </a:r>
            <a:endParaRPr lang="cs-CZ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529" y="5816936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65760" y="667511"/>
            <a:ext cx="8686800" cy="5711753"/>
          </a:xfrm>
        </p:spPr>
        <p:txBody>
          <a:bodyPr>
            <a:noAutofit/>
          </a:bodyPr>
          <a:lstStyle/>
          <a:p>
            <a:pPr marL="252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 smtClean="0"/>
              <a:t>6</a:t>
            </a:r>
            <a:r>
              <a:rPr lang="cs-CZ" sz="1800" b="1" dirty="0"/>
              <a:t>. Metodologie sociální péče o handicapované </a:t>
            </a:r>
            <a:br>
              <a:rPr lang="cs-CZ" sz="1800" b="1" dirty="0"/>
            </a:br>
            <a:r>
              <a:rPr lang="cs-CZ" sz="1800" dirty="0"/>
              <a:t>Kvalitativní výzkumné metody v sociální péči o handicapované. Integrovaná supervize v sociální péči o handicapované.</a:t>
            </a:r>
            <a:br>
              <a:rPr lang="cs-CZ" sz="1800" dirty="0"/>
            </a:br>
            <a:r>
              <a:rPr lang="cs-CZ" sz="1800" b="1" dirty="0" smtClean="0"/>
              <a:t>7</a:t>
            </a:r>
            <a:r>
              <a:rPr lang="cs-CZ" sz="1800" b="1" dirty="0"/>
              <a:t>. Formy sociální péče o handicapované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Terapie, rychlá poradenská intervence, rehabilitace a osobní asistence.</a:t>
            </a:r>
            <a:br>
              <a:rPr lang="cs-CZ" sz="1800" dirty="0"/>
            </a:br>
            <a:r>
              <a:rPr lang="cs-CZ" sz="1800" b="1" dirty="0" smtClean="0"/>
              <a:t>8</a:t>
            </a:r>
            <a:r>
              <a:rPr lang="cs-CZ" sz="1800" b="1" dirty="0"/>
              <a:t>. Komunitní práce s handicapovanými</a:t>
            </a:r>
            <a:br>
              <a:rPr lang="cs-CZ" sz="1800" b="1" dirty="0"/>
            </a:br>
            <a:r>
              <a:rPr lang="cs-CZ" sz="1800" dirty="0"/>
              <a:t>Subkultury handicapovaných skupin obyvatel, kulturní relativismus a idea učící se komunity.</a:t>
            </a:r>
            <a:br>
              <a:rPr lang="cs-CZ" sz="1800" dirty="0"/>
            </a:br>
            <a:r>
              <a:rPr lang="cs-CZ" sz="1800" b="1" dirty="0" smtClean="0"/>
              <a:t>9</a:t>
            </a:r>
            <a:r>
              <a:rPr lang="cs-CZ" sz="1800" b="1" dirty="0"/>
              <a:t>. Komunitní sociální péče</a:t>
            </a:r>
            <a:br>
              <a:rPr lang="cs-CZ" sz="1800" b="1" dirty="0"/>
            </a:br>
            <a:r>
              <a:rPr lang="cs-CZ" sz="1800" dirty="0"/>
              <a:t>Strategie a komunitní plánování v komunitní sociální péči o emigranty a národnostní menšiny</a:t>
            </a:r>
            <a:r>
              <a:rPr lang="cs-CZ" sz="1800" dirty="0" smtClean="0"/>
              <a:t>.</a:t>
            </a:r>
          </a:p>
          <a:p>
            <a:pPr marL="252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/>
              <a:t>10. Dobrovolnická práce v sociální péči o handicapované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Solidarita dobrovolnického hnutí v sociální péči o handicapované. Typologie a charakteristika angažovaných dobrovolníků a aktivistů. Význam dobrovolnické práce svépomocných a sebezkušenostních skupin. </a:t>
            </a:r>
            <a:br>
              <a:rPr lang="cs-CZ" sz="1800" dirty="0"/>
            </a:br>
            <a:r>
              <a:rPr lang="cs-CZ" sz="1800" b="1" dirty="0" smtClean="0"/>
              <a:t>11</a:t>
            </a:r>
            <a:r>
              <a:rPr lang="cs-CZ" sz="1800" b="1" dirty="0"/>
              <a:t>. Hranice práva a tolerance ve vztahu k handicapovaným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Výchova k toleranci a úctě k druhému - přirozená pluralita. Legitimita právních předpisů a morálních norem - právo na odlišnost. Hranice přirozené sociální kontroly a dohledu nad handicapovanými skupinami a jedinci.</a:t>
            </a:r>
            <a:br>
              <a:rPr lang="cs-CZ" sz="1800" dirty="0"/>
            </a:br>
            <a:r>
              <a:rPr lang="cs-CZ" sz="1800" b="1" dirty="0" smtClean="0"/>
              <a:t>12</a:t>
            </a:r>
            <a:r>
              <a:rPr lang="cs-CZ" sz="1800" b="1" dirty="0"/>
              <a:t>. Sociální ochrana handicapovaných na příkladech vybraných států Evropské unie</a:t>
            </a:r>
            <a:br>
              <a:rPr lang="cs-CZ" sz="1800" b="1" dirty="0"/>
            </a:br>
            <a:r>
              <a:rPr lang="cs-CZ" sz="1800" dirty="0"/>
              <a:t>Aspekty konvergence systémů sociální ochrany handicapovaných. Legitimita sociální ochrany handicapovaných v sociálních státech EU.</a:t>
            </a:r>
            <a:endParaRPr lang="en-US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3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899" y="4960137"/>
            <a:ext cx="5580229" cy="1463040"/>
          </a:xfrm>
        </p:spPr>
        <p:txBody>
          <a:bodyPr anchor="ctr">
            <a:normAutofit fontScale="90000"/>
          </a:bodyPr>
          <a:lstStyle/>
          <a:p>
            <a:r>
              <a:rPr lang="cs-CZ" sz="4800" b="1" dirty="0" smtClean="0">
                <a:solidFill>
                  <a:schemeClr val="accent2"/>
                </a:solidFill>
                <a:latin typeface="Calibri"/>
                <a:cs typeface="Calibri"/>
              </a:rPr>
              <a:t>Děkuji za pozornost</a:t>
            </a:r>
            <a:r>
              <a:rPr lang="en-US" sz="4800" b="1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612925"/>
            <a:ext cx="7897090" cy="5588924"/>
          </a:xfrm>
        </p:spPr>
        <p:txBody>
          <a:bodyPr>
            <a:normAutofit/>
          </a:bodyPr>
          <a:lstStyle/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sz="2800" dirty="0"/>
              <a:t>Vyučující:</a:t>
            </a:r>
            <a:r>
              <a:rPr lang="en-US" sz="2800" b="1" dirty="0"/>
              <a:t>		Ing. </a:t>
            </a:r>
            <a:r>
              <a:rPr lang="cs-CZ" sz="2800" b="1" dirty="0"/>
              <a:t>Kamila </a:t>
            </a:r>
            <a:r>
              <a:rPr lang="cs-CZ" sz="2800" b="1" dirty="0" smtClean="0"/>
              <a:t>Turečková, Ph.D</a:t>
            </a:r>
            <a:r>
              <a:rPr lang="cs-CZ" sz="2800" b="1" dirty="0"/>
              <a:t>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/>
              <a:t>Kancelář</a:t>
            </a:r>
            <a:r>
              <a:rPr lang="cs-CZ" sz="2800" dirty="0"/>
              <a:t>:</a:t>
            </a:r>
            <a:r>
              <a:rPr lang="en-US" sz="2800" dirty="0"/>
              <a:t> 		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+420 596398 301</a:t>
            </a:r>
            <a:endParaRPr lang="en-US" sz="2800" dirty="0"/>
          </a:p>
          <a:p>
            <a:r>
              <a:rPr lang="en-US" sz="2800" dirty="0"/>
              <a:t>Konzultační hodiny: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středa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11:30 – 13:00</a:t>
            </a: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398712" lvl="7" indent="0">
              <a:buNone/>
            </a:pPr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	  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čtvrtek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9:00 – 10:30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768096" y="1870364"/>
            <a:ext cx="7669322" cy="4724400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 smtClean="0"/>
              <a:t>Povinná účast na seminářích 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</a:t>
            </a:r>
            <a:r>
              <a:rPr lang="cs-CZ" sz="2400" dirty="0" smtClean="0"/>
              <a:t>50 </a:t>
            </a:r>
            <a:r>
              <a:rPr lang="cs-CZ" sz="2400" dirty="0"/>
              <a:t>% z uskutečněných </a:t>
            </a:r>
            <a:r>
              <a:rPr lang="cs-CZ" sz="2400" dirty="0" smtClean="0"/>
              <a:t>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 smtClean="0"/>
              <a:t>omluvy na základě lékařského potvrzení (omluva a dodání potvrzení do 5-ti pracovních dnů ode dne nepřítomnosti)</a:t>
            </a:r>
            <a:endParaRPr lang="cs-CZ" sz="24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 smtClean="0"/>
              <a:t>Prezentace zvoleného tématu na seminářích dle stanoveného termínu (max. 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30 bodů</a:t>
            </a:r>
            <a:r>
              <a:rPr lang="cs-CZ" sz="2800" dirty="0" smtClean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 smtClean="0"/>
              <a:t>Zápočtový test (max</a:t>
            </a:r>
            <a:r>
              <a:rPr lang="cs-CZ" sz="2800" dirty="0"/>
              <a:t>. 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70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bodů</a:t>
            </a:r>
            <a:r>
              <a:rPr lang="cs-CZ" sz="2800" dirty="0"/>
              <a:t>) </a:t>
            </a:r>
            <a:endParaRPr lang="cs-CZ" sz="2800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Předmět je ukončen zápočtem.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b="1" dirty="0" smtClean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 smtClean="0"/>
              <a:t>100 – 60 bodů </a:t>
            </a:r>
            <a:r>
              <a:rPr lang="cs-CZ" sz="3200" b="1" dirty="0" smtClean="0"/>
              <a:t>– započteno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smtClean="0"/>
              <a:t>59 a </a:t>
            </a:r>
            <a:r>
              <a:rPr lang="cs-CZ" sz="3200" dirty="0" smtClean="0"/>
              <a:t>méně bodů </a:t>
            </a:r>
            <a:r>
              <a:rPr lang="cs-CZ" sz="3200" b="1" dirty="0" smtClean="0"/>
              <a:t>– nezapočteno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 smtClean="0"/>
              <a:t>Zápočet je udělen pouze studentovi, jenž má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 smtClean="0"/>
              <a:t>ze seminářů a na semináři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odprezentovanou svou práci </a:t>
            </a:r>
            <a:r>
              <a:rPr lang="cs-CZ" sz="2800" dirty="0" smtClean="0"/>
              <a:t>na stanovené téma.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228599"/>
            <a:ext cx="7290054" cy="149961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376" y="1728215"/>
            <a:ext cx="8693624" cy="4914475"/>
          </a:xfrm>
        </p:spPr>
        <p:txBody>
          <a:bodyPr>
            <a:normAutofit fontScale="925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 smtClean="0"/>
              <a:t>Témata </a:t>
            </a:r>
            <a:r>
              <a:rPr lang="cs-CZ" sz="3100" dirty="0" smtClean="0"/>
              <a:t>k prezentaci </a:t>
            </a:r>
            <a:r>
              <a:rPr lang="cs-CZ" sz="3100" dirty="0" smtClean="0"/>
              <a:t>si </a:t>
            </a:r>
            <a:r>
              <a:rPr lang="cs-CZ" sz="3100" dirty="0" smtClean="0"/>
              <a:t>studenti vyberou první seminář</a:t>
            </a:r>
            <a:r>
              <a:rPr lang="cs-CZ" sz="3100" dirty="0" smtClean="0"/>
              <a:t> z vyhlášených témat včetně termínu její prezentace.</a:t>
            </a:r>
            <a:endParaRPr lang="cs-CZ" sz="31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500" dirty="0" smtClean="0"/>
              <a:t>Témata prezentací</a:t>
            </a:r>
          </a:p>
          <a:p>
            <a:pPr lvl="4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500" dirty="0" smtClean="0"/>
              <a:t>(1) dobrovolnictví, (2) resocializace vězňů, </a:t>
            </a:r>
            <a:r>
              <a:rPr lang="cs-CZ" sz="2500" dirty="0" err="1" smtClean="0"/>
              <a:t>penelogie</a:t>
            </a:r>
            <a:r>
              <a:rPr lang="cs-CZ" sz="2500" dirty="0" smtClean="0"/>
              <a:t> a </a:t>
            </a:r>
            <a:r>
              <a:rPr lang="cs-CZ" sz="2500" dirty="0" err="1" smtClean="0"/>
              <a:t>postpenitenciární</a:t>
            </a:r>
            <a:r>
              <a:rPr lang="cs-CZ" sz="2500" dirty="0" smtClean="0"/>
              <a:t> péče, (3) pěstounství a péče o opuštěné děti, (4) sociální gerontologie, péče o staré lidi, (5) prevence sociálně patologických jevů, (6) sociální péče o tělesně handicapované skupiny obyvatel, (7) </a:t>
            </a:r>
            <a:r>
              <a:rPr lang="cs-CZ" sz="2500" dirty="0"/>
              <a:t>sociální péče o </a:t>
            </a:r>
            <a:r>
              <a:rPr lang="cs-CZ" sz="2500" dirty="0" smtClean="0"/>
              <a:t>duševně </a:t>
            </a:r>
            <a:r>
              <a:rPr lang="cs-CZ" sz="2500" dirty="0"/>
              <a:t>handicapované skupiny </a:t>
            </a:r>
            <a:r>
              <a:rPr lang="cs-CZ" sz="2500" dirty="0" smtClean="0"/>
              <a:t>obyvatel, (8) sociální péče o sociálně vyloučené skupiny obyvatelstva (bezdomovci, narkomané apod.)</a:t>
            </a:r>
            <a:endParaRPr lang="cs-CZ" sz="2500" dirty="0" smtClean="0"/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 smtClean="0"/>
              <a:t>práce </a:t>
            </a:r>
            <a:r>
              <a:rPr lang="cs-CZ" sz="2700" dirty="0" smtClean="0"/>
              <a:t>musí být částečně aplikována na reálné prostředí, včetně vhodných aktuálních příkladů či statistiky!!!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  <a:endParaRPr lang="cs-CZ" sz="3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10312" y="1704109"/>
            <a:ext cx="8805672" cy="4987635"/>
          </a:xfrm>
        </p:spPr>
        <p:txBody>
          <a:bodyPr>
            <a:normAutofit fontScale="92500" lnSpcReduction="10000"/>
          </a:bodyPr>
          <a:lstStyle/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/>
              <a:t>2-3</a:t>
            </a:r>
            <a:r>
              <a:rPr lang="en-US" sz="2800" dirty="0" smtClean="0"/>
              <a:t> student</a:t>
            </a:r>
            <a:r>
              <a:rPr lang="cs-CZ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na jedno </a:t>
            </a:r>
            <a:r>
              <a:rPr lang="cs-CZ" sz="2800" dirty="0" smtClean="0"/>
              <a:t>vybrané </a:t>
            </a:r>
            <a:r>
              <a:rPr lang="en-US" sz="2800" dirty="0" smtClean="0"/>
              <a:t>téma</a:t>
            </a:r>
            <a:r>
              <a:rPr lang="cs-CZ" sz="2800" dirty="0" smtClean="0"/>
              <a:t> </a:t>
            </a:r>
            <a:endParaRPr lang="cs-CZ" sz="2800" dirty="0"/>
          </a:p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/>
              <a:t>1 </a:t>
            </a:r>
            <a:r>
              <a:rPr lang="cs-CZ" sz="2800" dirty="0" smtClean="0"/>
              <a:t>prezentace </a:t>
            </a:r>
            <a:r>
              <a:rPr lang="cs-CZ" sz="2800" dirty="0"/>
              <a:t>na seminář</a:t>
            </a:r>
          </a:p>
          <a:p>
            <a:pPr marL="425736" lvl="1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/>
              <a:t>cca </a:t>
            </a:r>
            <a:r>
              <a:rPr lang="cs-CZ" sz="2400" dirty="0" smtClean="0"/>
              <a:t>30</a:t>
            </a:r>
            <a:r>
              <a:rPr lang="en-US" sz="2400" dirty="0" smtClean="0"/>
              <a:t> </a:t>
            </a:r>
            <a:r>
              <a:rPr lang="en-US" sz="2400" dirty="0"/>
              <a:t>minut</a:t>
            </a:r>
            <a:endParaRPr lang="cs-CZ" sz="2600" dirty="0"/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 smtClean="0"/>
              <a:t>30 </a:t>
            </a:r>
            <a:r>
              <a:rPr lang="cs-CZ" sz="2600" b="1" dirty="0"/>
              <a:t>bodů </a:t>
            </a:r>
            <a:r>
              <a:rPr lang="cs-CZ" sz="2600" dirty="0"/>
              <a:t>za formální stránku prezentace a za její přednes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bude hodnocena grafická úroveň prezentace tzv. vizuální dojem (přehlednost, atraktivita zvoleného motivu atd.), také bude  hodnocena příprava – není dobré </a:t>
            </a:r>
            <a:r>
              <a:rPr lang="cs-CZ" sz="2200" dirty="0" smtClean="0"/>
              <a:t>číst z </a:t>
            </a:r>
            <a:r>
              <a:rPr lang="cs-CZ" sz="2200" dirty="0"/>
              <a:t>podkladů, ale připravit si projev a komunikovat s </a:t>
            </a:r>
            <a:r>
              <a:rPr lang="cs-CZ" sz="2200" dirty="0" smtClean="0"/>
              <a:t>auditoriem</a:t>
            </a:r>
            <a:r>
              <a:rPr lang="cs-CZ" sz="2200" dirty="0" smtClean="0"/>
              <a:t>, </a:t>
            </a:r>
            <a:r>
              <a:rPr lang="cs-CZ" sz="2200" b="1" u="sng" dirty="0" smtClean="0"/>
              <a:t>doplnit videoukázkami, aktuálními zajímavostmi </a:t>
            </a:r>
            <a:r>
              <a:rPr lang="cs-CZ" sz="2200" dirty="0" smtClean="0"/>
              <a:t>apod.</a:t>
            </a:r>
            <a:endParaRPr lang="cs-CZ" sz="2200" dirty="0" smtClean="0"/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použité zdroje a citace se budou uvádět dle přílohy č. 5 Pokynu děkana č. 7/2015 pro úpravy, zveřejňování a ukládání </a:t>
            </a:r>
            <a:r>
              <a:rPr lang="cs-CZ" sz="2200" dirty="0" smtClean="0"/>
              <a:t>VŠKP</a:t>
            </a:r>
            <a:endParaRPr lang="cs-CZ" sz="2200" dirty="0"/>
          </a:p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 smtClean="0"/>
              <a:t>PowerPointová prezentace bude zaslána vedoucímu semináře </a:t>
            </a:r>
            <a:r>
              <a:rPr lang="cs-CZ" sz="2800" b="1" dirty="0" smtClean="0"/>
              <a:t>2 </a:t>
            </a:r>
            <a:r>
              <a:rPr lang="cs-CZ" sz="2800" b="1" dirty="0" smtClean="0"/>
              <a:t>pracovní dny </a:t>
            </a:r>
            <a:r>
              <a:rPr lang="cs-CZ" sz="2800" dirty="0" smtClean="0"/>
              <a:t>před datem prezentace!</a:t>
            </a:r>
            <a:endParaRPr lang="cs-CZ" dirty="0"/>
          </a:p>
          <a:p>
            <a:pPr marL="425736" lvl="1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/>
              <a:t>tj. do </a:t>
            </a:r>
            <a:r>
              <a:rPr lang="cs-CZ" sz="2000" dirty="0" smtClean="0"/>
              <a:t>pondělí, </a:t>
            </a:r>
            <a:r>
              <a:rPr lang="cs-CZ" sz="2000" dirty="0" smtClean="0"/>
              <a:t>do 7 hodin ráno!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předmětu</a:t>
            </a:r>
            <a:endParaRPr lang="cs-CZ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65175" y="1856096"/>
            <a:ext cx="8701403" cy="4523168"/>
          </a:xfrm>
        </p:spPr>
        <p:txBody>
          <a:bodyPr>
            <a:noAutofit/>
          </a:bodyPr>
          <a:lstStyle/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Cílem </a:t>
            </a:r>
            <a:r>
              <a:rPr lang="cs-CZ" sz="2400" dirty="0"/>
              <a:t>předmětu je seznámit studenty s významem sociální péče o handicapované skupiny obyvatel z hlediska jejich integrace do společnosti. </a:t>
            </a:r>
            <a:endParaRPr lang="cs-CZ" sz="2400" dirty="0" smtClean="0"/>
          </a:p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Prezentovat </a:t>
            </a:r>
            <a:r>
              <a:rPr lang="cs-CZ" sz="2400" dirty="0"/>
              <a:t>studentům přístupy, formy a metody </a:t>
            </a:r>
            <a:r>
              <a:rPr lang="cs-CZ" sz="2400" dirty="0" smtClean="0"/>
              <a:t>státní i nestátní </a:t>
            </a:r>
            <a:r>
              <a:rPr lang="cs-CZ" sz="2400" dirty="0"/>
              <a:t>intervence, legislativní kroky v sociální péči </a:t>
            </a:r>
            <a:r>
              <a:rPr lang="cs-CZ" sz="2400" dirty="0" smtClean="0"/>
              <a:t>o </a:t>
            </a:r>
            <a:r>
              <a:rPr lang="cs-CZ" sz="2400" dirty="0"/>
              <a:t>zdravotně postižené, seniory, národnostní a menšinové skupiny. </a:t>
            </a:r>
            <a:endParaRPr lang="cs-CZ" sz="2400" dirty="0" smtClean="0"/>
          </a:p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Zdůvodnit </a:t>
            </a:r>
            <a:r>
              <a:rPr lang="cs-CZ" sz="2400" dirty="0"/>
              <a:t>studentům význam práva na </a:t>
            </a:r>
            <a:r>
              <a:rPr lang="cs-CZ" sz="2400" dirty="0" smtClean="0"/>
              <a:t>odlišnost </a:t>
            </a:r>
            <a:r>
              <a:rPr lang="cs-CZ" sz="2400" dirty="0"/>
              <a:t>u handicapovaných a organizaci dobrovolnické práce </a:t>
            </a:r>
            <a:r>
              <a:rPr lang="cs-CZ" sz="2400" dirty="0" smtClean="0"/>
              <a:t>s </a:t>
            </a:r>
            <a:r>
              <a:rPr lang="cs-CZ" sz="2400" dirty="0"/>
              <a:t>handicapovanými. </a:t>
            </a:r>
            <a:endParaRPr lang="cs-CZ" sz="2400" dirty="0" smtClean="0"/>
          </a:p>
          <a:p>
            <a:pPr marL="252000" indent="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Posilovat </a:t>
            </a:r>
            <a:r>
              <a:rPr lang="cs-CZ" sz="2400" dirty="0"/>
              <a:t>u studentů empatický přístup k příslušníkům </a:t>
            </a:r>
            <a:r>
              <a:rPr lang="cs-CZ" sz="2400" dirty="0" smtClean="0"/>
              <a:t>handicapovaných skupin.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1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224" y="585216"/>
            <a:ext cx="8494776" cy="111889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Upravený Obsah dle sylabu</a:t>
            </a:r>
            <a:endParaRPr lang="cs-CZ" sz="3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2296" y="1612669"/>
            <a:ext cx="8970264" cy="4766595"/>
          </a:xfrm>
        </p:spPr>
        <p:txBody>
          <a:bodyPr>
            <a:noAutofit/>
          </a:bodyPr>
          <a:lstStyle/>
          <a:p>
            <a:pPr marL="25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400" dirty="0"/>
              <a:t>1. Charakteristika handicapovaných skupin obyvatel</a:t>
            </a:r>
            <a:br>
              <a:rPr lang="cs-CZ" sz="2400" dirty="0"/>
            </a:br>
            <a:r>
              <a:rPr lang="cs-CZ" sz="2400" dirty="0"/>
              <a:t>2. Základy sociální prevence </a:t>
            </a:r>
            <a:br>
              <a:rPr lang="cs-CZ" sz="2400" dirty="0"/>
            </a:br>
            <a:r>
              <a:rPr lang="cs-CZ" sz="2400" dirty="0"/>
              <a:t>3. Základy sociální a sexuální patologie </a:t>
            </a:r>
            <a:br>
              <a:rPr lang="cs-CZ" sz="2400" dirty="0"/>
            </a:br>
            <a:r>
              <a:rPr lang="cs-CZ" sz="2400" dirty="0"/>
              <a:t>4. Základy sociální gerontologie </a:t>
            </a:r>
            <a:br>
              <a:rPr lang="cs-CZ" sz="2400" dirty="0"/>
            </a:br>
            <a:r>
              <a:rPr lang="cs-CZ" sz="2400" dirty="0"/>
              <a:t>5. Základy kriminologie, penologie a pospenitenciární péče</a:t>
            </a:r>
            <a:br>
              <a:rPr lang="cs-CZ" sz="2400" dirty="0"/>
            </a:br>
            <a:r>
              <a:rPr lang="cs-CZ" sz="2400" dirty="0"/>
              <a:t>6. Metodologie sociální péče o handicapované </a:t>
            </a:r>
            <a:br>
              <a:rPr lang="cs-CZ" sz="2400" dirty="0"/>
            </a:br>
            <a:r>
              <a:rPr lang="cs-CZ" sz="2400" dirty="0"/>
              <a:t>7. Formy sociální péče o handicapované </a:t>
            </a:r>
            <a:br>
              <a:rPr lang="cs-CZ" sz="2400" dirty="0"/>
            </a:br>
            <a:r>
              <a:rPr lang="cs-CZ" sz="2400" dirty="0"/>
              <a:t>8. Komunitní práce s handicapovanými</a:t>
            </a:r>
            <a:br>
              <a:rPr lang="cs-CZ" sz="2400" dirty="0"/>
            </a:br>
            <a:r>
              <a:rPr lang="cs-CZ" sz="2400" dirty="0"/>
              <a:t>9. Komunitní sociální péče</a:t>
            </a:r>
            <a:br>
              <a:rPr lang="cs-CZ" sz="2400" dirty="0"/>
            </a:br>
            <a:r>
              <a:rPr lang="cs-CZ" sz="2400" dirty="0"/>
              <a:t>10. Dobrovolnická práce v sociální péči o handicapované</a:t>
            </a:r>
            <a:br>
              <a:rPr lang="cs-CZ" sz="2400" dirty="0"/>
            </a:br>
            <a:r>
              <a:rPr lang="cs-CZ" sz="2400" dirty="0"/>
              <a:t>11. Hranice práva a tolerance ve vztahu k handicapovaným</a:t>
            </a:r>
            <a:br>
              <a:rPr lang="cs-CZ" sz="2400" dirty="0"/>
            </a:br>
            <a:r>
              <a:rPr lang="cs-CZ" sz="2400" dirty="0"/>
              <a:t>12. Sociální ochrana handicapovaných na příkladech vybraných států Evropské unie</a:t>
            </a:r>
            <a:br>
              <a:rPr lang="cs-CZ" sz="2400" dirty="0"/>
            </a:b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1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65760" y="667511"/>
            <a:ext cx="8686800" cy="5711753"/>
          </a:xfrm>
        </p:spPr>
        <p:txBody>
          <a:bodyPr>
            <a:noAutofit/>
          </a:bodyPr>
          <a:lstStyle/>
          <a:p>
            <a:pPr marL="25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dirty="0"/>
              <a:t>1. Charakteristika handicapovaných skupin obyvatel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Vymezení společných a specifických rysů handicapovaných skupin obyvatel. Druhy handicapovaných skupin obyvatel se zřetelem k typologii handicapu. Socio-demografická struktura a profesně-kvalifikační struktura handicapovaných.</a:t>
            </a:r>
            <a:br>
              <a:rPr lang="cs-CZ" sz="1800" dirty="0"/>
            </a:br>
            <a:r>
              <a:rPr lang="cs-CZ" sz="1800" b="1" dirty="0" smtClean="0"/>
              <a:t>2</a:t>
            </a:r>
            <a:r>
              <a:rPr lang="cs-CZ" sz="1800" b="1" dirty="0"/>
              <a:t>. Základy sociální prevence.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Druhy a cíle sociální prevence. Charakteristika primární, sekundární a terciární prevence v sociální péči o handicapované. Monitoring lokalit s výskytem handicapovaných skupin obyvatel a uplatňování koncepcí sociální prevence. </a:t>
            </a:r>
            <a:br>
              <a:rPr lang="cs-CZ" sz="1800" dirty="0"/>
            </a:br>
            <a:r>
              <a:rPr lang="cs-CZ" sz="1800" b="1" dirty="0" smtClean="0"/>
              <a:t>3</a:t>
            </a:r>
            <a:r>
              <a:rPr lang="cs-CZ" sz="1800" b="1" dirty="0"/>
              <a:t>. Základy sociální a sexuální patologie.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Charakteristika a druhy sociálně patologických a sexuálně patologických jevů. Cíle sociální patologie při posuzování a řešení sociálně patologických jevů (Rapid </a:t>
            </a:r>
            <a:r>
              <a:rPr lang="cs-CZ" sz="1800" dirty="0" err="1"/>
              <a:t>Assessment</a:t>
            </a:r>
            <a:r>
              <a:rPr lang="cs-CZ" sz="1800" dirty="0"/>
              <a:t>). Cíle sexuální patologie a etologický přístup k řešení sexuálně patologického chování. </a:t>
            </a:r>
            <a:br>
              <a:rPr lang="cs-CZ" sz="1800" dirty="0"/>
            </a:br>
            <a:r>
              <a:rPr lang="cs-CZ" sz="1800" b="1" dirty="0" smtClean="0"/>
              <a:t>4</a:t>
            </a:r>
            <a:r>
              <a:rPr lang="cs-CZ" sz="1800" b="1" dirty="0"/>
              <a:t>. Základy sociální gerontologie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Poslání sociální gerontologie v sociální péči a vybraných sociálních službách pro seniory. Formy a alternativy aktivního stáří. Charakter ošetřovatelské a sociální péče u seniorů. Paliativní péče, hospicová péče.</a:t>
            </a:r>
            <a:br>
              <a:rPr lang="cs-CZ" sz="1800" dirty="0"/>
            </a:br>
            <a:r>
              <a:rPr lang="cs-CZ" sz="1800" b="1" dirty="0"/>
              <a:t>5. Základy kriminologie, penologie a pospenitenciární péče</a:t>
            </a:r>
            <a:br>
              <a:rPr lang="cs-CZ" sz="1800" b="1" dirty="0"/>
            </a:br>
            <a:r>
              <a:rPr lang="cs-CZ" sz="1800" dirty="0"/>
              <a:t>Sankce a represe kontra efektivní trestní systém - alternativní tresty a jejich uplatnění v trestní politice státu. Resocializační pedagogika jako věda o reedukaci a kontinuálním resocializačním působení. </a:t>
            </a:r>
            <a:r>
              <a:rPr lang="cs-CZ" sz="1800" dirty="0" err="1"/>
              <a:t>Penitenciární</a:t>
            </a:r>
            <a:r>
              <a:rPr lang="cs-CZ" sz="1800" dirty="0"/>
              <a:t> podmínky práce sociálních kurátorů - probace a mediace.</a:t>
            </a:r>
            <a:endParaRPr lang="en-US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2225</TotalTime>
  <Words>459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Základní informace Ing. Kamila Turečková, Ph.D.</vt:lpstr>
      <vt:lpstr>Prezentace aplikace PowerPoint</vt:lpstr>
      <vt:lpstr>Podmínky absolvování</vt:lpstr>
      <vt:lpstr>Celkové hodnocení</vt:lpstr>
      <vt:lpstr>Prezentace na semináři</vt:lpstr>
      <vt:lpstr>Prezentace na semináři</vt:lpstr>
      <vt:lpstr>Cíl předmětu</vt:lpstr>
      <vt:lpstr>Upravený Obsah dle sylabu</vt:lpstr>
      <vt:lpstr>Prezentace aplikace PowerPoint</vt:lpstr>
      <vt:lpstr>Prezentace aplikace PowerPoint</vt:lpstr>
      <vt:lpstr>Děkuji za pozornost POZORNOST</vt:lpstr>
    </vt:vector>
  </TitlesOfParts>
  <Company>Mishule.h@seznam.cz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Tureckova</cp:lastModifiedBy>
  <cp:revision>192</cp:revision>
  <cp:lastPrinted>2018-08-29T08:01:38Z</cp:lastPrinted>
  <dcterms:created xsi:type="dcterms:W3CDTF">2015-02-16T16:45:18Z</dcterms:created>
  <dcterms:modified xsi:type="dcterms:W3CDTF">2019-08-23T10:08:44Z</dcterms:modified>
</cp:coreProperties>
</file>