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257" r:id="rId3"/>
    <p:sldId id="273" r:id="rId4"/>
    <p:sldId id="267" r:id="rId5"/>
    <p:sldId id="268" r:id="rId6"/>
    <p:sldId id="282" r:id="rId7"/>
    <p:sldId id="287" r:id="rId8"/>
    <p:sldId id="260" r:id="rId9"/>
    <p:sldId id="284" r:id="rId10"/>
    <p:sldId id="288" r:id="rId11"/>
    <p:sldId id="285" r:id="rId12"/>
    <p:sldId id="289" r:id="rId13"/>
    <p:sldId id="290" r:id="rId14"/>
    <p:sldId id="291"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pPr/>
              <a:t>19.11.2019</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pPr/>
              <a:t>‹#›</a:t>
            </a:fld>
            <a:endParaRPr lang="cs-CZ" dirty="0"/>
          </a:p>
        </p:txBody>
      </p:sp>
    </p:spTree>
    <p:extLst>
      <p:ext uri="{BB962C8B-B14F-4D97-AF65-F5344CB8AC3E}">
        <p14:creationId xmlns:p14="http://schemas.microsoft.com/office/powerpoint/2010/main" xmlns=""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a:t>
            </a:fld>
            <a:endParaRPr lang="cs-CZ" dirty="0"/>
          </a:p>
        </p:txBody>
      </p:sp>
    </p:spTree>
    <p:extLst>
      <p:ext uri="{BB962C8B-B14F-4D97-AF65-F5344CB8AC3E}">
        <p14:creationId xmlns:p14="http://schemas.microsoft.com/office/powerpoint/2010/main" xmlns="" val="1603319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a:t>
            </a:fld>
            <a:endParaRPr lang="cs-CZ" dirty="0"/>
          </a:p>
        </p:txBody>
      </p:sp>
    </p:spTree>
    <p:extLst>
      <p:ext uri="{BB962C8B-B14F-4D97-AF65-F5344CB8AC3E}">
        <p14:creationId xmlns:p14="http://schemas.microsoft.com/office/powerpoint/2010/main" xmlns="" val="313600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a:t>
            </a:fld>
            <a:endParaRPr lang="cs-CZ" dirty="0"/>
          </a:p>
        </p:txBody>
      </p:sp>
    </p:spTree>
    <p:extLst>
      <p:ext uri="{BB962C8B-B14F-4D97-AF65-F5344CB8AC3E}">
        <p14:creationId xmlns:p14="http://schemas.microsoft.com/office/powerpoint/2010/main" xmlns="" val="846067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0A31CB48-FFF0-44CE-8265-3991FFD6C14C}" type="datetime1">
              <a:rPr lang="cs-CZ" smtClean="0"/>
              <a:pPr/>
              <a:t>19.11.2019</a:t>
            </a:fld>
            <a:endParaRPr lang="cs-CZ" dirty="0"/>
          </a:p>
        </p:txBody>
      </p:sp>
      <p:sp>
        <p:nvSpPr>
          <p:cNvPr id="5" name="Zástupný symbol pro zápatí 4"/>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B229C41-20C8-4950-882D-20E981E2E2B1}" type="datetime1">
              <a:rPr lang="cs-CZ" smtClean="0"/>
              <a:pPr/>
              <a:t>19.11.2019</a:t>
            </a:fld>
            <a:endParaRPr lang="cs-CZ" dirty="0"/>
          </a:p>
        </p:txBody>
      </p:sp>
      <p:sp>
        <p:nvSpPr>
          <p:cNvPr id="5" name="Zástupný symbol pro zápatí 4"/>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2FFD567-F598-4C88-A619-AFF9909CE1FB}" type="datetime1">
              <a:rPr lang="cs-CZ" smtClean="0"/>
              <a:pPr/>
              <a:t>19.11.2019</a:t>
            </a:fld>
            <a:endParaRPr lang="cs-CZ" dirty="0"/>
          </a:p>
        </p:txBody>
      </p:sp>
      <p:sp>
        <p:nvSpPr>
          <p:cNvPr id="5" name="Zástupný symbol pro zápatí 4"/>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6A7049D-154C-4990-9CC1-1E1A5AFDF08D}" type="datetime1">
              <a:rPr lang="cs-CZ" smtClean="0"/>
              <a:pPr/>
              <a:t>19.11.2019</a:t>
            </a:fld>
            <a:endParaRPr lang="cs-CZ" dirty="0"/>
          </a:p>
        </p:txBody>
      </p:sp>
      <p:sp>
        <p:nvSpPr>
          <p:cNvPr id="5" name="Zástupný symbol pro zápatí 4"/>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A4102540-ED33-4814-A4C6-ECFE0458627B}" type="datetime1">
              <a:rPr lang="cs-CZ" smtClean="0"/>
              <a:pPr/>
              <a:t>19.11.2019</a:t>
            </a:fld>
            <a:endParaRPr lang="cs-CZ" dirty="0"/>
          </a:p>
        </p:txBody>
      </p:sp>
      <p:sp>
        <p:nvSpPr>
          <p:cNvPr id="5" name="Zástupný symbol pro zápatí 4"/>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D89B635-0D8B-40EE-AF63-5BB92FD70DCE}" type="datetime1">
              <a:rPr lang="cs-CZ" smtClean="0"/>
              <a:pPr/>
              <a:t>19.11.2019</a:t>
            </a:fld>
            <a:endParaRPr lang="cs-CZ" dirty="0"/>
          </a:p>
        </p:txBody>
      </p:sp>
      <p:sp>
        <p:nvSpPr>
          <p:cNvPr id="6" name="Zástupný symbol pro zápatí 5"/>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17ECA79-FDB9-4668-BADC-8AEECFA3FD46}" type="datetime1">
              <a:rPr lang="cs-CZ" smtClean="0"/>
              <a:pPr/>
              <a:t>19.11.2019</a:t>
            </a:fld>
            <a:endParaRPr lang="cs-CZ" dirty="0"/>
          </a:p>
        </p:txBody>
      </p:sp>
      <p:sp>
        <p:nvSpPr>
          <p:cNvPr id="8" name="Zástupný symbol pro zápatí 7"/>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4FC66C42-28E8-44D3-A52D-0AA17EA89821}" type="datetime1">
              <a:rPr lang="cs-CZ" smtClean="0"/>
              <a:pPr/>
              <a:t>19.11.2019</a:t>
            </a:fld>
            <a:endParaRPr lang="cs-CZ" dirty="0"/>
          </a:p>
        </p:txBody>
      </p:sp>
      <p:sp>
        <p:nvSpPr>
          <p:cNvPr id="4" name="Zástupný symbol pro zápatí 3"/>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C7B27A3-F683-4D52-AF5D-EFB461B33B20}" type="datetime1">
              <a:rPr lang="cs-CZ" smtClean="0"/>
              <a:pPr/>
              <a:t>19.11.2019</a:t>
            </a:fld>
            <a:endParaRPr lang="cs-CZ" dirty="0"/>
          </a:p>
        </p:txBody>
      </p:sp>
      <p:sp>
        <p:nvSpPr>
          <p:cNvPr id="3" name="Zástupný symbol pro zápatí 2"/>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DABB7D8-7885-47A5-AE93-E32CB2C6897D}" type="datetime1">
              <a:rPr lang="cs-CZ" smtClean="0"/>
              <a:pPr/>
              <a:t>19.11.2019</a:t>
            </a:fld>
            <a:endParaRPr lang="cs-CZ" dirty="0"/>
          </a:p>
        </p:txBody>
      </p:sp>
      <p:sp>
        <p:nvSpPr>
          <p:cNvPr id="6" name="Zástupný symbol pro zápatí 5"/>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C0EE9EBF-CCCB-487D-A39D-DF2B4D99A582}" type="datetime1">
              <a:rPr lang="cs-CZ" smtClean="0"/>
              <a:pPr/>
              <a:t>19.11.2019</a:t>
            </a:fld>
            <a:endParaRPr lang="cs-CZ" dirty="0"/>
          </a:p>
        </p:txBody>
      </p:sp>
      <p:sp>
        <p:nvSpPr>
          <p:cNvPr id="6" name="Zástupný symbol pro zápatí 5"/>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97B8DA-2F5F-4B3F-A9B6-AB260667D264}" type="datetime1">
              <a:rPr lang="cs-CZ" smtClean="0"/>
              <a:pPr/>
              <a:t>19.11.2019</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dirty="0" smtClean="0"/>
              <a:t>závazky,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3600" b="1" dirty="0" smtClean="0"/>
              <a:t>OBČANSKÉ PRÁVO-ZÁVAZKY</a:t>
            </a:r>
            <a:br>
              <a:rPr lang="cs-CZ" sz="3600" b="1" dirty="0" smtClean="0"/>
            </a:br>
            <a:r>
              <a:rPr lang="cs-CZ" sz="3600" b="1" dirty="0" smtClean="0"/>
              <a:t>(</a:t>
            </a:r>
            <a:r>
              <a:rPr lang="cs-CZ" sz="3600" b="1" dirty="0" smtClean="0"/>
              <a:t>19</a:t>
            </a:r>
            <a:r>
              <a:rPr lang="cs-CZ" sz="3600" b="1" dirty="0" smtClean="0"/>
              <a:t>. </a:t>
            </a:r>
            <a:r>
              <a:rPr lang="cs-CZ" sz="3600" b="1" dirty="0" smtClean="0"/>
              <a:t>11. </a:t>
            </a:r>
            <a:r>
              <a:rPr lang="cs-CZ" sz="3600" b="1" dirty="0" smtClean="0"/>
              <a:t>2019)</a:t>
            </a:r>
            <a:endParaRPr lang="cs-CZ" sz="3600"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xmlns=""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10</a:t>
            </a:fld>
            <a:endParaRPr lang="cs-CZ" dirty="0"/>
          </a:p>
        </p:txBody>
      </p:sp>
      <p:sp>
        <p:nvSpPr>
          <p:cNvPr id="4" name="Obdélník 3"/>
          <p:cNvSpPr/>
          <p:nvPr/>
        </p:nvSpPr>
        <p:spPr>
          <a:xfrm>
            <a:off x="323528" y="-772150"/>
            <a:ext cx="8208912" cy="8925520"/>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Závazky</a:t>
            </a:r>
          </a:p>
          <a:p>
            <a:pPr lvl="0" algn="just"/>
            <a:endParaRPr lang="cs-CZ" sz="2400" b="1" dirty="0"/>
          </a:p>
          <a:p>
            <a:pPr lvl="0" algn="just"/>
            <a:r>
              <a:rPr lang="cs-CZ" sz="2400" b="1" dirty="0" smtClean="0"/>
              <a:t>Předsmluvní odpovědnost</a:t>
            </a:r>
          </a:p>
          <a:p>
            <a:pPr lvl="0"/>
            <a:endParaRPr lang="cs-CZ" sz="2400" dirty="0" smtClean="0"/>
          </a:p>
          <a:p>
            <a:pPr lvl="0" algn="just"/>
            <a:r>
              <a:rPr lang="cs-CZ" sz="2400" dirty="0" smtClean="0"/>
              <a:t>předně </a:t>
            </a:r>
            <a:r>
              <a:rPr lang="cs-CZ" sz="2400" dirty="0"/>
              <a:t>se vychází ze smluvní svobody – tzn. při dodržení dobré víry je každý oprávněn vést smluvní jednání bez vzniku povinnosti k uzavření smlouvy a neodpovídá za její neuzavření, avšak </a:t>
            </a:r>
            <a:r>
              <a:rPr lang="cs-CZ" sz="2400" b="1" dirty="0"/>
              <a:t>sankcí náhrady škody (resp. vydáním bezdůvodného obohacení) je postiženo jednání, kdy</a:t>
            </a:r>
            <a:r>
              <a:rPr lang="cs-CZ" sz="2400" dirty="0"/>
              <a:t> strana přes pokrok v jednání, na jehož základě lze s vysokou pravděpodobností očekávat uzavření smlouvy, toto bezdůvodně odmítne („</a:t>
            </a:r>
            <a:r>
              <a:rPr lang="cs-CZ" sz="2400" i="1" dirty="0"/>
              <a:t>jednání</a:t>
            </a:r>
            <a:r>
              <a:rPr lang="cs-CZ" sz="2400" dirty="0"/>
              <a:t> </a:t>
            </a:r>
            <a:r>
              <a:rPr lang="cs-CZ" sz="2400" i="1" dirty="0"/>
              <a:t>o uzavření smlouvy ukončí, aniž pro to má spravedlivý důvod</a:t>
            </a:r>
            <a:r>
              <a:rPr lang="cs-CZ" sz="2400" dirty="0"/>
              <a:t>“)</a:t>
            </a:r>
          </a:p>
          <a:p>
            <a:pPr lvl="0" algn="just"/>
            <a:endParaRPr lang="cs-CZ" sz="2400" b="1" dirty="0" smtClean="0"/>
          </a:p>
          <a:p>
            <a:pPr lvl="0" algn="just"/>
            <a:endParaRPr lang="cs-CZ" sz="2400" b="1" dirty="0"/>
          </a:p>
          <a:p>
            <a:pPr lvl="0" algn="just"/>
            <a:endParaRPr lang="cs-CZ" sz="2400" b="1" dirty="0" smtClean="0"/>
          </a:p>
          <a:p>
            <a:pPr lvl="0" algn="just"/>
            <a:endParaRPr lang="cs-CZ" sz="2400" b="1" dirty="0" smtClean="0"/>
          </a:p>
          <a:p>
            <a:pPr lvl="0" algn="just"/>
            <a:endParaRPr lang="cs-CZ" sz="2000" dirty="0" smtClean="0"/>
          </a:p>
          <a:p>
            <a:pPr algn="just"/>
            <a:endParaRPr lang="cs-CZ" sz="2000" u="sng" dirty="0"/>
          </a:p>
          <a:p>
            <a:pPr lvl="0" algn="just"/>
            <a:endParaRPr lang="cs-CZ" sz="2000" dirty="0"/>
          </a:p>
          <a:p>
            <a:pPr algn="just"/>
            <a:endParaRPr lang="cs-CZ" sz="2000" dirty="0"/>
          </a:p>
          <a:p>
            <a:pPr algn="just"/>
            <a:endParaRPr lang="cs-CZ" sz="2000" dirty="0"/>
          </a:p>
          <a:p>
            <a:pPr lvl="0" algn="just"/>
            <a:endParaRPr lang="cs-CZ" b="1" dirty="0"/>
          </a:p>
        </p:txBody>
      </p:sp>
    </p:spTree>
    <p:extLst>
      <p:ext uri="{BB962C8B-B14F-4D97-AF65-F5344CB8AC3E}">
        <p14:creationId xmlns:p14="http://schemas.microsoft.com/office/powerpoint/2010/main" xmlns="" val="2149682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11</a:t>
            </a:fld>
            <a:endParaRPr lang="cs-CZ" dirty="0"/>
          </a:p>
        </p:txBody>
      </p:sp>
      <p:sp>
        <p:nvSpPr>
          <p:cNvPr id="5" name="Obdélník 4"/>
          <p:cNvSpPr/>
          <p:nvPr/>
        </p:nvSpPr>
        <p:spPr>
          <a:xfrm>
            <a:off x="611560" y="620689"/>
            <a:ext cx="8208912" cy="6463308"/>
          </a:xfrm>
          <a:prstGeom prst="rect">
            <a:avLst/>
          </a:prstGeom>
        </p:spPr>
        <p:txBody>
          <a:bodyPr wrap="square">
            <a:spAutoFit/>
          </a:bodyPr>
          <a:lstStyle/>
          <a:p>
            <a:pPr lvl="0" algn="just"/>
            <a:r>
              <a:rPr lang="cs-CZ" sz="2400" b="1" dirty="0"/>
              <a:t>Z</a:t>
            </a:r>
            <a:r>
              <a:rPr lang="cs-CZ" sz="2400" b="1" dirty="0" smtClean="0"/>
              <a:t>ávazky</a:t>
            </a:r>
          </a:p>
          <a:p>
            <a:pPr lvl="0" algn="just"/>
            <a:endParaRPr lang="cs-CZ" b="1" dirty="0"/>
          </a:p>
          <a:p>
            <a:pPr lvl="0" algn="just"/>
            <a:r>
              <a:rPr lang="cs-CZ" sz="2400" b="1" dirty="0" smtClean="0"/>
              <a:t>Předsmluvní odpovědnost</a:t>
            </a:r>
          </a:p>
          <a:p>
            <a:pPr lvl="0" algn="just"/>
            <a:endParaRPr lang="cs-CZ" b="1" dirty="0"/>
          </a:p>
          <a:p>
            <a:pPr algn="just"/>
            <a:r>
              <a:rPr lang="cs-CZ" sz="2000" b="1" dirty="0" smtClean="0"/>
              <a:t>informační </a:t>
            </a:r>
            <a:r>
              <a:rPr lang="cs-CZ" sz="2000" b="1" dirty="0"/>
              <a:t>povinnost</a:t>
            </a:r>
            <a:r>
              <a:rPr lang="cs-CZ" sz="2000" dirty="0"/>
              <a:t>  - všechny skutkové a právní okolnosti nutné k uzavření platné smlouvy (speciální typ jsou spotřebitelské smlouvy – zde musí podnikatel v dostatečné době před uzavřením smlouvy/učinění závazné nabídky spotřebitelem sdělit údaje o své totožnosti, zboží, ceně, nákladech dodání, reklamačních právech a další údaje dle § 1811 </a:t>
            </a:r>
            <a:r>
              <a:rPr lang="cs-CZ" sz="2000" dirty="0" smtClean="0"/>
              <a:t>OZ)</a:t>
            </a:r>
          </a:p>
          <a:p>
            <a:pPr algn="just"/>
            <a:endParaRPr lang="cs-CZ" sz="2000" b="1" dirty="0"/>
          </a:p>
          <a:p>
            <a:pPr algn="just"/>
            <a:r>
              <a:rPr lang="cs-CZ" sz="2000" b="1" dirty="0" smtClean="0"/>
              <a:t>Ochrana slabší strany</a:t>
            </a:r>
          </a:p>
          <a:p>
            <a:pPr algn="just"/>
            <a:endParaRPr lang="cs-CZ" sz="2000" b="1" dirty="0"/>
          </a:p>
          <a:p>
            <a:pPr algn="just"/>
            <a:r>
              <a:rPr lang="cs-CZ" sz="2000" b="1" dirty="0" smtClean="0"/>
              <a:t>-lichva</a:t>
            </a:r>
          </a:p>
          <a:p>
            <a:pPr algn="just"/>
            <a:r>
              <a:rPr lang="cs-CZ" sz="2000" b="1" dirty="0" smtClean="0"/>
              <a:t>-neúměrné zkrácení</a:t>
            </a:r>
          </a:p>
          <a:p>
            <a:pPr algn="just"/>
            <a:r>
              <a:rPr lang="cs-CZ" sz="2000" b="1" dirty="0" smtClean="0"/>
              <a:t>-neobjednané plnění</a:t>
            </a:r>
          </a:p>
          <a:p>
            <a:pPr algn="just"/>
            <a:r>
              <a:rPr lang="cs-CZ" sz="2000" b="1" dirty="0" smtClean="0"/>
              <a:t>-spotřebitelské smlouvy</a:t>
            </a:r>
          </a:p>
          <a:p>
            <a:pPr algn="just"/>
            <a:endParaRPr lang="cs-CZ" b="1" dirty="0" smtClean="0"/>
          </a:p>
          <a:p>
            <a:pPr lvl="0" algn="just"/>
            <a:endParaRPr lang="cs-CZ" b="1" u="sng" dirty="0"/>
          </a:p>
          <a:p>
            <a:pPr lvl="0" algn="just"/>
            <a:endParaRPr lang="cs-CZ" b="1" dirty="0"/>
          </a:p>
          <a:p>
            <a:pPr lvl="0" algn="just"/>
            <a:endParaRPr lang="cs-CZ" b="1" dirty="0" smtClean="0"/>
          </a:p>
          <a:p>
            <a:pPr lvl="0" algn="just"/>
            <a:endParaRPr lang="cs-CZ" dirty="0" smtClean="0"/>
          </a:p>
        </p:txBody>
      </p:sp>
    </p:spTree>
    <p:extLst>
      <p:ext uri="{BB962C8B-B14F-4D97-AF65-F5344CB8AC3E}">
        <p14:creationId xmlns:p14="http://schemas.microsoft.com/office/powerpoint/2010/main" xmlns="" val="18822716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12</a:t>
            </a:fld>
            <a:endParaRPr lang="cs-CZ" dirty="0"/>
          </a:p>
        </p:txBody>
      </p:sp>
      <p:sp>
        <p:nvSpPr>
          <p:cNvPr id="4" name="Obdélník 3"/>
          <p:cNvSpPr/>
          <p:nvPr/>
        </p:nvSpPr>
        <p:spPr>
          <a:xfrm>
            <a:off x="323528" y="-772150"/>
            <a:ext cx="8208912" cy="7909858"/>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Závazky</a:t>
            </a:r>
          </a:p>
          <a:p>
            <a:pPr lvl="0" algn="just"/>
            <a:endParaRPr lang="cs-CZ" sz="2400" b="1" dirty="0"/>
          </a:p>
          <a:p>
            <a:pPr algn="just"/>
            <a:r>
              <a:rPr lang="cs-CZ" sz="2000" b="1" dirty="0"/>
              <a:t>Lichva</a:t>
            </a:r>
            <a:r>
              <a:rPr lang="cs-CZ" sz="2000" dirty="0"/>
              <a:t> (§§ 1796 a 1797 </a:t>
            </a:r>
            <a:r>
              <a:rPr lang="cs-CZ" sz="2000" dirty="0" smtClean="0"/>
              <a:t>OZ</a:t>
            </a:r>
            <a:r>
              <a:rPr lang="cs-CZ" sz="2000" dirty="0"/>
              <a:t>) je obecným institutem chránícím slabšího účastníka závazkového vztahu. Jestliže někdo při uzavírání smlouvy zneužije tísně, nezkušenosti, rozumové slabosti, rozrušení nebo lehkomyslnosti druhé strany a dá sobě nebo jinému slíbit či poskytnout plnění, jehož majetková hodnota je k vzájemnému plnění v hrubém nepoměru, pak je taková smlouva neplatná.</a:t>
            </a:r>
          </a:p>
          <a:p>
            <a:r>
              <a:rPr lang="cs-CZ" sz="2000" dirty="0"/>
              <a:t> </a:t>
            </a:r>
          </a:p>
          <a:p>
            <a:pPr algn="just"/>
            <a:r>
              <a:rPr lang="cs-CZ" sz="2000" b="1" dirty="0" smtClean="0"/>
              <a:t>Neúměrné </a:t>
            </a:r>
            <a:r>
              <a:rPr lang="cs-CZ" sz="2000" b="1" dirty="0"/>
              <a:t>zkrácení</a:t>
            </a:r>
            <a:r>
              <a:rPr lang="cs-CZ" sz="2000" dirty="0"/>
              <a:t> (§§ 1793 až 1795 </a:t>
            </a:r>
            <a:r>
              <a:rPr lang="cs-CZ" sz="2000" dirty="0" smtClean="0"/>
              <a:t>OZ</a:t>
            </a:r>
            <a:r>
              <a:rPr lang="cs-CZ" sz="2000" dirty="0"/>
              <a:t>) chrání především osoby neznalé hodnoty plnění, které se zavazují poskytnout. Zaváží-li se strany k vzájemnému plnění a je-li plnění jedné ze stran v hrubém nepoměru k tomu, co poskytla druhá strana jako protihodnotu, může zkrácená strana požadovat zrušení smlouvy a navrácení všeho do původního stavu, ledaže jí druhá strana doplní, oč byla zkrácena, se zřetelem k ceně obvyklé v době a místu uzavření smlouvy. </a:t>
            </a:r>
          </a:p>
          <a:p>
            <a:pPr lvl="0" algn="just"/>
            <a:endParaRPr lang="cs-CZ" sz="2000" b="1" dirty="0" smtClean="0"/>
          </a:p>
          <a:p>
            <a:pPr lvl="0"/>
            <a:endParaRPr lang="cs-CZ" sz="1400" dirty="0" smtClean="0"/>
          </a:p>
          <a:p>
            <a:pPr lvl="0"/>
            <a:endParaRPr lang="cs-CZ" sz="1400" dirty="0"/>
          </a:p>
          <a:p>
            <a:pPr lvl="0"/>
            <a:endParaRPr lang="cs-CZ" sz="1400" dirty="0"/>
          </a:p>
          <a:p>
            <a:pPr lvl="0"/>
            <a:endParaRPr lang="cs-CZ" sz="1400" dirty="0"/>
          </a:p>
          <a:p>
            <a:pPr lvl="0" algn="just"/>
            <a:endParaRPr lang="cs-CZ" sz="1400" b="1" i="1" dirty="0"/>
          </a:p>
          <a:p>
            <a:pPr lvl="0" algn="just"/>
            <a:endParaRPr lang="cs-CZ" b="1" dirty="0"/>
          </a:p>
        </p:txBody>
      </p:sp>
    </p:spTree>
    <p:extLst>
      <p:ext uri="{BB962C8B-B14F-4D97-AF65-F5344CB8AC3E}">
        <p14:creationId xmlns:p14="http://schemas.microsoft.com/office/powerpoint/2010/main" xmlns="" val="3088636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13</a:t>
            </a:fld>
            <a:endParaRPr lang="cs-CZ" dirty="0"/>
          </a:p>
        </p:txBody>
      </p:sp>
      <p:sp>
        <p:nvSpPr>
          <p:cNvPr id="4" name="Obdélník 3"/>
          <p:cNvSpPr/>
          <p:nvPr/>
        </p:nvSpPr>
        <p:spPr>
          <a:xfrm>
            <a:off x="323528" y="-772150"/>
            <a:ext cx="8208912" cy="8494633"/>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a:t>Z</a:t>
            </a:r>
            <a:r>
              <a:rPr lang="cs-CZ" sz="2400" b="1" dirty="0" smtClean="0"/>
              <a:t>ávazky</a:t>
            </a:r>
          </a:p>
          <a:p>
            <a:pPr lvl="0"/>
            <a:endParaRPr lang="cs-CZ" b="1" u="sng" dirty="0" smtClean="0"/>
          </a:p>
          <a:p>
            <a:pPr algn="just"/>
            <a:r>
              <a:rPr lang="cs-CZ" b="1" dirty="0"/>
              <a:t>neobjednané plnění </a:t>
            </a:r>
            <a:r>
              <a:rPr lang="cs-CZ" dirty="0"/>
              <a:t>(§ 1838 </a:t>
            </a:r>
            <a:r>
              <a:rPr lang="cs-CZ" dirty="0" smtClean="0"/>
              <a:t>OZ</a:t>
            </a:r>
            <a:r>
              <a:rPr lang="cs-CZ" dirty="0"/>
              <a:t>), pro které platí, že se může spotřebitel ujmout jeho držby a nejedná se o bezdůvodné obohacení. Spotřebitel nemusí na své náklady nic vracet, ani ho o tom vyrozumět</a:t>
            </a:r>
            <a:r>
              <a:rPr lang="cs-CZ" dirty="0" smtClean="0"/>
              <a:t>. </a:t>
            </a:r>
            <a:r>
              <a:rPr lang="cs-CZ" b="1" i="1" dirty="0" smtClean="0"/>
              <a:t>(Nic jsem si neobjednal!!!)</a:t>
            </a:r>
          </a:p>
          <a:p>
            <a:pPr algn="just"/>
            <a:endParaRPr lang="cs-CZ" b="1" i="1" dirty="0"/>
          </a:p>
          <a:p>
            <a:pPr algn="just"/>
            <a:r>
              <a:rPr lang="cs-CZ" b="1" i="1" dirty="0" smtClean="0"/>
              <a:t>Smlouvy se spotřebitelem </a:t>
            </a:r>
            <a:r>
              <a:rPr lang="cs-CZ" dirty="0" smtClean="0"/>
              <a:t>(obecně na jedné straně podnikatel a na druhé spotřebitel)</a:t>
            </a:r>
          </a:p>
          <a:p>
            <a:pPr algn="just"/>
            <a:endParaRPr lang="cs-CZ" dirty="0"/>
          </a:p>
          <a:p>
            <a:pPr algn="just"/>
            <a:r>
              <a:rPr lang="cs-CZ" dirty="0"/>
              <a:t>Spotřebitelskými smlouvami jsou rovněž </a:t>
            </a:r>
            <a:r>
              <a:rPr lang="cs-CZ" b="1" dirty="0"/>
              <a:t>distanční smlouvy</a:t>
            </a:r>
            <a:r>
              <a:rPr lang="cs-CZ" dirty="0"/>
              <a:t> a </a:t>
            </a:r>
            <a:r>
              <a:rPr lang="cs-CZ" b="1" dirty="0"/>
              <a:t>smlouvy uzavírané mimo obchodní prostory</a:t>
            </a:r>
            <a:r>
              <a:rPr lang="cs-CZ" dirty="0"/>
              <a:t> (§§ 1820 až 1851 </a:t>
            </a:r>
            <a:r>
              <a:rPr lang="cs-CZ" dirty="0" smtClean="0"/>
              <a:t>OZ</a:t>
            </a:r>
            <a:r>
              <a:rPr lang="cs-CZ" dirty="0"/>
              <a:t>).</a:t>
            </a:r>
          </a:p>
          <a:p>
            <a:pPr algn="just"/>
            <a:r>
              <a:rPr lang="cs-CZ" dirty="0"/>
              <a:t>- </a:t>
            </a:r>
            <a:r>
              <a:rPr lang="cs-CZ" b="1" dirty="0"/>
              <a:t>Distanční smlouvy</a:t>
            </a:r>
            <a:r>
              <a:rPr lang="cs-CZ" dirty="0"/>
              <a:t> jsou uzavírané pomocí prostředků komunikace na dálku, tedy bez současné fyzické přítomnosti stran. Patří sem neadresovaný nebo adresovaný tisk, typový dopis, reklama v tisku a objednávkovým tiskopisem, katalog, telefonní styk, teleshopping a zejména internetový styk.</a:t>
            </a:r>
          </a:p>
          <a:p>
            <a:pPr algn="just"/>
            <a:r>
              <a:rPr lang="cs-CZ" dirty="0"/>
              <a:t>- Za </a:t>
            </a:r>
            <a:r>
              <a:rPr lang="cs-CZ" b="1" dirty="0"/>
              <a:t>smlouvy uzavírané mimo obchodní prostory</a:t>
            </a:r>
            <a:r>
              <a:rPr lang="cs-CZ" dirty="0"/>
              <a:t> se považují smlouvy uzavírané dříve tzv. podomním způsobem nebo i smlouvy v prostorech opatřených podnikatelem nesloužících jako jeho provozovna nebo na zájezdu organizovaném podnikatelem nebo i v případě, že byl do provozovny „zatažen“ bezprostředně, co byl podnikatelem osloven například na ulici.</a:t>
            </a:r>
          </a:p>
          <a:p>
            <a:pPr algn="just"/>
            <a:endParaRPr lang="cs-CZ" dirty="0" smtClean="0"/>
          </a:p>
          <a:p>
            <a:pPr algn="just"/>
            <a:endParaRPr lang="cs-CZ" b="1" i="1" dirty="0"/>
          </a:p>
          <a:p>
            <a:pPr algn="just"/>
            <a:endParaRPr lang="cs-CZ" b="1" i="1" dirty="0" smtClean="0"/>
          </a:p>
          <a:p>
            <a:pPr algn="just"/>
            <a:endParaRPr lang="cs-CZ" b="1" i="1" dirty="0"/>
          </a:p>
          <a:p>
            <a:pPr algn="just"/>
            <a:endParaRPr lang="cs-CZ" b="1" i="1" dirty="0"/>
          </a:p>
          <a:p>
            <a:pPr lvl="0" algn="just"/>
            <a:endParaRPr lang="cs-CZ" dirty="0"/>
          </a:p>
          <a:p>
            <a:pPr lvl="0" algn="just"/>
            <a:endParaRPr lang="cs-CZ" b="1" dirty="0"/>
          </a:p>
        </p:txBody>
      </p:sp>
    </p:spTree>
    <p:extLst>
      <p:ext uri="{BB962C8B-B14F-4D97-AF65-F5344CB8AC3E}">
        <p14:creationId xmlns:p14="http://schemas.microsoft.com/office/powerpoint/2010/main" xmlns="" val="3088636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14</a:t>
            </a:fld>
            <a:endParaRPr lang="cs-CZ" dirty="0"/>
          </a:p>
        </p:txBody>
      </p:sp>
      <p:sp>
        <p:nvSpPr>
          <p:cNvPr id="4" name="Obdélník 3"/>
          <p:cNvSpPr/>
          <p:nvPr/>
        </p:nvSpPr>
        <p:spPr>
          <a:xfrm>
            <a:off x="323528" y="-772150"/>
            <a:ext cx="8208912" cy="710963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Závazky</a:t>
            </a:r>
          </a:p>
          <a:p>
            <a:pPr lvl="0" algn="just"/>
            <a:endParaRPr lang="cs-CZ" sz="2400" b="1" dirty="0" smtClean="0"/>
          </a:p>
          <a:p>
            <a:pPr algn="just"/>
            <a:r>
              <a:rPr lang="cs-CZ" sz="2400" dirty="0"/>
              <a:t>Spotřebitel je mimo jiné chráněn před nedostatkem informací a zneužitím jeho rozptýlení a nedostatku časového prostoru pro racionální uvažování při rozhodování. Zákon však vyjímá případy, kdy je uzavírání takových obchodů běžné a spotřebitel si je vědom rizik, případně je chráněn jiným předpisem (např. poskytování zdravotní péče, sázka, hra, los či zájezd). </a:t>
            </a:r>
            <a:endParaRPr lang="cs-CZ" sz="2400" dirty="0" smtClean="0"/>
          </a:p>
          <a:p>
            <a:pPr algn="just"/>
            <a:endParaRPr lang="cs-CZ" sz="2400" dirty="0"/>
          </a:p>
          <a:p>
            <a:pPr algn="just"/>
            <a:r>
              <a:rPr lang="cs-CZ" sz="2400" dirty="0" smtClean="0"/>
              <a:t>Speciálně </a:t>
            </a:r>
            <a:r>
              <a:rPr lang="cs-CZ" sz="2400" dirty="0"/>
              <a:t>je upraveno také </a:t>
            </a:r>
            <a:r>
              <a:rPr lang="cs-CZ" sz="2400" b="1" dirty="0"/>
              <a:t>odstoupení od smlouvy</a:t>
            </a:r>
            <a:r>
              <a:rPr lang="cs-CZ" sz="2400" dirty="0"/>
              <a:t>, a to ve lhůtě 14 dnů nebo jednoho roku a 14 dnů, pokud nebyl spotřebitel o právu odstoupit poučen. Pokud je spotřebitel poučen později, běží 14 denní lhůta ode dne tohoto poučení. Do 14 dnů od odstoupení je spotřebitel povinen předat podnikateli zboží, podnikatel musí ve stejné lhůtě vrátit přijaté prostředky. </a:t>
            </a:r>
            <a:endParaRPr lang="cs-CZ" sz="2400" b="1" dirty="0"/>
          </a:p>
          <a:p>
            <a:pPr lvl="0" algn="just"/>
            <a:endParaRPr lang="cs-CZ" sz="2400" b="1" dirty="0" smtClean="0"/>
          </a:p>
        </p:txBody>
      </p:sp>
    </p:spTree>
    <p:extLst>
      <p:ext uri="{BB962C8B-B14F-4D97-AF65-F5344CB8AC3E}">
        <p14:creationId xmlns:p14="http://schemas.microsoft.com/office/powerpoint/2010/main" xmlns="" val="3088636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a:t>
            </a:fld>
            <a:endParaRPr lang="cs-CZ" dirty="0"/>
          </a:p>
        </p:txBody>
      </p:sp>
      <p:sp>
        <p:nvSpPr>
          <p:cNvPr id="4" name="TextovéPole 3"/>
          <p:cNvSpPr txBox="1"/>
          <p:nvPr/>
        </p:nvSpPr>
        <p:spPr>
          <a:xfrm>
            <a:off x="611560" y="803252"/>
            <a:ext cx="8136904" cy="7478970"/>
          </a:xfrm>
          <a:prstGeom prst="rect">
            <a:avLst/>
          </a:prstGeom>
          <a:noFill/>
        </p:spPr>
        <p:txBody>
          <a:bodyPr wrap="square" rtlCol="0">
            <a:spAutoFit/>
          </a:bodyPr>
          <a:lstStyle/>
          <a:p>
            <a:pPr algn="just"/>
            <a:r>
              <a:rPr lang="cs-CZ" sz="2400" b="1" dirty="0"/>
              <a:t>Z</a:t>
            </a:r>
            <a:r>
              <a:rPr lang="cs-CZ" sz="2400" b="1" dirty="0" smtClean="0"/>
              <a:t>ávazky</a:t>
            </a:r>
            <a:r>
              <a:rPr lang="cs-CZ" sz="2400" dirty="0" smtClean="0"/>
              <a:t> </a:t>
            </a:r>
          </a:p>
          <a:p>
            <a:pPr algn="just"/>
            <a:r>
              <a:rPr lang="cs-CZ" sz="2000" b="1" dirty="0" smtClean="0"/>
              <a:t>právní předpis</a:t>
            </a:r>
          </a:p>
          <a:p>
            <a:pPr algn="just"/>
            <a:r>
              <a:rPr lang="cs-CZ" sz="2000" dirty="0"/>
              <a:t>z</a:t>
            </a:r>
            <a:r>
              <a:rPr lang="cs-CZ" sz="2000" dirty="0" smtClean="0"/>
              <a:t>ákon č. 89/2012 Sb., občanský zákoník, část IV. relativní majetková práva (§ 1721-3014) – hlava I. všeobecná ustanovení, hlava II. závazky z právních jednání, hlava III. závazky z deliktů</a:t>
            </a:r>
          </a:p>
          <a:p>
            <a:pPr algn="just"/>
            <a:endParaRPr lang="cs-CZ" sz="2000" dirty="0"/>
          </a:p>
          <a:p>
            <a:pPr algn="just"/>
            <a:r>
              <a:rPr lang="cs-CZ" sz="2000" b="1" dirty="0"/>
              <a:t>závazek </a:t>
            </a:r>
            <a:r>
              <a:rPr lang="cs-CZ" sz="2000" dirty="0"/>
              <a:t>(obligace) označuje </a:t>
            </a:r>
            <a:r>
              <a:rPr lang="cs-CZ" sz="2000" i="1" dirty="0"/>
              <a:t>vztah </a:t>
            </a:r>
            <a:r>
              <a:rPr lang="cs-CZ" sz="2000" dirty="0"/>
              <a:t>mezi věřitelem a dlužníkem, jehož obsahem jsou práva a povinnosti těchto dvou (či více) osob v rámci tohoto </a:t>
            </a:r>
            <a:r>
              <a:rPr lang="cs-CZ" sz="2000" dirty="0" smtClean="0"/>
              <a:t>vztahu, resp. </a:t>
            </a:r>
            <a:r>
              <a:rPr lang="cs-CZ" sz="2000" b="1" dirty="0" smtClean="0"/>
              <a:t>vztahy věřitelsko-dlužnické</a:t>
            </a:r>
          </a:p>
          <a:p>
            <a:pPr algn="just"/>
            <a:endParaRPr lang="cs-CZ" sz="2000" dirty="0"/>
          </a:p>
          <a:p>
            <a:pPr algn="just"/>
            <a:r>
              <a:rPr lang="cs-CZ" sz="2000" b="1" dirty="0" smtClean="0"/>
              <a:t>Inter partes </a:t>
            </a:r>
            <a:r>
              <a:rPr lang="cs-CZ" sz="2000" dirty="0" smtClean="0"/>
              <a:t>(mezi stranami), na každé straně může stát více subjektů, např. společný prodej bytu manžely, smlouva o dílo s nehmotným výsledkem, jejímž předmětem je koncert hudební skupiny</a:t>
            </a:r>
          </a:p>
          <a:p>
            <a:pPr algn="just"/>
            <a:endParaRPr lang="cs-CZ" sz="2000" dirty="0"/>
          </a:p>
          <a:p>
            <a:pPr algn="just"/>
            <a:r>
              <a:rPr lang="cs-CZ" sz="2000" dirty="0" smtClean="0"/>
              <a:t>věřitel má vůči dlužníkovi pohledávku a dlužník vůči věřiteli dluh</a:t>
            </a:r>
          </a:p>
          <a:p>
            <a:pPr algn="just"/>
            <a:endParaRPr lang="cs-CZ" sz="2000" dirty="0"/>
          </a:p>
          <a:p>
            <a:pPr lvl="0" algn="just"/>
            <a:endParaRPr lang="cs-CZ" sz="2000" dirty="0" smtClean="0"/>
          </a:p>
          <a:p>
            <a:pPr lvl="0" algn="just"/>
            <a:endParaRPr lang="cs-CZ" sz="2000" dirty="0"/>
          </a:p>
          <a:p>
            <a:pPr lvl="0" algn="just"/>
            <a:r>
              <a:rPr lang="cs-CZ" sz="2000" dirty="0" smtClean="0"/>
              <a:t> </a:t>
            </a:r>
            <a:endParaRPr lang="cs-CZ" sz="2000" dirty="0"/>
          </a:p>
          <a:p>
            <a:pPr algn="just"/>
            <a:endParaRPr lang="cs-CZ" sz="2000" dirty="0" smtClean="0"/>
          </a:p>
          <a:p>
            <a:pPr algn="just"/>
            <a:endParaRPr lang="cs-CZ" sz="2000" dirty="0"/>
          </a:p>
          <a:p>
            <a:pPr algn="just"/>
            <a:endParaRPr lang="cs-CZ" sz="2000" dirty="0" smtClean="0"/>
          </a:p>
          <a:p>
            <a:pPr algn="just"/>
            <a:endParaRPr lang="cs-CZ" dirty="0" smtClean="0"/>
          </a:p>
          <a:p>
            <a:pPr algn="just"/>
            <a:endParaRPr lang="cs-CZ" dirty="0"/>
          </a:p>
        </p:txBody>
      </p:sp>
    </p:spTree>
    <p:extLst>
      <p:ext uri="{BB962C8B-B14F-4D97-AF65-F5344CB8AC3E}">
        <p14:creationId xmlns:p14="http://schemas.microsoft.com/office/powerpoint/2010/main" xmlns="" val="41236781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a:t>
            </a:fld>
            <a:endParaRPr lang="cs-CZ" dirty="0"/>
          </a:p>
        </p:txBody>
      </p:sp>
      <p:sp>
        <p:nvSpPr>
          <p:cNvPr id="5" name="TextovéPole 4"/>
          <p:cNvSpPr txBox="1"/>
          <p:nvPr/>
        </p:nvSpPr>
        <p:spPr>
          <a:xfrm>
            <a:off x="395534" y="207896"/>
            <a:ext cx="8137057" cy="9233297"/>
          </a:xfrm>
          <a:prstGeom prst="rect">
            <a:avLst/>
          </a:prstGeom>
          <a:noFill/>
        </p:spPr>
        <p:txBody>
          <a:bodyPr wrap="square" rtlCol="0">
            <a:spAutoFit/>
          </a:bodyPr>
          <a:lstStyle/>
          <a:p>
            <a:pPr algn="just"/>
            <a:r>
              <a:rPr lang="cs-CZ" sz="2400" b="1" dirty="0" smtClean="0"/>
              <a:t>Závazky</a:t>
            </a:r>
          </a:p>
          <a:p>
            <a:pPr algn="just"/>
            <a:endParaRPr lang="cs-CZ" sz="2400" b="1" dirty="0"/>
          </a:p>
          <a:p>
            <a:pPr algn="just"/>
            <a:r>
              <a:rPr lang="cs-CZ" sz="2400" b="1" dirty="0"/>
              <a:t>Obsahem </a:t>
            </a:r>
            <a:r>
              <a:rPr lang="cs-CZ" sz="2400" dirty="0"/>
              <a:t>závazku je dvojice subjektivních práva subjektivních povinností. Pohledávka a dluh jsou základním obsahem závazkového právního vztahu. Vedle nich však existuje i další dvojice práv a povinností, tj. právo a povinnost poskytnout druhé straně závazku součinnost k jejímu řádnému </a:t>
            </a:r>
            <a:r>
              <a:rPr lang="cs-CZ" sz="2400" dirty="0" smtClean="0"/>
              <a:t>plnění.</a:t>
            </a:r>
          </a:p>
          <a:p>
            <a:pPr algn="just"/>
            <a:endParaRPr lang="cs-CZ" sz="2400" dirty="0"/>
          </a:p>
          <a:p>
            <a:pPr lvl="0" algn="just"/>
            <a:r>
              <a:rPr lang="cs-CZ" sz="2400" dirty="0"/>
              <a:t>Věřitel je tak nejen oprávněn požadovat od dlužníka svou pohledávku, ale i povinen dlužníkem řádně nabídnuté plnění přijmout</a:t>
            </a:r>
            <a:r>
              <a:rPr lang="cs-CZ" sz="2400" dirty="0" smtClean="0"/>
              <a:t>;</a:t>
            </a:r>
          </a:p>
          <a:p>
            <a:pPr lvl="0" algn="just"/>
            <a:endParaRPr lang="cs-CZ" sz="2400" dirty="0"/>
          </a:p>
          <a:p>
            <a:pPr lvl="0" algn="just"/>
            <a:r>
              <a:rPr lang="cs-CZ" sz="2400" dirty="0"/>
              <a:t>Dlužník nejen, že má povinnost plnit vůči věřiteli svůj dluh, ale i právo od něj požadovat od něj součinnost k převzetí plnění.</a:t>
            </a:r>
          </a:p>
          <a:p>
            <a:pPr algn="just"/>
            <a:endParaRPr lang="cs-CZ" sz="2400" b="1" dirty="0" smtClean="0"/>
          </a:p>
          <a:p>
            <a:pPr algn="just"/>
            <a:endParaRPr lang="cs-CZ" sz="2400" b="1" dirty="0" smtClean="0"/>
          </a:p>
          <a:p>
            <a:pPr algn="just"/>
            <a:endParaRPr lang="cs-CZ" sz="2400" b="1" dirty="0"/>
          </a:p>
          <a:p>
            <a:pPr lvl="0" algn="just"/>
            <a:endParaRPr lang="cs-CZ" sz="2000" dirty="0" smtClean="0"/>
          </a:p>
          <a:p>
            <a:pPr lvl="0" algn="just"/>
            <a:endParaRPr lang="cs-CZ" sz="2000" b="1" dirty="0"/>
          </a:p>
          <a:p>
            <a:pPr algn="just"/>
            <a:endParaRPr lang="cs-CZ" sz="2000" b="1" dirty="0" smtClean="0"/>
          </a:p>
          <a:p>
            <a:pPr algn="just"/>
            <a:endParaRPr lang="cs-CZ" sz="2000" dirty="0"/>
          </a:p>
          <a:p>
            <a:pPr algn="just"/>
            <a:endParaRPr lang="cs-CZ" sz="2400" dirty="0"/>
          </a:p>
          <a:p>
            <a:pPr algn="just"/>
            <a:r>
              <a:rPr lang="cs-CZ" sz="2400" dirty="0" smtClean="0"/>
              <a:t> </a:t>
            </a:r>
            <a:endParaRPr lang="cs-CZ" sz="2400" dirty="0"/>
          </a:p>
          <a:p>
            <a:endParaRPr lang="cs-CZ" b="1" dirty="0"/>
          </a:p>
          <a:p>
            <a:pPr algn="just"/>
            <a:endParaRPr lang="cs-CZ" sz="2000" b="1" dirty="0"/>
          </a:p>
          <a:p>
            <a:pPr algn="just"/>
            <a:endParaRPr lang="cs-CZ" sz="2000" b="1" dirty="0"/>
          </a:p>
        </p:txBody>
      </p:sp>
    </p:spTree>
    <p:extLst>
      <p:ext uri="{BB962C8B-B14F-4D97-AF65-F5344CB8AC3E}">
        <p14:creationId xmlns:p14="http://schemas.microsoft.com/office/powerpoint/2010/main" xmlns="" val="1252753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a:t>
            </a:fld>
            <a:endParaRPr lang="cs-CZ" dirty="0"/>
          </a:p>
        </p:txBody>
      </p:sp>
      <p:sp>
        <p:nvSpPr>
          <p:cNvPr id="4" name="TextovéPole 3"/>
          <p:cNvSpPr txBox="1"/>
          <p:nvPr/>
        </p:nvSpPr>
        <p:spPr>
          <a:xfrm>
            <a:off x="251520" y="620688"/>
            <a:ext cx="8208912" cy="5632311"/>
          </a:xfrm>
          <a:prstGeom prst="rect">
            <a:avLst/>
          </a:prstGeom>
          <a:noFill/>
        </p:spPr>
        <p:txBody>
          <a:bodyPr wrap="square" rtlCol="0">
            <a:spAutoFit/>
          </a:bodyPr>
          <a:lstStyle/>
          <a:p>
            <a:r>
              <a:rPr lang="cs-CZ" sz="2400" b="1" dirty="0" smtClean="0"/>
              <a:t>Závazky</a:t>
            </a:r>
          </a:p>
          <a:p>
            <a:r>
              <a:rPr lang="cs-CZ" sz="2400" b="1" dirty="0" smtClean="0"/>
              <a:t>Prvky </a:t>
            </a:r>
            <a:r>
              <a:rPr lang="cs-CZ" sz="2400" b="1" dirty="0"/>
              <a:t>vztahu</a:t>
            </a:r>
            <a:endParaRPr lang="cs-CZ" sz="2400" dirty="0"/>
          </a:p>
          <a:p>
            <a:pPr marL="342900" lvl="0" indent="-342900" algn="just">
              <a:buFont typeface="Wingdings" panose="05000000000000000000" pitchFamily="2" charset="2"/>
              <a:buChar char="q"/>
            </a:pPr>
            <a:r>
              <a:rPr lang="cs-CZ" sz="2400" b="1" dirty="0" smtClean="0"/>
              <a:t>subjekty</a:t>
            </a:r>
            <a:r>
              <a:rPr lang="cs-CZ" sz="2400" dirty="0"/>
              <a:t>, resp. strany, mezi nimiž závazek vzniká a trvá</a:t>
            </a:r>
          </a:p>
          <a:p>
            <a:pPr lvl="0" algn="just"/>
            <a:r>
              <a:rPr lang="cs-CZ" sz="2400" dirty="0"/>
              <a:t>strany – účastníci závazkového vztahu (nutno nejméně dva)</a:t>
            </a:r>
          </a:p>
          <a:p>
            <a:pPr lvl="0" algn="just"/>
            <a:r>
              <a:rPr lang="cs-CZ" sz="2400" dirty="0"/>
              <a:t>stranou oprávněnou z obsahu závazku je věřitel, stranou zavázanou dlužník</a:t>
            </a:r>
          </a:p>
          <a:p>
            <a:pPr marL="342900" indent="-342900" algn="just">
              <a:buFont typeface="Wingdings" panose="05000000000000000000" pitchFamily="2" charset="2"/>
              <a:buChar char="q"/>
            </a:pPr>
            <a:r>
              <a:rPr lang="cs-CZ" sz="2400" b="1" dirty="0" smtClean="0"/>
              <a:t>předmět</a:t>
            </a:r>
            <a:r>
              <a:rPr lang="cs-CZ" sz="2400" dirty="0"/>
              <a:t>, ke kterému směřuje právem regulovaný zájem stran</a:t>
            </a:r>
          </a:p>
          <a:p>
            <a:pPr lvl="0" algn="just"/>
            <a:r>
              <a:rPr lang="cs-CZ" sz="2400" dirty="0"/>
              <a:t>za předmět závazku bývá označováno obvykle </a:t>
            </a:r>
            <a:r>
              <a:rPr lang="cs-CZ" sz="2400" u="sng" dirty="0"/>
              <a:t>plnění</a:t>
            </a:r>
            <a:r>
              <a:rPr lang="cs-CZ" sz="2400" dirty="0">
                <a:sym typeface="Symbol"/>
              </a:rPr>
              <a:t></a:t>
            </a:r>
            <a:r>
              <a:rPr lang="cs-CZ" sz="2400" dirty="0"/>
              <a:t> tj. určitě chování dlužníka, kterého je oprávněn domáhat se věřitel</a:t>
            </a:r>
          </a:p>
          <a:p>
            <a:pPr lvl="0" algn="just"/>
            <a:r>
              <a:rPr lang="cs-CZ" sz="2400" dirty="0"/>
              <a:t>§1722 </a:t>
            </a:r>
            <a:r>
              <a:rPr lang="cs-CZ" sz="2400" dirty="0" smtClean="0"/>
              <a:t>OZ</a:t>
            </a:r>
            <a:r>
              <a:rPr lang="cs-CZ" sz="2400" dirty="0"/>
              <a:t>: Plnění, které je předmětem závazku, musí být majetkové povahy a odpovídat zájmu věřitele, i když tento zájem není majetkový.  </a:t>
            </a:r>
          </a:p>
          <a:p>
            <a:pPr marL="342900" lvl="0" indent="-342900" algn="just">
              <a:buFont typeface="Wingdings" panose="05000000000000000000" pitchFamily="2" charset="2"/>
              <a:buChar char="q"/>
            </a:pPr>
            <a:r>
              <a:rPr lang="cs-CZ" sz="2400" b="1" dirty="0"/>
              <a:t>obsah</a:t>
            </a:r>
            <a:r>
              <a:rPr lang="cs-CZ" sz="2400" dirty="0"/>
              <a:t> závazkových vztahů</a:t>
            </a:r>
          </a:p>
          <a:p>
            <a:pPr algn="just"/>
            <a:r>
              <a:rPr lang="cs-CZ" sz="2400" dirty="0"/>
              <a:t>obsah závazku pak stanoví oprávnění věřitele (pohledávka) a jim odpovídající povinnosti dlužníka (dluh</a:t>
            </a:r>
            <a:r>
              <a:rPr lang="cs-CZ" sz="2400" dirty="0" smtClean="0"/>
              <a:t>)</a:t>
            </a:r>
            <a:endParaRPr lang="cs-CZ" dirty="0"/>
          </a:p>
        </p:txBody>
      </p:sp>
    </p:spTree>
    <p:extLst>
      <p:ext uri="{BB962C8B-B14F-4D97-AF65-F5344CB8AC3E}">
        <p14:creationId xmlns:p14="http://schemas.microsoft.com/office/powerpoint/2010/main" xmlns="" val="36513922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a:t>
            </a:fld>
            <a:endParaRPr lang="cs-CZ" dirty="0"/>
          </a:p>
        </p:txBody>
      </p:sp>
      <p:sp>
        <p:nvSpPr>
          <p:cNvPr id="4" name="TextovéPole 3"/>
          <p:cNvSpPr txBox="1"/>
          <p:nvPr/>
        </p:nvSpPr>
        <p:spPr>
          <a:xfrm>
            <a:off x="395536" y="620688"/>
            <a:ext cx="8280920" cy="6269409"/>
          </a:xfrm>
          <a:prstGeom prst="rect">
            <a:avLst/>
          </a:prstGeom>
          <a:noFill/>
        </p:spPr>
        <p:txBody>
          <a:bodyPr wrap="square" rtlCol="0">
            <a:spAutoFit/>
          </a:bodyPr>
          <a:lstStyle/>
          <a:p>
            <a:pPr lvl="0" algn="just"/>
            <a:r>
              <a:rPr lang="cs-CZ" sz="2400" b="1" dirty="0"/>
              <a:t>Z</a:t>
            </a:r>
            <a:r>
              <a:rPr lang="cs-CZ" sz="2400" b="1" dirty="0" smtClean="0"/>
              <a:t>ávazky </a:t>
            </a:r>
          </a:p>
          <a:p>
            <a:pPr lvl="0" algn="just"/>
            <a:endParaRPr lang="cs-CZ" b="1" dirty="0" smtClean="0"/>
          </a:p>
          <a:p>
            <a:pPr lvl="0" algn="just"/>
            <a:r>
              <a:rPr lang="cs-CZ" b="1" dirty="0" smtClean="0"/>
              <a:t>Právní důvod vzniku závazku</a:t>
            </a:r>
          </a:p>
          <a:p>
            <a:pPr lvl="0" algn="just"/>
            <a:endParaRPr lang="cs-CZ" b="1" dirty="0"/>
          </a:p>
          <a:p>
            <a:r>
              <a:rPr lang="cs-CZ" dirty="0" smtClean="0"/>
              <a:t>vzniku </a:t>
            </a:r>
            <a:r>
              <a:rPr lang="cs-CZ" dirty="0"/>
              <a:t>závazků může být rozsáhlý okruh právních skutečností </a:t>
            </a:r>
            <a:r>
              <a:rPr lang="cs-CZ" dirty="0" smtClean="0"/>
              <a:t>klasické </a:t>
            </a:r>
            <a:r>
              <a:rPr lang="cs-CZ" dirty="0"/>
              <a:t>dělení provedené římskými právníky je: (§ 1723 </a:t>
            </a:r>
            <a:r>
              <a:rPr lang="cs-CZ" dirty="0" smtClean="0"/>
              <a:t>OZ</a:t>
            </a:r>
            <a:r>
              <a:rPr lang="cs-CZ" dirty="0"/>
              <a:t>)</a:t>
            </a:r>
            <a:endParaRPr lang="cs-CZ" sz="2400" dirty="0"/>
          </a:p>
          <a:p>
            <a:pPr marL="742950" lvl="1" indent="-285750" algn="just">
              <a:buFont typeface="Wingdings" panose="05000000000000000000" pitchFamily="2" charset="2"/>
              <a:buChar char="q"/>
            </a:pPr>
            <a:r>
              <a:rPr lang="cs-CZ" dirty="0"/>
              <a:t>závazky </a:t>
            </a:r>
            <a:r>
              <a:rPr lang="cs-CZ" b="1" dirty="0"/>
              <a:t>ze smluv</a:t>
            </a:r>
            <a:r>
              <a:rPr lang="cs-CZ" dirty="0"/>
              <a:t> (</a:t>
            </a:r>
            <a:r>
              <a:rPr lang="cs-CZ" dirty="0" err="1"/>
              <a:t>obligationes</a:t>
            </a:r>
            <a:r>
              <a:rPr lang="cs-CZ" dirty="0"/>
              <a:t> ex </a:t>
            </a:r>
            <a:r>
              <a:rPr lang="cs-CZ" dirty="0" err="1"/>
              <a:t>contractu</a:t>
            </a:r>
            <a:r>
              <a:rPr lang="cs-CZ" dirty="0"/>
              <a:t>, kupní, nájemní </a:t>
            </a:r>
            <a:r>
              <a:rPr lang="cs-CZ" dirty="0" err="1"/>
              <a:t>sml</a:t>
            </a:r>
            <a:r>
              <a:rPr lang="cs-CZ" dirty="0"/>
              <a:t>.) </a:t>
            </a:r>
            <a:endParaRPr lang="cs-CZ" sz="2400" dirty="0"/>
          </a:p>
          <a:p>
            <a:pPr marL="742950" lvl="1" indent="-285750" algn="just">
              <a:buFont typeface="Wingdings" panose="05000000000000000000" pitchFamily="2" charset="2"/>
              <a:buChar char="q"/>
            </a:pPr>
            <a:r>
              <a:rPr lang="cs-CZ" dirty="0"/>
              <a:t>závazky</a:t>
            </a:r>
            <a:r>
              <a:rPr lang="cs-CZ" b="1" dirty="0"/>
              <a:t> z porušení právní povinnosti </a:t>
            </a:r>
            <a:r>
              <a:rPr lang="cs-CZ" dirty="0"/>
              <a:t>(</a:t>
            </a:r>
            <a:r>
              <a:rPr lang="cs-CZ" dirty="0" err="1"/>
              <a:t>obligationes</a:t>
            </a:r>
            <a:r>
              <a:rPr lang="cs-CZ" dirty="0"/>
              <a:t> ex </a:t>
            </a:r>
            <a:r>
              <a:rPr lang="cs-CZ" dirty="0" err="1"/>
              <a:t>delicto</a:t>
            </a:r>
            <a:r>
              <a:rPr lang="cs-CZ" dirty="0"/>
              <a:t>, způsobení škody, bezdůvodné obohacení, povinnost nahradit způsobenou škodu, ušlý zisk), </a:t>
            </a:r>
            <a:endParaRPr lang="cs-CZ" sz="2400" dirty="0"/>
          </a:p>
          <a:p>
            <a:pPr marL="742950" lvl="1" indent="-285750" algn="just">
              <a:buFont typeface="Wingdings" panose="05000000000000000000" pitchFamily="2" charset="2"/>
              <a:buChar char="q"/>
            </a:pPr>
            <a:r>
              <a:rPr lang="cs-CZ" dirty="0"/>
              <a:t>závazky </a:t>
            </a:r>
            <a:r>
              <a:rPr lang="cs-CZ" b="1" dirty="0"/>
              <a:t>z jiných právních důvodů</a:t>
            </a:r>
            <a:r>
              <a:rPr lang="cs-CZ" dirty="0"/>
              <a:t> (</a:t>
            </a:r>
            <a:r>
              <a:rPr lang="cs-CZ" dirty="0" err="1"/>
              <a:t>obligationes</a:t>
            </a:r>
            <a:r>
              <a:rPr lang="cs-CZ" dirty="0"/>
              <a:t> ex </a:t>
            </a:r>
            <a:r>
              <a:rPr lang="cs-CZ" dirty="0" err="1" smtClean="0"/>
              <a:t>variis</a:t>
            </a:r>
            <a:r>
              <a:rPr lang="cs-CZ" dirty="0" smtClean="0"/>
              <a:t> </a:t>
            </a:r>
            <a:r>
              <a:rPr lang="cs-CZ" dirty="0" err="1" smtClean="0"/>
              <a:t>causarum</a:t>
            </a:r>
            <a:r>
              <a:rPr lang="cs-CZ" dirty="0" smtClean="0"/>
              <a:t> </a:t>
            </a:r>
            <a:r>
              <a:rPr lang="cs-CZ" dirty="0" err="1" smtClean="0"/>
              <a:t>figuris</a:t>
            </a:r>
            <a:r>
              <a:rPr lang="cs-CZ" dirty="0" smtClean="0"/>
              <a:t>)</a:t>
            </a:r>
          </a:p>
          <a:p>
            <a:pPr lvl="1" algn="just"/>
            <a:endParaRPr lang="cs-CZ" dirty="0" smtClean="0"/>
          </a:p>
          <a:p>
            <a:pPr lvl="1" algn="just"/>
            <a:r>
              <a:rPr lang="cs-CZ" dirty="0" smtClean="0"/>
              <a:t>závazky </a:t>
            </a:r>
            <a:r>
              <a:rPr lang="cs-CZ" dirty="0"/>
              <a:t>nejčastěji vznikají ze smluv jako nejfrekventovanějšího právního </a:t>
            </a:r>
            <a:r>
              <a:rPr lang="cs-CZ" dirty="0" smtClean="0"/>
              <a:t>úkonu typické </a:t>
            </a:r>
            <a:r>
              <a:rPr lang="cs-CZ" dirty="0"/>
              <a:t>jsou závazky vzniklé ze způsobení škody či získání neoprávněného majetkového prospěchu, </a:t>
            </a:r>
            <a:r>
              <a:rPr lang="cs-CZ" dirty="0" smtClean="0"/>
              <a:t>jakož </a:t>
            </a:r>
            <a:r>
              <a:rPr lang="cs-CZ" dirty="0"/>
              <a:t>i závazky vzniklé z právně relevantních vad plnění či z prodlení </a:t>
            </a:r>
            <a:endParaRPr lang="cs-CZ" sz="2400" dirty="0"/>
          </a:p>
          <a:p>
            <a:pPr lvl="0" algn="just"/>
            <a:endParaRPr lang="cs-CZ" b="1" dirty="0" smtClean="0"/>
          </a:p>
          <a:p>
            <a:pPr lvl="0" algn="just"/>
            <a:endParaRPr lang="cs-CZ" sz="2000" b="1" dirty="0"/>
          </a:p>
          <a:p>
            <a:pPr lvl="0" algn="just"/>
            <a:endParaRPr lang="cs-CZ" sz="2000" dirty="0"/>
          </a:p>
          <a:p>
            <a:pPr lvl="0" algn="just"/>
            <a:endParaRPr lang="cs-CZ" sz="1600" b="1" dirty="0"/>
          </a:p>
          <a:p>
            <a:pPr lvl="0" algn="just"/>
            <a:endParaRPr lang="cs-CZ" altLang="cs-CZ" sz="1000" b="1" dirty="0"/>
          </a:p>
          <a:p>
            <a:pPr lvl="1" algn="just">
              <a:lnSpc>
                <a:spcPct val="90000"/>
              </a:lnSpc>
            </a:pPr>
            <a:endParaRPr lang="cs-CZ" altLang="cs-CZ" dirty="0" smtClean="0"/>
          </a:p>
          <a:p>
            <a:pPr algn="just">
              <a:lnSpc>
                <a:spcPct val="90000"/>
              </a:lnSpc>
            </a:pPr>
            <a:endParaRPr lang="cs-CZ" altLang="cs-CZ" sz="1000" dirty="0" smtClean="0"/>
          </a:p>
          <a:p>
            <a:pPr algn="just">
              <a:lnSpc>
                <a:spcPct val="90000"/>
              </a:lnSpc>
            </a:pPr>
            <a:endParaRPr lang="cs-CZ" altLang="cs-CZ" dirty="0" smtClean="0"/>
          </a:p>
        </p:txBody>
      </p:sp>
    </p:spTree>
    <p:extLst>
      <p:ext uri="{BB962C8B-B14F-4D97-AF65-F5344CB8AC3E}">
        <p14:creationId xmlns:p14="http://schemas.microsoft.com/office/powerpoint/2010/main" xmlns="" val="15129942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a:t>
            </a:fld>
            <a:endParaRPr lang="cs-CZ" dirty="0"/>
          </a:p>
        </p:txBody>
      </p:sp>
      <p:sp>
        <p:nvSpPr>
          <p:cNvPr id="4" name="TextovéPole 3"/>
          <p:cNvSpPr txBox="1"/>
          <p:nvPr/>
        </p:nvSpPr>
        <p:spPr>
          <a:xfrm>
            <a:off x="323528" y="548679"/>
            <a:ext cx="8496944" cy="5816977"/>
          </a:xfrm>
          <a:prstGeom prst="rect">
            <a:avLst/>
          </a:prstGeom>
          <a:noFill/>
        </p:spPr>
        <p:txBody>
          <a:bodyPr wrap="square" rtlCol="0">
            <a:spAutoFit/>
          </a:bodyPr>
          <a:lstStyle/>
          <a:p>
            <a:pPr lvl="0" algn="just"/>
            <a:r>
              <a:rPr lang="cs-CZ" sz="2400" b="1" dirty="0"/>
              <a:t>Z</a:t>
            </a:r>
            <a:r>
              <a:rPr lang="cs-CZ" sz="2400" b="1" dirty="0" smtClean="0"/>
              <a:t>ávazky</a:t>
            </a:r>
            <a:endParaRPr lang="cs-CZ" sz="2000" b="1" u="sng" dirty="0" smtClean="0"/>
          </a:p>
          <a:p>
            <a:pPr algn="just"/>
            <a:endParaRPr lang="cs-CZ" sz="2000" b="1" u="sng" dirty="0" smtClean="0"/>
          </a:p>
          <a:p>
            <a:pPr algn="just"/>
            <a:r>
              <a:rPr lang="cs-CZ" sz="2000" b="1" u="sng" dirty="0" smtClean="0"/>
              <a:t>Proces vzniku smlouvy (negociace)</a:t>
            </a:r>
          </a:p>
          <a:p>
            <a:pPr algn="just"/>
            <a:r>
              <a:rPr lang="cs-CZ" sz="2000" dirty="0" smtClean="0"/>
              <a:t>probíhá ve třech krocích</a:t>
            </a:r>
          </a:p>
          <a:p>
            <a:pPr marL="342900" indent="-342900" algn="just">
              <a:buFont typeface="Arial" panose="020B0604020202020204" pitchFamily="34" charset="0"/>
              <a:buChar char="•"/>
            </a:pPr>
            <a:r>
              <a:rPr lang="cs-CZ" sz="2000" dirty="0"/>
              <a:t>n</a:t>
            </a:r>
            <a:r>
              <a:rPr lang="cs-CZ" sz="2000" dirty="0" smtClean="0"/>
              <a:t>abídka (oferta) – návrh na uzavření smlouvy</a:t>
            </a:r>
          </a:p>
          <a:p>
            <a:pPr marL="342900" indent="-342900" algn="just">
              <a:buFont typeface="Arial" panose="020B0604020202020204" pitchFamily="34" charset="0"/>
              <a:buChar char="•"/>
            </a:pPr>
            <a:r>
              <a:rPr lang="cs-CZ" sz="2000" dirty="0"/>
              <a:t>p</a:t>
            </a:r>
            <a:r>
              <a:rPr lang="cs-CZ" sz="2000" dirty="0" smtClean="0"/>
              <a:t>řijetí nabídky (akceptace) – druhá strana přijímá nabídku</a:t>
            </a:r>
          </a:p>
          <a:p>
            <a:pPr marL="342900" indent="-342900" algn="just">
              <a:buFont typeface="Arial" panose="020B0604020202020204" pitchFamily="34" charset="0"/>
              <a:buChar char="•"/>
            </a:pPr>
            <a:r>
              <a:rPr lang="cs-CZ" sz="2000" dirty="0"/>
              <a:t>u</a:t>
            </a:r>
            <a:r>
              <a:rPr lang="cs-CZ" sz="2000" dirty="0" smtClean="0"/>
              <a:t>zavření smlouvy (</a:t>
            </a:r>
            <a:r>
              <a:rPr lang="cs-CZ" sz="2000" dirty="0" err="1" smtClean="0"/>
              <a:t>perfekce</a:t>
            </a:r>
            <a:r>
              <a:rPr lang="cs-CZ" sz="2000" dirty="0" smtClean="0"/>
              <a:t>) = okamžik, kdy se přijetí nabídky stalo účinným</a:t>
            </a:r>
          </a:p>
          <a:p>
            <a:pPr algn="just"/>
            <a:endParaRPr lang="cs-CZ" sz="2000" dirty="0"/>
          </a:p>
          <a:p>
            <a:pPr algn="just"/>
            <a:r>
              <a:rPr lang="cs-CZ" sz="2000" b="1" dirty="0" smtClean="0"/>
              <a:t>OFERTA</a:t>
            </a:r>
          </a:p>
          <a:p>
            <a:pPr marL="742950" lvl="1" indent="-285750">
              <a:buFont typeface="Arial" panose="020B0604020202020204" pitchFamily="34" charset="0"/>
              <a:buChar char="•"/>
            </a:pPr>
            <a:r>
              <a:rPr lang="cs-CZ" dirty="0"/>
              <a:t>obsahuje </a:t>
            </a:r>
            <a:r>
              <a:rPr lang="cs-CZ" b="1" i="1" dirty="0"/>
              <a:t>podstatné náležitosti smlouvy</a:t>
            </a:r>
            <a:r>
              <a:rPr lang="cs-CZ" dirty="0"/>
              <a:t> (tak, aby smlouva mohla být uzavřena jeho jednoduchým a nepodmíněným přijetím)</a:t>
            </a:r>
            <a:endParaRPr lang="cs-CZ" sz="2800" dirty="0"/>
          </a:p>
          <a:p>
            <a:pPr marL="742950" lvl="1" indent="-285750">
              <a:buFont typeface="Arial" panose="020B0604020202020204" pitchFamily="34" charset="0"/>
              <a:buChar char="•"/>
            </a:pPr>
            <a:r>
              <a:rPr lang="cs-CZ" dirty="0"/>
              <a:t>z něho plyne </a:t>
            </a:r>
            <a:r>
              <a:rPr lang="cs-CZ" b="1" i="1" dirty="0"/>
              <a:t>vůle navrhovatele být smlouvou vázán</a:t>
            </a:r>
            <a:r>
              <a:rPr lang="cs-CZ" dirty="0"/>
              <a:t>, bude-li nabídka přijata – jinak </a:t>
            </a:r>
            <a:r>
              <a:rPr lang="cs-CZ" dirty="0" smtClean="0"/>
              <a:t>nejde o </a:t>
            </a:r>
            <a:r>
              <a:rPr lang="cs-CZ" b="1" dirty="0" smtClean="0"/>
              <a:t>nabídku</a:t>
            </a:r>
            <a:endParaRPr lang="cs-CZ" sz="2800" b="1" dirty="0"/>
          </a:p>
          <a:p>
            <a:pPr marL="742950" lvl="1" indent="-285750">
              <a:buFont typeface="Arial" panose="020B0604020202020204" pitchFamily="34" charset="0"/>
              <a:buChar char="•"/>
            </a:pPr>
            <a:r>
              <a:rPr lang="cs-CZ" dirty="0"/>
              <a:t>musí být zřejmé, </a:t>
            </a:r>
            <a:r>
              <a:rPr lang="cs-CZ" b="1" i="1" dirty="0"/>
              <a:t>kdo nabídku činí</a:t>
            </a:r>
            <a:r>
              <a:rPr lang="cs-CZ" dirty="0"/>
              <a:t> a jeho </a:t>
            </a:r>
            <a:r>
              <a:rPr lang="cs-CZ" b="1" i="1" dirty="0"/>
              <a:t>úmysl uzavřít určitou </a:t>
            </a:r>
            <a:r>
              <a:rPr lang="cs-CZ" b="1" i="1" dirty="0" smtClean="0"/>
              <a:t>smlouvu</a:t>
            </a:r>
            <a:r>
              <a:rPr lang="cs-CZ" dirty="0" smtClean="0"/>
              <a:t> – nemusí být adresována konkrétní osobě (teleshopping, katalogy)</a:t>
            </a:r>
            <a:endParaRPr lang="cs-CZ" sz="2000" b="1" dirty="0"/>
          </a:p>
          <a:p>
            <a:pPr algn="just"/>
            <a:endParaRPr lang="cs-CZ" sz="2000" b="1" dirty="0" smtClean="0"/>
          </a:p>
          <a:p>
            <a:pPr algn="just"/>
            <a:endParaRPr lang="cs-CZ" sz="2000" b="1" u="sng" dirty="0"/>
          </a:p>
          <a:p>
            <a:pPr algn="just"/>
            <a:endParaRPr lang="cs-CZ" sz="2000" dirty="0" smtClean="0"/>
          </a:p>
          <a:p>
            <a:pPr algn="just"/>
            <a:endParaRPr lang="cs-CZ" sz="2000" b="1" u="sng" dirty="0" smtClean="0"/>
          </a:p>
        </p:txBody>
      </p:sp>
    </p:spTree>
    <p:extLst>
      <p:ext uri="{BB962C8B-B14F-4D97-AF65-F5344CB8AC3E}">
        <p14:creationId xmlns:p14="http://schemas.microsoft.com/office/powerpoint/2010/main" xmlns="" val="3667041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a:t>
            </a:fld>
            <a:endParaRPr lang="cs-CZ" dirty="0"/>
          </a:p>
        </p:txBody>
      </p:sp>
      <p:sp>
        <p:nvSpPr>
          <p:cNvPr id="4" name="TextovéPole 3"/>
          <p:cNvSpPr txBox="1"/>
          <p:nvPr/>
        </p:nvSpPr>
        <p:spPr>
          <a:xfrm>
            <a:off x="395536" y="620687"/>
            <a:ext cx="8280920" cy="7325082"/>
          </a:xfrm>
          <a:prstGeom prst="rect">
            <a:avLst/>
          </a:prstGeom>
          <a:noFill/>
        </p:spPr>
        <p:txBody>
          <a:bodyPr wrap="square" rtlCol="0">
            <a:spAutoFit/>
          </a:bodyPr>
          <a:lstStyle/>
          <a:p>
            <a:pPr lvl="0" algn="just"/>
            <a:r>
              <a:rPr lang="cs-CZ" sz="2400" b="1" dirty="0"/>
              <a:t>Z</a:t>
            </a:r>
            <a:r>
              <a:rPr lang="cs-CZ" sz="2400" b="1" dirty="0" smtClean="0"/>
              <a:t>ávazky</a:t>
            </a:r>
          </a:p>
          <a:p>
            <a:pPr lvl="0" algn="just"/>
            <a:endParaRPr lang="cs-CZ" sz="2400" b="1" dirty="0" smtClean="0"/>
          </a:p>
          <a:p>
            <a:r>
              <a:rPr lang="cs-CZ" sz="2400" b="1" dirty="0" smtClean="0"/>
              <a:t>Akceptace</a:t>
            </a:r>
          </a:p>
          <a:p>
            <a:endParaRPr lang="cs-CZ" sz="2400" dirty="0"/>
          </a:p>
          <a:p>
            <a:pPr lvl="0" algn="just"/>
            <a:r>
              <a:rPr lang="cs-CZ" dirty="0"/>
              <a:t>nabídka je přijata, pokud oblát projeví souhlas s ní vůči navrhovateli </a:t>
            </a:r>
            <a:r>
              <a:rPr lang="cs-CZ" b="1" i="1" dirty="0" smtClean="0"/>
              <a:t>včas i </a:t>
            </a:r>
            <a:r>
              <a:rPr lang="cs-CZ" b="1" i="1" dirty="0"/>
              <a:t>pozdní přijetí nabídky má účinky včasného přijetí</a:t>
            </a:r>
            <a:r>
              <a:rPr lang="cs-CZ" dirty="0"/>
              <a:t>, pokud navrhovatel bez zbytečného odkladu alespoň ústně</a:t>
            </a:r>
            <a:r>
              <a:rPr lang="cs-CZ" b="1" i="1" dirty="0"/>
              <a:t> vyrozumí</a:t>
            </a:r>
            <a:r>
              <a:rPr lang="cs-CZ" dirty="0"/>
              <a:t> druhou stranu nebo nově také pokud se navrhovatel začne </a:t>
            </a:r>
            <a:r>
              <a:rPr lang="cs-CZ" b="1" i="1" dirty="0"/>
              <a:t>chovat</a:t>
            </a:r>
            <a:r>
              <a:rPr lang="cs-CZ" dirty="0"/>
              <a:t> ve shodě s </a:t>
            </a:r>
            <a:r>
              <a:rPr lang="cs-CZ" dirty="0" smtClean="0"/>
              <a:t>nabídkou </a:t>
            </a:r>
          </a:p>
          <a:p>
            <a:pPr lvl="0" algn="just"/>
            <a:r>
              <a:rPr lang="cs-CZ" b="1" i="1" u="sng" dirty="0" smtClean="0"/>
              <a:t>mlčení </a:t>
            </a:r>
            <a:r>
              <a:rPr lang="cs-CZ" u="sng" dirty="0"/>
              <a:t>nebo </a:t>
            </a:r>
            <a:r>
              <a:rPr lang="cs-CZ" b="1" i="1" u="sng" dirty="0"/>
              <a:t>nečinnost</a:t>
            </a:r>
            <a:r>
              <a:rPr lang="cs-CZ" u="sng" dirty="0"/>
              <a:t> samy o sobě přijetím </a:t>
            </a:r>
            <a:r>
              <a:rPr lang="cs-CZ" u="sng" dirty="0" smtClean="0"/>
              <a:t>nejsou</a:t>
            </a:r>
          </a:p>
          <a:p>
            <a:pPr lvl="0" algn="just"/>
            <a:endParaRPr lang="cs-CZ" u="sng" dirty="0"/>
          </a:p>
          <a:p>
            <a:pPr lvl="0"/>
            <a:r>
              <a:rPr lang="cs-CZ" dirty="0"/>
              <a:t>projev vůle obsahující dodatky, výhrady, omezení nebo jiné změny je </a:t>
            </a:r>
            <a:r>
              <a:rPr lang="cs-CZ" b="1" i="1" dirty="0"/>
              <a:t>odmítnutím</a:t>
            </a:r>
            <a:r>
              <a:rPr lang="cs-CZ" b="1" dirty="0"/>
              <a:t> </a:t>
            </a:r>
            <a:r>
              <a:rPr lang="cs-CZ" dirty="0"/>
              <a:t>nabídky a považuje se za </a:t>
            </a:r>
            <a:r>
              <a:rPr lang="cs-CZ" b="1" i="1" dirty="0"/>
              <a:t>novou nabídku </a:t>
            </a:r>
            <a:r>
              <a:rPr lang="cs-CZ" i="1" dirty="0"/>
              <a:t>(</a:t>
            </a:r>
            <a:r>
              <a:rPr lang="cs-CZ" i="1" dirty="0" err="1"/>
              <a:t>kontraoferta</a:t>
            </a:r>
            <a:r>
              <a:rPr lang="cs-CZ" i="1" dirty="0"/>
              <a:t>) x </a:t>
            </a:r>
            <a:r>
              <a:rPr lang="cs-CZ" b="1" dirty="0"/>
              <a:t>bezvýhradné </a:t>
            </a:r>
            <a:r>
              <a:rPr lang="cs-CZ" b="1" dirty="0" smtClean="0"/>
              <a:t>přijetí</a:t>
            </a:r>
          </a:p>
          <a:p>
            <a:pPr lvl="0"/>
            <a:endParaRPr lang="cs-CZ" b="1" i="1" dirty="0"/>
          </a:p>
          <a:p>
            <a:pPr lvl="0" algn="just"/>
            <a:r>
              <a:rPr lang="cs-CZ" b="1" dirty="0" smtClean="0"/>
              <a:t>za </a:t>
            </a:r>
            <a:r>
              <a:rPr lang="cs-CZ" b="1" dirty="0"/>
              <a:t>přijetí nabídky považuje i její přijetí s dodatky či odchylkami, které nemění její podstatu</a:t>
            </a:r>
            <a:r>
              <a:rPr lang="cs-CZ" dirty="0"/>
              <a:t>, jestliže navrhovatel takové přijetí nabídky bez zbytečného odkladu neodmítne (např. situace, kdy oferent prohlásí „nabízím 100 ks za 1000 Kč“ a oblát odpovídá „přijímám, ale baleno bude po 10 ks“ nebo „přijímám, platba v hotovosti“)</a:t>
            </a:r>
            <a:endParaRPr lang="cs-CZ" sz="2800" dirty="0"/>
          </a:p>
          <a:p>
            <a:pPr lvl="0" algn="just"/>
            <a:endParaRPr lang="cs-CZ" u="sng" dirty="0" smtClean="0"/>
          </a:p>
          <a:p>
            <a:pPr lvl="0" algn="just"/>
            <a:endParaRPr lang="cs-CZ" u="sng" dirty="0" smtClean="0"/>
          </a:p>
          <a:p>
            <a:pPr lvl="0" algn="just"/>
            <a:endParaRPr lang="cs-CZ" sz="4800" b="1" dirty="0" smtClean="0"/>
          </a:p>
          <a:p>
            <a:pPr lvl="0"/>
            <a:endParaRPr lang="cs-CZ" b="1" u="sng" cap="all" dirty="0" smtClean="0"/>
          </a:p>
          <a:p>
            <a:pPr lvl="0"/>
            <a:endParaRPr lang="cs-CZ" sz="2800" dirty="0"/>
          </a:p>
          <a:p>
            <a:pPr algn="just"/>
            <a:endParaRPr lang="cs-CZ" sz="1000" dirty="0"/>
          </a:p>
        </p:txBody>
      </p:sp>
    </p:spTree>
    <p:extLst>
      <p:ext uri="{BB962C8B-B14F-4D97-AF65-F5344CB8AC3E}">
        <p14:creationId xmlns:p14="http://schemas.microsoft.com/office/powerpoint/2010/main" xmlns="" val="27076738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8</a:t>
            </a:fld>
            <a:endParaRPr lang="cs-CZ" dirty="0"/>
          </a:p>
        </p:txBody>
      </p:sp>
      <p:sp>
        <p:nvSpPr>
          <p:cNvPr id="4" name="TextovéPole 3"/>
          <p:cNvSpPr txBox="1"/>
          <p:nvPr/>
        </p:nvSpPr>
        <p:spPr>
          <a:xfrm>
            <a:off x="251520" y="476672"/>
            <a:ext cx="8640960" cy="7509748"/>
          </a:xfrm>
          <a:prstGeom prst="rect">
            <a:avLst/>
          </a:prstGeom>
          <a:noFill/>
        </p:spPr>
        <p:txBody>
          <a:bodyPr wrap="square" rtlCol="0">
            <a:spAutoFit/>
          </a:bodyPr>
          <a:lstStyle/>
          <a:p>
            <a:pPr lvl="0" algn="just"/>
            <a:r>
              <a:rPr lang="cs-CZ" sz="2400" b="1" dirty="0"/>
              <a:t>Z</a:t>
            </a:r>
            <a:r>
              <a:rPr lang="cs-CZ" sz="2400" b="1" dirty="0" smtClean="0"/>
              <a:t>ávazky</a:t>
            </a:r>
          </a:p>
          <a:p>
            <a:pPr lvl="0" algn="just"/>
            <a:endParaRPr lang="cs-CZ" sz="2400" b="1" dirty="0"/>
          </a:p>
          <a:p>
            <a:pPr lvl="0" algn="just"/>
            <a:r>
              <a:rPr lang="cs-CZ" sz="2000" b="1" dirty="0" err="1" smtClean="0"/>
              <a:t>Perfekce</a:t>
            </a:r>
            <a:r>
              <a:rPr lang="cs-CZ" sz="2000" b="1" dirty="0" smtClean="0"/>
              <a:t> </a:t>
            </a:r>
            <a:r>
              <a:rPr lang="cs-CZ" sz="2000" dirty="0" smtClean="0"/>
              <a:t>– </a:t>
            </a:r>
            <a:r>
              <a:rPr lang="cs-CZ" sz="2000" dirty="0"/>
              <a:t>okamžikem, kdy přijetí nabídky nabývá </a:t>
            </a:r>
            <a:r>
              <a:rPr lang="cs-CZ" sz="2000" dirty="0" smtClean="0"/>
              <a:t>účinnosti</a:t>
            </a:r>
          </a:p>
          <a:p>
            <a:pPr lvl="0" algn="just"/>
            <a:endParaRPr lang="cs-CZ" sz="2000" dirty="0"/>
          </a:p>
          <a:p>
            <a:r>
              <a:rPr lang="cs-CZ" sz="2000" b="1" u="sng" dirty="0"/>
              <a:t>Zvláštní způsoby uzavírání smlouvy (§ 1770 až 1784):</a:t>
            </a:r>
            <a:r>
              <a:rPr lang="cs-CZ" sz="2000" dirty="0"/>
              <a:t> přiměřeně se na ně užijí ustanovení o nabídce a přijetí nabídky</a:t>
            </a:r>
          </a:p>
          <a:p>
            <a:pPr lvl="0"/>
            <a:r>
              <a:rPr lang="cs-CZ" sz="2000" b="1" dirty="0"/>
              <a:t>dražba</a:t>
            </a:r>
            <a:r>
              <a:rPr lang="cs-CZ" sz="2000" dirty="0"/>
              <a:t> – smlouva je uzavřena</a:t>
            </a:r>
            <a:r>
              <a:rPr lang="cs-CZ" sz="2000" i="1" dirty="0"/>
              <a:t> příklepem</a:t>
            </a:r>
            <a:r>
              <a:rPr lang="cs-CZ" sz="2000" dirty="0"/>
              <a:t>; již učiněná nabídka se zruší podáním vyšší</a:t>
            </a:r>
          </a:p>
          <a:p>
            <a:pPr lvl="0" algn="just"/>
            <a:r>
              <a:rPr lang="cs-CZ" sz="2000" b="1" dirty="0"/>
              <a:t>veřejná soutěž o nejvhodnější nabídku</a:t>
            </a:r>
            <a:r>
              <a:rPr lang="cs-CZ" sz="2000" dirty="0"/>
              <a:t> </a:t>
            </a:r>
            <a:r>
              <a:rPr lang="cs-CZ" sz="2000" dirty="0" smtClean="0"/>
              <a:t>– vyhlašovatel </a:t>
            </a:r>
            <a:r>
              <a:rPr lang="cs-CZ" sz="2000" dirty="0"/>
              <a:t>soutěže činí </a:t>
            </a:r>
            <a:r>
              <a:rPr lang="cs-CZ" sz="2000" i="1" dirty="0"/>
              <a:t>výzvu k podávání nabídek</a:t>
            </a:r>
            <a:r>
              <a:rPr lang="cs-CZ" sz="2000" dirty="0"/>
              <a:t> tím, že vyhlásí </a:t>
            </a:r>
            <a:r>
              <a:rPr lang="cs-CZ" sz="2000" i="1" dirty="0"/>
              <a:t>neurčitým osobám</a:t>
            </a:r>
            <a:r>
              <a:rPr lang="cs-CZ" sz="2000" dirty="0"/>
              <a:t> </a:t>
            </a:r>
            <a:r>
              <a:rPr lang="cs-CZ" sz="2000" i="1" dirty="0"/>
              <a:t>soutěž o nejvhodnější nabídku</a:t>
            </a:r>
            <a:r>
              <a:rPr lang="cs-CZ" sz="2000" dirty="0"/>
              <a:t>; vyhlašovatel soutěže vymezí v písemné formě alespoň obecným způsobem </a:t>
            </a:r>
            <a:r>
              <a:rPr lang="cs-CZ" sz="2000" i="1" dirty="0"/>
              <a:t>předmět plnění</a:t>
            </a:r>
            <a:r>
              <a:rPr lang="cs-CZ" sz="2000" dirty="0"/>
              <a:t> a </a:t>
            </a:r>
            <a:r>
              <a:rPr lang="cs-CZ" sz="2000" i="1" dirty="0"/>
              <a:t>zásady ostatního obsahu zamýšlené smlouvy</a:t>
            </a:r>
            <a:r>
              <a:rPr lang="cs-CZ" sz="2000" dirty="0"/>
              <a:t> a určí </a:t>
            </a:r>
            <a:r>
              <a:rPr lang="cs-CZ" sz="2000" i="1" dirty="0"/>
              <a:t>způsob podávání nabídek a lhůtu</a:t>
            </a:r>
            <a:r>
              <a:rPr lang="cs-CZ" sz="2000" dirty="0"/>
              <a:t>, do které lze nabídky podat i lhůtu pro oznámení vybrané nabídky – podmínky soutěže vhodným způsobem </a:t>
            </a:r>
            <a:r>
              <a:rPr lang="cs-CZ" sz="2000" b="1" i="1" dirty="0"/>
              <a:t>uveřejní</a:t>
            </a:r>
            <a:endParaRPr lang="cs-CZ" sz="2000" dirty="0"/>
          </a:p>
          <a:p>
            <a:pPr lvl="0"/>
            <a:r>
              <a:rPr lang="cs-CZ" sz="2000" b="1" dirty="0"/>
              <a:t>veřejná nabídka </a:t>
            </a:r>
            <a:r>
              <a:rPr lang="cs-CZ" sz="2000" b="1" dirty="0" smtClean="0"/>
              <a:t>–</a:t>
            </a:r>
            <a:r>
              <a:rPr lang="cs-CZ" sz="2000" i="1" dirty="0" smtClean="0"/>
              <a:t>projev </a:t>
            </a:r>
            <a:r>
              <a:rPr lang="cs-CZ" sz="2000" i="1" dirty="0"/>
              <a:t>vůle</a:t>
            </a:r>
            <a:r>
              <a:rPr lang="cs-CZ" sz="2000" dirty="0"/>
              <a:t> navrhovatele, kterým se obrací </a:t>
            </a:r>
            <a:r>
              <a:rPr lang="cs-CZ" sz="2000" i="1" dirty="0"/>
              <a:t>na</a:t>
            </a:r>
            <a:r>
              <a:rPr lang="cs-CZ" sz="2000" dirty="0"/>
              <a:t> </a:t>
            </a:r>
            <a:r>
              <a:rPr lang="cs-CZ" sz="2000" i="1" dirty="0"/>
              <a:t>neurčité osoby</a:t>
            </a:r>
            <a:r>
              <a:rPr lang="cs-CZ" sz="2000" dirty="0"/>
              <a:t> </a:t>
            </a:r>
            <a:r>
              <a:rPr lang="cs-CZ" sz="2000" i="1" dirty="0"/>
              <a:t>s návrhem na uzavření smlouvy</a:t>
            </a:r>
            <a:r>
              <a:rPr lang="cs-CZ" sz="2000" dirty="0"/>
              <a:t>; smlouva je uzavřena s tím, kdo včas a v souladu s veřejnou nabídkou navrhovateli nejdříve oznámí, že veřejnou nabídku přijímá</a:t>
            </a:r>
          </a:p>
          <a:p>
            <a:pPr lvl="0" algn="just"/>
            <a:endParaRPr lang="cs-CZ" sz="2000" dirty="0"/>
          </a:p>
          <a:p>
            <a:pPr lvl="0" algn="just"/>
            <a:endParaRPr lang="cs-CZ" sz="2000" b="1" u="sng" dirty="0" smtClean="0"/>
          </a:p>
          <a:p>
            <a:pPr lvl="0" algn="just"/>
            <a:endParaRPr lang="cs-CZ" sz="2000" b="1" u="sng" dirty="0"/>
          </a:p>
          <a:p>
            <a:pPr lvl="0" algn="just"/>
            <a:endParaRPr lang="cs-CZ" sz="2000" b="1" u="sng" dirty="0" smtClean="0"/>
          </a:p>
          <a:p>
            <a:pPr lvl="0" algn="just"/>
            <a:endParaRPr lang="cs-CZ" b="1" u="sng" dirty="0" smtClean="0"/>
          </a:p>
          <a:p>
            <a:pPr lvl="0" algn="just"/>
            <a:endParaRPr lang="cs-CZ" b="1" u="sng" dirty="0" smtClean="0"/>
          </a:p>
          <a:p>
            <a:pPr lvl="0" algn="just"/>
            <a:endParaRPr lang="cs-CZ" b="1" u="sng" dirty="0"/>
          </a:p>
        </p:txBody>
      </p:sp>
    </p:spTree>
    <p:extLst>
      <p:ext uri="{BB962C8B-B14F-4D97-AF65-F5344CB8AC3E}">
        <p14:creationId xmlns:p14="http://schemas.microsoft.com/office/powerpoint/2010/main" xmlns="" val="1997444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9</a:t>
            </a:fld>
            <a:endParaRPr lang="cs-CZ" dirty="0"/>
          </a:p>
        </p:txBody>
      </p:sp>
      <p:sp>
        <p:nvSpPr>
          <p:cNvPr id="4" name="Obdélník 3"/>
          <p:cNvSpPr/>
          <p:nvPr/>
        </p:nvSpPr>
        <p:spPr>
          <a:xfrm>
            <a:off x="323528" y="-772150"/>
            <a:ext cx="8208912" cy="526297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a:t>Z</a:t>
            </a:r>
            <a:r>
              <a:rPr lang="cs-CZ" sz="2400" b="1" dirty="0" smtClean="0"/>
              <a:t>ávazky</a:t>
            </a:r>
            <a:endParaRPr lang="cs-CZ" sz="2400" b="1" dirty="0"/>
          </a:p>
          <a:p>
            <a:pPr lvl="0" algn="just"/>
            <a:endParaRPr lang="cs-CZ" sz="2400" b="1" dirty="0" smtClean="0"/>
          </a:p>
          <a:p>
            <a:pPr lvl="0" algn="just"/>
            <a:r>
              <a:rPr lang="cs-CZ" sz="2400" b="1" dirty="0"/>
              <a:t>účinnost smlouvy</a:t>
            </a:r>
            <a:r>
              <a:rPr lang="cs-CZ" sz="2400" dirty="0"/>
              <a:t>, tj. právní účinky smlouvy a možnost domáhat se plnění ze smlouvy, se nemusí shodovat s okamžikem vzniku smlouvy – účinnost smlouvy může být vázána splnění odkládací podmínky dle § 548 (využívá se např. u koupě nemovitosti</a:t>
            </a:r>
            <a:r>
              <a:rPr lang="cs-CZ" sz="2400" dirty="0" smtClean="0"/>
              <a:t>)</a:t>
            </a:r>
          </a:p>
          <a:p>
            <a:pPr lvl="0" algn="just"/>
            <a:endParaRPr lang="cs-CZ" sz="2400" dirty="0"/>
          </a:p>
          <a:p>
            <a:pPr lvl="0" algn="just"/>
            <a:r>
              <a:rPr lang="cs-CZ" sz="2400" b="1" dirty="0"/>
              <a:t>platnost smlouvy </a:t>
            </a:r>
            <a:r>
              <a:rPr lang="cs-CZ" sz="2400" dirty="0"/>
              <a:t>je podmíněna tím, že strany při jejím uzavírání dodržely všechny náležitosti, které stanoví </a:t>
            </a:r>
            <a:r>
              <a:rPr lang="cs-CZ" sz="2400" dirty="0" smtClean="0"/>
              <a:t>zákon</a:t>
            </a:r>
          </a:p>
          <a:p>
            <a:pPr lvl="0" algn="just"/>
            <a:endParaRPr lang="cs-CZ" sz="2400" dirty="0"/>
          </a:p>
          <a:p>
            <a:pPr lvl="0" algn="just"/>
            <a:endParaRPr lang="cs-CZ" sz="2400" b="1" dirty="0" smtClean="0"/>
          </a:p>
        </p:txBody>
      </p:sp>
    </p:spTree>
    <p:extLst>
      <p:ext uri="{BB962C8B-B14F-4D97-AF65-F5344CB8AC3E}">
        <p14:creationId xmlns:p14="http://schemas.microsoft.com/office/powerpoint/2010/main" xmlns="" val="1815080532"/>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2624</TotalTime>
  <Words>976</Words>
  <Application>Microsoft Office PowerPoint</Application>
  <PresentationFormat>Předvádění na obrazovce (4:3)</PresentationFormat>
  <Paragraphs>214</Paragraphs>
  <Slides>14</Slides>
  <Notes>3</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Motiv sady Office</vt:lpstr>
      <vt:lpstr>OBČANSKÉ PRÁVO-ZÁVAZKY (19. 11. 2019)</vt:lpstr>
      <vt:lpstr>Snímek 2</vt:lpstr>
      <vt:lpstr>Snímek 3</vt:lpstr>
      <vt:lpstr>Snímek 4</vt:lpstr>
      <vt:lpstr>Snímek 5</vt:lpstr>
      <vt:lpstr>Snímek 6</vt:lpstr>
      <vt:lpstr>Snímek 7</vt:lpstr>
      <vt:lpstr>Snímek 8</vt:lpstr>
      <vt:lpstr>Snímek 9</vt:lpstr>
      <vt:lpstr>Snímek 10</vt:lpstr>
      <vt:lpstr>Snímek 11</vt:lpstr>
      <vt:lpstr>Snímek 12</vt:lpstr>
      <vt:lpstr>Snímek 13</vt:lpstr>
      <vt:lpstr>Snímek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martomi1</cp:lastModifiedBy>
  <cp:revision>204</cp:revision>
  <dcterms:created xsi:type="dcterms:W3CDTF">2015-09-08T17:35:18Z</dcterms:created>
  <dcterms:modified xsi:type="dcterms:W3CDTF">2019-11-19T12:36:18Z</dcterms:modified>
</cp:coreProperties>
</file>