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56" r:id="rId2"/>
    <p:sldId id="257" r:id="rId3"/>
    <p:sldId id="273" r:id="rId4"/>
    <p:sldId id="267" r:id="rId5"/>
    <p:sldId id="268" r:id="rId6"/>
    <p:sldId id="282" r:id="rId7"/>
    <p:sldId id="287" r:id="rId8"/>
    <p:sldId id="260" r:id="rId9"/>
    <p:sldId id="284" r:id="rId10"/>
    <p:sldId id="288" r:id="rId11"/>
    <p:sldId id="285" r:id="rId12"/>
    <p:sldId id="289" r:id="rId13"/>
    <p:sldId id="290" r:id="rId14"/>
    <p:sldId id="291" r:id="rId15"/>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434" y="22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48D053-B8EE-429F-BF64-7066B30056F1}" type="datetimeFigureOut">
              <a:rPr lang="cs-CZ" smtClean="0"/>
              <a:pPr/>
              <a:t>26.11.2019</a:t>
            </a:fld>
            <a:endParaRPr lang="cs-CZ" dirty="0"/>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BEC81F-0886-45C1-8B5F-0B426AB0DB40}" type="slidenum">
              <a:rPr lang="cs-CZ" smtClean="0"/>
              <a:pPr/>
              <a:t>‹#›</a:t>
            </a:fld>
            <a:endParaRPr lang="cs-CZ" dirty="0"/>
          </a:p>
        </p:txBody>
      </p:sp>
    </p:spTree>
    <p:extLst>
      <p:ext uri="{BB962C8B-B14F-4D97-AF65-F5344CB8AC3E}">
        <p14:creationId xmlns:p14="http://schemas.microsoft.com/office/powerpoint/2010/main" xmlns="" val="2358346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2</a:t>
            </a:fld>
            <a:endParaRPr lang="cs-CZ" dirty="0"/>
          </a:p>
        </p:txBody>
      </p:sp>
    </p:spTree>
    <p:extLst>
      <p:ext uri="{BB962C8B-B14F-4D97-AF65-F5344CB8AC3E}">
        <p14:creationId xmlns:p14="http://schemas.microsoft.com/office/powerpoint/2010/main" xmlns="" val="1603319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3</a:t>
            </a:fld>
            <a:endParaRPr lang="cs-CZ" dirty="0"/>
          </a:p>
        </p:txBody>
      </p:sp>
    </p:spTree>
    <p:extLst>
      <p:ext uri="{BB962C8B-B14F-4D97-AF65-F5344CB8AC3E}">
        <p14:creationId xmlns:p14="http://schemas.microsoft.com/office/powerpoint/2010/main" xmlns="" val="3136007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4</a:t>
            </a:fld>
            <a:endParaRPr lang="cs-CZ" dirty="0"/>
          </a:p>
        </p:txBody>
      </p:sp>
    </p:spTree>
    <p:extLst>
      <p:ext uri="{BB962C8B-B14F-4D97-AF65-F5344CB8AC3E}">
        <p14:creationId xmlns:p14="http://schemas.microsoft.com/office/powerpoint/2010/main" xmlns="" val="846067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0A31CB48-FFF0-44CE-8265-3991FFD6C14C}" type="datetime1">
              <a:rPr lang="cs-CZ" smtClean="0"/>
              <a:pPr/>
              <a:t>26.11.2019</a:t>
            </a:fld>
            <a:endParaRPr lang="cs-CZ" dirty="0"/>
          </a:p>
        </p:txBody>
      </p:sp>
      <p:sp>
        <p:nvSpPr>
          <p:cNvPr id="5" name="Zástupný symbol pro zápatí 4"/>
          <p:cNvSpPr>
            <a:spLocks noGrp="1"/>
          </p:cNvSpPr>
          <p:nvPr>
            <p:ph type="ftr" sz="quarter" idx="11"/>
          </p:nvPr>
        </p:nvSpPr>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6B229C41-20C8-4950-882D-20E981E2E2B1}" type="datetime1">
              <a:rPr lang="cs-CZ" smtClean="0"/>
              <a:pPr/>
              <a:t>26.11.2019</a:t>
            </a:fld>
            <a:endParaRPr lang="cs-CZ" dirty="0"/>
          </a:p>
        </p:txBody>
      </p:sp>
      <p:sp>
        <p:nvSpPr>
          <p:cNvPr id="5" name="Zástupný symbol pro zápatí 4"/>
          <p:cNvSpPr>
            <a:spLocks noGrp="1"/>
          </p:cNvSpPr>
          <p:nvPr>
            <p:ph type="ftr" sz="quarter" idx="11"/>
          </p:nvPr>
        </p:nvSpPr>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A2FFD567-F598-4C88-A619-AFF9909CE1FB}" type="datetime1">
              <a:rPr lang="cs-CZ" smtClean="0"/>
              <a:pPr/>
              <a:t>26.11.2019</a:t>
            </a:fld>
            <a:endParaRPr lang="cs-CZ" dirty="0"/>
          </a:p>
        </p:txBody>
      </p:sp>
      <p:sp>
        <p:nvSpPr>
          <p:cNvPr id="5" name="Zástupný symbol pro zápatí 4"/>
          <p:cNvSpPr>
            <a:spLocks noGrp="1"/>
          </p:cNvSpPr>
          <p:nvPr>
            <p:ph type="ftr" sz="quarter" idx="11"/>
          </p:nvPr>
        </p:nvSpPr>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26A7049D-154C-4990-9CC1-1E1A5AFDF08D}" type="datetime1">
              <a:rPr lang="cs-CZ" smtClean="0"/>
              <a:pPr/>
              <a:t>26.11.2019</a:t>
            </a:fld>
            <a:endParaRPr lang="cs-CZ" dirty="0"/>
          </a:p>
        </p:txBody>
      </p:sp>
      <p:sp>
        <p:nvSpPr>
          <p:cNvPr id="5" name="Zástupný symbol pro zápatí 4"/>
          <p:cNvSpPr>
            <a:spLocks noGrp="1"/>
          </p:cNvSpPr>
          <p:nvPr>
            <p:ph type="ftr" sz="quarter" idx="11"/>
          </p:nvPr>
        </p:nvSpPr>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A4102540-ED33-4814-A4C6-ECFE0458627B}" type="datetime1">
              <a:rPr lang="cs-CZ" smtClean="0"/>
              <a:pPr/>
              <a:t>26.11.2019</a:t>
            </a:fld>
            <a:endParaRPr lang="cs-CZ" dirty="0"/>
          </a:p>
        </p:txBody>
      </p:sp>
      <p:sp>
        <p:nvSpPr>
          <p:cNvPr id="5" name="Zástupný symbol pro zápatí 4"/>
          <p:cNvSpPr>
            <a:spLocks noGrp="1"/>
          </p:cNvSpPr>
          <p:nvPr>
            <p:ph type="ftr" sz="quarter" idx="11"/>
          </p:nvPr>
        </p:nvSpPr>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FD89B635-0D8B-40EE-AF63-5BB92FD70DCE}" type="datetime1">
              <a:rPr lang="cs-CZ" smtClean="0"/>
              <a:pPr/>
              <a:t>26.11.2019</a:t>
            </a:fld>
            <a:endParaRPr lang="cs-CZ" dirty="0"/>
          </a:p>
        </p:txBody>
      </p:sp>
      <p:sp>
        <p:nvSpPr>
          <p:cNvPr id="6" name="Zástupný symbol pro zápatí 5"/>
          <p:cNvSpPr>
            <a:spLocks noGrp="1"/>
          </p:cNvSpPr>
          <p:nvPr>
            <p:ph type="ftr" sz="quarter" idx="11"/>
          </p:nvPr>
        </p:nvSpPr>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417ECA79-FDB9-4668-BADC-8AEECFA3FD46}" type="datetime1">
              <a:rPr lang="cs-CZ" smtClean="0"/>
              <a:pPr/>
              <a:t>26.11.2019</a:t>
            </a:fld>
            <a:endParaRPr lang="cs-CZ" dirty="0"/>
          </a:p>
        </p:txBody>
      </p:sp>
      <p:sp>
        <p:nvSpPr>
          <p:cNvPr id="8" name="Zástupný symbol pro zápatí 7"/>
          <p:cNvSpPr>
            <a:spLocks noGrp="1"/>
          </p:cNvSpPr>
          <p:nvPr>
            <p:ph type="ftr" sz="quarter" idx="11"/>
          </p:nvPr>
        </p:nvSpPr>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4FC66C42-28E8-44D3-A52D-0AA17EA89821}" type="datetime1">
              <a:rPr lang="cs-CZ" smtClean="0"/>
              <a:pPr/>
              <a:t>26.11.2019</a:t>
            </a:fld>
            <a:endParaRPr lang="cs-CZ" dirty="0"/>
          </a:p>
        </p:txBody>
      </p:sp>
      <p:sp>
        <p:nvSpPr>
          <p:cNvPr id="4" name="Zástupný symbol pro zápatí 3"/>
          <p:cNvSpPr>
            <a:spLocks noGrp="1"/>
          </p:cNvSpPr>
          <p:nvPr>
            <p:ph type="ftr" sz="quarter" idx="11"/>
          </p:nvPr>
        </p:nvSpPr>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4C7B27A3-F683-4D52-AF5D-EFB461B33B20}" type="datetime1">
              <a:rPr lang="cs-CZ" smtClean="0"/>
              <a:pPr/>
              <a:t>26.11.2019</a:t>
            </a:fld>
            <a:endParaRPr lang="cs-CZ" dirty="0"/>
          </a:p>
        </p:txBody>
      </p:sp>
      <p:sp>
        <p:nvSpPr>
          <p:cNvPr id="3" name="Zástupný symbol pro zápatí 2"/>
          <p:cNvSpPr>
            <a:spLocks noGrp="1"/>
          </p:cNvSpPr>
          <p:nvPr>
            <p:ph type="ftr" sz="quarter" idx="11"/>
          </p:nvPr>
        </p:nvSpPr>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4DABB7D8-7885-47A5-AE93-E32CB2C6897D}" type="datetime1">
              <a:rPr lang="cs-CZ" smtClean="0"/>
              <a:pPr/>
              <a:t>26.11.2019</a:t>
            </a:fld>
            <a:endParaRPr lang="cs-CZ" dirty="0"/>
          </a:p>
        </p:txBody>
      </p:sp>
      <p:sp>
        <p:nvSpPr>
          <p:cNvPr id="6" name="Zástupný symbol pro zápatí 5"/>
          <p:cNvSpPr>
            <a:spLocks noGrp="1"/>
          </p:cNvSpPr>
          <p:nvPr>
            <p:ph type="ftr" sz="quarter" idx="11"/>
          </p:nvPr>
        </p:nvSpPr>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dirty="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C0EE9EBF-CCCB-487D-A39D-DF2B4D99A582}" type="datetime1">
              <a:rPr lang="cs-CZ" smtClean="0"/>
              <a:pPr/>
              <a:t>26.11.2019</a:t>
            </a:fld>
            <a:endParaRPr lang="cs-CZ" dirty="0"/>
          </a:p>
        </p:txBody>
      </p:sp>
      <p:sp>
        <p:nvSpPr>
          <p:cNvPr id="6" name="Zástupný symbol pro zápatí 5"/>
          <p:cNvSpPr>
            <a:spLocks noGrp="1"/>
          </p:cNvSpPr>
          <p:nvPr>
            <p:ph type="ftr" sz="quarter" idx="11"/>
          </p:nvPr>
        </p:nvSpPr>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97B8DA-2F5F-4B3F-A9B6-AB260667D264}" type="datetime1">
              <a:rPr lang="cs-CZ" smtClean="0"/>
              <a:pPr/>
              <a:t>26.11.2019</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dirty="0" smtClean="0"/>
              <a:t>odpovědnost v občanském právu, JUDr. Michal </a:t>
            </a:r>
            <a:r>
              <a:rPr lang="cs-CZ" dirty="0" err="1" smtClean="0"/>
              <a:t>Márton</a:t>
            </a:r>
            <a:r>
              <a:rPr lang="cs-CZ" dirty="0" smtClean="0"/>
              <a:t>, Ph.D.</a:t>
            </a:r>
            <a:endParaRPr lang="cs-CZ" dirty="0"/>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pPr/>
              <a:t>‹#›</a:t>
            </a:fld>
            <a:endParaRPr lang="cs-CZ"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r>
              <a:rPr lang="cs-CZ" sz="3600" b="1" dirty="0" smtClean="0"/>
              <a:t>OBČANSKÉ PRÁVO-ODPOVĚDNOST V OBČANSKÉM PRÁVU</a:t>
            </a:r>
            <a:br>
              <a:rPr lang="cs-CZ" sz="3600" b="1" dirty="0" smtClean="0"/>
            </a:br>
            <a:r>
              <a:rPr lang="cs-CZ" sz="3600" b="1" dirty="0" smtClean="0"/>
              <a:t>(26. 11. 2019)</a:t>
            </a:r>
            <a:endParaRPr lang="cs-CZ" sz="3600" dirty="0"/>
          </a:p>
        </p:txBody>
      </p:sp>
      <p:sp>
        <p:nvSpPr>
          <p:cNvPr id="3" name="Podnadpis 2"/>
          <p:cNvSpPr>
            <a:spLocks noGrp="1"/>
          </p:cNvSpPr>
          <p:nvPr>
            <p:ph type="subTitle" idx="1"/>
          </p:nvPr>
        </p:nvSpPr>
        <p:spPr/>
        <p:txBody>
          <a:bodyPr/>
          <a:lstStyle/>
          <a:p>
            <a:endParaRPr lang="cs-CZ" b="1" dirty="0" smtClean="0">
              <a:solidFill>
                <a:schemeClr val="tx1"/>
              </a:solidFill>
            </a:endParaRPr>
          </a:p>
          <a:p>
            <a:r>
              <a:rPr lang="cs-CZ" b="1" dirty="0" smtClean="0">
                <a:solidFill>
                  <a:schemeClr val="tx1"/>
                </a:solidFill>
              </a:rPr>
              <a:t>JUDr. Michal </a:t>
            </a:r>
            <a:r>
              <a:rPr lang="cs-CZ" b="1" dirty="0" err="1" smtClean="0">
                <a:solidFill>
                  <a:schemeClr val="tx1"/>
                </a:solidFill>
              </a:rPr>
              <a:t>Márton</a:t>
            </a:r>
            <a:r>
              <a:rPr lang="cs-CZ" b="1" dirty="0" smtClean="0">
                <a:solidFill>
                  <a:schemeClr val="tx1"/>
                </a:solidFill>
              </a:rPr>
              <a:t>, Ph.D.</a:t>
            </a:r>
            <a:endParaRPr lang="cs-CZ" b="1" dirty="0">
              <a:solidFill>
                <a:schemeClr val="tx1"/>
              </a:solidFill>
            </a:endParaRPr>
          </a:p>
        </p:txBody>
      </p:sp>
    </p:spTree>
    <p:extLst>
      <p:ext uri="{BB962C8B-B14F-4D97-AF65-F5344CB8AC3E}">
        <p14:creationId xmlns:p14="http://schemas.microsoft.com/office/powerpoint/2010/main" xmlns="" val="8165211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10</a:t>
            </a:fld>
            <a:endParaRPr lang="cs-CZ" dirty="0"/>
          </a:p>
        </p:txBody>
      </p:sp>
      <p:sp>
        <p:nvSpPr>
          <p:cNvPr id="4" name="Obdélník 3"/>
          <p:cNvSpPr/>
          <p:nvPr/>
        </p:nvSpPr>
        <p:spPr>
          <a:xfrm>
            <a:off x="323528" y="-772150"/>
            <a:ext cx="8208912" cy="9664184"/>
          </a:xfrm>
          <a:prstGeom prst="rect">
            <a:avLst/>
          </a:prstGeom>
        </p:spPr>
        <p:txBody>
          <a:bodyPr wrap="square">
            <a:spAutoFit/>
          </a:bodyPr>
          <a:lstStyle/>
          <a:p>
            <a:pPr algn="just"/>
            <a:endParaRPr lang="cs-CZ" b="1" dirty="0" smtClean="0">
              <a:latin typeface="Century Gothic" pitchFamily="34" charset="0"/>
            </a:endParaRPr>
          </a:p>
          <a:p>
            <a:pPr algn="just"/>
            <a:endParaRPr lang="cs-CZ" b="1" dirty="0">
              <a:latin typeface="Century Gothic" pitchFamily="34" charset="0"/>
            </a:endParaRPr>
          </a:p>
          <a:p>
            <a:pPr algn="just"/>
            <a:endParaRPr lang="cs-CZ" b="1" dirty="0" smtClean="0">
              <a:latin typeface="Century Gothic" pitchFamily="34" charset="0"/>
            </a:endParaRPr>
          </a:p>
          <a:p>
            <a:pPr algn="just"/>
            <a:endParaRPr lang="cs-CZ" b="1" dirty="0">
              <a:latin typeface="Century Gothic" pitchFamily="34" charset="0"/>
            </a:endParaRPr>
          </a:p>
          <a:p>
            <a:pPr lvl="0" algn="just"/>
            <a:r>
              <a:rPr lang="cs-CZ" sz="2400" b="1" dirty="0"/>
              <a:t>O</a:t>
            </a:r>
            <a:r>
              <a:rPr lang="cs-CZ" sz="2400" b="1" dirty="0" smtClean="0"/>
              <a:t>dpovědnost v občanském právu</a:t>
            </a:r>
          </a:p>
          <a:p>
            <a:pPr lvl="0" algn="just"/>
            <a:endParaRPr lang="cs-CZ" sz="2400" b="1" dirty="0"/>
          </a:p>
          <a:p>
            <a:pPr algn="just"/>
            <a:r>
              <a:rPr lang="cs-CZ" sz="2400" dirty="0" smtClean="0"/>
              <a:t>Nemajetkovou </a:t>
            </a:r>
            <a:r>
              <a:rPr lang="cs-CZ" sz="2400" dirty="0"/>
              <a:t>újmu je třeba </a:t>
            </a:r>
            <a:r>
              <a:rPr lang="cs-CZ" sz="2400" b="1" dirty="0"/>
              <a:t>odčinit</a:t>
            </a:r>
            <a:r>
              <a:rPr lang="cs-CZ" sz="2400" dirty="0"/>
              <a:t>. Zadostiučinění se poskytuje v penězích, nezajistí-li jeho jiný způsob skutečné a dostatečně účinné odčinění způsobené újmy. </a:t>
            </a:r>
            <a:endParaRPr lang="cs-CZ" sz="2400" dirty="0" smtClean="0"/>
          </a:p>
          <a:p>
            <a:pPr algn="just"/>
            <a:endParaRPr lang="cs-CZ" sz="2400" dirty="0"/>
          </a:p>
          <a:p>
            <a:pPr algn="just"/>
            <a:r>
              <a:rPr lang="cs-CZ" sz="2400" dirty="0" smtClean="0"/>
              <a:t>Při </a:t>
            </a:r>
            <a:r>
              <a:rPr lang="cs-CZ" sz="2400" dirty="0"/>
              <a:t>újmě na </a:t>
            </a:r>
            <a:r>
              <a:rPr lang="cs-CZ" sz="2400" b="1" dirty="0"/>
              <a:t>přirozených právech člověka</a:t>
            </a:r>
            <a:r>
              <a:rPr lang="cs-CZ" sz="2400" dirty="0"/>
              <a:t> je škůdce povinen nahradit škodu </a:t>
            </a:r>
            <a:r>
              <a:rPr lang="cs-CZ" sz="2400" dirty="0" smtClean="0"/>
              <a:t>i </a:t>
            </a:r>
            <a:r>
              <a:rPr lang="cs-CZ" sz="2400" dirty="0"/>
              <a:t>nemajetkovou </a:t>
            </a:r>
            <a:r>
              <a:rPr lang="cs-CZ" sz="2400" dirty="0" smtClean="0"/>
              <a:t>újmu, </a:t>
            </a:r>
            <a:r>
              <a:rPr lang="cs-CZ" sz="2400" dirty="0"/>
              <a:t>kterou tím způsobil. Jako nemajetkovou újmu má odčinit i způsobené duševní útrapy (§ </a:t>
            </a:r>
            <a:r>
              <a:rPr lang="cs-CZ" sz="2400" dirty="0" smtClean="0"/>
              <a:t>2956 OZ</a:t>
            </a:r>
            <a:r>
              <a:rPr lang="cs-CZ" sz="2400" dirty="0"/>
              <a:t>). Podle § 2957 </a:t>
            </a:r>
            <a:r>
              <a:rPr lang="cs-CZ" sz="2400" dirty="0" smtClean="0"/>
              <a:t>OZ </a:t>
            </a:r>
            <a:r>
              <a:rPr lang="cs-CZ" sz="2400" dirty="0"/>
              <a:t>musí být způsob a výše přiměřeného zadostiučinění určeny tak, aby byly odčiněny i okolnosti zvláštního zřetele hodné (úmyslné způsobení újmy, použití lsti, pohrůžky, zneužití závislosti poškozeného na škůdci atd.).</a:t>
            </a:r>
          </a:p>
          <a:p>
            <a:pPr lvl="0" algn="just"/>
            <a:endParaRPr lang="cs-CZ" sz="2400" b="1" dirty="0" smtClean="0"/>
          </a:p>
          <a:p>
            <a:pPr lvl="0" algn="just"/>
            <a:endParaRPr lang="cs-CZ" sz="2400" b="1" dirty="0"/>
          </a:p>
          <a:p>
            <a:pPr lvl="0" algn="just"/>
            <a:endParaRPr lang="cs-CZ" sz="2400" b="1" dirty="0" smtClean="0"/>
          </a:p>
          <a:p>
            <a:pPr lvl="0" algn="just"/>
            <a:endParaRPr lang="cs-CZ" sz="2400" b="1" dirty="0" smtClean="0"/>
          </a:p>
          <a:p>
            <a:pPr lvl="0" algn="just"/>
            <a:endParaRPr lang="cs-CZ" sz="2000" dirty="0" smtClean="0"/>
          </a:p>
          <a:p>
            <a:pPr algn="just"/>
            <a:endParaRPr lang="cs-CZ" sz="2000" u="sng" dirty="0"/>
          </a:p>
          <a:p>
            <a:pPr lvl="0" algn="just"/>
            <a:endParaRPr lang="cs-CZ" sz="2000" dirty="0"/>
          </a:p>
          <a:p>
            <a:pPr algn="just"/>
            <a:endParaRPr lang="cs-CZ" sz="2000" dirty="0"/>
          </a:p>
          <a:p>
            <a:pPr algn="just"/>
            <a:endParaRPr lang="cs-CZ" sz="2000" dirty="0"/>
          </a:p>
          <a:p>
            <a:pPr lvl="0" algn="just"/>
            <a:endParaRPr lang="cs-CZ" b="1" dirty="0"/>
          </a:p>
        </p:txBody>
      </p:sp>
    </p:spTree>
    <p:extLst>
      <p:ext uri="{BB962C8B-B14F-4D97-AF65-F5344CB8AC3E}">
        <p14:creationId xmlns:p14="http://schemas.microsoft.com/office/powerpoint/2010/main" xmlns="" val="2149682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124200" y="6356350"/>
            <a:ext cx="3248000" cy="365125"/>
          </a:xfrm>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11</a:t>
            </a:fld>
            <a:endParaRPr lang="cs-CZ" dirty="0"/>
          </a:p>
        </p:txBody>
      </p:sp>
      <p:sp>
        <p:nvSpPr>
          <p:cNvPr id="5" name="Obdélník 4"/>
          <p:cNvSpPr/>
          <p:nvPr/>
        </p:nvSpPr>
        <p:spPr>
          <a:xfrm>
            <a:off x="611560" y="620689"/>
            <a:ext cx="8208912" cy="6309420"/>
          </a:xfrm>
          <a:prstGeom prst="rect">
            <a:avLst/>
          </a:prstGeom>
        </p:spPr>
        <p:txBody>
          <a:bodyPr wrap="square">
            <a:spAutoFit/>
          </a:bodyPr>
          <a:lstStyle/>
          <a:p>
            <a:pPr lvl="0" algn="just"/>
            <a:r>
              <a:rPr lang="cs-CZ" sz="2400" b="1" dirty="0"/>
              <a:t>O</a:t>
            </a:r>
            <a:r>
              <a:rPr lang="cs-CZ" sz="2400" b="1" dirty="0" smtClean="0"/>
              <a:t>dpovědnost v občanském právu</a:t>
            </a:r>
          </a:p>
          <a:p>
            <a:pPr lvl="0" algn="just"/>
            <a:endParaRPr lang="cs-CZ" b="1" dirty="0"/>
          </a:p>
          <a:p>
            <a:pPr lvl="0" algn="just"/>
            <a:r>
              <a:rPr lang="cs-CZ" sz="2400" b="1" i="1" dirty="0" smtClean="0"/>
              <a:t>Újma na zdraví, aneb dobře mířená facka problém nevyřeší, ale způsobí…</a:t>
            </a:r>
          </a:p>
          <a:p>
            <a:pPr lvl="0" algn="just"/>
            <a:endParaRPr lang="cs-CZ" sz="2400" b="1" i="1" dirty="0"/>
          </a:p>
          <a:p>
            <a:r>
              <a:rPr lang="cs-CZ" sz="2000" b="1" dirty="0"/>
              <a:t>Náhrady při ublížení na zdraví a při usmrcení</a:t>
            </a:r>
            <a:r>
              <a:rPr lang="cs-CZ" sz="2000" dirty="0"/>
              <a:t> </a:t>
            </a:r>
            <a:endParaRPr lang="cs-CZ" sz="2000" dirty="0" smtClean="0"/>
          </a:p>
          <a:p>
            <a:endParaRPr lang="cs-CZ" sz="2000" b="1" dirty="0"/>
          </a:p>
          <a:p>
            <a:r>
              <a:rPr lang="cs-CZ" sz="2000" b="1" dirty="0" smtClean="0"/>
              <a:t>ublížení </a:t>
            </a:r>
            <a:r>
              <a:rPr lang="cs-CZ" sz="2000" b="1" dirty="0"/>
              <a:t>na zdraví</a:t>
            </a:r>
            <a:r>
              <a:rPr lang="cs-CZ" sz="2000" dirty="0"/>
              <a:t>: náleží peněžitá náhrada vyvažující plně vytrpěné bolesti a další nemajetkové újmy a náhrada za ztížení společenského uplatnění, pokud vznikla poškozením zdraví překážka lepší budoucnosti </a:t>
            </a:r>
            <a:r>
              <a:rPr lang="cs-CZ" sz="2000" dirty="0" smtClean="0"/>
              <a:t>poškozeného</a:t>
            </a:r>
          </a:p>
          <a:p>
            <a:endParaRPr lang="cs-CZ" sz="2000" b="1" dirty="0"/>
          </a:p>
          <a:p>
            <a:r>
              <a:rPr lang="cs-CZ" sz="2000" b="1" dirty="0" smtClean="0"/>
              <a:t>usmrcení/zvlášť </a:t>
            </a:r>
            <a:r>
              <a:rPr lang="cs-CZ" sz="2000" b="1" dirty="0"/>
              <a:t>závažné ublížení na zdraví</a:t>
            </a:r>
            <a:r>
              <a:rPr lang="cs-CZ" sz="2000" dirty="0"/>
              <a:t>: škůdce odčiní duševní útrapy manželu, rodiči, dítěti nebo jiné osobě blízké peněžitou náhradou vyvažující plně jejich utrpení</a:t>
            </a:r>
          </a:p>
          <a:p>
            <a:pPr lvl="0" algn="just"/>
            <a:endParaRPr lang="cs-CZ" sz="2000" b="1" i="1" dirty="0" smtClean="0"/>
          </a:p>
          <a:p>
            <a:pPr algn="just"/>
            <a:endParaRPr lang="cs-CZ" b="1" dirty="0" smtClean="0"/>
          </a:p>
          <a:p>
            <a:pPr lvl="0" algn="just"/>
            <a:endParaRPr lang="cs-CZ" b="1" u="sng" dirty="0"/>
          </a:p>
          <a:p>
            <a:pPr lvl="0" algn="just"/>
            <a:endParaRPr lang="cs-CZ" b="1" dirty="0"/>
          </a:p>
          <a:p>
            <a:pPr lvl="0" algn="just"/>
            <a:endParaRPr lang="cs-CZ" b="1" dirty="0" smtClean="0"/>
          </a:p>
          <a:p>
            <a:pPr lvl="0" algn="just"/>
            <a:endParaRPr lang="cs-CZ" dirty="0" smtClean="0"/>
          </a:p>
        </p:txBody>
      </p:sp>
    </p:spTree>
    <p:extLst>
      <p:ext uri="{BB962C8B-B14F-4D97-AF65-F5344CB8AC3E}">
        <p14:creationId xmlns:p14="http://schemas.microsoft.com/office/powerpoint/2010/main" xmlns="" val="18822716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12</a:t>
            </a:fld>
            <a:endParaRPr lang="cs-CZ" dirty="0"/>
          </a:p>
        </p:txBody>
      </p:sp>
      <p:sp>
        <p:nvSpPr>
          <p:cNvPr id="4" name="Obdélník 3"/>
          <p:cNvSpPr/>
          <p:nvPr/>
        </p:nvSpPr>
        <p:spPr>
          <a:xfrm>
            <a:off x="323528" y="-772150"/>
            <a:ext cx="8208912" cy="7478970"/>
          </a:xfrm>
          <a:prstGeom prst="rect">
            <a:avLst/>
          </a:prstGeom>
        </p:spPr>
        <p:txBody>
          <a:bodyPr wrap="square">
            <a:spAutoFit/>
          </a:bodyPr>
          <a:lstStyle/>
          <a:p>
            <a:pPr algn="just"/>
            <a:endParaRPr lang="cs-CZ" b="1" dirty="0" smtClean="0">
              <a:latin typeface="Century Gothic" pitchFamily="34" charset="0"/>
            </a:endParaRPr>
          </a:p>
          <a:p>
            <a:pPr algn="just"/>
            <a:endParaRPr lang="cs-CZ" b="1" dirty="0">
              <a:latin typeface="Century Gothic" pitchFamily="34" charset="0"/>
            </a:endParaRPr>
          </a:p>
          <a:p>
            <a:pPr algn="just"/>
            <a:endParaRPr lang="cs-CZ" b="1" dirty="0" smtClean="0">
              <a:latin typeface="Century Gothic" pitchFamily="34" charset="0"/>
            </a:endParaRPr>
          </a:p>
          <a:p>
            <a:pPr algn="just"/>
            <a:endParaRPr lang="cs-CZ" b="1" dirty="0">
              <a:latin typeface="Century Gothic" pitchFamily="34" charset="0"/>
            </a:endParaRPr>
          </a:p>
          <a:p>
            <a:pPr lvl="0" algn="just"/>
            <a:r>
              <a:rPr lang="cs-CZ" sz="2400" b="1" dirty="0"/>
              <a:t>O</a:t>
            </a:r>
            <a:r>
              <a:rPr lang="cs-CZ" sz="2400" b="1" dirty="0" smtClean="0"/>
              <a:t>dpovědnost v občanském právu</a:t>
            </a:r>
          </a:p>
          <a:p>
            <a:pPr lvl="0" algn="just"/>
            <a:endParaRPr lang="cs-CZ" sz="2400" b="1" dirty="0"/>
          </a:p>
          <a:p>
            <a:pPr algn="just"/>
            <a:r>
              <a:rPr lang="cs-CZ" sz="2000" b="1" dirty="0"/>
              <a:t>Náklady spojené s péčí o zdraví</a:t>
            </a:r>
            <a:r>
              <a:rPr lang="cs-CZ" sz="2000" dirty="0"/>
              <a:t> upravuje § 2960 </a:t>
            </a:r>
            <a:r>
              <a:rPr lang="cs-CZ" sz="2000" dirty="0" smtClean="0"/>
              <a:t>OZ</a:t>
            </a:r>
            <a:r>
              <a:rPr lang="cs-CZ" sz="2000" dirty="0"/>
              <a:t>. Škůdce hradí náklady, které byly účelně vynaloženy v souvislosti s péčí o zdraví poškozeného, s péčí o jeho osobu nebo o jeho domácnost tomu, kdo je vynaložil. Tato osoba může také požádat o přiměřenou zálohu.</a:t>
            </a:r>
          </a:p>
          <a:p>
            <a:pPr algn="just"/>
            <a:r>
              <a:rPr lang="cs-CZ" sz="2000" b="1" dirty="0"/>
              <a:t> </a:t>
            </a:r>
            <a:endParaRPr lang="cs-CZ" sz="2000" dirty="0"/>
          </a:p>
          <a:p>
            <a:pPr algn="just"/>
            <a:r>
              <a:rPr lang="cs-CZ" sz="2000" b="1" dirty="0"/>
              <a:t>Náhrada za ztrátu na výdělku po dobu pracovní neschopnosti</a:t>
            </a:r>
            <a:r>
              <a:rPr lang="cs-CZ" sz="2000" dirty="0"/>
              <a:t> (§ 2962 </a:t>
            </a:r>
            <a:r>
              <a:rPr lang="cs-CZ" sz="2000" dirty="0" smtClean="0"/>
              <a:t>OZ</a:t>
            </a:r>
            <a:r>
              <a:rPr lang="cs-CZ" sz="2000" dirty="0"/>
              <a:t>) se vypočte tak, že se od průměrného výdělku poškozeného před vznikem újmy odečte částka, která byla poškozenému vyplacena v důsledku nemoci nebo úrazu podle jiného právního předpisu. Náleží i poškozenému žáku/studentu, a to ode dne, kdy měla skončit jeho povinná školní docházka, studium nebo příprava na povolání.</a:t>
            </a:r>
          </a:p>
          <a:p>
            <a:r>
              <a:rPr lang="cs-CZ" sz="2000" b="1" dirty="0"/>
              <a:t> </a:t>
            </a:r>
            <a:endParaRPr lang="cs-CZ" sz="2000" dirty="0"/>
          </a:p>
          <a:p>
            <a:pPr algn="just"/>
            <a:r>
              <a:rPr lang="cs-CZ" sz="2000" b="1" dirty="0"/>
              <a:t>Náhrada za ztrátu na výdělku po skončení pracovní neschopnosti, případně při invaliditě</a:t>
            </a:r>
            <a:r>
              <a:rPr lang="cs-CZ" sz="2000" dirty="0"/>
              <a:t> (§ 2963 </a:t>
            </a:r>
            <a:r>
              <a:rPr lang="cs-CZ" sz="2000" dirty="0" smtClean="0"/>
              <a:t>OZ</a:t>
            </a:r>
            <a:r>
              <a:rPr lang="cs-CZ" sz="2000" dirty="0"/>
              <a:t>) se poskytne ve výši, která je rozdílem mezi výdělkem dosahovaným poškozeným před vznikem újmy a výdělkem dosahovaným po skončení pracovní neschopnosti s připočtením případného invalidního důchodu podle jiného právního předpisu.</a:t>
            </a:r>
          </a:p>
          <a:p>
            <a:r>
              <a:rPr lang="cs-CZ" sz="2000" b="1" dirty="0"/>
              <a:t> </a:t>
            </a:r>
            <a:endParaRPr lang="cs-CZ" sz="2000" dirty="0"/>
          </a:p>
        </p:txBody>
      </p:sp>
    </p:spTree>
    <p:extLst>
      <p:ext uri="{BB962C8B-B14F-4D97-AF65-F5344CB8AC3E}">
        <p14:creationId xmlns:p14="http://schemas.microsoft.com/office/powerpoint/2010/main" xmlns="" val="3088636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13</a:t>
            </a:fld>
            <a:endParaRPr lang="cs-CZ" dirty="0"/>
          </a:p>
        </p:txBody>
      </p:sp>
      <p:sp>
        <p:nvSpPr>
          <p:cNvPr id="4" name="Obdélník 3"/>
          <p:cNvSpPr/>
          <p:nvPr/>
        </p:nvSpPr>
        <p:spPr>
          <a:xfrm>
            <a:off x="323528" y="-772150"/>
            <a:ext cx="8208912" cy="8586966"/>
          </a:xfrm>
          <a:prstGeom prst="rect">
            <a:avLst/>
          </a:prstGeom>
        </p:spPr>
        <p:txBody>
          <a:bodyPr wrap="square">
            <a:spAutoFit/>
          </a:bodyPr>
          <a:lstStyle/>
          <a:p>
            <a:pPr algn="just"/>
            <a:endParaRPr lang="cs-CZ" b="1" dirty="0" smtClean="0">
              <a:latin typeface="Century Gothic" pitchFamily="34" charset="0"/>
            </a:endParaRPr>
          </a:p>
          <a:p>
            <a:pPr algn="just"/>
            <a:endParaRPr lang="cs-CZ" b="1" dirty="0">
              <a:latin typeface="Century Gothic" pitchFamily="34" charset="0"/>
            </a:endParaRPr>
          </a:p>
          <a:p>
            <a:pPr algn="just"/>
            <a:endParaRPr lang="cs-CZ" b="1" dirty="0" smtClean="0">
              <a:latin typeface="Century Gothic" pitchFamily="34" charset="0"/>
            </a:endParaRPr>
          </a:p>
          <a:p>
            <a:pPr algn="just"/>
            <a:endParaRPr lang="cs-CZ" b="1" dirty="0">
              <a:latin typeface="Century Gothic" pitchFamily="34" charset="0"/>
            </a:endParaRPr>
          </a:p>
          <a:p>
            <a:pPr lvl="0" algn="just"/>
            <a:r>
              <a:rPr lang="cs-CZ" sz="2400" b="1" dirty="0"/>
              <a:t>O</a:t>
            </a:r>
            <a:r>
              <a:rPr lang="cs-CZ" sz="2400" b="1" dirty="0" smtClean="0"/>
              <a:t>dpovědnost v občanském právu</a:t>
            </a:r>
          </a:p>
          <a:p>
            <a:pPr lvl="0"/>
            <a:endParaRPr lang="cs-CZ" b="1" u="sng" dirty="0" smtClean="0"/>
          </a:p>
          <a:p>
            <a:pPr algn="just"/>
            <a:r>
              <a:rPr lang="cs-CZ" b="1" dirty="0"/>
              <a:t>Náhrada za ztrátu na důchodu</a:t>
            </a:r>
            <a:r>
              <a:rPr lang="cs-CZ" dirty="0"/>
              <a:t> (§ 2964 </a:t>
            </a:r>
            <a:r>
              <a:rPr lang="cs-CZ" dirty="0" smtClean="0"/>
              <a:t>OZ</a:t>
            </a:r>
            <a:r>
              <a:rPr lang="cs-CZ" dirty="0"/>
              <a:t>) se vypočte jako rozdíl mezi důchodem, na který vzniklo poškozenému právo, a důchodem, na který by mu vzniklo právo, jestliže by do základu, z něhož byl vyměřen důchod, byla zahrnuta náhrada za ztrátu na výdělku po skončení pracovní neschopnosti, kterou poškozený pobíral v době rozhodné pro vyměření důchodu</a:t>
            </a:r>
            <a:r>
              <a:rPr lang="cs-CZ" dirty="0" smtClean="0"/>
              <a:t>.</a:t>
            </a:r>
          </a:p>
          <a:p>
            <a:pPr algn="just"/>
            <a:endParaRPr lang="cs-CZ" dirty="0"/>
          </a:p>
          <a:p>
            <a:pPr algn="just"/>
            <a:r>
              <a:rPr lang="cs-CZ" b="1" dirty="0"/>
              <a:t>Peněžitý důchod osobě, která konala bezplatné práce pro jiného v jeho domácnosti nebo závodu</a:t>
            </a:r>
            <a:r>
              <a:rPr lang="cs-CZ" dirty="0"/>
              <a:t> (§ 2965 </a:t>
            </a:r>
            <a:r>
              <a:rPr lang="cs-CZ" dirty="0" smtClean="0"/>
              <a:t>OZ</a:t>
            </a:r>
            <a:r>
              <a:rPr lang="cs-CZ" dirty="0"/>
              <a:t>) slouží jako náhrada toho, oč poškozený přišel.</a:t>
            </a:r>
          </a:p>
          <a:p>
            <a:pPr algn="just"/>
            <a:r>
              <a:rPr lang="cs-CZ" b="1" dirty="0"/>
              <a:t> </a:t>
            </a:r>
            <a:endParaRPr lang="cs-CZ" dirty="0"/>
          </a:p>
          <a:p>
            <a:pPr algn="just"/>
            <a:r>
              <a:rPr lang="cs-CZ" b="1" dirty="0"/>
              <a:t>Odbytné </a:t>
            </a:r>
            <a:r>
              <a:rPr lang="cs-CZ" dirty="0"/>
              <a:t>(§ 2968 </a:t>
            </a:r>
            <a:r>
              <a:rPr lang="cs-CZ" dirty="0" smtClean="0"/>
              <a:t>OZ</a:t>
            </a:r>
            <a:r>
              <a:rPr lang="cs-CZ" dirty="0"/>
              <a:t>) náleží poškozenému, jestliže o to požádá a existuje pro to důležitý důvod. Odbytné se poskytuje namísto peněžitého důchodu.</a:t>
            </a:r>
          </a:p>
          <a:p>
            <a:pPr algn="just"/>
            <a:endParaRPr lang="cs-CZ" dirty="0"/>
          </a:p>
          <a:p>
            <a:pPr lvl="0" algn="just"/>
            <a:endParaRPr lang="cs-CZ" b="1" dirty="0"/>
          </a:p>
          <a:p>
            <a:pPr lvl="0"/>
            <a:endParaRPr lang="cs-CZ" sz="1200" dirty="0"/>
          </a:p>
          <a:p>
            <a:pPr lvl="0"/>
            <a:endParaRPr lang="cs-CZ" sz="1200" dirty="0"/>
          </a:p>
          <a:p>
            <a:pPr lvl="0"/>
            <a:endParaRPr lang="cs-CZ" sz="1200" dirty="0"/>
          </a:p>
          <a:p>
            <a:pPr lvl="0"/>
            <a:endParaRPr lang="cs-CZ" sz="1200" dirty="0"/>
          </a:p>
          <a:p>
            <a:pPr lvl="0" algn="just"/>
            <a:endParaRPr lang="cs-CZ" sz="1200" b="1" i="1" dirty="0"/>
          </a:p>
          <a:p>
            <a:pPr lvl="0" algn="just"/>
            <a:endParaRPr lang="cs-CZ" b="1" dirty="0"/>
          </a:p>
          <a:p>
            <a:pPr algn="just"/>
            <a:endParaRPr lang="cs-CZ" dirty="0" smtClean="0"/>
          </a:p>
          <a:p>
            <a:pPr algn="just"/>
            <a:endParaRPr lang="cs-CZ" b="1" i="1" dirty="0"/>
          </a:p>
          <a:p>
            <a:pPr algn="just"/>
            <a:endParaRPr lang="cs-CZ" b="1" i="1" dirty="0" smtClean="0"/>
          </a:p>
          <a:p>
            <a:pPr algn="just"/>
            <a:endParaRPr lang="cs-CZ" b="1" i="1" dirty="0"/>
          </a:p>
          <a:p>
            <a:pPr algn="just"/>
            <a:endParaRPr lang="cs-CZ" b="1" i="1" dirty="0"/>
          </a:p>
          <a:p>
            <a:pPr lvl="0" algn="just"/>
            <a:endParaRPr lang="cs-CZ" dirty="0"/>
          </a:p>
          <a:p>
            <a:pPr lvl="0" algn="just"/>
            <a:endParaRPr lang="cs-CZ" b="1" dirty="0"/>
          </a:p>
        </p:txBody>
      </p:sp>
    </p:spTree>
    <p:extLst>
      <p:ext uri="{BB962C8B-B14F-4D97-AF65-F5344CB8AC3E}">
        <p14:creationId xmlns:p14="http://schemas.microsoft.com/office/powerpoint/2010/main" xmlns="" val="3088636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14</a:t>
            </a:fld>
            <a:endParaRPr lang="cs-CZ" dirty="0"/>
          </a:p>
        </p:txBody>
      </p:sp>
      <p:sp>
        <p:nvSpPr>
          <p:cNvPr id="4" name="Obdélník 3"/>
          <p:cNvSpPr/>
          <p:nvPr/>
        </p:nvSpPr>
        <p:spPr>
          <a:xfrm>
            <a:off x="323528" y="-772150"/>
            <a:ext cx="8208912" cy="7478970"/>
          </a:xfrm>
          <a:prstGeom prst="rect">
            <a:avLst/>
          </a:prstGeom>
        </p:spPr>
        <p:txBody>
          <a:bodyPr wrap="square">
            <a:spAutoFit/>
          </a:bodyPr>
          <a:lstStyle/>
          <a:p>
            <a:pPr algn="just"/>
            <a:endParaRPr lang="cs-CZ" b="1" dirty="0" smtClean="0">
              <a:latin typeface="Century Gothic" pitchFamily="34" charset="0"/>
            </a:endParaRPr>
          </a:p>
          <a:p>
            <a:pPr algn="just"/>
            <a:endParaRPr lang="cs-CZ" b="1" dirty="0">
              <a:latin typeface="Century Gothic" pitchFamily="34" charset="0"/>
            </a:endParaRPr>
          </a:p>
          <a:p>
            <a:pPr algn="just"/>
            <a:endParaRPr lang="cs-CZ" b="1" dirty="0" smtClean="0">
              <a:latin typeface="Century Gothic" pitchFamily="34" charset="0"/>
            </a:endParaRPr>
          </a:p>
          <a:p>
            <a:pPr algn="just"/>
            <a:endParaRPr lang="cs-CZ" b="1" dirty="0">
              <a:latin typeface="Century Gothic" pitchFamily="34" charset="0"/>
            </a:endParaRPr>
          </a:p>
          <a:p>
            <a:pPr lvl="0" algn="just"/>
            <a:r>
              <a:rPr lang="cs-CZ" sz="2400" b="1" dirty="0"/>
              <a:t>O</a:t>
            </a:r>
            <a:r>
              <a:rPr lang="cs-CZ" sz="2400" b="1" dirty="0" smtClean="0"/>
              <a:t>dpovědnost v občanském právu</a:t>
            </a:r>
          </a:p>
          <a:p>
            <a:pPr lvl="0" algn="just"/>
            <a:endParaRPr lang="cs-CZ" sz="2400" b="1" dirty="0" smtClean="0"/>
          </a:p>
          <a:p>
            <a:pPr algn="just"/>
            <a:r>
              <a:rPr lang="cs-CZ" sz="2400" b="1" dirty="0"/>
              <a:t>Náklady pohřbu</a:t>
            </a:r>
            <a:r>
              <a:rPr lang="cs-CZ" sz="2400" dirty="0"/>
              <a:t> (§ 2961 </a:t>
            </a:r>
            <a:r>
              <a:rPr lang="cs-CZ" sz="2400" dirty="0" smtClean="0"/>
              <a:t>OZ</a:t>
            </a:r>
            <a:r>
              <a:rPr lang="cs-CZ" sz="2400" dirty="0"/>
              <a:t>) hradí škůdce tomu, kdo je vynaložil, a to v rozsahu, v jakém nebyly uhrazeny veřejnou dávkou podle jiného právního předpisu.</a:t>
            </a:r>
          </a:p>
          <a:p>
            <a:pPr algn="just"/>
            <a:r>
              <a:rPr lang="cs-CZ" sz="2400" b="1" dirty="0"/>
              <a:t> </a:t>
            </a:r>
            <a:endParaRPr lang="cs-CZ" sz="2400" dirty="0"/>
          </a:p>
          <a:p>
            <a:pPr algn="just"/>
            <a:r>
              <a:rPr lang="cs-CZ" sz="2400" b="1" dirty="0"/>
              <a:t>Náklady na výživu pozůstalým</a:t>
            </a:r>
            <a:r>
              <a:rPr lang="cs-CZ" sz="2400" dirty="0"/>
              <a:t> (§ 2966 </a:t>
            </a:r>
            <a:r>
              <a:rPr lang="cs-CZ" sz="2400" dirty="0" smtClean="0"/>
              <a:t>OZ</a:t>
            </a:r>
            <a:r>
              <a:rPr lang="cs-CZ" sz="2400" dirty="0"/>
              <a:t>) se hradí osobám, kterým zemřelý ke dni své smrti poskytoval/byl povinen poskytovat výživu. Výše náhrady se vypočte jako rozdíl mezi výší dávek důchodového zabezpečení poskytovaných z téhož důvodu a tím, co by poškozený podle rozumného očekávání mohl pozůstalým na těchto nákladech poskytovat, pokud by nedošlo ke škodné události, jejímž následkem byla smrt. Oprávněnými osobami jsou ty, jejichž právo na výživu bylo založeno zákonem, smlouvou, ale i ty, jimž byla výživa poskytována bez zákonného důvodu.</a:t>
            </a:r>
          </a:p>
          <a:p>
            <a:pPr lvl="0" algn="just"/>
            <a:endParaRPr lang="cs-CZ" sz="2400" b="1" dirty="0" smtClean="0"/>
          </a:p>
        </p:txBody>
      </p:sp>
    </p:spTree>
    <p:extLst>
      <p:ext uri="{BB962C8B-B14F-4D97-AF65-F5344CB8AC3E}">
        <p14:creationId xmlns:p14="http://schemas.microsoft.com/office/powerpoint/2010/main" xmlns="" val="3088636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124200" y="6356350"/>
            <a:ext cx="3175992" cy="365125"/>
          </a:xfrm>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a:t>
            </a:fld>
            <a:endParaRPr lang="cs-CZ" dirty="0"/>
          </a:p>
        </p:txBody>
      </p:sp>
      <p:sp>
        <p:nvSpPr>
          <p:cNvPr id="4" name="TextovéPole 3"/>
          <p:cNvSpPr txBox="1"/>
          <p:nvPr/>
        </p:nvSpPr>
        <p:spPr>
          <a:xfrm>
            <a:off x="611560" y="803252"/>
            <a:ext cx="8136904" cy="8402300"/>
          </a:xfrm>
          <a:prstGeom prst="rect">
            <a:avLst/>
          </a:prstGeom>
          <a:noFill/>
        </p:spPr>
        <p:txBody>
          <a:bodyPr wrap="square" rtlCol="0">
            <a:spAutoFit/>
          </a:bodyPr>
          <a:lstStyle/>
          <a:p>
            <a:pPr algn="just"/>
            <a:r>
              <a:rPr lang="cs-CZ" sz="2400" b="1" dirty="0"/>
              <a:t>O</a:t>
            </a:r>
            <a:r>
              <a:rPr lang="cs-CZ" sz="2400" b="1" dirty="0" smtClean="0"/>
              <a:t>dpovědnost v občanském právu</a:t>
            </a:r>
            <a:r>
              <a:rPr lang="cs-CZ" sz="2400" dirty="0" smtClean="0"/>
              <a:t> </a:t>
            </a:r>
          </a:p>
          <a:p>
            <a:pPr algn="just"/>
            <a:r>
              <a:rPr lang="cs-CZ" sz="2000" b="1" dirty="0" smtClean="0"/>
              <a:t>právní předpis</a:t>
            </a:r>
          </a:p>
          <a:p>
            <a:pPr algn="just"/>
            <a:r>
              <a:rPr lang="cs-CZ" sz="2000" dirty="0"/>
              <a:t>z</a:t>
            </a:r>
            <a:r>
              <a:rPr lang="cs-CZ" sz="2000" dirty="0" smtClean="0"/>
              <a:t>ákon č. 89/2012 Sb., občanský zákoník, část IV. relativní majetková práva (§ 1721-3014 OZ) –hlava III. závazky z deliktů</a:t>
            </a:r>
          </a:p>
          <a:p>
            <a:pPr algn="just"/>
            <a:endParaRPr lang="cs-CZ" sz="2000" dirty="0"/>
          </a:p>
          <a:p>
            <a:pPr algn="just"/>
            <a:r>
              <a:rPr lang="cs-CZ" sz="2000" dirty="0"/>
              <a:t>Právní jednání jako právní důvod vyvolávající právní následky může být jak po právu, čili v souladu s právem, tj. jak právem aprobované, tak v rozporu s právem, tj. </a:t>
            </a:r>
            <a:r>
              <a:rPr lang="cs-CZ" sz="2000" b="1" dirty="0"/>
              <a:t>právem reprobované</a:t>
            </a:r>
            <a:r>
              <a:rPr lang="cs-CZ" sz="2000" dirty="0"/>
              <a:t>. Druhou jmenovanou kategorii označujeme jako </a:t>
            </a:r>
            <a:r>
              <a:rPr lang="cs-CZ" sz="2000" b="1" dirty="0"/>
              <a:t>protiprávní jednání či protiprávní čin</a:t>
            </a:r>
            <a:r>
              <a:rPr lang="cs-CZ" sz="2000" dirty="0"/>
              <a:t>.</a:t>
            </a:r>
          </a:p>
          <a:p>
            <a:r>
              <a:rPr lang="cs-CZ" sz="2000" dirty="0"/>
              <a:t> </a:t>
            </a:r>
          </a:p>
          <a:p>
            <a:r>
              <a:rPr lang="cs-CZ" sz="2000" dirty="0"/>
              <a:t>Právní jednání může být v rozporu s objektivním právem, v takovém případě se jedná o </a:t>
            </a:r>
            <a:r>
              <a:rPr lang="cs-CZ" sz="2000" b="1" dirty="0"/>
              <a:t>porušení mimosmluvní povinnosti</a:t>
            </a:r>
            <a:r>
              <a:rPr lang="cs-CZ" sz="2000" dirty="0"/>
              <a:t>, anebo v rozporu s tím, co si strany ujednaly ve smlouvě, kde jde o </a:t>
            </a:r>
            <a:r>
              <a:rPr lang="cs-CZ" sz="2000" b="1" dirty="0"/>
              <a:t>porušení smluvní </a:t>
            </a:r>
            <a:r>
              <a:rPr lang="cs-CZ" sz="2000" b="1" dirty="0" smtClean="0"/>
              <a:t>povinnosti</a:t>
            </a:r>
          </a:p>
          <a:p>
            <a:endParaRPr lang="cs-CZ" sz="2000" dirty="0" smtClean="0"/>
          </a:p>
          <a:p>
            <a:r>
              <a:rPr lang="cs-CZ" sz="2000" dirty="0" smtClean="0"/>
              <a:t>Právní </a:t>
            </a:r>
            <a:r>
              <a:rPr lang="cs-CZ" sz="2000" dirty="0"/>
              <a:t>následky protiprávního jednání se nazývají </a:t>
            </a:r>
            <a:r>
              <a:rPr lang="cs-CZ" sz="2000" b="1" dirty="0"/>
              <a:t>nepříznivé (negativní) právní </a:t>
            </a:r>
            <a:r>
              <a:rPr lang="cs-CZ" sz="2000" b="1" dirty="0" smtClean="0"/>
              <a:t>následky</a:t>
            </a:r>
            <a:r>
              <a:rPr lang="cs-CZ" sz="2000" dirty="0"/>
              <a:t> </a:t>
            </a:r>
            <a:r>
              <a:rPr lang="cs-CZ" sz="2000" dirty="0" smtClean="0"/>
              <a:t>= vzniká </a:t>
            </a:r>
            <a:r>
              <a:rPr lang="cs-CZ" sz="2000" b="1" u="sng" dirty="0" smtClean="0"/>
              <a:t>odpovědnost za toto jednání </a:t>
            </a:r>
            <a:r>
              <a:rPr lang="cs-CZ" sz="2000" dirty="0" smtClean="0"/>
              <a:t>a povinnost </a:t>
            </a:r>
            <a:r>
              <a:rPr lang="cs-CZ" sz="2000" b="1" u="sng" dirty="0" smtClean="0"/>
              <a:t>nahradit škodu</a:t>
            </a:r>
            <a:endParaRPr lang="cs-CZ" sz="2000" b="1" u="sng" dirty="0"/>
          </a:p>
          <a:p>
            <a:endParaRPr lang="cs-CZ" sz="2000" dirty="0"/>
          </a:p>
          <a:p>
            <a:pPr lvl="0" algn="just"/>
            <a:endParaRPr lang="cs-CZ" sz="2000" dirty="0" smtClean="0"/>
          </a:p>
          <a:p>
            <a:pPr lvl="0" algn="just"/>
            <a:endParaRPr lang="cs-CZ" sz="2000" dirty="0"/>
          </a:p>
          <a:p>
            <a:pPr lvl="0" algn="just"/>
            <a:r>
              <a:rPr lang="cs-CZ" sz="2000" dirty="0" smtClean="0"/>
              <a:t> </a:t>
            </a:r>
            <a:endParaRPr lang="cs-CZ" sz="2000" dirty="0"/>
          </a:p>
          <a:p>
            <a:pPr algn="just"/>
            <a:endParaRPr lang="cs-CZ" sz="2000" dirty="0" smtClean="0"/>
          </a:p>
          <a:p>
            <a:pPr algn="just"/>
            <a:endParaRPr lang="cs-CZ" sz="2000" dirty="0"/>
          </a:p>
          <a:p>
            <a:pPr algn="just"/>
            <a:endParaRPr lang="cs-CZ" sz="2000" dirty="0" smtClean="0"/>
          </a:p>
          <a:p>
            <a:pPr algn="just"/>
            <a:endParaRPr lang="cs-CZ" dirty="0" smtClean="0"/>
          </a:p>
          <a:p>
            <a:pPr algn="just"/>
            <a:endParaRPr lang="cs-CZ" dirty="0"/>
          </a:p>
        </p:txBody>
      </p:sp>
    </p:spTree>
    <p:extLst>
      <p:ext uri="{BB962C8B-B14F-4D97-AF65-F5344CB8AC3E}">
        <p14:creationId xmlns:p14="http://schemas.microsoft.com/office/powerpoint/2010/main" xmlns="" val="41236781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124200" y="6356350"/>
            <a:ext cx="3103984" cy="365125"/>
          </a:xfrm>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a:t>
            </a:fld>
            <a:endParaRPr lang="cs-CZ" dirty="0"/>
          </a:p>
        </p:txBody>
      </p:sp>
      <p:sp>
        <p:nvSpPr>
          <p:cNvPr id="5" name="TextovéPole 4"/>
          <p:cNvSpPr txBox="1"/>
          <p:nvPr/>
        </p:nvSpPr>
        <p:spPr>
          <a:xfrm>
            <a:off x="395534" y="207896"/>
            <a:ext cx="8137057" cy="8525411"/>
          </a:xfrm>
          <a:prstGeom prst="rect">
            <a:avLst/>
          </a:prstGeom>
          <a:noFill/>
        </p:spPr>
        <p:txBody>
          <a:bodyPr wrap="square" rtlCol="0">
            <a:spAutoFit/>
          </a:bodyPr>
          <a:lstStyle/>
          <a:p>
            <a:pPr algn="just"/>
            <a:r>
              <a:rPr lang="cs-CZ" sz="2400" b="1" dirty="0"/>
              <a:t>O</a:t>
            </a:r>
            <a:r>
              <a:rPr lang="cs-CZ" sz="2400" b="1" dirty="0" smtClean="0"/>
              <a:t>dpovědnost v občanském právu</a:t>
            </a:r>
          </a:p>
          <a:p>
            <a:pPr algn="just"/>
            <a:endParaRPr lang="cs-CZ" sz="2400" b="1" dirty="0"/>
          </a:p>
          <a:p>
            <a:r>
              <a:rPr lang="cs-CZ" b="1" dirty="0"/>
              <a:t>Obecné předpoklady vzniku odpovědnostního závazku</a:t>
            </a:r>
            <a:r>
              <a:rPr lang="cs-CZ" b="1" dirty="0" smtClean="0"/>
              <a:t>:</a:t>
            </a:r>
          </a:p>
          <a:p>
            <a:endParaRPr lang="cs-CZ" dirty="0"/>
          </a:p>
          <a:p>
            <a:pPr lvl="0" algn="just"/>
            <a:r>
              <a:rPr lang="cs-CZ" sz="2000" b="1" dirty="0"/>
              <a:t>delikt</a:t>
            </a:r>
            <a:r>
              <a:rPr lang="cs-CZ" sz="2000" dirty="0"/>
              <a:t>: deliktem se rozumí nesplnění či porušení právní povinnosti, delikty způsobující újmu se dále dělí na ty, jež vyvolají </a:t>
            </a:r>
            <a:r>
              <a:rPr lang="cs-CZ" sz="2000" b="1" dirty="0"/>
              <a:t>majetkovou újmu</a:t>
            </a:r>
            <a:r>
              <a:rPr lang="cs-CZ" sz="2000" dirty="0"/>
              <a:t> a </a:t>
            </a:r>
            <a:r>
              <a:rPr lang="cs-CZ" sz="2000" b="1" dirty="0"/>
              <a:t>nemajetkovou újmu</a:t>
            </a:r>
            <a:r>
              <a:rPr lang="cs-CZ" sz="2000" dirty="0"/>
              <a:t> (delikty způsobující vady, delikty z prodlení a delikty vznikající zneužitím nebo omezením </a:t>
            </a:r>
            <a:r>
              <a:rPr lang="cs-CZ" sz="2000" dirty="0" smtClean="0"/>
              <a:t>soutěže)</a:t>
            </a:r>
          </a:p>
          <a:p>
            <a:pPr lvl="0" algn="just"/>
            <a:r>
              <a:rPr lang="cs-CZ" sz="2000" b="1" dirty="0" smtClean="0"/>
              <a:t>újma</a:t>
            </a:r>
            <a:r>
              <a:rPr lang="cs-CZ" sz="2000" dirty="0"/>
              <a:t>: škoda (újma na jmění) bývá definována jako </a:t>
            </a:r>
            <a:r>
              <a:rPr lang="cs-CZ" sz="2000" b="1" dirty="0"/>
              <a:t>majetková újma</a:t>
            </a:r>
            <a:r>
              <a:rPr lang="cs-CZ" sz="2000" dirty="0"/>
              <a:t> vyjádřitelná v penězích, zahrnuje v sobě škodu skutečnou i ušlý zisk; povinnost nahradit </a:t>
            </a:r>
            <a:r>
              <a:rPr lang="cs-CZ" sz="2000" b="1" dirty="0"/>
              <a:t>nemajetkovou újmu</a:t>
            </a:r>
            <a:r>
              <a:rPr lang="cs-CZ" sz="2000" dirty="0"/>
              <a:t> musí výslovně zakotvit zákon či smlouva, týká se zpravidla porušení přirozených práv člověka </a:t>
            </a:r>
            <a:endParaRPr lang="cs-CZ" sz="2000" dirty="0" smtClean="0"/>
          </a:p>
          <a:p>
            <a:pPr lvl="0" algn="just"/>
            <a:endParaRPr lang="cs-CZ" sz="2000" b="1" dirty="0"/>
          </a:p>
          <a:p>
            <a:pPr lvl="0" algn="just"/>
            <a:r>
              <a:rPr lang="cs-CZ" sz="2000" b="1" dirty="0" smtClean="0"/>
              <a:t>kauzální </a:t>
            </a:r>
            <a:r>
              <a:rPr lang="cs-CZ" sz="2000" b="1" dirty="0"/>
              <a:t>nexus</a:t>
            </a:r>
            <a:r>
              <a:rPr lang="cs-CZ" sz="2000" dirty="0"/>
              <a:t>: příčinná souvislost mezi deliktem a vzniklou škodou, škoda je přímým následkem </a:t>
            </a:r>
            <a:r>
              <a:rPr lang="cs-CZ" sz="2000" dirty="0" smtClean="0"/>
              <a:t>deliktu</a:t>
            </a:r>
          </a:p>
          <a:p>
            <a:pPr lvl="0" algn="just"/>
            <a:endParaRPr lang="cs-CZ" sz="2000" dirty="0"/>
          </a:p>
          <a:p>
            <a:pPr lvl="0"/>
            <a:r>
              <a:rPr lang="cs-CZ" sz="2000" b="1" dirty="0"/>
              <a:t>zavinění</a:t>
            </a:r>
            <a:r>
              <a:rPr lang="cs-CZ" sz="2000" dirty="0"/>
              <a:t>: vnitřní psychický stav škůdce k jeho jednání a následkům tohoto </a:t>
            </a:r>
            <a:r>
              <a:rPr lang="cs-CZ" sz="2000" dirty="0" smtClean="0"/>
              <a:t>jednání</a:t>
            </a:r>
            <a:endParaRPr lang="cs-CZ" sz="2000" b="1" dirty="0" smtClean="0"/>
          </a:p>
          <a:p>
            <a:pPr algn="just"/>
            <a:endParaRPr lang="cs-CZ" b="1" dirty="0"/>
          </a:p>
          <a:p>
            <a:pPr lvl="0" algn="just"/>
            <a:endParaRPr lang="cs-CZ" dirty="0" smtClean="0"/>
          </a:p>
          <a:p>
            <a:pPr lvl="0" algn="just"/>
            <a:endParaRPr lang="cs-CZ" b="1" dirty="0"/>
          </a:p>
          <a:p>
            <a:pPr algn="just"/>
            <a:endParaRPr lang="cs-CZ" b="1" dirty="0" smtClean="0"/>
          </a:p>
          <a:p>
            <a:pPr algn="just"/>
            <a:endParaRPr lang="cs-CZ" dirty="0"/>
          </a:p>
          <a:p>
            <a:pPr algn="just"/>
            <a:endParaRPr lang="cs-CZ" dirty="0"/>
          </a:p>
          <a:p>
            <a:pPr algn="just"/>
            <a:r>
              <a:rPr lang="cs-CZ" dirty="0" smtClean="0"/>
              <a:t> </a:t>
            </a:r>
            <a:endParaRPr lang="cs-CZ" dirty="0"/>
          </a:p>
          <a:p>
            <a:endParaRPr lang="cs-CZ" b="1" dirty="0"/>
          </a:p>
          <a:p>
            <a:pPr algn="just"/>
            <a:endParaRPr lang="cs-CZ" sz="2000" b="1" dirty="0"/>
          </a:p>
          <a:p>
            <a:pPr algn="just"/>
            <a:endParaRPr lang="cs-CZ" sz="2000" b="1" dirty="0"/>
          </a:p>
        </p:txBody>
      </p:sp>
    </p:spTree>
    <p:extLst>
      <p:ext uri="{BB962C8B-B14F-4D97-AF65-F5344CB8AC3E}">
        <p14:creationId xmlns:p14="http://schemas.microsoft.com/office/powerpoint/2010/main" xmlns="" val="1252753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124200" y="6356350"/>
            <a:ext cx="3103984" cy="365125"/>
          </a:xfrm>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a:t>
            </a:fld>
            <a:endParaRPr lang="cs-CZ" dirty="0"/>
          </a:p>
        </p:txBody>
      </p:sp>
      <p:sp>
        <p:nvSpPr>
          <p:cNvPr id="4" name="TextovéPole 3"/>
          <p:cNvSpPr txBox="1"/>
          <p:nvPr/>
        </p:nvSpPr>
        <p:spPr>
          <a:xfrm>
            <a:off x="251520" y="620688"/>
            <a:ext cx="8208912" cy="5632311"/>
          </a:xfrm>
          <a:prstGeom prst="rect">
            <a:avLst/>
          </a:prstGeom>
          <a:noFill/>
        </p:spPr>
        <p:txBody>
          <a:bodyPr wrap="square" rtlCol="0">
            <a:spAutoFit/>
          </a:bodyPr>
          <a:lstStyle/>
          <a:p>
            <a:r>
              <a:rPr lang="cs-CZ" sz="2400" b="1" dirty="0"/>
              <a:t>O</a:t>
            </a:r>
            <a:r>
              <a:rPr lang="cs-CZ" sz="2400" b="1" dirty="0" smtClean="0"/>
              <a:t>dpovědnost v občanském právu</a:t>
            </a:r>
          </a:p>
          <a:p>
            <a:endParaRPr lang="cs-CZ" sz="2400" b="1" dirty="0"/>
          </a:p>
          <a:p>
            <a:r>
              <a:rPr lang="cs-CZ" sz="2400" b="1" dirty="0" smtClean="0"/>
              <a:t>Zvláštní ustanovení k odpovědnosti nahradit škodu – výběr</a:t>
            </a:r>
          </a:p>
          <a:p>
            <a:endParaRPr lang="cs-CZ" sz="2400" b="1" dirty="0"/>
          </a:p>
          <a:p>
            <a:pPr lvl="0" algn="just"/>
            <a:r>
              <a:rPr lang="cs-CZ" sz="2400" b="1" dirty="0"/>
              <a:t>škoda způsobená zvířetem </a:t>
            </a:r>
            <a:r>
              <a:rPr lang="cs-CZ" sz="2400" dirty="0"/>
              <a:t>(§§ 2933-2935 </a:t>
            </a:r>
            <a:r>
              <a:rPr lang="cs-CZ" sz="2400" dirty="0" smtClean="0"/>
              <a:t>OZ</a:t>
            </a:r>
            <a:r>
              <a:rPr lang="cs-CZ" sz="2400" dirty="0"/>
              <a:t>) – povinnost hradit škodu má </a:t>
            </a:r>
            <a:endParaRPr lang="cs-CZ" sz="2400" dirty="0" smtClean="0"/>
          </a:p>
          <a:p>
            <a:pPr lvl="0" algn="just"/>
            <a:r>
              <a:rPr lang="cs-CZ" sz="2400" b="1" dirty="0" smtClean="0"/>
              <a:t>vlastník </a:t>
            </a:r>
            <a:r>
              <a:rPr lang="cs-CZ" sz="2400" b="1" dirty="0"/>
              <a:t>zvířete </a:t>
            </a:r>
            <a:r>
              <a:rPr lang="cs-CZ" sz="2400" dirty="0"/>
              <a:t>(zvíře bylo pod jeho dohledem, pod dohledem osoby, které jej svěřil, zvíře mu uprchlo nebo se zatoulalo), </a:t>
            </a:r>
            <a:r>
              <a:rPr lang="cs-CZ" sz="2400" b="1" dirty="0"/>
              <a:t>osoba, které bylo zvíře svěřeno </a:t>
            </a:r>
            <a:r>
              <a:rPr lang="cs-CZ" sz="2400" dirty="0"/>
              <a:t>(společně a nerozdílně s vlastníkem), </a:t>
            </a:r>
            <a:endParaRPr lang="cs-CZ" sz="2400" dirty="0" smtClean="0"/>
          </a:p>
          <a:p>
            <a:pPr lvl="0" algn="just"/>
            <a:r>
              <a:rPr lang="cs-CZ" sz="2400" b="1" dirty="0" smtClean="0"/>
              <a:t>třetí </a:t>
            </a:r>
            <a:r>
              <a:rPr lang="cs-CZ" sz="2400" b="1" dirty="0"/>
              <a:t>osoba, která zvíře vlastníku nebo osobě, jíž bylo svěřeno, svémocně odňala </a:t>
            </a:r>
            <a:r>
              <a:rPr lang="cs-CZ" sz="2400" dirty="0"/>
              <a:t>(nemůže se zprostit, výše uvedené osoby ale odpovídají solidárně s ní, pokud neprokáží, že odnětí nemohly zabránit</a:t>
            </a:r>
            <a:r>
              <a:rPr lang="cs-CZ" sz="2400" dirty="0" smtClean="0"/>
              <a:t>)</a:t>
            </a:r>
            <a:endParaRPr lang="cs-CZ" sz="2400" b="1" dirty="0"/>
          </a:p>
          <a:p>
            <a:endParaRPr lang="cs-CZ" sz="2400" b="1" dirty="0" smtClean="0"/>
          </a:p>
        </p:txBody>
      </p:sp>
    </p:spTree>
    <p:extLst>
      <p:ext uri="{BB962C8B-B14F-4D97-AF65-F5344CB8AC3E}">
        <p14:creationId xmlns:p14="http://schemas.microsoft.com/office/powerpoint/2010/main" xmlns="" val="36513922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124200" y="6356350"/>
            <a:ext cx="3031976" cy="365125"/>
          </a:xfrm>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a:t>
            </a:fld>
            <a:endParaRPr lang="cs-CZ" dirty="0"/>
          </a:p>
        </p:txBody>
      </p:sp>
      <p:sp>
        <p:nvSpPr>
          <p:cNvPr id="4" name="TextovéPole 3"/>
          <p:cNvSpPr txBox="1"/>
          <p:nvPr/>
        </p:nvSpPr>
        <p:spPr>
          <a:xfrm>
            <a:off x="395536" y="620688"/>
            <a:ext cx="8280920" cy="6269409"/>
          </a:xfrm>
          <a:prstGeom prst="rect">
            <a:avLst/>
          </a:prstGeom>
          <a:noFill/>
        </p:spPr>
        <p:txBody>
          <a:bodyPr wrap="square" rtlCol="0">
            <a:spAutoFit/>
          </a:bodyPr>
          <a:lstStyle/>
          <a:p>
            <a:pPr lvl="0" algn="just"/>
            <a:r>
              <a:rPr lang="cs-CZ" sz="2400" b="1" dirty="0"/>
              <a:t>O</a:t>
            </a:r>
            <a:r>
              <a:rPr lang="cs-CZ" sz="2400" b="1" dirty="0" smtClean="0"/>
              <a:t>dpovědnost v občanském právu </a:t>
            </a:r>
          </a:p>
          <a:p>
            <a:pPr lvl="0" algn="just"/>
            <a:endParaRPr lang="cs-CZ" b="1" dirty="0" smtClean="0"/>
          </a:p>
          <a:p>
            <a:pPr algn="just"/>
            <a:r>
              <a:rPr lang="cs-CZ" b="1" dirty="0"/>
              <a:t>škoda způsobená věcí </a:t>
            </a:r>
            <a:r>
              <a:rPr lang="cs-CZ" dirty="0"/>
              <a:t>(§§ 2936-2938 </a:t>
            </a:r>
            <a:r>
              <a:rPr lang="cs-CZ" dirty="0" smtClean="0"/>
              <a:t>OZ</a:t>
            </a:r>
            <a:r>
              <a:rPr lang="cs-CZ" dirty="0"/>
              <a:t>) – odpovídá </a:t>
            </a:r>
            <a:r>
              <a:rPr lang="cs-CZ" b="1" dirty="0"/>
              <a:t>ten, kdo byl povinen něco plnit a použil při tom vadnou </a:t>
            </a:r>
            <a:r>
              <a:rPr lang="cs-CZ" b="1" dirty="0" smtClean="0"/>
              <a:t>věc</a:t>
            </a:r>
            <a:r>
              <a:rPr lang="cs-CZ" b="1" dirty="0"/>
              <a:t> </a:t>
            </a:r>
            <a:r>
              <a:rPr lang="cs-CZ" b="1" i="1" dirty="0" smtClean="0"/>
              <a:t>(objednáte si firmu na čištění koberce a přístroj k čištění začne hořet, v důsledku čehož přijdete o koberec)</a:t>
            </a:r>
            <a:endParaRPr lang="cs-CZ" i="1" dirty="0" smtClean="0"/>
          </a:p>
          <a:p>
            <a:pPr algn="just"/>
            <a:endParaRPr lang="cs-CZ" dirty="0"/>
          </a:p>
          <a:p>
            <a:pPr algn="just"/>
            <a:r>
              <a:rPr lang="cs-CZ" dirty="0" smtClean="0"/>
              <a:t>způsobí-li </a:t>
            </a:r>
            <a:r>
              <a:rPr lang="cs-CZ" dirty="0"/>
              <a:t>škodu věc sama od sebe, hradí ji </a:t>
            </a:r>
            <a:r>
              <a:rPr lang="cs-CZ" b="1" dirty="0"/>
              <a:t>ten, kdo nad ní měl mít dohled</a:t>
            </a:r>
            <a:r>
              <a:rPr lang="cs-CZ" dirty="0"/>
              <a:t>, jinak </a:t>
            </a:r>
            <a:r>
              <a:rPr lang="cs-CZ" b="1" dirty="0"/>
              <a:t>vlastník věci </a:t>
            </a:r>
            <a:r>
              <a:rPr lang="cs-CZ" dirty="0"/>
              <a:t>(liberace – prokázání, že dohled nebyl zanedbán); </a:t>
            </a:r>
            <a:r>
              <a:rPr lang="cs-CZ" dirty="0" smtClean="0"/>
              <a:t>- </a:t>
            </a:r>
            <a:r>
              <a:rPr lang="cs-CZ" b="1" i="1" dirty="0" smtClean="0"/>
              <a:t>osoba zapálí svíčky na adventním věnci a jde spát, v důsledku čehož vyhoří tři bytové jednotky v panelovém domě</a:t>
            </a:r>
          </a:p>
          <a:p>
            <a:pPr algn="just"/>
            <a:endParaRPr lang="cs-CZ" dirty="0"/>
          </a:p>
          <a:p>
            <a:pPr algn="just"/>
            <a:r>
              <a:rPr lang="cs-CZ" dirty="0" smtClean="0"/>
              <a:t>způsobila-li </a:t>
            </a:r>
            <a:r>
              <a:rPr lang="cs-CZ" dirty="0"/>
              <a:t>škodu věc pádem/vyhozením z místnosti, hradí škodu společně a nerozdílně s </a:t>
            </a:r>
            <a:r>
              <a:rPr lang="cs-CZ" b="1" dirty="0"/>
              <a:t>osobou mající dohled osoba, která takové místo užívá, eventuálně vlastník věci</a:t>
            </a:r>
            <a:r>
              <a:rPr lang="cs-CZ" dirty="0" smtClean="0"/>
              <a:t>; </a:t>
            </a:r>
            <a:r>
              <a:rPr lang="cs-CZ" b="1" i="1" dirty="0" smtClean="0"/>
              <a:t>(v rámci manželské hádky vyhodíte z okna počítač, protože manželka sedí pořád na </a:t>
            </a:r>
            <a:r>
              <a:rPr lang="cs-CZ" b="1" i="1" dirty="0" err="1" smtClean="0"/>
              <a:t>facebooku</a:t>
            </a:r>
            <a:r>
              <a:rPr lang="cs-CZ" b="1" i="1" dirty="0" smtClean="0"/>
              <a:t> a ten poškodí pod okny stojící automobil souseda)</a:t>
            </a:r>
          </a:p>
          <a:p>
            <a:pPr lvl="0" algn="just"/>
            <a:endParaRPr lang="cs-CZ" b="1" dirty="0" smtClean="0"/>
          </a:p>
          <a:p>
            <a:pPr lvl="0" algn="just"/>
            <a:endParaRPr lang="cs-CZ" sz="2000" b="1" dirty="0"/>
          </a:p>
          <a:p>
            <a:pPr lvl="0" algn="just"/>
            <a:endParaRPr lang="cs-CZ" sz="2000" dirty="0"/>
          </a:p>
          <a:p>
            <a:pPr lvl="0" algn="just"/>
            <a:endParaRPr lang="cs-CZ" sz="1600" b="1" dirty="0"/>
          </a:p>
          <a:p>
            <a:pPr lvl="0" algn="just"/>
            <a:endParaRPr lang="cs-CZ" altLang="cs-CZ" sz="1000" b="1" dirty="0"/>
          </a:p>
          <a:p>
            <a:pPr lvl="1" algn="just">
              <a:lnSpc>
                <a:spcPct val="90000"/>
              </a:lnSpc>
            </a:pPr>
            <a:endParaRPr lang="cs-CZ" altLang="cs-CZ" dirty="0" smtClean="0"/>
          </a:p>
          <a:p>
            <a:pPr algn="just">
              <a:lnSpc>
                <a:spcPct val="90000"/>
              </a:lnSpc>
            </a:pPr>
            <a:endParaRPr lang="cs-CZ" altLang="cs-CZ" sz="1000" dirty="0" smtClean="0"/>
          </a:p>
          <a:p>
            <a:pPr algn="just">
              <a:lnSpc>
                <a:spcPct val="90000"/>
              </a:lnSpc>
            </a:pPr>
            <a:endParaRPr lang="cs-CZ" altLang="cs-CZ" dirty="0" smtClean="0"/>
          </a:p>
        </p:txBody>
      </p:sp>
    </p:spTree>
    <p:extLst>
      <p:ext uri="{BB962C8B-B14F-4D97-AF65-F5344CB8AC3E}">
        <p14:creationId xmlns:p14="http://schemas.microsoft.com/office/powerpoint/2010/main" xmlns="" val="1512994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124200" y="6356350"/>
            <a:ext cx="3175992" cy="365125"/>
          </a:xfrm>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6</a:t>
            </a:fld>
            <a:endParaRPr lang="cs-CZ" dirty="0"/>
          </a:p>
        </p:txBody>
      </p:sp>
      <p:sp>
        <p:nvSpPr>
          <p:cNvPr id="4" name="TextovéPole 3"/>
          <p:cNvSpPr txBox="1"/>
          <p:nvPr/>
        </p:nvSpPr>
        <p:spPr>
          <a:xfrm>
            <a:off x="323528" y="548679"/>
            <a:ext cx="8496944" cy="5693866"/>
          </a:xfrm>
          <a:prstGeom prst="rect">
            <a:avLst/>
          </a:prstGeom>
          <a:noFill/>
        </p:spPr>
        <p:txBody>
          <a:bodyPr wrap="square" rtlCol="0">
            <a:spAutoFit/>
          </a:bodyPr>
          <a:lstStyle/>
          <a:p>
            <a:pPr lvl="0" algn="just"/>
            <a:r>
              <a:rPr lang="cs-CZ" sz="2400" b="1" dirty="0"/>
              <a:t>O</a:t>
            </a:r>
            <a:r>
              <a:rPr lang="cs-CZ" sz="2400" b="1" dirty="0" smtClean="0"/>
              <a:t>dpovědnost v občanském právu</a:t>
            </a:r>
            <a:endParaRPr lang="cs-CZ" sz="2000" b="1" u="sng" dirty="0" smtClean="0"/>
          </a:p>
          <a:p>
            <a:pPr algn="just"/>
            <a:endParaRPr lang="cs-CZ" sz="2000" b="1" u="sng" dirty="0" smtClean="0"/>
          </a:p>
          <a:p>
            <a:pPr lvl="0" algn="just"/>
            <a:r>
              <a:rPr lang="cs-CZ" sz="2000" b="1" dirty="0"/>
              <a:t>škoda na převzaté věci </a:t>
            </a:r>
            <a:r>
              <a:rPr lang="cs-CZ" sz="2000" dirty="0"/>
              <a:t>(§ 2944 </a:t>
            </a:r>
            <a:r>
              <a:rPr lang="cs-CZ" sz="2000" dirty="0" smtClean="0"/>
              <a:t>OZ</a:t>
            </a:r>
            <a:r>
              <a:rPr lang="cs-CZ" sz="2000" dirty="0"/>
              <a:t>) – každý, kdo od jiného převzal věc, která má být předmětem jeho závazku, nahradí její poškození, ztrátu nebo zničení, neprokáže-li, že by ke škodě došlo i </a:t>
            </a:r>
            <a:r>
              <a:rPr lang="cs-CZ" sz="2000" dirty="0" smtClean="0"/>
              <a:t>jinak </a:t>
            </a:r>
            <a:r>
              <a:rPr lang="cs-CZ" sz="2000" b="1" i="1" dirty="0" smtClean="0"/>
              <a:t>(kabát převzatý do čistírny)</a:t>
            </a:r>
          </a:p>
          <a:p>
            <a:pPr lvl="0" algn="just"/>
            <a:endParaRPr lang="cs-CZ" sz="2000" b="1" i="1" dirty="0" smtClean="0"/>
          </a:p>
          <a:p>
            <a:pPr lvl="0" algn="just"/>
            <a:endParaRPr lang="cs-CZ" sz="2000" b="1" i="1" dirty="0"/>
          </a:p>
          <a:p>
            <a:pPr lvl="0" algn="just"/>
            <a:r>
              <a:rPr lang="cs-CZ" sz="2000" b="1" dirty="0"/>
              <a:t>škoda na odložené věci</a:t>
            </a:r>
            <a:r>
              <a:rPr lang="cs-CZ" sz="2000" dirty="0"/>
              <a:t> (§ 2945 </a:t>
            </a:r>
            <a:r>
              <a:rPr lang="cs-CZ" sz="2000" dirty="0" smtClean="0"/>
              <a:t>OZ</a:t>
            </a:r>
            <a:r>
              <a:rPr lang="cs-CZ" sz="2000" dirty="0"/>
              <a:t>) – povinným je provozovatel, s jehož činností je zpravidla spojeno odkládání věci (věc je odložena na místě k tomu </a:t>
            </a:r>
            <a:r>
              <a:rPr lang="cs-CZ" sz="2000" dirty="0" smtClean="0"/>
              <a:t>určeném/obvyklém</a:t>
            </a:r>
            <a:r>
              <a:rPr lang="cs-CZ" sz="2000" dirty="0"/>
              <a:t>) či provozovatel hlídaných garáží/zařízení podobného druhu, jedná-li se o dopravní prostředky v nich umístěné a o jejich příslušenství; použijí se obecné liberační důvody; právo na náhradu škody lze uplatnit nejpozději do 15 dnů po dni, kdy se poškozený o škodě musel </a:t>
            </a:r>
            <a:r>
              <a:rPr lang="cs-CZ" sz="2000" dirty="0" smtClean="0"/>
              <a:t>dozvědět </a:t>
            </a:r>
            <a:r>
              <a:rPr lang="cs-CZ" sz="2000" b="1" i="1" dirty="0" smtClean="0"/>
              <a:t>(kabát odložený v hospodě)</a:t>
            </a:r>
          </a:p>
          <a:p>
            <a:pPr lvl="0" algn="just"/>
            <a:endParaRPr lang="cs-CZ" sz="2000" b="1" i="1" dirty="0"/>
          </a:p>
          <a:p>
            <a:pPr algn="just"/>
            <a:endParaRPr lang="cs-CZ" sz="2000" b="1" u="sng" dirty="0"/>
          </a:p>
          <a:p>
            <a:pPr algn="just"/>
            <a:endParaRPr lang="cs-CZ" sz="2000" dirty="0" smtClean="0"/>
          </a:p>
          <a:p>
            <a:pPr algn="just"/>
            <a:endParaRPr lang="cs-CZ" sz="2000" b="1" u="sng" dirty="0" smtClean="0"/>
          </a:p>
        </p:txBody>
      </p:sp>
    </p:spTree>
    <p:extLst>
      <p:ext uri="{BB962C8B-B14F-4D97-AF65-F5344CB8AC3E}">
        <p14:creationId xmlns:p14="http://schemas.microsoft.com/office/powerpoint/2010/main" xmlns="" val="3667041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124200" y="6356350"/>
            <a:ext cx="3031976" cy="365125"/>
          </a:xfrm>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7</a:t>
            </a:fld>
            <a:endParaRPr lang="cs-CZ" dirty="0"/>
          </a:p>
        </p:txBody>
      </p:sp>
      <p:sp>
        <p:nvSpPr>
          <p:cNvPr id="4" name="TextovéPole 3"/>
          <p:cNvSpPr txBox="1"/>
          <p:nvPr/>
        </p:nvSpPr>
        <p:spPr>
          <a:xfrm>
            <a:off x="395536" y="620687"/>
            <a:ext cx="8280920" cy="7417415"/>
          </a:xfrm>
          <a:prstGeom prst="rect">
            <a:avLst/>
          </a:prstGeom>
          <a:noFill/>
        </p:spPr>
        <p:txBody>
          <a:bodyPr wrap="square" rtlCol="0">
            <a:spAutoFit/>
          </a:bodyPr>
          <a:lstStyle/>
          <a:p>
            <a:pPr lvl="0" algn="just"/>
            <a:r>
              <a:rPr lang="cs-CZ" sz="2400" b="1" dirty="0"/>
              <a:t>O</a:t>
            </a:r>
            <a:r>
              <a:rPr lang="cs-CZ" sz="2400" b="1" dirty="0" smtClean="0"/>
              <a:t>dpovědnost v občanském právu</a:t>
            </a:r>
          </a:p>
          <a:p>
            <a:pPr lvl="0" algn="just"/>
            <a:endParaRPr lang="cs-CZ" sz="2400" b="1" dirty="0" smtClean="0"/>
          </a:p>
          <a:p>
            <a:endParaRPr lang="cs-CZ" sz="2400" b="1" dirty="0" smtClean="0"/>
          </a:p>
          <a:p>
            <a:pPr lvl="0" algn="just"/>
            <a:r>
              <a:rPr lang="cs-CZ" sz="2400" b="1" dirty="0"/>
              <a:t>škoda na vnesené věci </a:t>
            </a:r>
            <a:r>
              <a:rPr lang="cs-CZ" sz="2400" dirty="0"/>
              <a:t>(§§ 2946-2949) – odpovídá provozovatel ubytovacích služeb za předpokladu, že ubytovaný vnesl věc do prostor vyhrazených </a:t>
            </a:r>
            <a:r>
              <a:rPr lang="cs-CZ" sz="2400" dirty="0" smtClean="0"/>
              <a:t>k</a:t>
            </a:r>
            <a:r>
              <a:rPr lang="cs-CZ" sz="2400" dirty="0"/>
              <a:t> ubytování či uložení věcí; liberace – provozovatel prokáže, že by ke škodě došlo i jinak nebo že ubytovaný/jeho doprovod způsobil škodu sám; náhrada škody je limitována, ale v těchto případech se hradí bez omezení – věc byla převzata do úschovy, ubytovatel odmítl úschovu v rozporu se zákonem, škoda byla způsobena ubytovatelem/jeho zaměstnancem; nárok je třeba uplatnit do 15 dnů po dni, kdy se poškozený o škodě musel </a:t>
            </a:r>
            <a:r>
              <a:rPr lang="cs-CZ" sz="2400" dirty="0" smtClean="0"/>
              <a:t>dozvědět </a:t>
            </a:r>
            <a:r>
              <a:rPr lang="cs-CZ" sz="2400" b="1" i="1" dirty="0" smtClean="0"/>
              <a:t>(věci, které si přinesete na ubytování v hotelu)</a:t>
            </a:r>
            <a:endParaRPr lang="cs-CZ" sz="2400" b="1" i="1" dirty="0"/>
          </a:p>
          <a:p>
            <a:pPr lvl="0" algn="just"/>
            <a:endParaRPr lang="cs-CZ" u="sng" dirty="0" smtClean="0"/>
          </a:p>
          <a:p>
            <a:pPr lvl="0" algn="just"/>
            <a:endParaRPr lang="cs-CZ" u="sng" dirty="0" smtClean="0"/>
          </a:p>
          <a:p>
            <a:pPr lvl="0" algn="just"/>
            <a:endParaRPr lang="cs-CZ" sz="4800" b="1" dirty="0" smtClean="0"/>
          </a:p>
          <a:p>
            <a:pPr lvl="0"/>
            <a:endParaRPr lang="cs-CZ" b="1" u="sng" cap="all" dirty="0" smtClean="0"/>
          </a:p>
          <a:p>
            <a:pPr lvl="0"/>
            <a:endParaRPr lang="cs-CZ" sz="2800" dirty="0"/>
          </a:p>
          <a:p>
            <a:pPr algn="just"/>
            <a:endParaRPr lang="cs-CZ" sz="1000" dirty="0"/>
          </a:p>
        </p:txBody>
      </p:sp>
    </p:spTree>
    <p:extLst>
      <p:ext uri="{BB962C8B-B14F-4D97-AF65-F5344CB8AC3E}">
        <p14:creationId xmlns:p14="http://schemas.microsoft.com/office/powerpoint/2010/main" xmlns="" val="27076738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275856" y="6356349"/>
            <a:ext cx="3024336" cy="365125"/>
          </a:xfrm>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8</a:t>
            </a:fld>
            <a:endParaRPr lang="cs-CZ" dirty="0"/>
          </a:p>
        </p:txBody>
      </p:sp>
      <p:sp>
        <p:nvSpPr>
          <p:cNvPr id="4" name="TextovéPole 3"/>
          <p:cNvSpPr txBox="1"/>
          <p:nvPr/>
        </p:nvSpPr>
        <p:spPr>
          <a:xfrm>
            <a:off x="251520" y="476672"/>
            <a:ext cx="8640960" cy="4431983"/>
          </a:xfrm>
          <a:prstGeom prst="rect">
            <a:avLst/>
          </a:prstGeom>
          <a:noFill/>
        </p:spPr>
        <p:txBody>
          <a:bodyPr wrap="square" rtlCol="0">
            <a:spAutoFit/>
          </a:bodyPr>
          <a:lstStyle/>
          <a:p>
            <a:pPr lvl="0" algn="just"/>
            <a:r>
              <a:rPr lang="cs-CZ" sz="2400" b="1" dirty="0"/>
              <a:t>O</a:t>
            </a:r>
            <a:r>
              <a:rPr lang="cs-CZ" sz="2400" b="1" dirty="0" smtClean="0"/>
              <a:t>dpovědnost v občanském právu</a:t>
            </a:r>
          </a:p>
          <a:p>
            <a:pPr lvl="0" algn="just"/>
            <a:endParaRPr lang="cs-CZ" sz="2400" b="1" dirty="0"/>
          </a:p>
          <a:p>
            <a:pPr algn="just"/>
            <a:r>
              <a:rPr lang="cs-CZ" sz="2000" b="1" dirty="0"/>
              <a:t>škoda způsobená informací nebo radou</a:t>
            </a:r>
            <a:r>
              <a:rPr lang="cs-CZ" sz="2000" dirty="0"/>
              <a:t> (§ 2950 </a:t>
            </a:r>
            <a:r>
              <a:rPr lang="cs-CZ" sz="2000" dirty="0" smtClean="0"/>
              <a:t>OZ</a:t>
            </a:r>
            <a:r>
              <a:rPr lang="cs-CZ" sz="2000" dirty="0"/>
              <a:t>) – škodu hradí ten, kdo vystupuje jako příslušník určitého stavu nebo povolání k odbornému výkonu nebo jinak vystupuje jako odborník, pokud škodu způsobí neúplnou/nesprávnou informací nebo škodlivou radou </a:t>
            </a:r>
            <a:r>
              <a:rPr lang="cs-CZ" sz="2000" b="1" u="sng" dirty="0"/>
              <a:t>danou za odměnu </a:t>
            </a:r>
            <a:r>
              <a:rPr lang="cs-CZ" sz="2000" dirty="0"/>
              <a:t>v záležitosti svého vědění nebo dovednosti; jinak se hradí jen škoda způsobená vědomě</a:t>
            </a:r>
          </a:p>
          <a:p>
            <a:pPr lvl="0" algn="just"/>
            <a:endParaRPr lang="cs-CZ" sz="2000" b="1" u="sng" dirty="0" smtClean="0"/>
          </a:p>
          <a:p>
            <a:pPr lvl="0" algn="just"/>
            <a:r>
              <a:rPr lang="cs-CZ" sz="2000" b="1" i="1" dirty="0" smtClean="0"/>
              <a:t>Aneb nehrát si za každou cenu na brouka pytlíka…</a:t>
            </a:r>
          </a:p>
          <a:p>
            <a:pPr lvl="0" algn="just"/>
            <a:endParaRPr lang="cs-CZ" sz="2000" b="1" u="sng" dirty="0"/>
          </a:p>
          <a:p>
            <a:pPr lvl="0" algn="just"/>
            <a:endParaRPr lang="cs-CZ" sz="2000" b="1" u="sng" dirty="0" smtClean="0"/>
          </a:p>
          <a:p>
            <a:pPr lvl="0" algn="just"/>
            <a:endParaRPr lang="cs-CZ" b="1" u="sng" dirty="0" smtClean="0"/>
          </a:p>
          <a:p>
            <a:pPr lvl="0" algn="just"/>
            <a:endParaRPr lang="cs-CZ" b="1" u="sng" dirty="0" smtClean="0"/>
          </a:p>
          <a:p>
            <a:pPr lvl="0" algn="just"/>
            <a:endParaRPr lang="cs-CZ" b="1" u="sng" dirty="0"/>
          </a:p>
        </p:txBody>
      </p:sp>
    </p:spTree>
    <p:extLst>
      <p:ext uri="{BB962C8B-B14F-4D97-AF65-F5344CB8AC3E}">
        <p14:creationId xmlns:p14="http://schemas.microsoft.com/office/powerpoint/2010/main" xmlns="" val="1997444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9</a:t>
            </a:fld>
            <a:endParaRPr lang="cs-CZ" dirty="0"/>
          </a:p>
        </p:txBody>
      </p:sp>
      <p:sp>
        <p:nvSpPr>
          <p:cNvPr id="4" name="Obdélník 3"/>
          <p:cNvSpPr/>
          <p:nvPr/>
        </p:nvSpPr>
        <p:spPr>
          <a:xfrm>
            <a:off x="323528" y="-772150"/>
            <a:ext cx="8208912" cy="7355860"/>
          </a:xfrm>
          <a:prstGeom prst="rect">
            <a:avLst/>
          </a:prstGeom>
        </p:spPr>
        <p:txBody>
          <a:bodyPr wrap="square">
            <a:spAutoFit/>
          </a:bodyPr>
          <a:lstStyle/>
          <a:p>
            <a:pPr algn="just"/>
            <a:endParaRPr lang="cs-CZ" b="1" dirty="0" smtClean="0">
              <a:latin typeface="Century Gothic" pitchFamily="34" charset="0"/>
            </a:endParaRPr>
          </a:p>
          <a:p>
            <a:pPr algn="just"/>
            <a:endParaRPr lang="cs-CZ" b="1" dirty="0">
              <a:latin typeface="Century Gothic" pitchFamily="34" charset="0"/>
            </a:endParaRPr>
          </a:p>
          <a:p>
            <a:pPr algn="just"/>
            <a:endParaRPr lang="cs-CZ" b="1" dirty="0" smtClean="0">
              <a:latin typeface="Century Gothic" pitchFamily="34" charset="0"/>
            </a:endParaRPr>
          </a:p>
          <a:p>
            <a:pPr algn="just"/>
            <a:endParaRPr lang="cs-CZ" b="1" dirty="0">
              <a:latin typeface="Century Gothic" pitchFamily="34" charset="0"/>
            </a:endParaRPr>
          </a:p>
          <a:p>
            <a:pPr lvl="0" algn="just"/>
            <a:r>
              <a:rPr lang="cs-CZ" sz="2400" b="1" dirty="0"/>
              <a:t>O</a:t>
            </a:r>
            <a:r>
              <a:rPr lang="cs-CZ" sz="2400" b="1" dirty="0" smtClean="0"/>
              <a:t>dpovědnost v občanském právu</a:t>
            </a:r>
            <a:endParaRPr lang="cs-CZ" sz="2400" b="1" dirty="0"/>
          </a:p>
          <a:p>
            <a:pPr lvl="0" algn="just"/>
            <a:endParaRPr lang="cs-CZ" sz="2400" b="1" dirty="0" smtClean="0"/>
          </a:p>
          <a:p>
            <a:r>
              <a:rPr lang="cs-CZ" sz="2400" b="1" dirty="0"/>
              <a:t>Způsob a výše </a:t>
            </a:r>
            <a:r>
              <a:rPr lang="cs-CZ" sz="2400" b="1" dirty="0" smtClean="0"/>
              <a:t>náhrady</a:t>
            </a:r>
          </a:p>
          <a:p>
            <a:endParaRPr lang="cs-CZ" sz="2400" dirty="0"/>
          </a:p>
          <a:p>
            <a:pPr algn="just"/>
            <a:r>
              <a:rPr lang="cs-CZ" sz="2000" b="1" dirty="0"/>
              <a:t>Škoda</a:t>
            </a:r>
            <a:r>
              <a:rPr lang="cs-CZ" sz="2000" dirty="0"/>
              <a:t> se nahrazuje uvedením do předešlého stavu. Není-li to dobře možné, anebo žádá-li to poškozený, hradí se škoda v penězích.</a:t>
            </a:r>
          </a:p>
          <a:p>
            <a:r>
              <a:rPr lang="cs-CZ" sz="2000" b="1" dirty="0"/>
              <a:t> </a:t>
            </a:r>
            <a:endParaRPr lang="cs-CZ" sz="2000" dirty="0"/>
          </a:p>
          <a:p>
            <a:pPr algn="just"/>
            <a:r>
              <a:rPr lang="cs-CZ" sz="2000" b="1" dirty="0"/>
              <a:t>Nemajetková újma</a:t>
            </a:r>
            <a:r>
              <a:rPr lang="cs-CZ" sz="2000" dirty="0"/>
              <a:t> se odčiní přiměřeným zadostiučiněním, které musí být poskytnuto v penězích, nezajistí-li jeho jiný způsob skutečné a dostatečně účinné odčinění způsobené újmy.</a:t>
            </a:r>
          </a:p>
          <a:p>
            <a:r>
              <a:rPr lang="cs-CZ" sz="2000" dirty="0"/>
              <a:t> </a:t>
            </a:r>
          </a:p>
          <a:p>
            <a:r>
              <a:rPr lang="cs-CZ" sz="2000" dirty="0" smtClean="0"/>
              <a:t>možnost </a:t>
            </a:r>
            <a:r>
              <a:rPr lang="cs-CZ" sz="2000" dirty="0"/>
              <a:t>snížení náhrady z důvodů zvláštního zřetele </a:t>
            </a:r>
            <a:r>
              <a:rPr lang="cs-CZ" sz="2000" dirty="0" smtClean="0"/>
              <a:t>hodných (§ 2953 OZ)</a:t>
            </a:r>
          </a:p>
          <a:p>
            <a:r>
              <a:rPr lang="cs-CZ" sz="2000" dirty="0" smtClean="0"/>
              <a:t>možnost </a:t>
            </a:r>
            <a:r>
              <a:rPr lang="cs-CZ" sz="2000" dirty="0"/>
              <a:t>poškozeného uspokojit se z věcí, které škůdce nabyl trestnou </a:t>
            </a:r>
            <a:r>
              <a:rPr lang="cs-CZ" sz="2000" dirty="0" smtClean="0"/>
              <a:t>činností (§</a:t>
            </a:r>
            <a:r>
              <a:rPr lang="cs-CZ" sz="2000" dirty="0"/>
              <a:t>2954 </a:t>
            </a:r>
            <a:r>
              <a:rPr lang="cs-CZ" sz="2000" dirty="0" smtClean="0"/>
              <a:t>OZ)</a:t>
            </a:r>
          </a:p>
          <a:p>
            <a:r>
              <a:rPr lang="cs-CZ" sz="2000" dirty="0" smtClean="0"/>
              <a:t>náhrada </a:t>
            </a:r>
            <a:r>
              <a:rPr lang="cs-CZ" sz="2000" dirty="0"/>
              <a:t>při poranění zvířete (hradí se účelně vynaložené náklady spojené s péčí o zdraví zraněného </a:t>
            </a:r>
            <a:r>
              <a:rPr lang="cs-CZ" sz="2000" dirty="0" smtClean="0"/>
              <a:t>zvířete, </a:t>
            </a:r>
            <a:r>
              <a:rPr lang="cs-CZ" sz="2000" b="1" i="1" dirty="0" smtClean="0"/>
              <a:t>cena morčete 100 Kč, veterinární péče za 2.000 Kč je možná</a:t>
            </a:r>
            <a:r>
              <a:rPr lang="cs-CZ" sz="2000" dirty="0" smtClean="0"/>
              <a:t>). </a:t>
            </a:r>
            <a:r>
              <a:rPr lang="cs-CZ" sz="2000" dirty="0"/>
              <a:t> </a:t>
            </a:r>
          </a:p>
          <a:p>
            <a:pPr lvl="0" algn="just"/>
            <a:endParaRPr lang="cs-CZ" sz="2000" dirty="0"/>
          </a:p>
          <a:p>
            <a:pPr lvl="0" algn="just"/>
            <a:endParaRPr lang="cs-CZ" sz="2400" b="1" dirty="0" smtClean="0"/>
          </a:p>
        </p:txBody>
      </p:sp>
    </p:spTree>
    <p:extLst>
      <p:ext uri="{BB962C8B-B14F-4D97-AF65-F5344CB8AC3E}">
        <p14:creationId xmlns:p14="http://schemas.microsoft.com/office/powerpoint/2010/main" xmlns="" val="1815080532"/>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2653</TotalTime>
  <Words>747</Words>
  <Application>Microsoft Office PowerPoint</Application>
  <PresentationFormat>Předvádění na obrazovce (4:3)</PresentationFormat>
  <Paragraphs>200</Paragraphs>
  <Slides>14</Slides>
  <Notes>3</Notes>
  <HiddenSlides>0</HiddenSlides>
  <MMClips>0</MMClips>
  <ScaleCrop>false</ScaleCrop>
  <HeadingPairs>
    <vt:vector size="4" baseType="variant">
      <vt:variant>
        <vt:lpstr>Motiv</vt:lpstr>
      </vt:variant>
      <vt:variant>
        <vt:i4>1</vt:i4>
      </vt:variant>
      <vt:variant>
        <vt:lpstr>Nadpisy snímků</vt:lpstr>
      </vt:variant>
      <vt:variant>
        <vt:i4>14</vt:i4>
      </vt:variant>
    </vt:vector>
  </HeadingPairs>
  <TitlesOfParts>
    <vt:vector size="15" baseType="lpstr">
      <vt:lpstr>Motiv sady Office</vt:lpstr>
      <vt:lpstr>OBČANSKÉ PRÁVO-ODPOVĚDNOST V OBČANSKÉM PRÁVU (26. 11. 2019)</vt:lpstr>
      <vt:lpstr>Snímek 2</vt:lpstr>
      <vt:lpstr>Snímek 3</vt:lpstr>
      <vt:lpstr>Snímek 4</vt:lpstr>
      <vt:lpstr>Snímek 5</vt:lpstr>
      <vt:lpstr>Snímek 6</vt:lpstr>
      <vt:lpstr>Snímek 7</vt:lpstr>
      <vt:lpstr>Snímek 8</vt:lpstr>
      <vt:lpstr>Snímek 9</vt:lpstr>
      <vt:lpstr>Snímek 10</vt:lpstr>
      <vt:lpstr>Snímek 11</vt:lpstr>
      <vt:lpstr>Snímek 12</vt:lpstr>
      <vt:lpstr>Snímek 13</vt:lpstr>
      <vt:lpstr>Snímek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VEŘEJNÁ SPRÁVA</dc:title>
  <dc:creator>Pospíšil Petr</dc:creator>
  <cp:lastModifiedBy>martomi1</cp:lastModifiedBy>
  <cp:revision>207</cp:revision>
  <dcterms:created xsi:type="dcterms:W3CDTF">2015-09-08T17:35:18Z</dcterms:created>
  <dcterms:modified xsi:type="dcterms:W3CDTF">2019-11-26T11:08:43Z</dcterms:modified>
</cp:coreProperties>
</file>