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73" r:id="rId4"/>
    <p:sldId id="267" r:id="rId5"/>
    <p:sldId id="268" r:id="rId6"/>
    <p:sldId id="282" r:id="rId7"/>
    <p:sldId id="287" r:id="rId8"/>
    <p:sldId id="260" r:id="rId9"/>
    <p:sldId id="284" r:id="rId10"/>
    <p:sldId id="288" r:id="rId11"/>
    <p:sldId id="285" r:id="rId12"/>
    <p:sldId id="289" r:id="rId13"/>
    <p:sldId id="290" r:id="rId14"/>
    <p:sldId id="291"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2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26.11.2019</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xmlns=""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xmlns=""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xmlns=""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xmlns=""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26.11.2019</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26.11.2019</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26.11.2019</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26.11.2019</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26.11.2019</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26.11.2019</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26.11.2019</a:t>
            </a:fld>
            <a:endParaRPr lang="cs-CZ" dirty="0"/>
          </a:p>
        </p:txBody>
      </p:sp>
      <p:sp>
        <p:nvSpPr>
          <p:cNvPr id="8" name="Zástupný symbol pro zápatí 7"/>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26.11.2019</a:t>
            </a:fld>
            <a:endParaRPr lang="cs-CZ" dirty="0"/>
          </a:p>
        </p:txBody>
      </p:sp>
      <p:sp>
        <p:nvSpPr>
          <p:cNvPr id="4" name="Zástupný symbol pro zápatí 3"/>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26.11.2019</a:t>
            </a:fld>
            <a:endParaRPr lang="cs-CZ" dirty="0"/>
          </a:p>
        </p:txBody>
      </p:sp>
      <p:sp>
        <p:nvSpPr>
          <p:cNvPr id="3" name="Zástupný symbol pro zápatí 2"/>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26.11.2019</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26.11.2019</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26.11.2019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3600" b="1" dirty="0" smtClean="0"/>
              <a:t>OBČANSKÉ PRÁVO-ODPOVĚDNOST V OBČANSKÉM PRÁVU</a:t>
            </a:r>
            <a:br>
              <a:rPr lang="cs-CZ" sz="3600" b="1" dirty="0" smtClean="0"/>
            </a:br>
            <a:r>
              <a:rPr lang="cs-CZ" sz="3600" b="1" dirty="0" smtClean="0"/>
              <a:t>(26. 11. 2019)</a:t>
            </a: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xmlns=""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Obdélník 3"/>
          <p:cNvSpPr/>
          <p:nvPr/>
        </p:nvSpPr>
        <p:spPr>
          <a:xfrm>
            <a:off x="323528" y="-772150"/>
            <a:ext cx="8208912" cy="966418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p>
          <a:p>
            <a:pPr lvl="0" algn="just"/>
            <a:endParaRPr lang="cs-CZ" sz="2400" b="1" dirty="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xmlns="" val="214968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611560" y="620689"/>
            <a:ext cx="8208912" cy="6309420"/>
          </a:xfrm>
          <a:prstGeom prst="rect">
            <a:avLst/>
          </a:prstGeom>
        </p:spPr>
        <p:txBody>
          <a:bodyPr wrap="square">
            <a:spAutoFit/>
          </a:bodyPr>
          <a:lstStyle/>
          <a:p>
            <a:pPr lvl="0" algn="just"/>
            <a:r>
              <a:rPr lang="cs-CZ" sz="2400" b="1" dirty="0"/>
              <a:t>O</a:t>
            </a:r>
            <a:r>
              <a:rPr lang="cs-CZ" sz="2400" b="1" dirty="0" smtClean="0"/>
              <a:t>dpovědnost v občanském právu</a:t>
            </a:r>
          </a:p>
          <a:p>
            <a:pPr lvl="0" algn="just"/>
            <a:endParaRPr lang="cs-CZ" b="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endParaRPr lang="cs-CZ" sz="2000" dirty="0" smtClean="0"/>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xmlns="" val="1882271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Obdélník 3"/>
          <p:cNvSpPr/>
          <p:nvPr/>
        </p:nvSpPr>
        <p:spPr>
          <a:xfrm>
            <a:off x="323528" y="-772150"/>
            <a:ext cx="8208912" cy="747897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p>
          <a:p>
            <a:pPr lvl="0" algn="just"/>
            <a:endParaRPr lang="cs-CZ" sz="2400" b="1" dirty="0"/>
          </a:p>
          <a:p>
            <a:pPr algn="just"/>
            <a:r>
              <a:rPr lang="cs-CZ" sz="2000" b="1" dirty="0"/>
              <a:t>Náklady 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xmlns="" val="308863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Obdélník 3"/>
          <p:cNvSpPr/>
          <p:nvPr/>
        </p:nvSpPr>
        <p:spPr>
          <a:xfrm>
            <a:off x="323528" y="-772150"/>
            <a:ext cx="8208912" cy="8586966"/>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p>
          <a:p>
            <a:pPr lvl="0"/>
            <a:endParaRPr lang="cs-CZ" b="1" u="sng" dirty="0" smtClean="0"/>
          </a:p>
          <a:p>
            <a:pPr algn="just"/>
            <a:r>
              <a:rPr lang="cs-CZ" b="1" dirty="0"/>
              <a:t>Náhrada 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xmlns=""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Obdélník 3"/>
          <p:cNvSpPr/>
          <p:nvPr/>
        </p:nvSpPr>
        <p:spPr>
          <a:xfrm>
            <a:off x="323528" y="-772150"/>
            <a:ext cx="8208912" cy="747897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p>
          <a:p>
            <a:pPr lvl="0" algn="just"/>
            <a:endParaRPr lang="cs-CZ" sz="2400" b="1" dirty="0" smtClean="0"/>
          </a:p>
          <a:p>
            <a:pPr algn="just"/>
            <a:r>
              <a:rPr lang="cs-CZ" sz="2400" b="1" dirty="0"/>
              <a:t>Náklady 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xmlns="" val="308863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8402300"/>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dirty="0"/>
              <a:t>právem reprobované</a:t>
            </a:r>
            <a:r>
              <a:rPr lang="cs-CZ" sz="2000" dirty="0"/>
              <a:t>. Druhou jmenovanou kategorii označujeme jako </a:t>
            </a:r>
            <a:r>
              <a:rPr lang="cs-CZ" sz="2000" b="1" dirty="0"/>
              <a:t>protiprávní jednání či protiprávní čin</a:t>
            </a:r>
            <a:r>
              <a:rPr lang="cs-CZ" sz="2000" dirty="0"/>
              <a:t>.</a:t>
            </a:r>
          </a:p>
          <a:p>
            <a:r>
              <a:rPr lang="cs-CZ" sz="2000" dirty="0"/>
              <a:t> </a:t>
            </a:r>
          </a:p>
          <a:p>
            <a:r>
              <a:rPr lang="cs-CZ" sz="2000" dirty="0"/>
              <a:t>Právní jednání může být v rozporu s objektivním právem, v takovém případě se jedná o </a:t>
            </a:r>
            <a:r>
              <a:rPr lang="cs-CZ" sz="2000" b="1" dirty="0"/>
              <a:t>porušení mimosmluvní povinnosti</a:t>
            </a:r>
            <a:r>
              <a:rPr lang="cs-CZ" sz="2000" dirty="0"/>
              <a:t>, anebo v rozporu s tím, co si strany ujednaly ve smlouvě, kde jde o </a:t>
            </a:r>
            <a:r>
              <a:rPr lang="cs-CZ" sz="2000" b="1" dirty="0"/>
              <a:t>porušení smluvní </a:t>
            </a:r>
            <a:r>
              <a:rPr lang="cs-CZ" sz="2000" b="1" dirty="0" smtClean="0"/>
              <a:t>povinnosti</a:t>
            </a:r>
          </a:p>
          <a:p>
            <a:endParaRPr lang="cs-CZ" sz="2000" dirty="0" smtClean="0"/>
          </a:p>
          <a:p>
            <a:r>
              <a:rPr lang="cs-CZ" sz="2000" dirty="0" smtClean="0"/>
              <a:t>Právní </a:t>
            </a:r>
            <a:r>
              <a:rPr lang="cs-CZ" sz="2000" dirty="0"/>
              <a:t>následky protiprávního jednání se nazývají </a:t>
            </a:r>
            <a:r>
              <a:rPr lang="cs-CZ" sz="2000" b="1" dirty="0"/>
              <a:t>nepříznivé (negativní) právní </a:t>
            </a:r>
            <a:r>
              <a:rPr lang="cs-CZ" sz="2000" b="1" dirty="0" smtClean="0"/>
              <a:t>následky</a:t>
            </a:r>
            <a:r>
              <a:rPr lang="cs-CZ" sz="2000" dirty="0"/>
              <a:t> </a:t>
            </a:r>
            <a:r>
              <a:rPr lang="cs-CZ" sz="2000" dirty="0" smtClean="0"/>
              <a:t>= vzniká </a:t>
            </a:r>
            <a:r>
              <a:rPr lang="cs-CZ" sz="2000" b="1" u="sng" dirty="0" smtClean="0"/>
              <a:t>odpovědnost za toto jednání </a:t>
            </a:r>
            <a:r>
              <a:rPr lang="cs-CZ" sz="2000" dirty="0" smtClean="0"/>
              <a:t>a povinnost </a:t>
            </a:r>
            <a:r>
              <a:rPr lang="cs-CZ" sz="2000" b="1" u="sng" dirty="0" smtClean="0"/>
              <a:t>nahradit škodu</a:t>
            </a:r>
            <a:endParaRPr lang="cs-CZ" sz="2000" b="1" u="sng" dirty="0"/>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xmlns="" val="4123678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8525411"/>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r>
              <a:rPr lang="cs-CZ" b="1" dirty="0"/>
              <a:t>Obecné předpoklady vzniku odpovědnostního závazku</a:t>
            </a:r>
            <a:r>
              <a:rPr lang="cs-CZ" b="1" dirty="0" smtClean="0"/>
              <a:t>:</a:t>
            </a:r>
          </a:p>
          <a:p>
            <a:endParaRPr lang="cs-CZ" dirty="0"/>
          </a:p>
          <a:p>
            <a:pPr lvl="0" algn="just"/>
            <a:r>
              <a:rPr lang="cs-CZ" sz="2000" b="1" dirty="0"/>
              <a:t>delikt</a:t>
            </a:r>
            <a:r>
              <a:rPr lang="cs-CZ" sz="2000" dirty="0"/>
              <a:t>: deliktem se rozumí nesplnění či porušení právní povinnosti, delikty způsobující újmu se dále dělí na ty, jež vyvolají </a:t>
            </a:r>
            <a:r>
              <a:rPr lang="cs-CZ" sz="2000" b="1" dirty="0"/>
              <a:t>majetkovou újmu</a:t>
            </a:r>
            <a:r>
              <a:rPr lang="cs-CZ" sz="2000" dirty="0"/>
              <a:t> a </a:t>
            </a:r>
            <a:r>
              <a:rPr lang="cs-CZ" sz="2000" b="1" dirty="0"/>
              <a:t>nemajetkovou újmu</a:t>
            </a:r>
            <a:r>
              <a:rPr lang="cs-CZ" sz="2000" dirty="0"/>
              <a:t> (delikty způsobující vady, delikty z prodlení a delikty vznikající zneužitím nebo omezením </a:t>
            </a:r>
            <a:r>
              <a:rPr lang="cs-CZ" sz="2000" dirty="0" smtClean="0"/>
              <a:t>soutěže)</a:t>
            </a:r>
          </a:p>
          <a:p>
            <a:pPr lvl="0" algn="just"/>
            <a:r>
              <a:rPr lang="cs-CZ" sz="2000" b="1" dirty="0" smtClean="0"/>
              <a:t>újma</a:t>
            </a:r>
            <a:r>
              <a:rPr lang="cs-CZ" sz="2000" dirty="0"/>
              <a:t>: škoda (újma na jmění) bývá definována jako </a:t>
            </a:r>
            <a:r>
              <a:rPr lang="cs-CZ" sz="2000" b="1" dirty="0"/>
              <a:t>majetková újma</a:t>
            </a:r>
            <a:r>
              <a:rPr lang="cs-CZ" sz="2000" dirty="0"/>
              <a:t> vyjádřitelná v penězích, zahrnuje v sobě škodu skutečnou i ušlý zisk; povinnost nahradit </a:t>
            </a:r>
            <a:r>
              <a:rPr lang="cs-CZ" sz="2000" b="1" dirty="0"/>
              <a:t>nemajetkovou újmu</a:t>
            </a:r>
            <a:r>
              <a:rPr lang="cs-CZ" sz="2000" dirty="0"/>
              <a:t> musí výslovně zakotvit zákon či smlouva, týká se zpravidla porušení přirozených práv člověka </a:t>
            </a:r>
            <a:endParaRPr lang="cs-CZ" sz="2000" dirty="0" smtClean="0"/>
          </a:p>
          <a:p>
            <a:pPr lvl="0" algn="just"/>
            <a:endParaRPr lang="cs-CZ" sz="2000" b="1" dirty="0"/>
          </a:p>
          <a:p>
            <a:pPr lvl="0" algn="just"/>
            <a:r>
              <a:rPr lang="cs-CZ" sz="2000" b="1" dirty="0" smtClean="0"/>
              <a:t>kauzální </a:t>
            </a:r>
            <a:r>
              <a:rPr lang="cs-CZ" sz="2000" b="1" dirty="0"/>
              <a:t>nexus</a:t>
            </a:r>
            <a:r>
              <a:rPr lang="cs-CZ" sz="2000" dirty="0"/>
              <a:t>: příčinná souvislost mezi deliktem a vzniklou škodou, škoda je přímým následkem </a:t>
            </a:r>
            <a:r>
              <a:rPr lang="cs-CZ" sz="2000" dirty="0" smtClean="0"/>
              <a:t>deliktu</a:t>
            </a:r>
          </a:p>
          <a:p>
            <a:pPr lvl="0" algn="just"/>
            <a:endParaRPr lang="cs-CZ" sz="2000" dirty="0"/>
          </a:p>
          <a:p>
            <a:pPr lvl="0"/>
            <a:r>
              <a:rPr lang="cs-CZ" sz="2000" b="1" dirty="0"/>
              <a:t>zavinění</a:t>
            </a:r>
            <a:r>
              <a:rPr lang="cs-CZ" sz="2000" dirty="0"/>
              <a:t>: vnitřní psychický stav škůdce k jeho jednání a následkům tohoto </a:t>
            </a:r>
            <a:r>
              <a:rPr lang="cs-CZ" sz="2000" dirty="0" smtClean="0"/>
              <a:t>jednání</a:t>
            </a:r>
            <a:endParaRPr lang="cs-CZ" sz="2000" b="1" dirty="0" smtClean="0"/>
          </a:p>
          <a:p>
            <a:pPr algn="just"/>
            <a:endParaRPr lang="cs-CZ" b="1" dirty="0"/>
          </a:p>
          <a:p>
            <a:pPr lvl="0" algn="just"/>
            <a:endParaRPr lang="cs-CZ" dirty="0" smtClean="0"/>
          </a:p>
          <a:p>
            <a:pPr lvl="0" algn="just"/>
            <a:endParaRPr lang="cs-CZ" b="1" dirty="0"/>
          </a:p>
          <a:p>
            <a:pPr algn="just"/>
            <a:endParaRPr lang="cs-CZ" b="1" dirty="0" smtClean="0"/>
          </a:p>
          <a:p>
            <a:pPr algn="just"/>
            <a:endParaRPr lang="cs-CZ" dirty="0"/>
          </a:p>
          <a:p>
            <a:pPr algn="just"/>
            <a:endParaRPr lang="cs-CZ" dirty="0"/>
          </a:p>
          <a:p>
            <a:pPr algn="just"/>
            <a:r>
              <a:rPr lang="cs-CZ" dirty="0" smtClean="0"/>
              <a:t> </a:t>
            </a:r>
            <a:endParaRPr lang="cs-CZ"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xmlns=""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a:t>O</a:t>
            </a:r>
            <a:r>
              <a:rPr lang="cs-CZ" sz="2400" b="1" dirty="0" smtClean="0"/>
              <a:t>dpovědnost v občanském právu</a:t>
            </a:r>
          </a:p>
          <a:p>
            <a:endParaRPr lang="cs-CZ" sz="2400" b="1" dirty="0"/>
          </a:p>
          <a:p>
            <a:r>
              <a:rPr lang="cs-CZ" sz="2400" b="1" dirty="0" smtClean="0"/>
              <a:t>Zvláštní ustanovení k odpovědnosti nahradit škodu – výběr</a:t>
            </a:r>
          </a:p>
          <a:p>
            <a:endParaRPr lang="cs-CZ" sz="2400" b="1" dirty="0"/>
          </a:p>
          <a:p>
            <a:pPr lvl="0" algn="just"/>
            <a:r>
              <a:rPr lang="cs-CZ" sz="2400" b="1" dirty="0"/>
              <a:t>škoda způsobená zvířetem </a:t>
            </a:r>
            <a:r>
              <a:rPr lang="cs-CZ" sz="2400" dirty="0"/>
              <a:t>(§§ 2933-2935 </a:t>
            </a:r>
            <a:r>
              <a:rPr lang="cs-CZ" sz="2400" dirty="0" smtClean="0"/>
              <a:t>OZ</a:t>
            </a:r>
            <a:r>
              <a:rPr lang="cs-CZ" sz="2400" dirty="0"/>
              <a:t>) – povinnost hradit škodu má </a:t>
            </a:r>
            <a:endParaRPr lang="cs-CZ" sz="2400" dirty="0" smtClean="0"/>
          </a:p>
          <a:p>
            <a:pPr lvl="0" algn="just"/>
            <a:r>
              <a:rPr lang="cs-CZ" sz="2400" b="1" dirty="0" smtClean="0"/>
              <a:t>vlastník </a:t>
            </a:r>
            <a:r>
              <a:rPr lang="cs-CZ" sz="2400" b="1" dirty="0"/>
              <a:t>zvířete </a:t>
            </a:r>
            <a:r>
              <a:rPr lang="cs-CZ" sz="2400" dirty="0"/>
              <a:t>(zvíře bylo pod jeho dohledem, pod dohledem osoby, které jej svěřil, zvíře mu uprchlo nebo se zatoulalo), </a:t>
            </a:r>
            <a:r>
              <a:rPr lang="cs-CZ" sz="2400" b="1" dirty="0"/>
              <a:t>osoba, které bylo zvíře svěřeno </a:t>
            </a:r>
            <a:r>
              <a:rPr lang="cs-CZ" sz="2400" dirty="0"/>
              <a:t>(společně a nerozdílně s vlastníkem), </a:t>
            </a:r>
            <a:endParaRPr lang="cs-CZ" sz="2400" dirty="0" smtClean="0"/>
          </a:p>
          <a:p>
            <a:pPr lvl="0" algn="just"/>
            <a:r>
              <a:rPr lang="cs-CZ" sz="2400" b="1" dirty="0" smtClean="0"/>
              <a:t>třetí </a:t>
            </a:r>
            <a:r>
              <a:rPr lang="cs-CZ" sz="2400" b="1" dirty="0"/>
              <a:t>osoba, která zvíře vlastníku nebo osobě, jíž bylo svěřeno, svémocně odňala </a:t>
            </a:r>
            <a:r>
              <a:rPr lang="cs-CZ" sz="2400" dirty="0"/>
              <a:t>(nemůže se zprostit, výše uvedené osoby ale odpovídají solidárně s ní, pokud neprokáží, že odnětí nemohly zabránit</a:t>
            </a:r>
            <a:r>
              <a:rPr lang="cs-CZ" sz="2400" dirty="0" smtClean="0"/>
              <a:t>)</a:t>
            </a:r>
            <a:endParaRPr lang="cs-CZ" sz="2400" b="1" dirty="0"/>
          </a:p>
          <a:p>
            <a:endParaRPr lang="cs-CZ" sz="2400" b="1" dirty="0" smtClean="0"/>
          </a:p>
        </p:txBody>
      </p:sp>
    </p:spTree>
    <p:extLst>
      <p:ext uri="{BB962C8B-B14F-4D97-AF65-F5344CB8AC3E}">
        <p14:creationId xmlns:p14="http://schemas.microsoft.com/office/powerpoint/2010/main" xmlns="" val="3651392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O</a:t>
            </a:r>
            <a:r>
              <a:rPr lang="cs-CZ" sz="2400" b="1" dirty="0" smtClean="0"/>
              <a:t>dpovědnost v občanském právu </a:t>
            </a:r>
          </a:p>
          <a:p>
            <a:pPr lvl="0" algn="just"/>
            <a:endParaRPr lang="cs-CZ" b="1" dirty="0" smtClean="0"/>
          </a:p>
          <a:p>
            <a:pPr algn="just"/>
            <a:r>
              <a:rPr lang="cs-CZ" b="1" dirty="0"/>
              <a:t>škoda způsobená věcí </a:t>
            </a:r>
            <a:r>
              <a:rPr lang="cs-CZ" dirty="0"/>
              <a:t>(§§ 2936-2938 </a:t>
            </a:r>
            <a:r>
              <a:rPr lang="cs-CZ" dirty="0" smtClean="0"/>
              <a:t>OZ</a:t>
            </a:r>
            <a:r>
              <a:rPr lang="cs-CZ" dirty="0"/>
              <a:t>) – odpovídá </a:t>
            </a:r>
            <a:r>
              <a:rPr lang="cs-CZ" b="1" dirty="0"/>
              <a:t>ten, kdo byl povinen něco plnit a použil při tom vadnou </a:t>
            </a:r>
            <a:r>
              <a:rPr lang="cs-CZ" b="1" dirty="0" smtClean="0"/>
              <a:t>věc</a:t>
            </a:r>
            <a:r>
              <a:rPr lang="cs-CZ" b="1" dirty="0"/>
              <a:t> </a:t>
            </a:r>
            <a:r>
              <a:rPr lang="cs-CZ" b="1" i="1" dirty="0" smtClean="0"/>
              <a:t>(objednáte si firmu na čištění koberce a přístroj k čištění začne hořet, v důsledku čehož přijdete o koberec)</a:t>
            </a:r>
            <a:endParaRPr lang="cs-CZ" i="1" dirty="0" smtClean="0"/>
          </a:p>
          <a:p>
            <a:pPr algn="just"/>
            <a:endParaRPr lang="cs-CZ" dirty="0"/>
          </a:p>
          <a:p>
            <a:pPr algn="just"/>
            <a:r>
              <a:rPr lang="cs-CZ" dirty="0" smtClean="0"/>
              <a:t>způsobí-li </a:t>
            </a:r>
            <a:r>
              <a:rPr lang="cs-CZ" dirty="0"/>
              <a:t>škodu věc sama od sebe, hradí ji </a:t>
            </a:r>
            <a:r>
              <a:rPr lang="cs-CZ" b="1" dirty="0"/>
              <a:t>ten, kdo nad ní měl mít dohled</a:t>
            </a:r>
            <a:r>
              <a:rPr lang="cs-CZ" dirty="0"/>
              <a:t>, jinak </a:t>
            </a:r>
            <a:r>
              <a:rPr lang="cs-CZ" b="1" dirty="0"/>
              <a:t>vlastník věci </a:t>
            </a:r>
            <a:r>
              <a:rPr lang="cs-CZ" dirty="0"/>
              <a:t>(liberace – prokázání, že dohled nebyl zanedbán); </a:t>
            </a:r>
            <a:r>
              <a:rPr lang="cs-CZ" dirty="0" smtClean="0"/>
              <a:t>- </a:t>
            </a:r>
            <a:r>
              <a:rPr lang="cs-CZ" b="1" i="1" dirty="0" smtClean="0"/>
              <a:t>osoba zapálí svíčky na adventním věnci a jde spát, v důsledku čehož vyhoří tři bytové jednotky v panelovém domě</a:t>
            </a:r>
          </a:p>
          <a:p>
            <a:pPr algn="just"/>
            <a:endParaRPr lang="cs-CZ" dirty="0"/>
          </a:p>
          <a:p>
            <a:pPr algn="just"/>
            <a:r>
              <a:rPr lang="cs-CZ" dirty="0" smtClean="0"/>
              <a:t>způsobila-li </a:t>
            </a:r>
            <a:r>
              <a:rPr lang="cs-CZ" dirty="0"/>
              <a:t>škodu věc pádem/vyhozením z místnosti, hradí škodu společně a nerozdílně s </a:t>
            </a:r>
            <a:r>
              <a:rPr lang="cs-CZ" b="1" dirty="0"/>
              <a:t>osobou mající dohled osoba, která takové místo užívá, eventuálně vlastník věci</a:t>
            </a:r>
            <a:r>
              <a:rPr lang="cs-CZ" dirty="0" smtClean="0"/>
              <a:t>; </a:t>
            </a:r>
            <a:r>
              <a:rPr lang="cs-CZ" b="1" i="1" dirty="0" smtClean="0"/>
              <a:t>(v rámci manželské hádky vyhodíte z okna počítač, protože manželka sedí pořád na </a:t>
            </a:r>
            <a:r>
              <a:rPr lang="cs-CZ" b="1" i="1" dirty="0" err="1" smtClean="0"/>
              <a:t>facebooku</a:t>
            </a:r>
            <a:r>
              <a:rPr lang="cs-CZ" b="1" i="1" dirty="0" smtClean="0"/>
              <a:t> a ten poškodí pod okny stojící automobil souseda)</a:t>
            </a:r>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xmlns="" val="1512994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TextovéPole 3"/>
          <p:cNvSpPr txBox="1"/>
          <p:nvPr/>
        </p:nvSpPr>
        <p:spPr>
          <a:xfrm>
            <a:off x="323528" y="548679"/>
            <a:ext cx="8496944" cy="5693866"/>
          </a:xfrm>
          <a:prstGeom prst="rect">
            <a:avLst/>
          </a:prstGeom>
          <a:noFill/>
        </p:spPr>
        <p:txBody>
          <a:bodyPr wrap="square" rtlCol="0">
            <a:spAutoFit/>
          </a:bodyPr>
          <a:lstStyle/>
          <a:p>
            <a:pPr lvl="0" algn="just"/>
            <a:r>
              <a:rPr lang="cs-CZ" sz="2400" b="1" dirty="0"/>
              <a:t>O</a:t>
            </a:r>
            <a:r>
              <a:rPr lang="cs-CZ" sz="2400" b="1" dirty="0" smtClean="0"/>
              <a:t>dpovědnost v občanském právu</a:t>
            </a:r>
            <a:endParaRPr lang="cs-CZ" sz="2000" b="1" u="sng" dirty="0" smtClean="0"/>
          </a:p>
          <a:p>
            <a:pPr algn="just"/>
            <a:endParaRPr lang="cs-CZ" sz="2000" b="1" u="sng" dirty="0" smtClean="0"/>
          </a:p>
          <a:p>
            <a:pPr lvl="0" algn="just"/>
            <a:r>
              <a:rPr lang="cs-CZ" sz="2000" b="1" dirty="0"/>
              <a:t>škoda 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xmlns="" val="366704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xmlns="" val="2707673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xmlns=""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323528" y="-772150"/>
            <a:ext cx="8208912" cy="735586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endParaRPr lang="cs-CZ" sz="2400" b="1" dirty="0"/>
          </a:p>
          <a:p>
            <a:pPr lvl="0" algn="just"/>
            <a:endParaRPr lang="cs-CZ" sz="2400" b="1" dirty="0" smtClean="0"/>
          </a:p>
          <a:p>
            <a:r>
              <a:rPr lang="cs-CZ" sz="2400" b="1" dirty="0"/>
              <a:t>Způsob a výše </a:t>
            </a:r>
            <a:r>
              <a:rPr lang="cs-CZ" sz="2400" b="1" dirty="0" smtClean="0"/>
              <a:t>náhrady</a:t>
            </a:r>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p>
          <a:p>
            <a:r>
              <a:rPr lang="cs-CZ" sz="2000" dirty="0"/>
              <a:t> </a:t>
            </a:r>
          </a:p>
          <a:p>
            <a:r>
              <a:rPr lang="cs-CZ" sz="2000" dirty="0" smtClean="0"/>
              <a:t>možnost </a:t>
            </a:r>
            <a:r>
              <a:rPr lang="cs-CZ" sz="2000" dirty="0"/>
              <a:t>snížení náhrady z důvodů zvláštního zřetele </a:t>
            </a:r>
            <a:r>
              <a:rPr lang="cs-CZ" sz="2000" dirty="0" smtClean="0"/>
              <a:t>hodných (§ 2953 OZ)</a:t>
            </a:r>
          </a:p>
          <a:p>
            <a:r>
              <a:rPr lang="cs-CZ" sz="2000" dirty="0" smtClean="0"/>
              <a:t>možnost </a:t>
            </a:r>
            <a:r>
              <a:rPr lang="cs-CZ" sz="2000" dirty="0"/>
              <a:t>poškozeného uspokojit se z věcí, které škůdce nabyl trestnou </a:t>
            </a:r>
            <a:r>
              <a:rPr lang="cs-CZ" sz="2000" dirty="0" smtClean="0"/>
              <a:t>činností (§</a:t>
            </a:r>
            <a:r>
              <a:rPr lang="cs-CZ" sz="2000" dirty="0"/>
              <a:t>2954 </a:t>
            </a:r>
            <a:r>
              <a:rPr lang="cs-CZ" sz="2000" dirty="0" smtClean="0"/>
              <a:t>OZ)</a:t>
            </a:r>
          </a:p>
          <a:p>
            <a:r>
              <a:rPr lang="cs-CZ" sz="2000" dirty="0" smtClean="0"/>
              <a:t>náhrada </a:t>
            </a:r>
            <a:r>
              <a:rPr lang="cs-CZ" sz="2000" dirty="0"/>
              <a:t>při poranění zvířete (hradí se účelně vynaložené náklady spojené s péčí o zdraví zraněného </a:t>
            </a:r>
            <a:r>
              <a:rPr lang="cs-CZ" sz="2000" dirty="0" smtClean="0"/>
              <a:t>zvířete, </a:t>
            </a:r>
            <a:r>
              <a:rPr lang="cs-CZ" sz="2000" b="1" i="1" dirty="0" smtClean="0"/>
              <a:t>cena morčete 100 Kč, veterinární péče za 2.000 Kč je možná</a:t>
            </a:r>
            <a:r>
              <a:rPr lang="cs-CZ" sz="2000" dirty="0" smtClean="0"/>
              <a:t>). </a:t>
            </a:r>
            <a:r>
              <a:rPr lang="cs-CZ" sz="2000" dirty="0"/>
              <a:t> </a:t>
            </a:r>
          </a:p>
          <a:p>
            <a:pPr lvl="0" algn="just"/>
            <a:endParaRPr lang="cs-CZ" sz="2000" dirty="0"/>
          </a:p>
          <a:p>
            <a:pPr lvl="0" algn="just"/>
            <a:endParaRPr lang="cs-CZ" sz="2400" b="1" dirty="0" smtClean="0"/>
          </a:p>
        </p:txBody>
      </p:sp>
    </p:spTree>
    <p:extLst>
      <p:ext uri="{BB962C8B-B14F-4D97-AF65-F5344CB8AC3E}">
        <p14:creationId xmlns:p14="http://schemas.microsoft.com/office/powerpoint/2010/main" xmlns="" val="181508053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2653</TotalTime>
  <Words>747</Words>
  <Application>Microsoft Office PowerPoint</Application>
  <PresentationFormat>Předvádění na obrazovce (4:3)</PresentationFormat>
  <Paragraphs>200</Paragraphs>
  <Slides>14</Slides>
  <Notes>3</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sady Office</vt:lpstr>
      <vt:lpstr>OBČANSKÉ PRÁVO-ODPOVĚDNOST V OBČANSKÉM PRÁVU (26. 11. 2019)</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martomi1</cp:lastModifiedBy>
  <cp:revision>207</cp:revision>
  <dcterms:created xsi:type="dcterms:W3CDTF">2015-09-08T17:35:18Z</dcterms:created>
  <dcterms:modified xsi:type="dcterms:W3CDTF">2019-11-26T11:08:43Z</dcterms:modified>
</cp:coreProperties>
</file>