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3" r:id="rId4"/>
    <p:sldId id="266" r:id="rId5"/>
    <p:sldId id="267" r:id="rId6"/>
    <p:sldId id="285" r:id="rId7"/>
    <p:sldId id="258" r:id="rId8"/>
    <p:sldId id="275" r:id="rId9"/>
    <p:sldId id="263" r:id="rId10"/>
    <p:sldId id="282" r:id="rId11"/>
    <p:sldId id="261" r:id="rId12"/>
    <p:sldId id="276" r:id="rId13"/>
    <p:sldId id="277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8E05-815E-4620-8517-654A0803A872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D3A8-5C71-4257-9D02-C7466ECC0284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67E5-F760-4BD2-8470-4DEC586677DC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F5B8-73BF-4107-8182-A108046226EE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61AC-CF1C-44C6-897A-96D9DAE66A46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D304-E3C1-432A-9064-52F2763D48AD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E1FA-F168-4251-A473-3393075CD816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2649-7A92-4636-82E9-05CC59C6DC86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064D-CC10-41B0-8777-328FC2A1330F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B79E-7151-4475-96CA-E97782E86ACB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AE04-2535-44E2-A9D4-F1559BDACFC1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E07B-E817-4D53-ACD8-FF402BB968F1}" type="datetime1">
              <a:rPr lang="cs-CZ" smtClean="0"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Přednáška </a:t>
            </a:r>
            <a:r>
              <a:rPr lang="cs-CZ" sz="4000" b="1" dirty="0"/>
              <a:t>č. 2 (</a:t>
            </a:r>
            <a:r>
              <a:rPr lang="cs-CZ" sz="4000" b="1" dirty="0" smtClean="0"/>
              <a:t>01. </a:t>
            </a:r>
            <a:r>
              <a:rPr lang="cs-CZ" sz="4000" b="1" dirty="0"/>
              <a:t>10. </a:t>
            </a:r>
            <a:r>
              <a:rPr lang="cs-CZ" sz="4000" b="1" dirty="0" smtClean="0"/>
              <a:t>2019)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/>
              <a:t>Základní pojmy, </a:t>
            </a:r>
            <a:r>
              <a:rPr lang="cs-CZ" sz="4000" b="1" dirty="0"/>
              <a:t>Právní norma a prameny práva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Márton,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 smtClean="0"/>
              <a:t>4)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chovat se tak, jak zákon výslovně dovoluje, ale také tak, pokud mu v tom zákon nebrání </a:t>
            </a:r>
          </a:p>
          <a:p>
            <a:endParaRPr lang="cs-CZ" sz="2000" dirty="0" smtClean="0"/>
          </a:p>
          <a:p>
            <a:r>
              <a:rPr lang="cs-CZ" sz="1400" b="1" dirty="0" smtClean="0"/>
              <a:t>čl. 2 odst. 4 Ústavy (srov. též čl. 2 odst. 3 Listiny základních práv a svobod)</a:t>
            </a:r>
          </a:p>
          <a:p>
            <a:r>
              <a:rPr lang="cs-CZ" sz="1400" b="1" i="1" dirty="0" smtClean="0"/>
              <a:t>Každý občan může činit, co není zákonem zakázáno, a nikdo nesmí být nucen činit, co zákon neukládá.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</a:t>
            </a:r>
            <a:r>
              <a:rPr lang="cs-CZ" sz="2000" dirty="0"/>
              <a:t>požadovat určitou míru chování od jiného, aby se zdržel rušení oprávněného </a:t>
            </a:r>
            <a:r>
              <a:rPr lang="cs-CZ" sz="2000" dirty="0" smtClean="0"/>
              <a:t>chování</a:t>
            </a:r>
          </a:p>
          <a:p>
            <a:pPr marL="342900" indent="-342900" algn="just"/>
            <a:r>
              <a:rPr lang="cs-CZ" sz="2000" dirty="0" smtClean="0"/>
              <a:t>      </a:t>
            </a:r>
            <a:r>
              <a:rPr lang="cs-CZ" sz="1400" dirty="0" smtClean="0"/>
              <a:t>§ </a:t>
            </a:r>
            <a:r>
              <a:rPr lang="cs-CZ" sz="1400" b="1" dirty="0" smtClean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 smtClean="0"/>
              <a:t>         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 smtClean="0"/>
          </a:p>
          <a:p>
            <a:pPr marL="342900" indent="-342900" algn="just"/>
            <a:r>
              <a:rPr lang="cs-CZ" sz="1400" b="1" dirty="0" smtClean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 smtClean="0"/>
          </a:p>
          <a:p>
            <a:pPr marL="342900" indent="-342900" algn="just"/>
            <a:r>
              <a:rPr lang="cs-CZ" sz="1400" b="1" dirty="0" smtClean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 smtClean="0"/>
              <a:t>subjektivní právo je pojmem párovým, jemuž odpovídá pojem </a:t>
            </a:r>
            <a:r>
              <a:rPr lang="cs-CZ" u="sng" dirty="0" smtClean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</a:t>
            </a:r>
            <a:r>
              <a:rPr lang="cs-CZ" sz="1200" dirty="0" smtClean="0"/>
              <a:t>becně vyjádřená zásadou </a:t>
            </a:r>
            <a:r>
              <a:rPr lang="cs-CZ" sz="1200" dirty="0" err="1" smtClean="0"/>
              <a:t>neminem</a:t>
            </a:r>
            <a:r>
              <a:rPr lang="cs-CZ" sz="1200" dirty="0" smtClean="0"/>
              <a:t> </a:t>
            </a:r>
            <a:r>
              <a:rPr lang="cs-CZ" sz="1200" dirty="0" err="1" smtClean="0"/>
              <a:t>laedere</a:t>
            </a:r>
            <a:r>
              <a:rPr lang="cs-CZ" sz="1200" dirty="0" smtClean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 smtClean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Subjektivní práva absolutní a relativní</a:t>
            </a:r>
            <a:endParaRPr lang="cs-CZ" sz="2400" b="1" dirty="0"/>
          </a:p>
          <a:p>
            <a:endParaRPr lang="cs-CZ" sz="2000" b="1" dirty="0"/>
          </a:p>
          <a:p>
            <a:pPr algn="just"/>
            <a:r>
              <a:rPr lang="cs-CZ" sz="2000" b="1" dirty="0" smtClean="0"/>
              <a:t>Absolutní </a:t>
            </a:r>
            <a:r>
              <a:rPr lang="cs-CZ" sz="2000" dirty="0" smtClean="0"/>
              <a:t>– práva, která působí 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</a:t>
            </a:r>
            <a:r>
              <a:rPr lang="cs-CZ" sz="2000" dirty="0" smtClean="0"/>
              <a:t>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vlastnictví je všeobecné a svrchované právní panství nad věcí, vlastník může svou věc držet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possisendi</a:t>
            </a:r>
            <a:r>
              <a:rPr lang="cs-CZ" sz="2000" dirty="0" smtClean="0"/>
              <a:t>), užívat (ius </a:t>
            </a:r>
            <a:r>
              <a:rPr lang="cs-CZ" sz="2000" dirty="0" err="1" smtClean="0"/>
              <a:t>utendi</a:t>
            </a:r>
            <a:r>
              <a:rPr lang="cs-CZ" sz="2000" dirty="0" smtClean="0"/>
              <a:t>), požívat (ius </a:t>
            </a:r>
            <a:r>
              <a:rPr lang="cs-CZ" sz="2000" dirty="0" err="1" smtClean="0"/>
              <a:t>fruendi</a:t>
            </a:r>
            <a:r>
              <a:rPr lang="cs-CZ" sz="2000" dirty="0" smtClean="0"/>
              <a:t>), nakládat s ní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disponendi</a:t>
            </a:r>
            <a:r>
              <a:rPr lang="cs-CZ" sz="2000" dirty="0" smtClean="0"/>
              <a:t>), právo věc zničit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abutendi</a:t>
            </a:r>
            <a:r>
              <a:rPr lang="cs-CZ" sz="2000" dirty="0" smtClean="0"/>
              <a:t>), opustit jí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dereliquendi</a:t>
            </a:r>
            <a:r>
              <a:rPr lang="cs-CZ" sz="2000" dirty="0" smtClean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</a:t>
            </a:r>
            <a:r>
              <a:rPr lang="cs-CZ" sz="2000" dirty="0" smtClean="0"/>
              <a:t>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působí </a:t>
            </a:r>
            <a:r>
              <a:rPr lang="cs-CZ" sz="2000" dirty="0"/>
              <a:t>v relaci k určitému subjektu povinnosti, resp. subjektům </a:t>
            </a:r>
            <a:r>
              <a:rPr lang="cs-CZ" sz="2000" dirty="0" smtClean="0"/>
              <a:t>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dvoustranný, resp. vícestranný vztah vyjádřený jednotlivými právy a povinnostmi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 smtClean="0"/>
              <a:t>vydlužitel</a:t>
            </a:r>
            <a:r>
              <a:rPr lang="cs-CZ" sz="2000" dirty="0" smtClean="0"/>
              <a:t>, nájemce – pronajímatel), kteří mají korelativní práva a povinnosti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Relativní</a:t>
            </a:r>
            <a:r>
              <a:rPr lang="cs-CZ" sz="2000" dirty="0" smtClean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 smtClean="0"/>
              <a:t>Korelativní</a:t>
            </a:r>
            <a:r>
              <a:rPr lang="cs-CZ" sz="2000" dirty="0" smtClean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právních norem</a:t>
            </a:r>
          </a:p>
          <a:p>
            <a:endParaRPr lang="cs-CZ" sz="2400" b="1" dirty="0" smtClean="0"/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</a:t>
            </a:r>
            <a:r>
              <a:rPr lang="cs-CZ" sz="2000" b="1" dirty="0" smtClean="0"/>
              <a:t>rávní norma </a:t>
            </a:r>
            <a:r>
              <a:rPr lang="cs-CZ" sz="2000" dirty="0" smtClean="0"/>
              <a:t>je normou, jejímž </a:t>
            </a:r>
            <a:r>
              <a:rPr lang="cs-CZ" sz="2000" b="1" dirty="0" smtClean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 </a:t>
            </a:r>
            <a:r>
              <a:rPr lang="cs-CZ" sz="2000" dirty="0" smtClean="0"/>
              <a:t>jsou státem buďto přímo vydávány, anebo státem uznávány, a které </a:t>
            </a:r>
            <a:r>
              <a:rPr lang="cs-CZ" sz="2000" b="1" dirty="0" smtClean="0"/>
              <a:t>tvoří a naplňují obsah pramenů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rávní normou nerozumíme jednotlivé právní předpisy, nýbrž jen jednotlivá v nich obsažená </a:t>
            </a:r>
            <a:r>
              <a:rPr lang="cs-CZ" sz="2000" b="1" dirty="0" smtClean="0"/>
              <a:t>obecně závazná pravidla chování</a:t>
            </a:r>
            <a:r>
              <a:rPr lang="cs-CZ" sz="2000" dirty="0" smtClean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Právní věda obecně vymezuje vnitřní </a:t>
            </a:r>
            <a:r>
              <a:rPr lang="cs-CZ" sz="2000" b="1" dirty="0" smtClean="0"/>
              <a:t>strukturu právní normy </a:t>
            </a:r>
            <a:r>
              <a:rPr lang="cs-CZ" sz="2000" dirty="0" smtClean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hypotéza</a:t>
            </a:r>
            <a:r>
              <a:rPr lang="cs-CZ" sz="2000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dispozice</a:t>
            </a:r>
            <a:r>
              <a:rPr lang="cs-CZ" sz="2000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sankce</a:t>
            </a:r>
            <a:r>
              <a:rPr lang="cs-CZ" sz="2000" dirty="0" smtClean="0"/>
              <a:t> </a:t>
            </a:r>
            <a:r>
              <a:rPr lang="cs-CZ" sz="2000" dirty="0"/>
              <a:t>(újma za porušení právních povinností stanovených v dispozici právní </a:t>
            </a:r>
            <a:r>
              <a:rPr lang="cs-CZ" sz="2000" dirty="0" smtClean="0"/>
              <a:t>normy)</a:t>
            </a:r>
          </a:p>
          <a:p>
            <a:pPr algn="just"/>
            <a:r>
              <a:rPr lang="cs-CZ" sz="2000" dirty="0" smtClean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 smtClean="0"/>
              <a:t>„Tomáš Garrigue Masaryk se zasloužil o stát.“ (§ 1 odst. 1 zákona č. 22/1930 Sb., o zásluhách T.G. Masaryka)</a:t>
            </a:r>
            <a:endParaRPr lang="cs-CZ" sz="1400" i="1" dirty="0"/>
          </a:p>
          <a:p>
            <a:pPr algn="just"/>
            <a:r>
              <a:rPr lang="cs-CZ" sz="1400" i="1" dirty="0" smtClean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právních norem</a:t>
            </a:r>
            <a:endParaRPr lang="cs-CZ" sz="2400" b="1" dirty="0"/>
          </a:p>
          <a:p>
            <a:endParaRPr lang="cs-CZ" altLang="cs-CZ" sz="1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 smtClean="0"/>
              <a:t>Dispozitivní norma</a:t>
            </a:r>
            <a:r>
              <a:rPr lang="cs-CZ" altLang="cs-CZ" sz="2000" dirty="0" smtClean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 smtClean="0"/>
              <a:t>inominátní</a:t>
            </a:r>
            <a:r>
              <a:rPr lang="cs-CZ" altLang="cs-CZ" sz="2000" b="1" dirty="0" smtClean="0"/>
              <a:t> 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 smtClean="0"/>
              <a:t>Kogentní norma</a:t>
            </a:r>
            <a:r>
              <a:rPr lang="cs-CZ" altLang="cs-CZ" sz="2000" dirty="0" smtClean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právní normy, jež obsahují pravidla chování, která musejí být subjekty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zákaz určitého chování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 smtClean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 smtClean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právní normy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</a:t>
            </a:r>
            <a:r>
              <a:rPr lang="cs-CZ" dirty="0" smtClean="0"/>
              <a:t>veřejné moci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orgánů státu </a:t>
            </a:r>
            <a:r>
              <a:rPr lang="cs-CZ" dirty="0"/>
              <a:t>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právní normy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 právní normy</a:t>
            </a:r>
            <a:r>
              <a:rPr lang="cs-CZ" dirty="0" smtClean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Právní normy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právní normy představuje ukončení jeho účinnosti. K ukončení platnosti právní normy může dojít buď </a:t>
            </a:r>
            <a:r>
              <a:rPr lang="cs-CZ" b="1" dirty="0" smtClean="0"/>
              <a:t>uplynutím stanovené doby</a:t>
            </a:r>
            <a:r>
              <a:rPr lang="cs-CZ" dirty="0" smtClean="0"/>
              <a:t>, anebo předepsaným způsobem provedeným </a:t>
            </a:r>
            <a:r>
              <a:rPr lang="cs-CZ" b="1" dirty="0" smtClean="0"/>
              <a:t>zrušením nebo změnou</a:t>
            </a:r>
            <a:r>
              <a:rPr lang="cs-CZ" dirty="0" smtClean="0"/>
              <a:t>. Výjimku tvoří </a:t>
            </a:r>
            <a:r>
              <a:rPr lang="cs-CZ" b="1" dirty="0" smtClean="0"/>
              <a:t>retribuční zákonodárství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Úvod do studia práva, JUDr. Michal Márton,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</a:t>
            </a:r>
            <a:r>
              <a:rPr lang="cs-CZ" sz="2000" b="1" dirty="0" smtClean="0"/>
              <a:t>norem (pravidel), </a:t>
            </a:r>
            <a:r>
              <a:rPr lang="cs-CZ" sz="2000" b="1" dirty="0"/>
              <a:t>které jsou </a:t>
            </a:r>
            <a:r>
              <a:rPr lang="cs-CZ" sz="2000" b="1" dirty="0" smtClean="0"/>
              <a:t>vytvořeny v určité formě (prameny práva) a vynutitelné </a:t>
            </a:r>
            <a:r>
              <a:rPr lang="cs-CZ" sz="2000" b="1" dirty="0"/>
              <a:t>státní mocí, a to na rozdíl od jiných norem: např. etických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B. kouří cigaretu v bytě nekuřáků = porušuje toliko etické pravidlo</a:t>
            </a:r>
            <a:r>
              <a:rPr lang="cs-CZ" sz="1400" b="1" dirty="0" smtClean="0"/>
              <a:t>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 smtClean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</a:t>
            </a:r>
            <a:r>
              <a:rPr lang="cs-CZ" sz="2000" b="1" dirty="0" smtClean="0"/>
              <a:t>), obvykle morálka a principy etiky jsou ještě přísnější než právo</a:t>
            </a:r>
          </a:p>
          <a:p>
            <a:pPr algn="just"/>
            <a:endParaRPr lang="cs-CZ" sz="1200" b="1" u="sng" dirty="0" smtClean="0"/>
          </a:p>
          <a:p>
            <a:pPr algn="just"/>
            <a:r>
              <a:rPr lang="cs-CZ" sz="1200" b="1" u="sng" dirty="0" smtClean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</a:t>
            </a:r>
            <a:r>
              <a:rPr lang="cs-CZ" sz="1400" b="1" dirty="0" smtClean="0"/>
              <a:t>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sz="2000" dirty="0" smtClean="0"/>
              <a:t>je vymezena okruhem vztahů, v nichž se právní norma uplatňuje, rozlišuje se </a:t>
            </a:r>
            <a:r>
              <a:rPr lang="cs-CZ" sz="2000" b="1" dirty="0" smtClean="0"/>
              <a:t>místní, časová, osobní a věcná působnost právních norem.</a:t>
            </a:r>
            <a:endParaRPr lang="cs-CZ" sz="2000" dirty="0" smtClean="0"/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</a:t>
            </a:r>
            <a:r>
              <a:rPr lang="cs-CZ" sz="2400" b="1" smtClean="0"/>
              <a:t>právních norem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 smtClean="0"/>
              <a:t>→ </a:t>
            </a:r>
            <a:r>
              <a:rPr lang="cs-CZ" sz="2000" dirty="0" smtClean="0"/>
              <a:t>ohraničuje působnost právní normy prostorově, čili </a:t>
            </a:r>
            <a:r>
              <a:rPr lang="cs-CZ" sz="2000" b="1" dirty="0" smtClean="0"/>
              <a:t>řeší otázku, v jakém územním prostoru právní norma působí</a:t>
            </a:r>
            <a:r>
              <a:rPr lang="cs-CZ" sz="2000" dirty="0" smtClean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na území celého státu</a:t>
            </a:r>
            <a:r>
              <a:rPr lang="cs-CZ" sz="2000" dirty="0" smtClean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obvodu krajů</a:t>
            </a:r>
            <a:r>
              <a:rPr lang="cs-CZ" sz="2000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či správním obvodu obcí</a:t>
            </a:r>
            <a:r>
              <a:rPr lang="cs-CZ" sz="2000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právních nore</a:t>
            </a:r>
            <a:r>
              <a:rPr lang="cs-CZ" sz="2400" b="1" dirty="0"/>
              <a:t>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 smtClean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Platnost</a:t>
            </a:r>
            <a:r>
              <a:rPr lang="cs-CZ" sz="2000" dirty="0"/>
              <a:t> </a:t>
            </a:r>
            <a:r>
              <a:rPr lang="cs-CZ" sz="2000" dirty="0" smtClean="0"/>
              <a:t>= norma se stala součástí právního řádu (vyhlášena předepsaným způsobem)</a:t>
            </a:r>
          </a:p>
          <a:p>
            <a:pPr algn="just"/>
            <a:r>
              <a:rPr lang="cs-CZ" sz="2000" b="1" dirty="0" smtClean="0"/>
              <a:t>Účinnost = </a:t>
            </a:r>
            <a:r>
              <a:rPr lang="cs-CZ" sz="2000" dirty="0" smtClean="0"/>
              <a:t>podle normy má být postupováno v právních vztazích</a:t>
            </a:r>
          </a:p>
          <a:p>
            <a:pPr algn="just"/>
            <a:r>
              <a:rPr lang="cs-CZ" sz="2000" b="1" dirty="0" err="1" smtClean="0"/>
              <a:t>Legisvakance</a:t>
            </a:r>
            <a:r>
              <a:rPr lang="cs-CZ" sz="2000" b="1" dirty="0" smtClean="0"/>
              <a:t> </a:t>
            </a:r>
            <a:r>
              <a:rPr lang="cs-CZ" sz="2000" dirty="0" smtClean="0"/>
              <a:t>= období mezi platnosti a účinností = veřejnost musí být s normou seznámena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tanoven den účinnosti. „Tento zákon nabývá účinnosti dne 01. 01. 2018“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právní normy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Vyjádřeno ve zrušovacích ustanoveních právního předpisu.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b="1" dirty="0" smtClean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Právní normy </a:t>
            </a:r>
            <a:r>
              <a:rPr lang="cs-CZ" dirty="0" smtClean="0">
                <a:solidFill>
                  <a:srgbClr val="FF0000"/>
                </a:solidFill>
              </a:rPr>
              <a:t>zásadně</a:t>
            </a:r>
            <a:r>
              <a:rPr lang="cs-CZ" dirty="0" smtClean="0"/>
              <a:t> působí do budoucna, </a:t>
            </a:r>
            <a:r>
              <a:rPr lang="cs-CZ" b="1" dirty="0" smtClean="0"/>
              <a:t>zpětná účinnost právních norem se obecně nepřipouští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ákonem dovolená retroaktivita (právo trestní a přestupkové)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právních norem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právní normy okruhem osob, na něž se dané normy vztahují. </a:t>
            </a:r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</a:t>
            </a:r>
            <a:r>
              <a:rPr lang="cs-CZ" dirty="0" smtClean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 smtClean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</a:t>
            </a:r>
          </a:p>
          <a:p>
            <a:pPr algn="just"/>
            <a:endParaRPr lang="cs-CZ" dirty="0" smtClean="0"/>
          </a:p>
          <a:p>
            <a:pPr algn="just"/>
            <a:r>
              <a:rPr lang="cs-CZ" sz="20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Pramen práva v </a:t>
            </a:r>
            <a:r>
              <a:rPr lang="cs-CZ" sz="2000" b="1" dirty="0" smtClean="0"/>
              <a:t>materiálním smyslu</a:t>
            </a:r>
            <a:r>
              <a:rPr lang="cs-CZ" sz="2000" dirty="0" smtClean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 smtClean="0"/>
              <a:t>České a obecně kontinentální právo je právem </a:t>
            </a:r>
            <a:r>
              <a:rPr lang="cs-CZ" sz="2000" b="1" dirty="0" smtClean="0"/>
              <a:t>psaným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Druhy pramenů práva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</a:t>
            </a:r>
            <a:r>
              <a:rPr lang="cs-CZ" dirty="0" smtClean="0"/>
              <a:t>nauka, dobrozdání právníků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 smtClean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obecně závazné normativní akty</a:t>
            </a:r>
            <a:r>
              <a:rPr lang="cs-CZ" altLang="cs-CZ" sz="1600" dirty="0" smtClean="0"/>
              <a:t> – obsahuji pravidla obecně </a:t>
            </a:r>
            <a:r>
              <a:rPr lang="cs-CZ" altLang="cs-CZ" sz="1600" dirty="0"/>
              <a:t>závazná pro </a:t>
            </a:r>
            <a:r>
              <a:rPr lang="cs-CZ" altLang="cs-CZ" sz="1600" dirty="0" smtClean="0"/>
              <a:t>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</a:t>
            </a:r>
            <a:r>
              <a:rPr lang="cs-CZ" altLang="cs-CZ" sz="1600" b="1" dirty="0" smtClean="0"/>
              <a:t>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</a:t>
            </a:r>
            <a:r>
              <a:rPr lang="cs-CZ" sz="1600" b="1" dirty="0" smtClean="0"/>
              <a:t>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 smtClean="0"/>
              <a:t>Evropská </a:t>
            </a:r>
            <a:r>
              <a:rPr lang="cs-CZ" sz="1600" dirty="0"/>
              <a:t>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 smtClean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nauka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práva podle druhu orgánu, který jej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</a:t>
            </a:r>
            <a:r>
              <a:rPr lang="cs-CZ" sz="2400" b="1" dirty="0" smtClean="0"/>
              <a:t>práva </a:t>
            </a:r>
            <a:r>
              <a:rPr lang="cs-CZ" sz="2400" b="1" dirty="0"/>
              <a:t>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 smtClean="0"/>
              <a:t>Prameny vydávané místními (územními) orgány</a:t>
            </a:r>
            <a:r>
              <a:rPr lang="cs-CZ" sz="2000" dirty="0" smtClean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obce ve věcech přeneseného výkonu státní správy (vydávají se na základě zmocnění v zákoně a v jeho mezích).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Úvod do studia práva, JUDr. Michal Márton,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Od etiky k trestní odpovědnosti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Etika</a:t>
            </a:r>
          </a:p>
          <a:p>
            <a:pPr algn="just"/>
            <a:r>
              <a:rPr lang="cs-CZ" sz="2000" i="1" dirty="0" smtClean="0"/>
              <a:t>Ženy</a:t>
            </a:r>
            <a:r>
              <a:rPr lang="cs-CZ" sz="2000" i="1" dirty="0"/>
              <a:t>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 smtClean="0"/>
              <a:t>. </a:t>
            </a:r>
            <a:r>
              <a:rPr lang="cs-CZ" sz="2000" dirty="0" smtClean="0"/>
              <a:t>(Jiří Stanislav Guth Jarkovský)</a:t>
            </a:r>
            <a:endParaRPr lang="cs-CZ" sz="2000" i="1" u="sng" dirty="0" smtClean="0"/>
          </a:p>
          <a:p>
            <a:pPr algn="just"/>
            <a:endParaRPr lang="cs-CZ" sz="2000" b="1" i="1" u="sng" dirty="0" smtClean="0"/>
          </a:p>
          <a:p>
            <a:pPr algn="just"/>
            <a:r>
              <a:rPr lang="cs-CZ" sz="2000" b="1" dirty="0" smtClean="0"/>
              <a:t>Přestupek</a:t>
            </a:r>
          </a:p>
          <a:p>
            <a:pPr algn="just"/>
            <a:r>
              <a:rPr lang="cs-CZ" sz="2000" i="1" dirty="0" smtClean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Trestný čin</a:t>
            </a:r>
          </a:p>
          <a:p>
            <a:pPr algn="just"/>
            <a:r>
              <a:rPr lang="cs-CZ" sz="2000" i="1" dirty="0" smtClean="0"/>
              <a:t>Kdo jinému úmyslně ublíží na zdraví, bude potrestán odnětím svobody od 6 měsíců do 3 let.</a:t>
            </a:r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r>
              <a:rPr lang="cs-CZ" altLang="cs-CZ" sz="5400" b="1" dirty="0" smtClean="0"/>
              <a:t>DĚKUJI ZA POZORNOST</a:t>
            </a: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/>
              <a:t>Právo</a:t>
            </a:r>
          </a:p>
          <a:p>
            <a:pPr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000" dirty="0" smtClean="0"/>
              <a:t>je fenoménem společenským, společenství lidí je různorodý organismus, který potřebuje formu regulace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r>
              <a:rPr lang="cs-CZ" sz="2000" dirty="0" smtClean="0"/>
              <a:t>jedná se o </a:t>
            </a:r>
            <a:r>
              <a:rPr lang="cs-CZ" sz="2000" b="1" dirty="0" smtClean="0"/>
              <a:t>normativní systém</a:t>
            </a:r>
            <a:r>
              <a:rPr lang="cs-CZ" sz="2000" dirty="0" smtClean="0"/>
              <a:t>, ale nikoli jediný (vedle něj stojí normy etické, náboženské, které dříve byly a např. v islámském právním systému jsou dodnes vynutitelné)</a:t>
            </a:r>
          </a:p>
          <a:p>
            <a:pPr algn="just">
              <a:buNone/>
            </a:pPr>
            <a:r>
              <a:rPr lang="cs-CZ" sz="1400" dirty="0" smtClean="0"/>
              <a:t>Příklady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dirty="0" smtClean="0"/>
              <a:t>rozvod podle církevního práva a světského </a:t>
            </a:r>
            <a:r>
              <a:rPr lang="cs-CZ" sz="1400" dirty="0" smtClean="0"/>
              <a:t>práva </a:t>
            </a:r>
            <a:endParaRPr lang="cs-CZ" sz="1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dirty="0" smtClean="0"/>
              <a:t>titul JUDr</a:t>
            </a:r>
            <a:r>
              <a:rPr lang="cs-CZ" sz="1400" dirty="0" smtClean="0"/>
              <a:t>. = doktor obojího (církevního a světského práva)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400" dirty="0" smtClean="0"/>
              <a:t>Neplatné manželství podle </a:t>
            </a:r>
            <a:r>
              <a:rPr lang="cs-CZ" sz="1400" b="1" dirty="0" smtClean="0"/>
              <a:t>světského práva </a:t>
            </a:r>
            <a:r>
              <a:rPr lang="cs-CZ" sz="1400" dirty="0" smtClean="0"/>
              <a:t>(vznikne, ale je neplatné od počátku)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se ženatým mužem nebo vdanou ženou, tj. v rozporu s principem monogamie;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mezi předky a potomky (tj. v linii přímé) nebo mezi sourozenci (tj. ve druhém stupni linie kolaterální), což platí nejen pro příbuzenství pokrevní, nýbrž i pro vztahy založené osvojením, dokud toto osvojení trvá (jde o tzv. legální příbuzenství);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nezletilým starším šestnácti let, leda by mu soud z důležitých důvodů uzavření manželství povolil;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osobou </a:t>
            </a:r>
            <a:r>
              <a:rPr lang="cs-CZ" sz="1400" dirty="0" smtClean="0"/>
              <a:t>omezenou ve svéprávnosti, osobou stiženou duševní poruchou, jež by měla za následek neplatnost právního jednání;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v důsledku bezprávné výhrůžky anebo omylu týkajícího se buď totožnosti jednoho ze snoubenců (tzv. </a:t>
            </a:r>
            <a:r>
              <a:rPr lang="cs-CZ" sz="1400" dirty="0" err="1"/>
              <a:t>error</a:t>
            </a:r>
            <a:r>
              <a:rPr lang="cs-CZ" sz="1400" dirty="0"/>
              <a:t> in persona) nebo povahy právního úkonu uzavírání manželství (tzv. </a:t>
            </a:r>
            <a:r>
              <a:rPr lang="cs-CZ" sz="1400" dirty="0" err="1"/>
              <a:t>error</a:t>
            </a:r>
            <a:r>
              <a:rPr lang="cs-CZ" sz="1400" dirty="0"/>
              <a:t> in </a:t>
            </a:r>
            <a:r>
              <a:rPr lang="cs-CZ" sz="1400" dirty="0" err="1"/>
              <a:t>negotio</a:t>
            </a:r>
            <a:r>
              <a:rPr lang="cs-CZ" sz="1400" dirty="0" smtClean="0"/>
              <a:t>).</a:t>
            </a:r>
            <a:endParaRPr lang="cs-CZ" alt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 smtClean="0"/>
              <a:t>Zdánlivé manželství podle </a:t>
            </a:r>
            <a:r>
              <a:rPr lang="cs-CZ" sz="1200" b="1" dirty="0" smtClean="0"/>
              <a:t>světského práva</a:t>
            </a:r>
          </a:p>
          <a:p>
            <a:pPr algn="just"/>
            <a:endParaRPr lang="cs-CZ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pod vynucením manželského souhlasu muže či ženy za pomoci fyzického násilí (vis </a:t>
            </a:r>
            <a:r>
              <a:rPr lang="cs-CZ" sz="1200" dirty="0" err="1" smtClean="0"/>
              <a:t>absoluta</a:t>
            </a:r>
            <a:r>
              <a:rPr lang="cs-CZ" sz="1200" dirty="0" smtClean="0"/>
              <a:t>);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 nezletilým </a:t>
            </a:r>
            <a:r>
              <a:rPr lang="cs-CZ" sz="1200" dirty="0"/>
              <a:t>mladším šestnácti 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bez dodržení základních podmínek stanovených v zákoně, tj.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vůbec absentovalo souhlasné prohlášení o vstupu do manželství;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mělo být uzavíráno mezi osobami téhož pohlaví;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bylo uzavíráno před jiným než kompetentním orgánem (municipálním či církevním);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 snoubenci (v případě církevního sňatku) neměli platné osvědčení matričního úřadu o způsobilosti k uzavření manželství, jež se předkládá oddávajícímu;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(v případě manželství uzavíraného prostřednictvím zástupce) v plné moci nebyl označen druhý snoubenec, s nímž má být manželství uzavřeno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 smtClean="0"/>
              <a:t>Neplatnost (nulita) manželství podle </a:t>
            </a:r>
            <a:r>
              <a:rPr lang="cs-CZ" sz="1200" b="1" dirty="0" smtClean="0"/>
              <a:t>kanonického práva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a</a:t>
            </a:r>
            <a:r>
              <a:rPr lang="cs-CZ" sz="1200" dirty="0" smtClean="0"/>
              <a:t>bsence kvalifikované formy podle kanonického práva (jedna ze stran je katolík) a je uzavřeno v civilní formě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e</a:t>
            </a:r>
            <a:r>
              <a:rPr lang="cs-CZ" sz="1200" dirty="0" smtClean="0"/>
              <a:t>xistence </a:t>
            </a:r>
            <a:r>
              <a:rPr lang="cs-CZ" sz="1200" dirty="0" err="1" smtClean="0"/>
              <a:t>impedimenta</a:t>
            </a:r>
            <a:r>
              <a:rPr lang="cs-CZ" sz="1200" dirty="0" smtClean="0"/>
              <a:t> (manželské překážky) – celkem 12, např. mezi příbuznými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vada manželského souhlasu</a:t>
            </a:r>
            <a:endParaRPr lang="cs-CZ" sz="1200" dirty="0"/>
          </a:p>
          <a:p>
            <a:pPr algn="just"/>
            <a:endParaRPr lang="cs-CZ" sz="1200" b="1" dirty="0" smtClean="0"/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dirty="0" smtClean="0">
                <a:latin typeface="+mj-lt"/>
                <a:cs typeface="Arial" panose="020B0604020202020204" pitchFamily="34" charset="0"/>
              </a:rPr>
              <a:t>představuje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uspořádání právních norem do celku, který má charakter systému, a jeho rozdělení na části (právní odvětví a instituty, apod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.).V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rámci systému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1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) právo mezinárodní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(veřejné) a evropské (dříve komunitární a unijní) a 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vnitrostátní</a:t>
            </a:r>
            <a:endParaRPr lang="cs-CZ" sz="2000" b="1" dirty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2) Právo </a:t>
            </a:r>
            <a:r>
              <a:rPr lang="cs-CZ" sz="2000" b="1" dirty="0"/>
              <a:t>veřejné </a:t>
            </a:r>
            <a:r>
              <a:rPr lang="cs-CZ" sz="2000" b="1" dirty="0" smtClean="0"/>
              <a:t>a právo soukromé</a:t>
            </a:r>
            <a:endParaRPr lang="cs-CZ" sz="2000" b="1" dirty="0"/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</a:t>
            </a:r>
            <a:r>
              <a:rPr lang="cs-CZ" sz="2000" dirty="0" smtClean="0"/>
              <a:t>subjekty právního vztahu jsou </a:t>
            </a:r>
            <a:r>
              <a:rPr lang="cs-CZ" sz="2000" dirty="0"/>
              <a:t>v rovném postavení </a:t>
            </a:r>
            <a:endParaRPr lang="cs-CZ" sz="2000" dirty="0" smtClean="0"/>
          </a:p>
          <a:p>
            <a:pPr marL="342900" indent="-342900" algn="just"/>
            <a:r>
              <a:rPr lang="cs-CZ" sz="2000" i="1" dirty="0" smtClean="0"/>
              <a:t>      (§ </a:t>
            </a:r>
            <a:r>
              <a:rPr lang="cs-CZ" sz="2000" i="1" dirty="0"/>
              <a:t>21 OZ stát se považuje za právnickou osobu)</a:t>
            </a:r>
          </a:p>
          <a:p>
            <a:pPr algn="just"/>
            <a:r>
              <a:rPr lang="cs-CZ" sz="2000" i="1" dirty="0" smtClean="0"/>
              <a:t>       občanské</a:t>
            </a:r>
            <a:r>
              <a:rPr lang="cs-CZ" sz="2000" i="1" dirty="0"/>
              <a:t>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Je mou volbou komu a za kolik prodám svou věc, pronajmu byt atp.</a:t>
            </a:r>
            <a:endParaRPr lang="cs-CZ" sz="2000" dirty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 smtClean="0"/>
              <a:t>      správní</a:t>
            </a:r>
            <a:r>
              <a:rPr lang="cs-CZ" sz="2000" i="1" dirty="0"/>
              <a:t>, </a:t>
            </a:r>
            <a:r>
              <a:rPr lang="cs-CZ" sz="2000" i="1" dirty="0" smtClean="0"/>
              <a:t>trestní, finanční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1400" b="1" dirty="0" smtClean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  <a:endParaRPr lang="cs-CZ" sz="1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 smtClean="0"/>
              <a:t>Rozlišení práva soukromého od práva veřejného není </a:t>
            </a:r>
            <a:r>
              <a:rPr lang="cs-CZ" sz="2000" b="1" u="sng" dirty="0" smtClean="0">
                <a:solidFill>
                  <a:srgbClr val="FF0000"/>
                </a:solidFill>
              </a:rPr>
              <a:t>absolutní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 smtClean="0"/>
              <a:t>Zájmová teorie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 smtClean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</a:t>
            </a:r>
            <a:r>
              <a:rPr lang="cs-CZ" sz="2000" dirty="0" smtClean="0"/>
              <a:t>soubor norem, jež slouží za účelem ochrany zájmů ve společnosti („obecné blaho“) 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</a:t>
            </a:r>
            <a:r>
              <a:rPr lang="cs-CZ" sz="2000" dirty="0" smtClean="0"/>
              <a:t> soubor norem, jež slouží zájmům </a:t>
            </a:r>
            <a:r>
              <a:rPr lang="cs-CZ" sz="2000" dirty="0"/>
              <a:t>jednotlivce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i="1" dirty="0" smtClean="0"/>
              <a:t>vyvlastnění domu </a:t>
            </a:r>
            <a:r>
              <a:rPr lang="cs-CZ" sz="2000" dirty="0" smtClean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r>
              <a:rPr lang="cs-CZ" sz="2000" i="1" dirty="0" smtClean="0"/>
              <a:t>prodej domu </a:t>
            </a:r>
            <a:r>
              <a:rPr lang="cs-CZ" sz="2000" dirty="0" smtClean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stavební řízení </a:t>
            </a:r>
            <a:r>
              <a:rPr lang="cs-CZ" sz="1400" b="1" dirty="0" smtClean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</a:t>
            </a:r>
            <a:r>
              <a:rPr lang="cs-CZ" sz="2000" b="1" dirty="0" smtClean="0"/>
              <a:t>mocenská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soukromé </a:t>
            </a:r>
            <a:r>
              <a:rPr lang="cs-CZ" sz="2000" dirty="0"/>
              <a:t>právo  = účastníci nejsou ve vztahu nadřízenosti a </a:t>
            </a:r>
            <a:r>
              <a:rPr lang="cs-CZ" sz="2000" dirty="0" smtClean="0"/>
              <a:t>podřízenosti (smluvní strany v rámci závazků)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veřejné </a:t>
            </a:r>
            <a:r>
              <a:rPr lang="cs-CZ" sz="2000" dirty="0"/>
              <a:t>právo = jeden subjekt je nadřízen </a:t>
            </a:r>
            <a:r>
              <a:rPr lang="cs-CZ" sz="2000" dirty="0" smtClean="0"/>
              <a:t>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veřejnoprávní smlouvy </a:t>
            </a:r>
            <a:r>
              <a:rPr lang="cs-CZ" sz="1400" dirty="0" smtClean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 smtClean="0"/>
              <a:t>Teorie zvláštního práva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obecné právo </a:t>
            </a:r>
            <a:r>
              <a:rPr lang="cs-CZ" sz="2000" dirty="0" smtClean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zvláštním právem </a:t>
            </a:r>
            <a:r>
              <a:rPr lang="cs-CZ" sz="2000" dirty="0" smtClean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hmotné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subjektivní práva a povinnosti fyzických a právnických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procesní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3896</Words>
  <Application>Microsoft Office PowerPoint</Application>
  <PresentationFormat>Předvádění na obrazovce (4:3)</PresentationFormat>
  <Paragraphs>452</Paragraphs>
  <Slides>30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 Přednáška č. 2 (01. 10. 2019) Základní pojmy, Právní norma a prameny práva v České republice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144</cp:revision>
  <dcterms:created xsi:type="dcterms:W3CDTF">2015-09-08T17:35:18Z</dcterms:created>
  <dcterms:modified xsi:type="dcterms:W3CDTF">2019-09-22T09:40:51Z</dcterms:modified>
</cp:coreProperties>
</file>