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22. 9. 2019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JUDr. Jaromír Richter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Mgr. </a:t>
            </a:r>
            <a:r>
              <a:rPr lang="cs-CZ" b="1" dirty="0" err="1" smtClean="0">
                <a:solidFill>
                  <a:schemeClr val="tx1"/>
                </a:solidFill>
              </a:rPr>
              <a:t>Danuta</a:t>
            </a:r>
            <a:r>
              <a:rPr lang="cs-CZ" b="1" dirty="0" smtClean="0">
                <a:solidFill>
                  <a:schemeClr val="tx1"/>
                </a:solidFill>
              </a:rPr>
              <a:t> Duda,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Přednáška č. 1 </a:t>
            </a:r>
            <a:r>
              <a:rPr lang="cs-CZ" sz="2400" b="1" dirty="0" smtClean="0"/>
              <a:t>(24. 09. 2019)</a:t>
            </a:r>
            <a:endParaRPr lang="cs-CZ" sz="2400" dirty="0"/>
          </a:p>
          <a:p>
            <a:pPr algn="just"/>
            <a:r>
              <a:rPr lang="cs-CZ" sz="2400" dirty="0"/>
              <a:t>Úvod, </a:t>
            </a:r>
            <a:r>
              <a:rPr lang="cs-CZ" sz="2400" dirty="0" smtClean="0"/>
              <a:t>požadavky</a:t>
            </a:r>
            <a:r>
              <a:rPr lang="cs-CZ" sz="2400" dirty="0"/>
              <a:t>, </a:t>
            </a:r>
            <a:r>
              <a:rPr lang="cs-CZ" sz="2400" dirty="0" smtClean="0"/>
              <a:t>právní </a:t>
            </a:r>
            <a:r>
              <a:rPr lang="cs-CZ" sz="2400" dirty="0"/>
              <a:t>norma a prameny práva v České </a:t>
            </a:r>
            <a:r>
              <a:rPr lang="cs-CZ" sz="2400" dirty="0" smtClean="0"/>
              <a:t>republice</a:t>
            </a:r>
            <a:endParaRPr lang="cs-CZ" sz="2400" dirty="0"/>
          </a:p>
          <a:p>
            <a:pPr algn="just"/>
            <a:r>
              <a:rPr lang="cs-CZ" sz="2400" b="1" dirty="0"/>
              <a:t>Přednáška č. 2 (</a:t>
            </a:r>
            <a:r>
              <a:rPr lang="cs-CZ" sz="2400" b="1" dirty="0" smtClean="0"/>
              <a:t>01. </a:t>
            </a:r>
            <a:r>
              <a:rPr lang="cs-CZ" sz="2400" b="1" dirty="0"/>
              <a:t>10. </a:t>
            </a:r>
            <a:r>
              <a:rPr lang="cs-CZ" sz="2400" b="1" dirty="0" smtClean="0"/>
              <a:t>2019)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NKÚ, ČNB</a:t>
            </a:r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3 (</a:t>
            </a:r>
            <a:r>
              <a:rPr lang="cs-CZ" sz="2400" b="1" dirty="0" smtClean="0"/>
              <a:t>08. </a:t>
            </a:r>
            <a:r>
              <a:rPr lang="cs-CZ" sz="2400" b="1" dirty="0"/>
              <a:t>10. </a:t>
            </a:r>
            <a:r>
              <a:rPr lang="cs-CZ" sz="2400" b="1" dirty="0" smtClean="0"/>
              <a:t>2019)</a:t>
            </a:r>
          </a:p>
          <a:p>
            <a:pPr algn="just"/>
            <a:r>
              <a:rPr lang="cs-CZ" sz="2400" dirty="0"/>
              <a:t>Základní lidská práva a </a:t>
            </a:r>
            <a:r>
              <a:rPr lang="cs-CZ" sz="2400" dirty="0" smtClean="0"/>
              <a:t>svobody</a:t>
            </a:r>
            <a:endParaRPr lang="cs-CZ" sz="2400" dirty="0"/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4 (</a:t>
            </a:r>
            <a:r>
              <a:rPr lang="cs-CZ" sz="2400" b="1" dirty="0" smtClean="0"/>
              <a:t>15. </a:t>
            </a:r>
            <a:r>
              <a:rPr lang="cs-CZ" sz="2400" b="1" dirty="0"/>
              <a:t>10. </a:t>
            </a:r>
            <a:r>
              <a:rPr lang="cs-CZ" sz="2400" b="1" dirty="0" smtClean="0"/>
              <a:t>2019)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pPr algn="just"/>
            <a:r>
              <a:rPr lang="cs-CZ" sz="2400" b="1" dirty="0" smtClean="0"/>
              <a:t>Přednáška </a:t>
            </a:r>
            <a:r>
              <a:rPr lang="cs-CZ" sz="2400" b="1" dirty="0"/>
              <a:t>č. 5 (</a:t>
            </a:r>
            <a:r>
              <a:rPr lang="cs-CZ" sz="2400" b="1" dirty="0" smtClean="0"/>
              <a:t>22. </a:t>
            </a:r>
            <a:r>
              <a:rPr lang="cs-CZ" sz="2400" b="1" dirty="0"/>
              <a:t>10. </a:t>
            </a:r>
            <a:r>
              <a:rPr lang="cs-CZ" sz="2400" b="1" dirty="0" smtClean="0"/>
              <a:t>2019)</a:t>
            </a:r>
          </a:p>
          <a:p>
            <a:pPr algn="just"/>
            <a:r>
              <a:rPr lang="cs-CZ" sz="2400" dirty="0"/>
              <a:t>Trestní </a:t>
            </a:r>
            <a:r>
              <a:rPr lang="cs-CZ" sz="2400" dirty="0" smtClean="0"/>
              <a:t>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endParaRPr lang="cs-CZ" sz="24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6 </a:t>
            </a:r>
            <a:r>
              <a:rPr lang="cs-CZ" sz="2200" b="1" dirty="0" smtClean="0"/>
              <a:t>(</a:t>
            </a:r>
            <a:r>
              <a:rPr lang="cs-CZ" sz="2200" b="1" dirty="0" smtClean="0"/>
              <a:t>29</a:t>
            </a:r>
            <a:r>
              <a:rPr lang="cs-CZ" sz="2200" b="1" dirty="0" smtClean="0"/>
              <a:t>. </a:t>
            </a:r>
            <a:r>
              <a:rPr lang="cs-CZ" sz="2200" b="1" dirty="0"/>
              <a:t>10. </a:t>
            </a:r>
            <a:r>
              <a:rPr lang="cs-CZ" sz="2200" b="1" dirty="0" smtClean="0"/>
              <a:t>2019)</a:t>
            </a:r>
            <a:endParaRPr lang="cs-CZ" sz="2200" dirty="0"/>
          </a:p>
          <a:p>
            <a:r>
              <a:rPr lang="cs-CZ" sz="2200" dirty="0"/>
              <a:t>Základní charakteristika občanského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7 (</a:t>
            </a:r>
            <a:r>
              <a:rPr lang="cs-CZ" sz="2200" b="1" dirty="0" smtClean="0"/>
              <a:t>05. </a:t>
            </a:r>
            <a:r>
              <a:rPr lang="cs-CZ" sz="2200" b="1" dirty="0"/>
              <a:t>11. </a:t>
            </a:r>
            <a:r>
              <a:rPr lang="cs-CZ" sz="2200" b="1" dirty="0" smtClean="0"/>
              <a:t>2019)</a:t>
            </a:r>
          </a:p>
          <a:p>
            <a:r>
              <a:rPr lang="cs-CZ" sz="2200" dirty="0"/>
              <a:t>Věcná </a:t>
            </a:r>
            <a:r>
              <a:rPr lang="cs-CZ" sz="2200" dirty="0" smtClean="0"/>
              <a:t>práva</a:t>
            </a:r>
            <a:endParaRPr lang="cs-CZ" sz="2200" dirty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8 (</a:t>
            </a:r>
            <a:r>
              <a:rPr lang="cs-CZ" sz="2200" b="1" dirty="0" smtClean="0"/>
              <a:t>12. </a:t>
            </a:r>
            <a:r>
              <a:rPr lang="cs-CZ" sz="2200" b="1" dirty="0"/>
              <a:t>11. </a:t>
            </a:r>
            <a:r>
              <a:rPr lang="cs-CZ" sz="2200" b="1" dirty="0" smtClean="0"/>
              <a:t>2019)</a:t>
            </a:r>
          </a:p>
          <a:p>
            <a:r>
              <a:rPr lang="cs-CZ" sz="2200" dirty="0"/>
              <a:t>Závazková </a:t>
            </a:r>
            <a:r>
              <a:rPr lang="cs-CZ" sz="2200" dirty="0" smtClean="0"/>
              <a:t>práva</a:t>
            </a:r>
            <a:endParaRPr lang="cs-CZ" sz="2200" dirty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9 </a:t>
            </a:r>
            <a:r>
              <a:rPr lang="cs-CZ" sz="2200" b="1" dirty="0" smtClean="0"/>
              <a:t>(</a:t>
            </a:r>
            <a:r>
              <a:rPr lang="cs-CZ" sz="2200" b="1" dirty="0" smtClean="0"/>
              <a:t>19</a:t>
            </a:r>
            <a:r>
              <a:rPr lang="cs-CZ" sz="2200" b="1" dirty="0" smtClean="0"/>
              <a:t>. </a:t>
            </a:r>
            <a:r>
              <a:rPr lang="cs-CZ" sz="2200" b="1" dirty="0"/>
              <a:t>11. </a:t>
            </a:r>
            <a:r>
              <a:rPr lang="cs-CZ" sz="2200" b="1" dirty="0" smtClean="0"/>
              <a:t>2019)</a:t>
            </a:r>
          </a:p>
          <a:p>
            <a:r>
              <a:rPr lang="cs-CZ" sz="2200" dirty="0" smtClean="0"/>
              <a:t>Závazková práva II.</a:t>
            </a:r>
            <a:endParaRPr lang="cs-CZ" sz="2200" dirty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10 (</a:t>
            </a:r>
            <a:r>
              <a:rPr lang="cs-CZ" sz="2200" b="1" dirty="0" smtClean="0"/>
              <a:t>26. </a:t>
            </a:r>
            <a:r>
              <a:rPr lang="cs-CZ" sz="2200" b="1" dirty="0"/>
              <a:t>11. </a:t>
            </a:r>
            <a:r>
              <a:rPr lang="cs-CZ" sz="2200" b="1" dirty="0" smtClean="0"/>
              <a:t>2019)</a:t>
            </a:r>
            <a:endParaRPr lang="cs-CZ" sz="2200" dirty="0"/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/>
              <a:t>Přednáška č. 11 (</a:t>
            </a:r>
            <a:r>
              <a:rPr lang="cs-CZ" sz="2200" b="1" dirty="0" smtClean="0"/>
              <a:t>03. </a:t>
            </a:r>
            <a:r>
              <a:rPr lang="cs-CZ" sz="2200" b="1" dirty="0"/>
              <a:t>12. </a:t>
            </a:r>
            <a:r>
              <a:rPr lang="cs-CZ" sz="2200" b="1" dirty="0" smtClean="0"/>
              <a:t>2019)</a:t>
            </a:r>
            <a:endParaRPr lang="cs-CZ" sz="2200" dirty="0"/>
          </a:p>
          <a:p>
            <a:r>
              <a:rPr lang="cs-CZ" sz="2200" dirty="0"/>
              <a:t>Občanskoprávní odpovědnost</a:t>
            </a:r>
          </a:p>
          <a:p>
            <a:r>
              <a:rPr lang="cs-CZ" sz="2200" b="1" dirty="0"/>
              <a:t>Přednáška č. 12 (</a:t>
            </a:r>
            <a:r>
              <a:rPr lang="cs-CZ" sz="2200" b="1" dirty="0" smtClean="0"/>
              <a:t>10. </a:t>
            </a:r>
            <a:r>
              <a:rPr lang="cs-CZ" sz="2200" b="1" dirty="0"/>
              <a:t>12. </a:t>
            </a:r>
            <a:r>
              <a:rPr lang="cs-CZ" sz="2200" b="1" dirty="0" smtClean="0"/>
              <a:t>2019)</a:t>
            </a:r>
            <a:endParaRPr lang="cs-CZ" sz="2200" dirty="0"/>
          </a:p>
          <a:p>
            <a:r>
              <a:rPr lang="cs-CZ" sz="2200" dirty="0"/>
              <a:t>Základy práva EU	</a:t>
            </a:r>
          </a:p>
          <a:p>
            <a:r>
              <a:rPr lang="cs-CZ" sz="2200" b="1" dirty="0"/>
              <a:t>Přednáška č. 13 (</a:t>
            </a:r>
            <a:r>
              <a:rPr lang="cs-CZ" sz="2200" b="1" dirty="0" smtClean="0"/>
              <a:t>17. </a:t>
            </a:r>
            <a:r>
              <a:rPr lang="cs-CZ" sz="2200" b="1" dirty="0"/>
              <a:t>12. </a:t>
            </a:r>
            <a:r>
              <a:rPr lang="cs-CZ" sz="2200" b="1" dirty="0" smtClean="0"/>
              <a:t>2019)</a:t>
            </a:r>
            <a:endParaRPr lang="cs-CZ" sz="2200" dirty="0"/>
          </a:p>
          <a:p>
            <a:r>
              <a:rPr lang="cs-CZ" sz="2200" dirty="0" smtClean="0"/>
              <a:t>Shrnutí, rezerva</a:t>
            </a:r>
            <a:endParaRPr lang="cs-CZ" sz="22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Semináře</a:t>
            </a:r>
          </a:p>
          <a:p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rocvičování a prohlubování znalostí </a:t>
            </a:r>
          </a:p>
          <a:p>
            <a:endParaRPr lang="cs-CZ" sz="2400" dirty="0"/>
          </a:p>
          <a:p>
            <a:r>
              <a:rPr lang="cs-CZ" sz="2400" dirty="0"/>
              <a:t>d</a:t>
            </a:r>
            <a:r>
              <a:rPr lang="cs-CZ" sz="2400" dirty="0" smtClean="0"/>
              <a:t>le aktuálního rozvrhu vyjma úvodního týdne 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smtClean="0"/>
              <a:t>povinná účast 60% (7 seminářů z </a:t>
            </a:r>
            <a:r>
              <a:rPr lang="cs-CZ" sz="2400" dirty="0" smtClean="0"/>
              <a:t>12)</a:t>
            </a:r>
            <a:endParaRPr lang="cs-CZ" sz="2400" dirty="0" smtClean="0"/>
          </a:p>
          <a:p>
            <a:endParaRPr lang="cs-CZ" sz="2400" b="1" dirty="0"/>
          </a:p>
          <a:p>
            <a:r>
              <a:rPr lang="cs-CZ" sz="2400" b="1" dirty="0" smtClean="0"/>
              <a:t>Vedoucí seminářů:</a:t>
            </a:r>
          </a:p>
          <a:p>
            <a:endParaRPr lang="cs-CZ" sz="2400" b="1" dirty="0"/>
          </a:p>
          <a:p>
            <a:r>
              <a:rPr lang="cs-CZ" sz="2400" dirty="0" smtClean="0"/>
              <a:t>JUDr</a:t>
            </a:r>
            <a:r>
              <a:rPr lang="cs-CZ" sz="2400" dirty="0"/>
              <a:t>. Jaromír Richter</a:t>
            </a:r>
          </a:p>
          <a:p>
            <a:r>
              <a:rPr lang="cs-CZ" sz="2400" dirty="0" smtClean="0"/>
              <a:t>Mgr. </a:t>
            </a:r>
            <a:r>
              <a:rPr lang="cs-CZ" sz="2400" dirty="0" err="1"/>
              <a:t>Danuta</a:t>
            </a:r>
            <a:r>
              <a:rPr lang="cs-CZ" sz="2400" dirty="0"/>
              <a:t> Duda, Ph.D.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altLang="cs-CZ" sz="2000" b="1" u="sng" dirty="0" smtClean="0"/>
              <a:t/>
            </a:r>
            <a:br>
              <a:rPr lang="cs-CZ" altLang="cs-CZ" sz="2000" b="1" u="sng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</a:t>
            </a:r>
            <a:r>
              <a:rPr lang="cs-CZ" sz="2000" dirty="0" smtClean="0"/>
              <a:t>978-80-7510-284-3</a:t>
            </a:r>
            <a:endParaRPr lang="cs-CZ" sz="2000" b="1" dirty="0"/>
          </a:p>
          <a:p>
            <a:pPr>
              <a:buNone/>
            </a:pPr>
            <a:r>
              <a:rPr lang="cs-CZ" sz="2000" dirty="0" smtClean="0"/>
              <a:t>Doporučená 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</a:t>
            </a:r>
            <a:r>
              <a:rPr lang="cs-CZ" sz="2000" dirty="0" smtClean="0"/>
              <a:t>celkem </a:t>
            </a:r>
            <a:r>
              <a:rPr lang="cs-CZ" sz="2000" b="1" dirty="0" smtClean="0"/>
              <a:t>20</a:t>
            </a:r>
            <a:r>
              <a:rPr lang="cs-CZ" sz="2000" dirty="0" smtClean="0"/>
              <a:t> bodů (20 otázek za 1 bod – uzavřené, 1 správná odpověď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b="1" dirty="0" smtClean="0"/>
              <a:t>Ti, mají předmět ukončen zkouškou</a:t>
            </a:r>
            <a:endParaRPr lang="cs-CZ" sz="2000" b="1" dirty="0"/>
          </a:p>
          <a:p>
            <a:pPr algn="just"/>
            <a:r>
              <a:rPr lang="cs-CZ" sz="2000" dirty="0" smtClean="0"/>
              <a:t>20 - 19…………………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 – 17..………………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 </a:t>
            </a:r>
            <a:r>
              <a:rPr lang="cs-CZ" sz="2000" dirty="0"/>
              <a:t>– </a:t>
            </a:r>
            <a:r>
              <a:rPr lang="cs-CZ" sz="2000" dirty="0" smtClean="0"/>
              <a:t>15………………..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 </a:t>
            </a:r>
            <a:r>
              <a:rPr lang="cs-CZ" sz="2000" dirty="0"/>
              <a:t>– </a:t>
            </a:r>
            <a:r>
              <a:rPr lang="cs-CZ" sz="2000" dirty="0" smtClean="0"/>
              <a:t>13………………..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 </a:t>
            </a:r>
            <a:r>
              <a:rPr lang="cs-CZ" sz="2000" dirty="0"/>
              <a:t>– </a:t>
            </a:r>
            <a:r>
              <a:rPr lang="cs-CZ" sz="2000" dirty="0" smtClean="0"/>
              <a:t>11 </a:t>
            </a:r>
            <a:r>
              <a:rPr lang="cs-CZ" sz="2000" dirty="0" smtClean="0"/>
              <a:t>………………..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 </a:t>
            </a:r>
            <a:r>
              <a:rPr lang="cs-CZ" sz="2000" dirty="0"/>
              <a:t>– </a:t>
            </a:r>
            <a:r>
              <a:rPr lang="cs-CZ" sz="2000" dirty="0" smtClean="0"/>
              <a:t>0…………………..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Ti, co mají předmět ukončen zápočtem</a:t>
            </a:r>
          </a:p>
          <a:p>
            <a:pPr algn="just"/>
            <a:r>
              <a:rPr lang="cs-CZ" sz="2000" dirty="0" smtClean="0"/>
              <a:t>(20-11–započteno</a:t>
            </a:r>
            <a:r>
              <a:rPr lang="cs-CZ" sz="2000" dirty="0" smtClean="0"/>
              <a:t>, </a:t>
            </a:r>
            <a:r>
              <a:rPr lang="cs-CZ" sz="2000" dirty="0" smtClean="0"/>
              <a:t>10-0 </a:t>
            </a:r>
            <a:r>
              <a:rPr lang="cs-CZ" sz="2000" dirty="0" smtClean="0"/>
              <a:t>– nevyhověl)</a:t>
            </a:r>
            <a:endParaRPr lang="cs-CZ" sz="2000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úterý </a:t>
            </a:r>
            <a:r>
              <a:rPr lang="cs-CZ" sz="2000" b="1" dirty="0" smtClean="0"/>
              <a:t>16:30-17:15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496</Words>
  <Application>Microsoft Office PowerPoint</Application>
  <PresentationFormat>Předvádění na obrazovce (4:3)</PresentationFormat>
  <Paragraphs>106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121</cp:revision>
  <dcterms:created xsi:type="dcterms:W3CDTF">2015-09-08T17:35:18Z</dcterms:created>
  <dcterms:modified xsi:type="dcterms:W3CDTF">2019-09-22T09:14:04Z</dcterms:modified>
</cp:coreProperties>
</file>