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73" r:id="rId4"/>
    <p:sldId id="266" r:id="rId5"/>
    <p:sldId id="267" r:id="rId6"/>
    <p:sldId id="268" r:id="rId7"/>
    <p:sldId id="282" r:id="rId8"/>
    <p:sldId id="287" r:id="rId9"/>
    <p:sldId id="260" r:id="rId10"/>
    <p:sldId id="284" r:id="rId11"/>
    <p:sldId id="288" r:id="rId12"/>
    <p:sldId id="285" r:id="rId13"/>
    <p:sldId id="291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16. 10. 2019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319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00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8BEC-C65D-46E0-82E6-47E46F96875D}" type="datetime1">
              <a:rPr lang="cs-CZ" smtClean="0"/>
              <a:pPr/>
              <a:t>16. 10. 2019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837C4-3B2A-468B-BB78-0DEC368B4E3C}" type="datetime1">
              <a:rPr lang="cs-CZ" smtClean="0"/>
              <a:pPr/>
              <a:t>16. 10. 2019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50F8-7C03-4547-835F-DA523A067808}" type="datetime1">
              <a:rPr lang="cs-CZ" smtClean="0"/>
              <a:pPr/>
              <a:t>16. 10. 2019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71D6A-E6CD-4356-9505-3D50A623A3BB}" type="datetime1">
              <a:rPr lang="cs-CZ" smtClean="0"/>
              <a:pPr/>
              <a:t>16. 10. 2019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3A8FD-9414-4BF0-A368-D1B58B728042}" type="datetime1">
              <a:rPr lang="cs-CZ" smtClean="0"/>
              <a:pPr/>
              <a:t>16. 10. 2019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8DC6F-0602-493A-B976-8971E74635D0}" type="datetime1">
              <a:rPr lang="cs-CZ" smtClean="0"/>
              <a:pPr/>
              <a:t>16. 10. 2019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D7484-0D86-4712-87C7-FB024C14D62D}" type="datetime1">
              <a:rPr lang="cs-CZ" smtClean="0"/>
              <a:pPr/>
              <a:t>16. 10. 2019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1B20E-2018-4963-B95F-E053B40E1C3C}" type="datetime1">
              <a:rPr lang="cs-CZ" smtClean="0"/>
              <a:pPr/>
              <a:t>16. 10. 2019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7BA3-D795-469C-B4E7-B2840B4E0EEA}" type="datetime1">
              <a:rPr lang="cs-CZ" smtClean="0"/>
              <a:pPr/>
              <a:t>16. 10. 2019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27B82-C9D4-495E-96FF-99F24FDDD470}" type="datetime1">
              <a:rPr lang="cs-CZ" smtClean="0"/>
              <a:pPr/>
              <a:t>16. 10. 2019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A191-F882-4C68-B898-DA5A9DABC97E}" type="datetime1">
              <a:rPr lang="cs-CZ" smtClean="0"/>
              <a:pPr/>
              <a:t>16. 10. 2019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5A2C0-C00B-4538-A16F-2E86A09FDF43}" type="datetime1">
              <a:rPr lang="cs-CZ" smtClean="0"/>
              <a:pPr/>
              <a:t>16. 10. 2019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 smtClean="0"/>
              <a:t>TRESTNÍ ODPOVĚDNOST I. </a:t>
            </a:r>
            <a:br>
              <a:rPr lang="cs-CZ" sz="3600" b="1" dirty="0" smtClean="0"/>
            </a:br>
            <a:r>
              <a:rPr lang="cs-CZ" sz="3600" b="1" dirty="0" smtClean="0"/>
              <a:t>(15. 10. 2019)</a:t>
            </a:r>
            <a:br>
              <a:rPr lang="cs-CZ" sz="3600" b="1" dirty="0" smtClean="0"/>
            </a:b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 smtClean="0"/>
              <a:t>Správněprávní</a:t>
            </a:r>
            <a:r>
              <a:rPr lang="cs-CZ" dirty="0" smtClean="0"/>
              <a:t>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002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</a:p>
          <a:p>
            <a:pPr lvl="0" algn="just"/>
            <a:endParaRPr lang="cs-CZ" b="1" u="sng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cs-CZ" sz="2000" b="1" dirty="0" smtClean="0"/>
              <a:t>Subjektivní stránka</a:t>
            </a:r>
            <a:endParaRPr lang="cs-CZ" sz="2000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cs-CZ" sz="2000" dirty="0"/>
          </a:p>
          <a:p>
            <a:pPr lvl="0" algn="just"/>
            <a:r>
              <a:rPr lang="cs-CZ" sz="2000" dirty="0" smtClean="0"/>
              <a:t>je </a:t>
            </a:r>
            <a:r>
              <a:rPr lang="cs-CZ" sz="2000" dirty="0"/>
              <a:t>u </a:t>
            </a:r>
            <a:r>
              <a:rPr lang="cs-CZ" sz="2000" dirty="0" smtClean="0"/>
              <a:t>každého trestného činu představována </a:t>
            </a:r>
            <a:r>
              <a:rPr lang="cs-CZ" sz="2000" dirty="0"/>
              <a:t>zejména zaviněním, vyjadřujícím vnitřní psychický vztah subjektu k předmětnému protiprávnímu jednání a jeho následku.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dirty="0"/>
              <a:t>Právní úprava </a:t>
            </a:r>
            <a:r>
              <a:rPr lang="cs-CZ" sz="2000" dirty="0" smtClean="0"/>
              <a:t>trestných činů </a:t>
            </a:r>
            <a:r>
              <a:rPr lang="cs-CZ" sz="2000" dirty="0"/>
              <a:t>je koncipována na principu </a:t>
            </a:r>
            <a:r>
              <a:rPr lang="cs-CZ" sz="2000" b="1" dirty="0"/>
              <a:t>zavinění</a:t>
            </a:r>
            <a:r>
              <a:rPr lang="cs-CZ" sz="2000" dirty="0"/>
              <a:t>, přičemž k naplnění skutkových </a:t>
            </a:r>
            <a:r>
              <a:rPr lang="cs-CZ" sz="2000" dirty="0" smtClean="0"/>
              <a:t>podstat trestných činů je třeba úmyslného zavinění, nestanoví-li trestní zákon výslovně, že postačuje zavinění z nedbalosti (§ 13 odst. 2 TZ)</a:t>
            </a:r>
            <a:endParaRPr lang="cs-CZ" sz="2000" dirty="0"/>
          </a:p>
          <a:p>
            <a:pPr lvl="0" algn="just"/>
            <a:endParaRPr lang="cs-CZ" sz="2000" dirty="0"/>
          </a:p>
          <a:p>
            <a:pPr algn="just"/>
            <a:r>
              <a:rPr lang="cs-CZ" sz="2000" b="1" dirty="0"/>
              <a:t>Úmysl přímý</a:t>
            </a:r>
            <a:r>
              <a:rPr lang="cs-CZ" sz="2000" dirty="0"/>
              <a:t> » pachatel </a:t>
            </a:r>
            <a:r>
              <a:rPr lang="cs-CZ" sz="2000" b="1" dirty="0"/>
              <a:t>chtěl</a:t>
            </a:r>
            <a:r>
              <a:rPr lang="cs-CZ" sz="2000" dirty="0"/>
              <a:t> svým jednáním </a:t>
            </a:r>
            <a:r>
              <a:rPr lang="cs-CZ" sz="2000" b="1" dirty="0"/>
              <a:t>porušit</a:t>
            </a:r>
            <a:r>
              <a:rPr lang="cs-CZ" sz="2000" dirty="0"/>
              <a:t> nebo </a:t>
            </a:r>
            <a:r>
              <a:rPr lang="cs-CZ" sz="2000" b="1" dirty="0"/>
              <a:t>ohrozit</a:t>
            </a:r>
            <a:r>
              <a:rPr lang="cs-CZ" sz="2000" dirty="0"/>
              <a:t> zájem chráněný zákonem</a:t>
            </a:r>
            <a:r>
              <a:rPr lang="cs-CZ" sz="2000" dirty="0" smtClean="0"/>
              <a:t>.</a:t>
            </a:r>
          </a:p>
          <a:p>
            <a:pPr algn="just"/>
            <a:endParaRPr lang="cs-CZ" sz="2000" dirty="0"/>
          </a:p>
          <a:p>
            <a:pPr lvl="0" algn="just"/>
            <a:r>
              <a:rPr lang="cs-CZ" sz="2000" b="1" dirty="0"/>
              <a:t>Úmysl nepřímý</a:t>
            </a:r>
            <a:r>
              <a:rPr lang="cs-CZ" sz="2000" dirty="0"/>
              <a:t> » pachatel </a:t>
            </a:r>
            <a:r>
              <a:rPr lang="cs-CZ" sz="2000" b="1" dirty="0"/>
              <a:t>věděl, že </a:t>
            </a:r>
            <a:r>
              <a:rPr lang="cs-CZ" sz="2000" dirty="0"/>
              <a:t>svým jednáním </a:t>
            </a:r>
            <a:r>
              <a:rPr lang="cs-CZ" sz="2000" b="1" dirty="0"/>
              <a:t>může ohrozit </a:t>
            </a:r>
            <a:r>
              <a:rPr lang="cs-CZ" sz="2000" dirty="0"/>
              <a:t>zájem chráněný zákonem, a pro případ, že jej poruší nebo ohrozí, </a:t>
            </a:r>
            <a:r>
              <a:rPr lang="cs-CZ" sz="2000" b="1" dirty="0"/>
              <a:t>byl s tím srozuměn</a:t>
            </a:r>
            <a:r>
              <a:rPr lang="cs-CZ" sz="2000" dirty="0"/>
              <a:t>.</a:t>
            </a:r>
            <a:endParaRPr lang="cs-CZ" sz="2000" b="1" dirty="0"/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1508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 smtClean="0"/>
              <a:t>Správněprávní</a:t>
            </a:r>
            <a:r>
              <a:rPr lang="cs-CZ" dirty="0" smtClean="0"/>
              <a:t>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</a:p>
          <a:p>
            <a:pPr lvl="0" algn="just"/>
            <a:endParaRPr lang="cs-CZ" b="1" u="sng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cs-CZ" sz="2000" b="1" dirty="0" smtClean="0"/>
              <a:t>Subjektivní stránka</a:t>
            </a:r>
            <a:endParaRPr lang="cs-CZ" sz="2000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cs-CZ" sz="2000" dirty="0"/>
          </a:p>
          <a:p>
            <a:pPr lvl="0" algn="just"/>
            <a:endParaRPr lang="cs-CZ" dirty="0"/>
          </a:p>
          <a:p>
            <a:pPr algn="just"/>
            <a:r>
              <a:rPr lang="cs-CZ" sz="2000" b="1" dirty="0"/>
              <a:t>Nedbalost vědomá </a:t>
            </a:r>
            <a:r>
              <a:rPr lang="cs-CZ" sz="2000" dirty="0"/>
              <a:t>» pachatel </a:t>
            </a:r>
            <a:r>
              <a:rPr lang="cs-CZ" sz="2000" b="1" dirty="0"/>
              <a:t>věděl</a:t>
            </a:r>
            <a:r>
              <a:rPr lang="cs-CZ" sz="2000" dirty="0"/>
              <a:t>, že svým jednáním může způsobit určité následky, ale bez přiměřených důvodů </a:t>
            </a:r>
            <a:r>
              <a:rPr lang="cs-CZ" sz="2000" b="1" dirty="0"/>
              <a:t>spoléhal</a:t>
            </a:r>
            <a:r>
              <a:rPr lang="cs-CZ" sz="2000" dirty="0"/>
              <a:t> na to, že je nezpůsobí.</a:t>
            </a:r>
          </a:p>
          <a:p>
            <a:pPr lvl="0" algn="just"/>
            <a:endParaRPr lang="cs-CZ" sz="2000" b="1" dirty="0"/>
          </a:p>
          <a:p>
            <a:pPr lvl="0" algn="just"/>
            <a:r>
              <a:rPr lang="cs-CZ" sz="2000" b="1" dirty="0" smtClean="0"/>
              <a:t>Nedbalost </a:t>
            </a:r>
            <a:r>
              <a:rPr lang="cs-CZ" sz="2000" b="1" dirty="0"/>
              <a:t>nevědomá </a:t>
            </a:r>
            <a:r>
              <a:rPr lang="cs-CZ" sz="2000" dirty="0"/>
              <a:t>» pachatel </a:t>
            </a:r>
            <a:r>
              <a:rPr lang="cs-CZ" sz="2000" b="1" dirty="0"/>
              <a:t>nevěděl</a:t>
            </a:r>
            <a:r>
              <a:rPr lang="cs-CZ" sz="2000" dirty="0"/>
              <a:t>, že svým jednáním může způsobit škodlivé následky, ač vzhledem k okolnostem a svým osobním poměrům to </a:t>
            </a:r>
            <a:r>
              <a:rPr lang="cs-CZ" sz="2000" b="1" dirty="0"/>
              <a:t>vědět měl a mohl</a:t>
            </a:r>
            <a:r>
              <a:rPr lang="cs-CZ" sz="2000" dirty="0" smtClean="0"/>
              <a:t>.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1400" b="1" i="1" dirty="0" smtClean="0"/>
              <a:t>Hrubá nedbalost – přístup pachatele k náležité opatrnosti svědčí o zřejmé bezohlednosti pachatele k zájmům chráněným trestním zákonem.</a:t>
            </a:r>
          </a:p>
          <a:p>
            <a:pPr lvl="0" algn="just"/>
            <a:endParaRPr lang="cs-CZ" sz="1400" b="1" i="1" dirty="0"/>
          </a:p>
          <a:p>
            <a:pPr lvl="0" algn="just"/>
            <a:r>
              <a:rPr lang="cs-CZ" sz="1400" b="1" i="1" dirty="0" smtClean="0"/>
              <a:t>Srozumění – smíření pachatele s tím, že způsobem stanoveným v trestním zákoně může porušit nebo ohrozit zájem chráněný tímto zákonem</a:t>
            </a:r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4968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dirty="0"/>
          </a:p>
          <a:p>
            <a:pPr algn="just"/>
            <a:r>
              <a:rPr lang="cs-CZ" sz="2000" dirty="0"/>
              <a:t>= okolnosti, které tu jsou v době spáchání trestného činu a které způsobují, že čin není trestným, protože </a:t>
            </a:r>
            <a:r>
              <a:rPr lang="cs-CZ" sz="2000" b="1" dirty="0"/>
              <a:t>není protiprávní</a:t>
            </a:r>
            <a:endParaRPr lang="cs-CZ" sz="2000" dirty="0"/>
          </a:p>
          <a:p>
            <a:pPr lvl="0" algn="just"/>
            <a:endParaRPr lang="cs-CZ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krajní nouze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nutná obrana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s</a:t>
            </a:r>
            <a:r>
              <a:rPr lang="cs-CZ" b="1" dirty="0" smtClean="0"/>
              <a:t>volení poškozeného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p</a:t>
            </a:r>
            <a:r>
              <a:rPr lang="cs-CZ" b="1" dirty="0" smtClean="0"/>
              <a:t>řípustné riziko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o</a:t>
            </a:r>
            <a:r>
              <a:rPr lang="cs-CZ" b="1" dirty="0" smtClean="0"/>
              <a:t>právněné užití zbraně</a:t>
            </a:r>
          </a:p>
          <a:p>
            <a:pPr lvl="0" algn="just"/>
            <a:endParaRPr lang="cs-CZ" b="1" dirty="0"/>
          </a:p>
          <a:p>
            <a:pPr lvl="0" algn="just"/>
            <a:endParaRPr lang="cs-CZ" b="1" dirty="0" smtClean="0"/>
          </a:p>
          <a:p>
            <a:pPr lvl="0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8227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Přednášky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Přednáška </a:t>
            </a:r>
            <a:r>
              <a:rPr lang="cs-CZ" b="1" u="sng" dirty="0" smtClean="0"/>
              <a:t>22. 10. 2019 </a:t>
            </a:r>
            <a:r>
              <a:rPr lang="cs-CZ" b="1" dirty="0" smtClean="0"/>
              <a:t>není.</a:t>
            </a:r>
          </a:p>
          <a:p>
            <a:r>
              <a:rPr lang="cs-CZ" b="1" dirty="0" smtClean="0"/>
              <a:t>Přednáška místo 29. 10. 2019 je </a:t>
            </a:r>
            <a:r>
              <a:rPr lang="cs-CZ" b="1" u="sng" dirty="0" smtClean="0"/>
              <a:t>30. 10. 2019 </a:t>
            </a:r>
            <a:r>
              <a:rPr lang="cs-CZ" b="1" u="sng" dirty="0" smtClean="0"/>
              <a:t>ve 13:15-14:45 v malém sále</a:t>
            </a:r>
            <a:endParaRPr lang="cs-CZ" b="1" u="sng" dirty="0" smtClean="0"/>
          </a:p>
          <a:p>
            <a:r>
              <a:rPr lang="cs-CZ" b="1" dirty="0" smtClean="0"/>
              <a:t>Od 05. 11. 2019 pokračují přednášky dle rozvrhu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Správněprávní odpovědnost (správní trestání),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13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Trestní odpovědnost</a:t>
            </a:r>
            <a:r>
              <a:rPr lang="cs-CZ" sz="2400" dirty="0" smtClean="0"/>
              <a:t> </a:t>
            </a:r>
          </a:p>
          <a:p>
            <a:pPr algn="just"/>
            <a:endParaRPr lang="cs-CZ" sz="2400" dirty="0"/>
          </a:p>
          <a:p>
            <a:pPr algn="just"/>
            <a:r>
              <a:rPr lang="cs-CZ" sz="2000" b="1" dirty="0"/>
              <a:t>p</a:t>
            </a:r>
            <a:r>
              <a:rPr lang="cs-CZ" sz="2000" b="1" dirty="0" smtClean="0"/>
              <a:t>rávní předpis</a:t>
            </a:r>
          </a:p>
          <a:p>
            <a:pPr algn="just"/>
            <a:r>
              <a:rPr lang="cs-CZ" sz="2000" dirty="0"/>
              <a:t>z</a:t>
            </a:r>
            <a:r>
              <a:rPr lang="cs-CZ" sz="2000" dirty="0" smtClean="0"/>
              <a:t>ákon č. 40/2009 Sb., trestní zákoník</a:t>
            </a:r>
          </a:p>
          <a:p>
            <a:pPr algn="just"/>
            <a:endParaRPr lang="cs-CZ" dirty="0"/>
          </a:p>
          <a:p>
            <a:pPr algn="just"/>
            <a:r>
              <a:rPr lang="cs-CZ" sz="2000" dirty="0" smtClean="0"/>
              <a:t>přichází v úvahu tehdy, když dojde k narušení společenských vztahů chráněných trestním právem. Vznik odpovědnosti je představován vznikem povinnosti strpět a nést sankci za spáchaný trestný čin. 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 smtClean="0"/>
              <a:t>Základem trestně právní odpovědnosti je protiprávní jednání pachatele, za které lze uložit trestní sankci (trest, ochranné opatření, jejich kombinaci).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b="1" dirty="0" smtClean="0"/>
              <a:t>Trestný čin (§ 13 TZ)</a:t>
            </a:r>
          </a:p>
          <a:p>
            <a:pPr algn="just"/>
            <a:r>
              <a:rPr lang="cs-CZ" sz="2000" dirty="0" smtClean="0"/>
              <a:t>-protiprávní čin, který zákon označuje za trestný a který vykazuje znaky uvedené v takovém zákoně</a:t>
            </a:r>
          </a:p>
          <a:p>
            <a:pPr algn="just"/>
            <a:r>
              <a:rPr lang="cs-CZ" sz="2000" dirty="0" smtClean="0"/>
              <a:t>-</a:t>
            </a:r>
            <a:r>
              <a:rPr lang="cs-CZ" sz="2000" b="1" dirty="0" smtClean="0"/>
              <a:t>formální pojetí trestného činu</a:t>
            </a:r>
          </a:p>
          <a:p>
            <a:pPr algn="just"/>
            <a:r>
              <a:rPr lang="cs-CZ" sz="2000" b="1" dirty="0"/>
              <a:t>-korektiv společenské </a:t>
            </a:r>
            <a:r>
              <a:rPr lang="cs-CZ" sz="2000" b="1" dirty="0" smtClean="0"/>
              <a:t>škodlivosti (§ 12 odst. 2 TZ)</a:t>
            </a:r>
            <a:endParaRPr lang="cs-CZ" sz="2000" b="1" dirty="0"/>
          </a:p>
          <a:p>
            <a:pPr algn="just"/>
            <a:r>
              <a:rPr lang="cs-CZ" sz="2000" b="1" dirty="0"/>
              <a:t>-zásada subsidiarity trestní </a:t>
            </a:r>
            <a:r>
              <a:rPr lang="cs-CZ" sz="2000" b="1" dirty="0" smtClean="0"/>
              <a:t>represe (§ 12 odst. 2 TZ)</a:t>
            </a:r>
            <a:endParaRPr lang="cs-CZ" sz="2000" b="1" dirty="0"/>
          </a:p>
          <a:p>
            <a:pPr algn="just"/>
            <a:endParaRPr lang="cs-CZ" sz="2000" b="1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2" y="207896"/>
            <a:ext cx="8137057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Trestní </a:t>
            </a:r>
            <a:r>
              <a:rPr lang="cs-CZ" sz="2400" b="1" dirty="0" smtClean="0"/>
              <a:t>odpovědnost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000" dirty="0"/>
              <a:t>k</a:t>
            </a:r>
            <a:r>
              <a:rPr lang="cs-CZ" sz="2000" dirty="0" smtClean="0"/>
              <a:t>ategorizace trestných činů</a:t>
            </a:r>
          </a:p>
          <a:p>
            <a:pPr algn="just"/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přečin</a:t>
            </a:r>
            <a:r>
              <a:rPr lang="cs-CZ" sz="2000" dirty="0" smtClean="0"/>
              <a:t> – všechny nedbalostní trestné činy a ty úmyslné trestné činy, za něž zákon stanoví trest odnětí svobody s horní hranicí trestní sazby do 5 let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z</a:t>
            </a:r>
            <a:r>
              <a:rPr lang="cs-CZ" sz="2000" b="1" dirty="0" smtClean="0"/>
              <a:t>ločin</a:t>
            </a:r>
            <a:r>
              <a:rPr lang="cs-CZ" sz="2000" dirty="0" smtClean="0"/>
              <a:t> – všechny trestné činy, které nejsou přečiny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zvlášť závažný zločin </a:t>
            </a:r>
            <a:r>
              <a:rPr lang="cs-CZ" sz="2000" dirty="0" smtClean="0"/>
              <a:t>– trestný čin, za něž trestní zákon stanoví trest odnětí svobody s horní hranicí trestní sazby nejméně 10 let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 smtClean="0"/>
              <a:t> </a:t>
            </a:r>
            <a:endParaRPr lang="cs-CZ" sz="2400" dirty="0"/>
          </a:p>
          <a:p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692696"/>
            <a:ext cx="842493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Trestní odpovědnost</a:t>
            </a:r>
          </a:p>
          <a:p>
            <a:endParaRPr lang="cs-CZ" sz="2400" dirty="0" smtClean="0"/>
          </a:p>
          <a:p>
            <a:pPr algn="just"/>
            <a:r>
              <a:rPr lang="cs-CZ" sz="2000" dirty="0" smtClean="0"/>
              <a:t>= předpoklady trestní odpovědnosti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u="sng" dirty="0"/>
              <a:t>Objektivní předpoklady</a:t>
            </a:r>
            <a:r>
              <a:rPr lang="cs-CZ" sz="2000" dirty="0"/>
              <a:t>:</a:t>
            </a:r>
          </a:p>
          <a:p>
            <a:pPr algn="just"/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protiprávnost jednání</a:t>
            </a:r>
            <a:r>
              <a:rPr lang="cs-CZ" sz="2000" dirty="0"/>
              <a:t>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škodlivé následky </a:t>
            </a:r>
            <a:r>
              <a:rPr lang="cs-CZ" sz="2000" dirty="0"/>
              <a:t>protiprávního jednání,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příčinný vztah </a:t>
            </a:r>
            <a:r>
              <a:rPr lang="cs-CZ" sz="2000" dirty="0"/>
              <a:t>mezi protiprávním jednáním a škodlivým následkem.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u="sng" dirty="0"/>
              <a:t>Subjektivním předpokladem</a:t>
            </a:r>
            <a:r>
              <a:rPr lang="cs-CZ" sz="2000" dirty="0"/>
              <a:t> </a:t>
            </a:r>
            <a:r>
              <a:rPr lang="cs-CZ" sz="2000" dirty="0" smtClean="0"/>
              <a:t>trestní </a:t>
            </a:r>
            <a:r>
              <a:rPr lang="cs-CZ" sz="2000" dirty="0"/>
              <a:t>odpovědnosti je pak zpravidla </a:t>
            </a:r>
            <a:r>
              <a:rPr lang="cs-CZ" sz="2000" b="1" dirty="0"/>
              <a:t>zavinění</a:t>
            </a:r>
            <a:r>
              <a:rPr lang="cs-CZ" sz="2000" dirty="0" smtClean="0"/>
              <a:t>.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endParaRPr lang="cs-CZ" altLang="cs-CZ" dirty="0" smtClean="0"/>
          </a:p>
          <a:p>
            <a:pPr algn="just"/>
            <a:endParaRPr lang="cs-CZ" altLang="cs-CZ" sz="1000" dirty="0"/>
          </a:p>
        </p:txBody>
      </p:sp>
    </p:spTree>
    <p:extLst>
      <p:ext uri="{BB962C8B-B14F-4D97-AF65-F5344CB8AC3E}">
        <p14:creationId xmlns:p14="http://schemas.microsoft.com/office/powerpoint/2010/main" val="13662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7586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Trestní odpovědnost</a:t>
            </a:r>
          </a:p>
          <a:p>
            <a:pPr algn="just"/>
            <a:endParaRPr lang="cs-CZ" sz="2000" b="1" dirty="0"/>
          </a:p>
          <a:p>
            <a:pPr lvl="0" algn="just">
              <a:spcAft>
                <a:spcPts val="600"/>
              </a:spcAft>
            </a:pPr>
            <a:r>
              <a:rPr lang="cs-CZ" sz="2000" dirty="0"/>
              <a:t>Mezi </a:t>
            </a:r>
            <a:r>
              <a:rPr lang="cs-CZ" sz="2000" b="1" dirty="0"/>
              <a:t>zákonnými znaky </a:t>
            </a:r>
            <a:r>
              <a:rPr lang="cs-CZ" sz="2000" b="1" dirty="0" smtClean="0"/>
              <a:t>trestných činů </a:t>
            </a:r>
            <a:r>
              <a:rPr lang="cs-CZ" sz="2000" dirty="0"/>
              <a:t>můžeme rozlišovat: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obecné znaky </a:t>
            </a:r>
            <a:r>
              <a:rPr lang="cs-CZ" sz="2000" b="1" dirty="0" smtClean="0"/>
              <a:t>trestných činů</a:t>
            </a:r>
            <a:r>
              <a:rPr lang="cs-CZ" sz="2000" dirty="0" smtClean="0"/>
              <a:t>, </a:t>
            </a:r>
            <a:r>
              <a:rPr lang="cs-CZ" sz="2000" dirty="0"/>
              <a:t>které jsou společné pro všechny </a:t>
            </a:r>
            <a:r>
              <a:rPr lang="cs-CZ" sz="2000" dirty="0" smtClean="0"/>
              <a:t>trestné činy </a:t>
            </a:r>
            <a:r>
              <a:rPr lang="cs-CZ" sz="2000" dirty="0"/>
              <a:t>bez rozdílu,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zákonné znaky skutkové podstaty</a:t>
            </a:r>
            <a:r>
              <a:rPr lang="cs-CZ" sz="2000" dirty="0"/>
              <a:t>, které slouží k individualizaci vždy konkrétního </a:t>
            </a:r>
            <a:r>
              <a:rPr lang="cs-CZ" sz="2000" dirty="0" smtClean="0"/>
              <a:t>trestného činu.</a:t>
            </a:r>
            <a:endParaRPr lang="cs-CZ" sz="2000" dirty="0"/>
          </a:p>
          <a:p>
            <a:pPr lvl="0" algn="just"/>
            <a:endParaRPr lang="cs-CZ" sz="2000" dirty="0"/>
          </a:p>
          <a:p>
            <a:pPr lvl="0" algn="just">
              <a:spcAft>
                <a:spcPts val="600"/>
              </a:spcAft>
            </a:pPr>
            <a:r>
              <a:rPr lang="cs-CZ" sz="2000" dirty="0"/>
              <a:t>K </a:t>
            </a:r>
            <a:r>
              <a:rPr lang="cs-CZ" sz="2000" b="1" dirty="0"/>
              <a:t>obecným zákonným znakům </a:t>
            </a:r>
            <a:r>
              <a:rPr lang="cs-CZ" sz="2000" dirty="0"/>
              <a:t>přestupků patří, že jde o jednání: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protiprávní,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společenská škodlivost</a:t>
            </a:r>
          </a:p>
          <a:p>
            <a:pPr algn="just"/>
            <a:endParaRPr lang="cs-CZ" sz="2000" dirty="0"/>
          </a:p>
          <a:p>
            <a:pPr algn="just">
              <a:spcAft>
                <a:spcPts val="600"/>
              </a:spcAft>
            </a:pPr>
            <a:r>
              <a:rPr lang="cs-CZ" sz="2000" dirty="0"/>
              <a:t>Ke </a:t>
            </a:r>
            <a:r>
              <a:rPr lang="cs-CZ" sz="2000" b="1" dirty="0"/>
              <a:t>znakům, které charakterizují jednotlivé skutkové podstaty</a:t>
            </a:r>
            <a:r>
              <a:rPr lang="cs-CZ" sz="2000" dirty="0"/>
              <a:t> </a:t>
            </a:r>
            <a:r>
              <a:rPr lang="cs-CZ" sz="2000" dirty="0" smtClean="0"/>
              <a:t>trestných činů </a:t>
            </a:r>
            <a:r>
              <a:rPr lang="cs-CZ" sz="2000" dirty="0"/>
              <a:t>patří jejich: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2000" dirty="0"/>
              <a:t>objekt,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2000" dirty="0"/>
              <a:t>objektivní stránka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2000" dirty="0"/>
              <a:t>subjekt,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2000" dirty="0"/>
              <a:t>subjektivní stránka.</a:t>
            </a:r>
          </a:p>
          <a:p>
            <a:endParaRPr lang="cs-CZ" sz="2400" b="1" dirty="0" smtClean="0"/>
          </a:p>
          <a:p>
            <a:endParaRPr lang="cs-CZ" sz="2400" b="1" dirty="0"/>
          </a:p>
          <a:p>
            <a:endParaRPr lang="cs-CZ" sz="2400" b="1" dirty="0"/>
          </a:p>
          <a:p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68080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 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  <a:endParaRPr lang="cs-CZ" sz="2000" b="1" dirty="0"/>
          </a:p>
          <a:p>
            <a:pPr>
              <a:lnSpc>
                <a:spcPct val="90000"/>
              </a:lnSpc>
            </a:pPr>
            <a:endParaRPr lang="cs-CZ" altLang="cs-CZ" sz="2000" dirty="0" smtClean="0"/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2000" b="1" dirty="0" smtClean="0"/>
              <a:t>Objekt</a:t>
            </a:r>
            <a:endParaRPr lang="cs-CZ" altLang="cs-CZ" sz="2000" dirty="0"/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s-CZ" altLang="cs-CZ" sz="2000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dirty="0" smtClean="0"/>
              <a:t>jevy a společenské vztahy, proti nimž směřuje protiprávní jednání, přičemž tyto jevy a vztahy jsou chráněny zákonem.</a:t>
            </a:r>
          </a:p>
          <a:p>
            <a:pPr algn="just">
              <a:lnSpc>
                <a:spcPct val="90000"/>
              </a:lnSpc>
            </a:pPr>
            <a:endParaRPr lang="cs-CZ" altLang="cs-CZ" sz="2000" dirty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objekt obecný </a:t>
            </a:r>
            <a:r>
              <a:rPr lang="cs-CZ" altLang="cs-CZ" sz="2000" dirty="0"/>
              <a:t>– obecný zájem na nepáchání trestných činů</a:t>
            </a:r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objekt druhový – </a:t>
            </a:r>
            <a:r>
              <a:rPr lang="cs-CZ" altLang="cs-CZ" sz="2000" dirty="0"/>
              <a:t>ochrana druhově stejných společenských zájmů (názvy hlav zvláštní části trestního zákoníku), např. </a:t>
            </a:r>
          </a:p>
          <a:p>
            <a:pPr algn="just">
              <a:lnSpc>
                <a:spcPct val="90000"/>
              </a:lnSpc>
            </a:pPr>
            <a:endParaRPr lang="cs-CZ" altLang="cs-CZ" sz="2000" dirty="0"/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proti životu a zdraví</a:t>
            </a:r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proti svobodě a právům na ochranu osobnosti</a:t>
            </a:r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proti majetku</a:t>
            </a:r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hospodářské</a:t>
            </a:r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obecně nebezpečné atp</a:t>
            </a:r>
            <a:r>
              <a:rPr lang="cs-CZ" altLang="cs-CZ" sz="2000" dirty="0" smtClean="0"/>
              <a:t>.</a:t>
            </a:r>
          </a:p>
          <a:p>
            <a:pPr lvl="1" algn="just">
              <a:lnSpc>
                <a:spcPct val="90000"/>
              </a:lnSpc>
            </a:pPr>
            <a:endParaRPr lang="cs-CZ" altLang="cs-CZ" sz="2000" dirty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objekt individuální – </a:t>
            </a:r>
            <a:r>
              <a:rPr lang="cs-CZ" altLang="cs-CZ" sz="2000" dirty="0" smtClean="0"/>
              <a:t>objekt, jež chrání konkrétní ustanovení zvláštního zákona</a:t>
            </a:r>
            <a:endParaRPr lang="cs-CZ" altLang="cs-CZ" sz="2000" b="1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objekt konkrétní – </a:t>
            </a:r>
            <a:r>
              <a:rPr lang="cs-CZ" altLang="cs-CZ" sz="2000" dirty="0" smtClean="0"/>
              <a:t>objekt dotčený konkrétním trestným činem konkrétního pachatele</a:t>
            </a:r>
            <a:endParaRPr lang="cs-CZ" altLang="cs-CZ" sz="2000" b="1" dirty="0" smtClean="0"/>
          </a:p>
          <a:p>
            <a:pPr algn="just">
              <a:lnSpc>
                <a:spcPct val="90000"/>
              </a:lnSpc>
            </a:pPr>
            <a:endParaRPr lang="cs-CZ" altLang="cs-CZ" sz="1000" b="1" dirty="0"/>
          </a:p>
          <a:p>
            <a:pPr lvl="1" algn="just">
              <a:lnSpc>
                <a:spcPct val="90000"/>
              </a:lnSpc>
            </a:pPr>
            <a:endParaRPr lang="cs-CZ" altLang="cs-CZ" dirty="0" smtClean="0"/>
          </a:p>
          <a:p>
            <a:pPr algn="just">
              <a:lnSpc>
                <a:spcPct val="90000"/>
              </a:lnSpc>
            </a:pPr>
            <a:endParaRPr lang="cs-CZ" altLang="cs-CZ" sz="1000" dirty="0" smtClean="0"/>
          </a:p>
          <a:p>
            <a:pPr algn="just">
              <a:lnSpc>
                <a:spcPct val="9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51299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79"/>
            <a:ext cx="8496944" cy="5685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 za přestupky</a:t>
            </a:r>
          </a:p>
          <a:p>
            <a:pPr algn="just"/>
            <a:r>
              <a:rPr lang="cs-CZ" sz="2000" b="1" dirty="0"/>
              <a:t>Znaky skutkové podstaty trestného činu</a:t>
            </a:r>
          </a:p>
          <a:p>
            <a:pPr lvl="0" algn="just"/>
            <a:endParaRPr lang="cs-CZ" sz="2400" b="1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cs-CZ" sz="2000" b="1" dirty="0" smtClean="0"/>
              <a:t>Objektivní stránka</a:t>
            </a:r>
          </a:p>
          <a:p>
            <a:pPr lvl="0" algn="just"/>
            <a:endParaRPr lang="cs-CZ" sz="2000" b="1" dirty="0"/>
          </a:p>
          <a:p>
            <a:pPr algn="just">
              <a:lnSpc>
                <a:spcPct val="90000"/>
              </a:lnSpc>
            </a:pPr>
            <a:r>
              <a:rPr lang="cs-CZ" altLang="cs-CZ" sz="2000" dirty="0"/>
              <a:t>protiprávní jednání jako akt volního chování, jeho škodlivý následek a tzv. </a:t>
            </a:r>
            <a:r>
              <a:rPr lang="cs-CZ" altLang="cs-CZ" sz="2000" b="1" dirty="0"/>
              <a:t>kauzální nexus </a:t>
            </a:r>
            <a:r>
              <a:rPr lang="cs-CZ" altLang="cs-CZ" sz="2000" dirty="0"/>
              <a:t>(příčinný vztah mezi jednáním a následkem).</a:t>
            </a:r>
          </a:p>
          <a:p>
            <a:pPr algn="just">
              <a:lnSpc>
                <a:spcPct val="90000"/>
              </a:lnSpc>
            </a:pPr>
            <a:endParaRPr lang="cs-CZ" altLang="cs-CZ" sz="1050" dirty="0"/>
          </a:p>
          <a:p>
            <a:pPr algn="just">
              <a:lnSpc>
                <a:spcPct val="90000"/>
              </a:lnSpc>
            </a:pPr>
            <a:r>
              <a:rPr lang="cs-CZ" altLang="cs-CZ" sz="2000" b="1" dirty="0"/>
              <a:t>Jednání</a:t>
            </a:r>
            <a:r>
              <a:rPr lang="cs-CZ" altLang="cs-CZ" sz="2000" dirty="0"/>
              <a:t> – projev vůle pachatele trestného činu navenek aktivním </a:t>
            </a:r>
            <a:r>
              <a:rPr lang="cs-CZ" altLang="cs-CZ" sz="2000" b="1" dirty="0"/>
              <a:t>konáním </a:t>
            </a:r>
            <a:r>
              <a:rPr lang="cs-CZ" altLang="cs-CZ" sz="2000" dirty="0"/>
              <a:t>(trestné činy </a:t>
            </a:r>
            <a:r>
              <a:rPr lang="cs-CZ" altLang="cs-CZ" sz="2000" dirty="0" err="1"/>
              <a:t>komisivní</a:t>
            </a:r>
            <a:r>
              <a:rPr lang="cs-CZ" altLang="cs-CZ" sz="2000" dirty="0"/>
              <a:t>), nebo </a:t>
            </a:r>
            <a:r>
              <a:rPr lang="cs-CZ" altLang="cs-CZ" sz="2000" b="1" dirty="0"/>
              <a:t>nekonáním</a:t>
            </a:r>
            <a:r>
              <a:rPr lang="cs-CZ" altLang="cs-CZ" sz="2000" dirty="0"/>
              <a:t> (pravé omisivní trestné </a:t>
            </a:r>
            <a:r>
              <a:rPr lang="cs-CZ" altLang="cs-CZ" sz="2000" dirty="0" smtClean="0"/>
              <a:t>činy)</a:t>
            </a:r>
          </a:p>
          <a:p>
            <a:pPr algn="just">
              <a:lnSpc>
                <a:spcPct val="90000"/>
              </a:lnSpc>
            </a:pPr>
            <a:endParaRPr lang="cs-CZ" altLang="cs-CZ" sz="2000" dirty="0"/>
          </a:p>
          <a:p>
            <a:pPr algn="just">
              <a:lnSpc>
                <a:spcPct val="90000"/>
              </a:lnSpc>
            </a:pPr>
            <a:r>
              <a:rPr lang="cs-CZ" altLang="cs-CZ" sz="2000" dirty="0" smtClean="0"/>
              <a:t>Dále existují trestné činy, jež spáchat </a:t>
            </a:r>
            <a:r>
              <a:rPr lang="cs-CZ" altLang="cs-CZ" sz="2000" dirty="0"/>
              <a:t>jak </a:t>
            </a:r>
            <a:r>
              <a:rPr lang="cs-CZ" altLang="cs-CZ" sz="2000" dirty="0" smtClean="0"/>
              <a:t>jednáním,  </a:t>
            </a:r>
            <a:r>
              <a:rPr lang="cs-CZ" altLang="cs-CZ" sz="2000" dirty="0"/>
              <a:t>tak </a:t>
            </a:r>
            <a:r>
              <a:rPr lang="cs-CZ" altLang="cs-CZ" sz="2000" b="1" dirty="0" smtClean="0"/>
              <a:t>i opominutím </a:t>
            </a:r>
            <a:r>
              <a:rPr lang="cs-CZ" altLang="cs-CZ" sz="2000" b="1" dirty="0"/>
              <a:t>jednání, k němuž byl pachatel povinen</a:t>
            </a:r>
            <a:r>
              <a:rPr lang="cs-CZ" altLang="cs-CZ" sz="2000" dirty="0"/>
              <a:t> (nepravé omisivní). </a:t>
            </a:r>
          </a:p>
          <a:p>
            <a:pPr lvl="0" algn="just"/>
            <a:endParaRPr lang="cs-CZ" sz="2000" b="1" dirty="0"/>
          </a:p>
          <a:p>
            <a:pPr algn="just"/>
            <a:r>
              <a:rPr lang="cs-CZ" sz="2000" b="1" dirty="0" smtClean="0"/>
              <a:t>Následek</a:t>
            </a:r>
            <a:r>
              <a:rPr lang="cs-CZ" sz="2000" dirty="0" smtClean="0"/>
              <a:t> - porušení/ohrožení zájmu chráněného trestním zákonem (trestné činy poruchové/</a:t>
            </a:r>
            <a:r>
              <a:rPr lang="cs-CZ" sz="2000" dirty="0" err="1" smtClean="0"/>
              <a:t>ohrožovací</a:t>
            </a:r>
            <a:r>
              <a:rPr lang="cs-CZ" sz="2000" dirty="0" smtClean="0"/>
              <a:t>)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b="1" dirty="0" smtClean="0"/>
              <a:t>Účinek</a:t>
            </a:r>
            <a:r>
              <a:rPr lang="cs-CZ" sz="2000" dirty="0" smtClean="0"/>
              <a:t> = změna na hmotném předmětu útoku</a:t>
            </a:r>
          </a:p>
          <a:p>
            <a:pPr algn="just"/>
            <a:endParaRPr lang="cs-CZ" sz="20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366704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  <a:endParaRPr lang="cs-CZ" sz="2000" b="1" dirty="0"/>
          </a:p>
          <a:p>
            <a:pPr algn="just">
              <a:lnSpc>
                <a:spcPct val="90000"/>
              </a:lnSpc>
            </a:pPr>
            <a:endParaRPr lang="cs-CZ" altLang="cs-CZ" sz="1000" b="1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sz="2000" b="1" dirty="0" smtClean="0"/>
              <a:t>Subjekt</a:t>
            </a:r>
            <a:r>
              <a:rPr lang="cs-CZ" sz="2000" dirty="0" smtClean="0"/>
              <a:t> </a:t>
            </a:r>
          </a:p>
          <a:p>
            <a:pPr algn="just"/>
            <a:endParaRPr lang="cs-CZ" sz="1000" dirty="0"/>
          </a:p>
          <a:p>
            <a:pPr algn="just"/>
            <a:endParaRPr lang="cs-CZ" sz="1000" dirty="0" smtClean="0"/>
          </a:p>
          <a:p>
            <a:pPr algn="just"/>
            <a:r>
              <a:rPr lang="cs-CZ" sz="2000" dirty="0" smtClean="0"/>
              <a:t>tj</a:t>
            </a:r>
            <a:r>
              <a:rPr lang="cs-CZ" sz="2000" dirty="0"/>
              <a:t>. ten, kdo </a:t>
            </a:r>
            <a:r>
              <a:rPr lang="cs-CZ" sz="2000" dirty="0" smtClean="0"/>
              <a:t>trestný čin </a:t>
            </a:r>
            <a:r>
              <a:rPr lang="cs-CZ" sz="2000" dirty="0"/>
              <a:t>spáchá, obecným předpokladem postavení subjektu trestného činu je jeho způsobilost k právní odpovědnosti.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Postih za trestný čin může být uplatněn jen vůči subjektu, kterým je </a:t>
            </a:r>
            <a:r>
              <a:rPr lang="cs-CZ" sz="2000" b="1" dirty="0"/>
              <a:t>odpovědná fyzická osoba</a:t>
            </a:r>
            <a:r>
              <a:rPr lang="cs-CZ" sz="2000" dirty="0"/>
              <a:t> a </a:t>
            </a:r>
            <a:r>
              <a:rPr lang="cs-CZ" sz="2000" b="1" dirty="0"/>
              <a:t>právnická osoba</a:t>
            </a:r>
            <a:r>
              <a:rPr lang="cs-CZ" sz="2000" dirty="0"/>
              <a:t>. 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Odpovědnost za </a:t>
            </a:r>
            <a:r>
              <a:rPr lang="cs-CZ" sz="2000" dirty="0" smtClean="0"/>
              <a:t>trestný čin </a:t>
            </a:r>
            <a:r>
              <a:rPr lang="cs-CZ" sz="2000" dirty="0"/>
              <a:t>je podle platné právní úpravy vyloučena u osob, které spáchaly </a:t>
            </a:r>
            <a:r>
              <a:rPr lang="cs-CZ" sz="2000" dirty="0" smtClean="0"/>
              <a:t>trestný čin </a:t>
            </a:r>
            <a:r>
              <a:rPr lang="cs-CZ" sz="2000" b="1" dirty="0"/>
              <a:t>před dovršením 15 let věku</a:t>
            </a:r>
            <a:r>
              <a:rPr lang="cs-CZ" sz="2000" dirty="0"/>
              <a:t>. Za subjekt </a:t>
            </a:r>
            <a:r>
              <a:rPr lang="cs-CZ" sz="2000" dirty="0" smtClean="0"/>
              <a:t>trestného činu </a:t>
            </a:r>
            <a:r>
              <a:rPr lang="cs-CZ" sz="2000" dirty="0"/>
              <a:t>není považována ani osoba, která spáchala </a:t>
            </a:r>
            <a:r>
              <a:rPr lang="cs-CZ" sz="2000" dirty="0" smtClean="0"/>
              <a:t>trestný čin </a:t>
            </a:r>
            <a:r>
              <a:rPr lang="cs-CZ" sz="2000" b="1" dirty="0"/>
              <a:t>ve stavu nepříčetnosti</a:t>
            </a:r>
            <a:r>
              <a:rPr lang="cs-CZ" sz="2000" dirty="0"/>
              <a:t>, pokud se však do tohoto stavu nepřivedla (byť z nedbalosti) požitím alkoholu nebo užitím jiné návykové látky.</a:t>
            </a:r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70767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275856" y="6356349"/>
            <a:ext cx="3024336" cy="365125"/>
          </a:xfrm>
        </p:spPr>
        <p:txBody>
          <a:bodyPr/>
          <a:lstStyle/>
          <a:p>
            <a:r>
              <a:rPr lang="cs-CZ" dirty="0" smtClean="0"/>
              <a:t>Správněprávní odpovědnost (správní trestání),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640960" cy="12280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</a:p>
          <a:p>
            <a:pPr lvl="0" algn="just"/>
            <a:endParaRPr lang="cs-CZ" dirty="0" smtClean="0"/>
          </a:p>
          <a:p>
            <a:pPr algn="just"/>
            <a:r>
              <a:rPr lang="cs-CZ" sz="2000" b="1" dirty="0"/>
              <a:t>Stav nepříčetnosti </a:t>
            </a:r>
            <a:r>
              <a:rPr lang="cs-CZ" sz="2000" dirty="0"/>
              <a:t>– duševní porucha v době páchání trestného činu, která osobě znemožňuje rozpoznat protiprávnost činu (absence rozumové složky) nebo ovládat své jednání (absence volní složky)</a:t>
            </a:r>
          </a:p>
          <a:p>
            <a:pPr algn="just"/>
            <a:r>
              <a:rPr lang="cs-CZ" sz="1400" b="1" dirty="0" smtClean="0">
                <a:solidFill>
                  <a:srgbClr val="FF0000"/>
                </a:solidFill>
              </a:rPr>
              <a:t>A </a:t>
            </a:r>
            <a:r>
              <a:rPr lang="cs-CZ" sz="1400" b="1" dirty="0">
                <a:solidFill>
                  <a:srgbClr val="FF0000"/>
                </a:solidFill>
              </a:rPr>
              <a:t>co vliv alkoholu</a:t>
            </a:r>
            <a:r>
              <a:rPr lang="cs-CZ" sz="1400" b="1" dirty="0" smtClean="0">
                <a:solidFill>
                  <a:srgbClr val="FF0000"/>
                </a:solidFill>
              </a:rPr>
              <a:t>..?</a:t>
            </a:r>
            <a:endParaRPr lang="cs-CZ" sz="2000" b="1" dirty="0">
              <a:solidFill>
                <a:srgbClr val="FF0000"/>
              </a:solidFill>
            </a:endParaRPr>
          </a:p>
          <a:p>
            <a:pPr algn="just"/>
            <a:r>
              <a:rPr lang="cs-CZ" sz="1400" dirty="0">
                <a:solidFill>
                  <a:srgbClr val="FF0000"/>
                </a:solidFill>
              </a:rPr>
              <a:t>zjišťuje se stav pachatele před aplikací návykové látky a vliv aplikace návykové látky na příčetnost pachatele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400" dirty="0" err="1">
                <a:solidFill>
                  <a:srgbClr val="FF0000"/>
                </a:solidFill>
              </a:rPr>
              <a:t>actio</a:t>
            </a:r>
            <a:r>
              <a:rPr lang="cs-CZ" sz="1400" dirty="0">
                <a:solidFill>
                  <a:srgbClr val="FF0000"/>
                </a:solidFill>
              </a:rPr>
              <a:t> libera in causa </a:t>
            </a:r>
            <a:r>
              <a:rPr lang="cs-CZ" sz="1400" dirty="0" err="1">
                <a:solidFill>
                  <a:srgbClr val="FF0000"/>
                </a:solidFill>
              </a:rPr>
              <a:t>dolosa</a:t>
            </a:r>
            <a:r>
              <a:rPr lang="cs-CZ" sz="1400" dirty="0">
                <a:solidFill>
                  <a:srgbClr val="FF0000"/>
                </a:solidFill>
              </a:rPr>
              <a:t> (svobodné ve své příčině) = pachatel se opil na kuráž, aby spáchal trestný čin = odpovědnost podle obecných zásad za úmyslný trestný čin (§ 360/2  </a:t>
            </a:r>
            <a:r>
              <a:rPr lang="cs-CZ" sz="1400" dirty="0" err="1">
                <a:solidFill>
                  <a:srgbClr val="FF0000"/>
                </a:solidFill>
              </a:rPr>
              <a:t>tr</a:t>
            </a:r>
            <a:r>
              <a:rPr lang="cs-CZ" sz="1400" dirty="0">
                <a:solidFill>
                  <a:srgbClr val="FF0000"/>
                </a:solidFill>
              </a:rPr>
              <a:t>. zákoníku)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400" dirty="0" err="1">
                <a:solidFill>
                  <a:srgbClr val="FF0000"/>
                </a:solidFill>
              </a:rPr>
              <a:t>actio</a:t>
            </a:r>
            <a:r>
              <a:rPr lang="cs-CZ" sz="1400" dirty="0">
                <a:solidFill>
                  <a:srgbClr val="FF0000"/>
                </a:solidFill>
              </a:rPr>
              <a:t> libera in causa </a:t>
            </a:r>
            <a:r>
              <a:rPr lang="cs-CZ" sz="1400" dirty="0" err="1">
                <a:solidFill>
                  <a:srgbClr val="FF0000"/>
                </a:solidFill>
              </a:rPr>
              <a:t>culposa</a:t>
            </a:r>
            <a:r>
              <a:rPr lang="cs-CZ" sz="1400" dirty="0">
                <a:solidFill>
                  <a:srgbClr val="FF0000"/>
                </a:solidFill>
              </a:rPr>
              <a:t> = pachatel spáchá nedbalostní trestný čin a jeho nedbalost spočívá v užití návykové látky, v důsledku čehož se </a:t>
            </a:r>
            <a:r>
              <a:rPr lang="cs-CZ" sz="1400" u="sng" dirty="0">
                <a:solidFill>
                  <a:srgbClr val="FF0000"/>
                </a:solidFill>
              </a:rPr>
              <a:t>uvedl do stavu nepříčetnosti, ať už úmyslně či nedbalostně</a:t>
            </a:r>
            <a:r>
              <a:rPr lang="cs-CZ" sz="1400" dirty="0">
                <a:solidFill>
                  <a:srgbClr val="FF0000"/>
                </a:solidFill>
              </a:rPr>
              <a:t>, bude odpovědný podle obecných zásad za nedbalostní trestný čin (§ 360/2 </a:t>
            </a:r>
            <a:r>
              <a:rPr lang="cs-CZ" sz="1400" dirty="0" err="1">
                <a:solidFill>
                  <a:srgbClr val="FF0000"/>
                </a:solidFill>
              </a:rPr>
              <a:t>tr</a:t>
            </a:r>
            <a:r>
              <a:rPr lang="cs-CZ" sz="1400" dirty="0">
                <a:solidFill>
                  <a:srgbClr val="FF0000"/>
                </a:solidFill>
              </a:rPr>
              <a:t>. zákoníku)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FF0000"/>
                </a:solidFill>
              </a:rPr>
              <a:t>opilství (</a:t>
            </a:r>
            <a:r>
              <a:rPr lang="cs-CZ" sz="1400" dirty="0" err="1">
                <a:solidFill>
                  <a:srgbClr val="FF0000"/>
                </a:solidFill>
              </a:rPr>
              <a:t>rauchdelikt</a:t>
            </a:r>
            <a:r>
              <a:rPr lang="cs-CZ" sz="1400" dirty="0">
                <a:solidFill>
                  <a:srgbClr val="FF0000"/>
                </a:solidFill>
              </a:rPr>
              <a:t>) = spáchá v důsledku opilosti čin jinak trestný, u něhož není dáno zavinění (§ 360/1 </a:t>
            </a:r>
            <a:r>
              <a:rPr lang="cs-CZ" sz="1400" dirty="0" err="1">
                <a:solidFill>
                  <a:srgbClr val="FF0000"/>
                </a:solidFill>
              </a:rPr>
              <a:t>tr</a:t>
            </a:r>
            <a:r>
              <a:rPr lang="cs-CZ" sz="1400" dirty="0">
                <a:solidFill>
                  <a:srgbClr val="FF0000"/>
                </a:solidFill>
              </a:rPr>
              <a:t>. zákoníku)</a:t>
            </a:r>
          </a:p>
          <a:p>
            <a:pPr algn="just"/>
            <a:r>
              <a:rPr lang="cs-CZ" sz="2000" dirty="0" smtClean="0"/>
              <a:t>Naše </a:t>
            </a:r>
            <a:r>
              <a:rPr lang="cs-CZ" sz="2000" dirty="0"/>
              <a:t>právní úprava nevylučuje, aby subjektem </a:t>
            </a:r>
            <a:r>
              <a:rPr lang="cs-CZ" sz="2000" dirty="0" smtClean="0"/>
              <a:t>trestného činu </a:t>
            </a:r>
            <a:r>
              <a:rPr lang="cs-CZ" sz="2000" dirty="0"/>
              <a:t>byl někdo jiný než český státní občan. Může jím být i </a:t>
            </a:r>
            <a:r>
              <a:rPr lang="cs-CZ" sz="2000" b="1" dirty="0"/>
              <a:t>cizinec </a:t>
            </a:r>
            <a:r>
              <a:rPr lang="cs-CZ" sz="2000" dirty="0"/>
              <a:t>nebo </a:t>
            </a:r>
            <a:r>
              <a:rPr lang="cs-CZ" sz="2000" b="1" dirty="0"/>
              <a:t>bezdomovec</a:t>
            </a:r>
            <a:r>
              <a:rPr lang="cs-CZ" sz="2000" dirty="0"/>
              <a:t> („kdo…“) – </a:t>
            </a:r>
            <a:r>
              <a:rPr lang="cs-CZ" sz="2000" b="1" dirty="0"/>
              <a:t>obecný </a:t>
            </a:r>
            <a:r>
              <a:rPr lang="cs-CZ" sz="2000" b="1" dirty="0" smtClean="0"/>
              <a:t>subjekt</a:t>
            </a:r>
            <a:endParaRPr lang="cs-CZ" sz="2000" dirty="0"/>
          </a:p>
          <a:p>
            <a:pPr algn="just"/>
            <a:r>
              <a:rPr lang="cs-CZ" sz="2000" b="1" dirty="0"/>
              <a:t>Konkrétní subjekt </a:t>
            </a:r>
            <a:r>
              <a:rPr lang="cs-CZ" sz="2000" dirty="0"/>
              <a:t>= je nositelem zvláštní vlastnosti (rodič)</a:t>
            </a:r>
          </a:p>
          <a:p>
            <a:pPr algn="just"/>
            <a:r>
              <a:rPr lang="cs-CZ" sz="2000" b="1" dirty="0"/>
              <a:t>Speciální subjekt </a:t>
            </a:r>
            <a:r>
              <a:rPr lang="cs-CZ" sz="2000" dirty="0"/>
              <a:t>= je nositelem zvláštní způsobilosti nebo postavení (veřejný činitel, svědek)</a:t>
            </a:r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/>
          </a:p>
          <a:p>
            <a:pPr lvl="0" algn="just"/>
            <a:r>
              <a:rPr lang="cs-CZ" b="1" u="sng" dirty="0" smtClean="0"/>
              <a:t>Subjektivní stránka</a:t>
            </a:r>
            <a:r>
              <a:rPr lang="cs-CZ" dirty="0" smtClean="0"/>
              <a:t> = je u každého deliktu představována zejména zaviněním, vyjadřujícím vnitřní psychický vztah subjektu k předmětnému protiprávnímu jednání a jeho následku.</a:t>
            </a:r>
          </a:p>
          <a:p>
            <a:pPr lvl="0" algn="just"/>
            <a:endParaRPr lang="cs-CZ" dirty="0"/>
          </a:p>
          <a:p>
            <a:pPr lvl="0" algn="just"/>
            <a:r>
              <a:rPr lang="cs-CZ" dirty="0" smtClean="0"/>
              <a:t>Právní úprava přestupků je koncipována na principu </a:t>
            </a:r>
            <a:r>
              <a:rPr lang="cs-CZ" b="1" dirty="0" smtClean="0"/>
              <a:t>zavinění</a:t>
            </a:r>
            <a:r>
              <a:rPr lang="cs-CZ" dirty="0" smtClean="0"/>
              <a:t>, přičemž k naplnění skutkových podstat přestupků zásadně postačí zavinění </a:t>
            </a:r>
            <a:r>
              <a:rPr lang="cs-CZ" b="1" dirty="0" smtClean="0"/>
              <a:t>z nedbalosti</a:t>
            </a:r>
            <a:r>
              <a:rPr lang="cs-CZ" dirty="0" smtClean="0"/>
              <a:t>, pokud zákon nestanoví výslovně, že u určitých jednání jde o trestný čin jen při </a:t>
            </a:r>
            <a:r>
              <a:rPr lang="cs-CZ" b="1" dirty="0" smtClean="0"/>
              <a:t>úmyslném zavinění</a:t>
            </a:r>
            <a:r>
              <a:rPr lang="cs-CZ" dirty="0" smtClean="0"/>
              <a:t>.</a:t>
            </a:r>
          </a:p>
          <a:p>
            <a:pPr lvl="0" algn="just"/>
            <a:endParaRPr lang="cs-CZ" dirty="0"/>
          </a:p>
          <a:p>
            <a:pPr lvl="0" algn="just"/>
            <a:r>
              <a:rPr lang="cs-CZ" b="1" dirty="0" smtClean="0"/>
              <a:t>Nedbalost vědomá </a:t>
            </a:r>
            <a:r>
              <a:rPr lang="cs-CZ" dirty="0" smtClean="0"/>
              <a:t>» pachatel </a:t>
            </a:r>
            <a:r>
              <a:rPr lang="cs-CZ" b="1" dirty="0" smtClean="0"/>
              <a:t>věděl</a:t>
            </a:r>
            <a:r>
              <a:rPr lang="cs-CZ" dirty="0" smtClean="0"/>
              <a:t>, že svým jednáním může způsobit určité následky, ale bez přiměřených důvodů </a:t>
            </a:r>
            <a:r>
              <a:rPr lang="cs-CZ" b="1" dirty="0" smtClean="0"/>
              <a:t>spoléhal</a:t>
            </a:r>
            <a:r>
              <a:rPr lang="cs-CZ" dirty="0" smtClean="0"/>
              <a:t> na to, že je nezpůsobí.</a:t>
            </a:r>
          </a:p>
          <a:p>
            <a:pPr lvl="0" algn="just"/>
            <a:endParaRPr lang="cs-CZ" dirty="0"/>
          </a:p>
          <a:p>
            <a:pPr lvl="0" algn="just"/>
            <a:r>
              <a:rPr lang="cs-CZ" b="1" dirty="0" smtClean="0"/>
              <a:t>Nedbalost nevědomá </a:t>
            </a:r>
            <a:r>
              <a:rPr lang="cs-CZ" dirty="0"/>
              <a:t>» </a:t>
            </a:r>
            <a:r>
              <a:rPr lang="cs-CZ" dirty="0" smtClean="0"/>
              <a:t>pachatel </a:t>
            </a:r>
            <a:r>
              <a:rPr lang="cs-CZ" b="1" dirty="0" smtClean="0"/>
              <a:t>nevěděl</a:t>
            </a:r>
            <a:r>
              <a:rPr lang="cs-CZ" dirty="0" smtClean="0"/>
              <a:t>, že svým jednáním může způsobit škodlivé následky, ač vzhledem k okolnostem a svým osobním poměrům to </a:t>
            </a:r>
            <a:r>
              <a:rPr lang="cs-CZ" b="1" dirty="0" smtClean="0"/>
              <a:t>vědět měl a mohl</a:t>
            </a:r>
            <a:r>
              <a:rPr lang="cs-CZ" dirty="0" smtClean="0"/>
              <a:t>.</a:t>
            </a:r>
          </a:p>
          <a:p>
            <a:pPr lvl="0" algn="just"/>
            <a:endParaRPr lang="cs-CZ" b="1" dirty="0"/>
          </a:p>
          <a:p>
            <a:pPr lvl="0" algn="just"/>
            <a:r>
              <a:rPr lang="cs-CZ" b="1" dirty="0" smtClean="0"/>
              <a:t>Úmysl přímý</a:t>
            </a:r>
            <a:r>
              <a:rPr lang="cs-CZ" dirty="0"/>
              <a:t> » </a:t>
            </a:r>
            <a:r>
              <a:rPr lang="cs-CZ" dirty="0" smtClean="0"/>
              <a:t>pachatel </a:t>
            </a:r>
            <a:r>
              <a:rPr lang="cs-CZ" b="1" dirty="0" smtClean="0"/>
              <a:t>chtěl</a:t>
            </a:r>
            <a:r>
              <a:rPr lang="cs-CZ" dirty="0" smtClean="0"/>
              <a:t> </a:t>
            </a:r>
            <a:r>
              <a:rPr lang="cs-CZ" dirty="0"/>
              <a:t>svým jednáním </a:t>
            </a:r>
            <a:r>
              <a:rPr lang="cs-CZ" b="1" dirty="0"/>
              <a:t>porušit</a:t>
            </a:r>
            <a:r>
              <a:rPr lang="cs-CZ" dirty="0"/>
              <a:t> nebo </a:t>
            </a:r>
            <a:r>
              <a:rPr lang="cs-CZ" b="1" dirty="0"/>
              <a:t>ohrozit</a:t>
            </a:r>
            <a:r>
              <a:rPr lang="cs-CZ" dirty="0"/>
              <a:t> zájem chráněný </a:t>
            </a:r>
            <a:r>
              <a:rPr lang="cs-CZ" dirty="0" smtClean="0"/>
              <a:t>zákonem.</a:t>
            </a:r>
          </a:p>
          <a:p>
            <a:pPr lvl="0" algn="just"/>
            <a:endParaRPr lang="cs-CZ" dirty="0"/>
          </a:p>
          <a:p>
            <a:pPr lvl="0" algn="just"/>
            <a:r>
              <a:rPr lang="cs-CZ" b="1" dirty="0" smtClean="0"/>
              <a:t>Úmysl </a:t>
            </a:r>
            <a:r>
              <a:rPr lang="cs-CZ" b="1" dirty="0"/>
              <a:t>nepřímý</a:t>
            </a:r>
            <a:r>
              <a:rPr lang="cs-CZ" dirty="0"/>
              <a:t> » </a:t>
            </a:r>
            <a:r>
              <a:rPr lang="cs-CZ" dirty="0" smtClean="0"/>
              <a:t>pachatel </a:t>
            </a:r>
            <a:r>
              <a:rPr lang="cs-CZ" b="1" dirty="0" smtClean="0"/>
              <a:t>věděl</a:t>
            </a:r>
            <a:r>
              <a:rPr lang="cs-CZ" b="1" dirty="0"/>
              <a:t>, že </a:t>
            </a:r>
            <a:r>
              <a:rPr lang="cs-CZ" dirty="0"/>
              <a:t>svým jednáním </a:t>
            </a:r>
            <a:r>
              <a:rPr lang="cs-CZ" b="1" dirty="0"/>
              <a:t>může ohrozit </a:t>
            </a:r>
            <a:r>
              <a:rPr lang="cs-CZ" dirty="0"/>
              <a:t>zájem chráněný zákonem, a pro případ, že jej poruší nebo ohrozí, </a:t>
            </a:r>
            <a:r>
              <a:rPr lang="cs-CZ" b="1" dirty="0"/>
              <a:t>byl s tím srozuměn</a:t>
            </a:r>
            <a:r>
              <a:rPr lang="cs-CZ" dirty="0"/>
              <a:t>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2383</TotalTime>
  <Words>1170</Words>
  <Application>Microsoft Office PowerPoint</Application>
  <PresentationFormat>Předvádění na obrazovce (4:3)</PresentationFormat>
  <Paragraphs>211</Paragraphs>
  <Slides>13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TRESTNÍ ODPOVĚDNOST I.  (15. 10. 2019)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Přednášky právo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181</cp:revision>
  <dcterms:created xsi:type="dcterms:W3CDTF">2015-09-08T17:35:18Z</dcterms:created>
  <dcterms:modified xsi:type="dcterms:W3CDTF">2019-10-16T13:06:39Z</dcterms:modified>
</cp:coreProperties>
</file>