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AE3057-3322-4146-9A9B-857EF45EB31E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8146022C-C0D0-4101-BAC0-E2E83AB281FF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tx1"/>
              </a:solidFill>
            </a:rPr>
            <a:t>Vyšší legální zaměstnanost omezuje pracovní příležitosti na </a:t>
          </a:r>
          <a:r>
            <a:rPr lang="cs-CZ" sz="1600" b="1" i="1" dirty="0" smtClean="0">
              <a:solidFill>
                <a:schemeClr val="tx1"/>
              </a:solidFill>
            </a:rPr>
            <a:t>černém</a:t>
          </a:r>
          <a:r>
            <a:rPr lang="cs-CZ" sz="1600" b="1" dirty="0" smtClean="0">
              <a:solidFill>
                <a:schemeClr val="tx1"/>
              </a:solidFill>
            </a:rPr>
            <a:t> </a:t>
          </a:r>
          <a:r>
            <a:rPr lang="cs-CZ" sz="1600" b="1" dirty="0" smtClean="0">
              <a:solidFill>
                <a:schemeClr val="tx1"/>
              </a:solidFill>
            </a:rPr>
            <a:t>pracovním trhu.</a:t>
          </a:r>
          <a:endParaRPr lang="cs-CZ" sz="1600" b="1" dirty="0">
            <a:solidFill>
              <a:schemeClr val="tx1"/>
            </a:solidFill>
          </a:endParaRPr>
        </a:p>
      </dgm:t>
    </dgm:pt>
    <dgm:pt modelId="{939E74F7-E861-429E-A557-821A3CF7DDEB}" type="parTrans" cxnId="{3AAE1298-A2AC-4E86-A3BC-E746569F89C8}">
      <dgm:prSet/>
      <dgm:spPr/>
      <dgm:t>
        <a:bodyPr/>
        <a:lstStyle/>
        <a:p>
          <a:endParaRPr lang="cs-CZ"/>
        </a:p>
      </dgm:t>
    </dgm:pt>
    <dgm:pt modelId="{D990743A-6179-4F47-AA43-2BE92F30F850}" type="sibTrans" cxnId="{3AAE1298-A2AC-4E86-A3BC-E746569F89C8}">
      <dgm:prSet/>
      <dgm:spPr/>
      <dgm:t>
        <a:bodyPr/>
        <a:lstStyle/>
        <a:p>
          <a:endParaRPr lang="cs-CZ"/>
        </a:p>
      </dgm:t>
    </dgm:pt>
    <dgm:pt modelId="{BCC1E7D5-F300-4E41-BC72-D03C3E4EFB3D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Terénním charakterem je služba pracovního poradenství specifická a klientovi přináší přidanou hodnotu proti množství pracovních agentur, které na pracovním trhu působí</a:t>
          </a:r>
          <a:r>
            <a:rPr lang="cs-CZ" b="1" dirty="0" smtClean="0"/>
            <a:t>. </a:t>
          </a:r>
          <a:endParaRPr lang="cs-CZ" b="1" dirty="0"/>
        </a:p>
      </dgm:t>
    </dgm:pt>
    <dgm:pt modelId="{A01982D8-5591-49B9-A270-FBD5FA8BE6AC}" type="parTrans" cxnId="{EFD60EA1-1CA3-4F2A-8310-DCFEC90D05DD}">
      <dgm:prSet/>
      <dgm:spPr/>
      <dgm:t>
        <a:bodyPr/>
        <a:lstStyle/>
        <a:p>
          <a:endParaRPr lang="cs-CZ"/>
        </a:p>
      </dgm:t>
    </dgm:pt>
    <dgm:pt modelId="{1C71977C-91D8-423D-8C20-BA96D51875CB}" type="sibTrans" cxnId="{EFD60EA1-1CA3-4F2A-8310-DCFEC90D05DD}">
      <dgm:prSet/>
      <dgm:spPr/>
      <dgm:t>
        <a:bodyPr/>
        <a:lstStyle/>
        <a:p>
          <a:endParaRPr lang="cs-CZ"/>
        </a:p>
      </dgm:t>
    </dgm:pt>
    <dgm:pt modelId="{8DC19C89-27CC-4345-AA19-693E9D58F0D0}">
      <dgm:prSet phldrT="[Text]"/>
      <dgm:spPr/>
      <dgm:t>
        <a:bodyPr/>
        <a:lstStyle/>
        <a:p>
          <a:endParaRPr lang="cs-CZ"/>
        </a:p>
      </dgm:t>
    </dgm:pt>
    <dgm:pt modelId="{41F06981-F5B1-4263-95B3-C50030C582F7}" type="parTrans" cxnId="{BDE5D23F-FA76-4B92-A090-59D9455CD480}">
      <dgm:prSet/>
      <dgm:spPr/>
      <dgm:t>
        <a:bodyPr/>
        <a:lstStyle/>
        <a:p>
          <a:endParaRPr lang="cs-CZ"/>
        </a:p>
      </dgm:t>
    </dgm:pt>
    <dgm:pt modelId="{2D2AE15F-3C27-47C5-8DF0-4425C7B328C7}" type="sibTrans" cxnId="{BDE5D23F-FA76-4B92-A090-59D9455CD480}">
      <dgm:prSet/>
      <dgm:spPr/>
      <dgm:t>
        <a:bodyPr/>
        <a:lstStyle/>
        <a:p>
          <a:endParaRPr lang="cs-CZ"/>
        </a:p>
      </dgm:t>
    </dgm:pt>
    <dgm:pt modelId="{7B26D460-B53D-4215-B3D7-5F3A1B8793F5}">
      <dgm:prSet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Služba pracovního poradenství při dodržení terénního charakteru představuje svébytný a oprávněný prostředek na cestě k vyšší legální zaměstnanosti. </a:t>
          </a:r>
          <a:endParaRPr lang="cs-CZ" b="1" dirty="0">
            <a:solidFill>
              <a:schemeClr val="tx1"/>
            </a:solidFill>
          </a:endParaRPr>
        </a:p>
      </dgm:t>
    </dgm:pt>
    <dgm:pt modelId="{7075A037-FDA8-4704-A9C3-18F75528999B}" type="parTrans" cxnId="{58E08347-3E90-44B4-B79E-583EF1253071}">
      <dgm:prSet/>
      <dgm:spPr/>
      <dgm:t>
        <a:bodyPr/>
        <a:lstStyle/>
        <a:p>
          <a:endParaRPr lang="cs-CZ"/>
        </a:p>
      </dgm:t>
    </dgm:pt>
    <dgm:pt modelId="{B2A1F1DA-7D2A-4429-B80C-C70FFD2E9B69}" type="sibTrans" cxnId="{58E08347-3E90-44B4-B79E-583EF1253071}">
      <dgm:prSet/>
      <dgm:spPr/>
      <dgm:t>
        <a:bodyPr/>
        <a:lstStyle/>
        <a:p>
          <a:endParaRPr lang="cs-CZ"/>
        </a:p>
      </dgm:t>
    </dgm:pt>
    <dgm:pt modelId="{F0E16052-3623-4EFD-A7B9-B705881BB6C6}" type="pres">
      <dgm:prSet presAssocID="{DAAE3057-3322-4146-9A9B-857EF45EB31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158F218-BC6E-41BF-84A5-7BBD9223A4A5}" type="pres">
      <dgm:prSet presAssocID="{8146022C-C0D0-4101-BAC0-E2E83AB281FF}" presName="gear1" presStyleLbl="node1" presStyleIdx="0" presStyleCnt="3" custScaleX="152523" custScaleY="8409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577EFC-8418-4E59-97B2-D10D322FFBA0}" type="pres">
      <dgm:prSet presAssocID="{8146022C-C0D0-4101-BAC0-E2E83AB281FF}" presName="gear1srcNode" presStyleLbl="node1" presStyleIdx="0" presStyleCnt="3"/>
      <dgm:spPr/>
      <dgm:t>
        <a:bodyPr/>
        <a:lstStyle/>
        <a:p>
          <a:endParaRPr lang="cs-CZ"/>
        </a:p>
      </dgm:t>
    </dgm:pt>
    <dgm:pt modelId="{12360FC0-4B85-4142-9CCF-BF8E65ED57D9}" type="pres">
      <dgm:prSet presAssocID="{8146022C-C0D0-4101-BAC0-E2E83AB281FF}" presName="gear1dstNode" presStyleLbl="node1" presStyleIdx="0" presStyleCnt="3"/>
      <dgm:spPr/>
      <dgm:t>
        <a:bodyPr/>
        <a:lstStyle/>
        <a:p>
          <a:endParaRPr lang="cs-CZ"/>
        </a:p>
      </dgm:t>
    </dgm:pt>
    <dgm:pt modelId="{42B61EEB-1B4B-4CF8-9C0E-5F67B484C901}" type="pres">
      <dgm:prSet presAssocID="{7B26D460-B53D-4215-B3D7-5F3A1B8793F5}" presName="gear2" presStyleLbl="node1" presStyleIdx="1" presStyleCnt="3" custScaleX="325385" custScaleY="6987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9DB2F5-9D00-4A65-BB22-F666B7CC5FC0}" type="pres">
      <dgm:prSet presAssocID="{7B26D460-B53D-4215-B3D7-5F3A1B8793F5}" presName="gear2srcNode" presStyleLbl="node1" presStyleIdx="1" presStyleCnt="3"/>
      <dgm:spPr/>
      <dgm:t>
        <a:bodyPr/>
        <a:lstStyle/>
        <a:p>
          <a:endParaRPr lang="cs-CZ"/>
        </a:p>
      </dgm:t>
    </dgm:pt>
    <dgm:pt modelId="{5FD57542-06A5-4E16-BFA3-B39CF521C1D7}" type="pres">
      <dgm:prSet presAssocID="{7B26D460-B53D-4215-B3D7-5F3A1B8793F5}" presName="gear2dstNode" presStyleLbl="node1" presStyleIdx="1" presStyleCnt="3"/>
      <dgm:spPr/>
      <dgm:t>
        <a:bodyPr/>
        <a:lstStyle/>
        <a:p>
          <a:endParaRPr lang="cs-CZ"/>
        </a:p>
      </dgm:t>
    </dgm:pt>
    <dgm:pt modelId="{256B05F9-F497-49F0-B931-17A5B07EB85F}" type="pres">
      <dgm:prSet presAssocID="{BCC1E7D5-F300-4E41-BC72-D03C3E4EFB3D}" presName="gear3" presStyleLbl="node1" presStyleIdx="2" presStyleCnt="3" custScaleX="224890" custScaleY="137066"/>
      <dgm:spPr/>
      <dgm:t>
        <a:bodyPr/>
        <a:lstStyle/>
        <a:p>
          <a:endParaRPr lang="cs-CZ"/>
        </a:p>
      </dgm:t>
    </dgm:pt>
    <dgm:pt modelId="{46D0A1E8-C16C-42B1-85CC-D141781E0C15}" type="pres">
      <dgm:prSet presAssocID="{BCC1E7D5-F300-4E41-BC72-D03C3E4EFB3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AEE6B0-E910-4D04-B811-25B87C5E436B}" type="pres">
      <dgm:prSet presAssocID="{BCC1E7D5-F300-4E41-BC72-D03C3E4EFB3D}" presName="gear3srcNode" presStyleLbl="node1" presStyleIdx="2" presStyleCnt="3"/>
      <dgm:spPr/>
      <dgm:t>
        <a:bodyPr/>
        <a:lstStyle/>
        <a:p>
          <a:endParaRPr lang="cs-CZ"/>
        </a:p>
      </dgm:t>
    </dgm:pt>
    <dgm:pt modelId="{0E98B7E1-F379-4752-9062-F37F1B7B0AE5}" type="pres">
      <dgm:prSet presAssocID="{BCC1E7D5-F300-4E41-BC72-D03C3E4EFB3D}" presName="gear3dstNode" presStyleLbl="node1" presStyleIdx="2" presStyleCnt="3"/>
      <dgm:spPr/>
      <dgm:t>
        <a:bodyPr/>
        <a:lstStyle/>
        <a:p>
          <a:endParaRPr lang="cs-CZ"/>
        </a:p>
      </dgm:t>
    </dgm:pt>
    <dgm:pt modelId="{DD9C5A35-9F58-4731-A5BC-F3ECEEBCE710}" type="pres">
      <dgm:prSet presAssocID="{D990743A-6179-4F47-AA43-2BE92F30F850}" presName="connector1" presStyleLbl="sibTrans2D1" presStyleIdx="0" presStyleCnt="3" custLinFactNeighborX="-5524" custLinFactNeighborY="-4961"/>
      <dgm:spPr/>
      <dgm:t>
        <a:bodyPr/>
        <a:lstStyle/>
        <a:p>
          <a:endParaRPr lang="cs-CZ"/>
        </a:p>
      </dgm:t>
    </dgm:pt>
    <dgm:pt modelId="{51A2C434-9E22-4EAA-9644-8AC11F87641F}" type="pres">
      <dgm:prSet presAssocID="{B2A1F1DA-7D2A-4429-B80C-C70FFD2E9B69}" presName="connector2" presStyleLbl="sibTrans2D1" presStyleIdx="1" presStyleCnt="3" custLinFactNeighborX="-91464" custLinFactNeighborY="17191"/>
      <dgm:spPr/>
      <dgm:t>
        <a:bodyPr/>
        <a:lstStyle/>
        <a:p>
          <a:endParaRPr lang="cs-CZ"/>
        </a:p>
      </dgm:t>
    </dgm:pt>
    <dgm:pt modelId="{B9F51E5F-FCC3-4A17-8386-63D5879B7294}" type="pres">
      <dgm:prSet presAssocID="{1C71977C-91D8-423D-8C20-BA96D51875CB}" presName="connector3" presStyleLbl="sibTrans2D1" presStyleIdx="2" presStyleCnt="3" custLinFactNeighborX="-14927" custLinFactNeighborY="-6565"/>
      <dgm:spPr/>
      <dgm:t>
        <a:bodyPr/>
        <a:lstStyle/>
        <a:p>
          <a:endParaRPr lang="cs-CZ"/>
        </a:p>
      </dgm:t>
    </dgm:pt>
  </dgm:ptLst>
  <dgm:cxnLst>
    <dgm:cxn modelId="{693B631C-FECB-4449-BD6E-A2762790D78A}" type="presOf" srcId="{BCC1E7D5-F300-4E41-BC72-D03C3E4EFB3D}" destId="{0E98B7E1-F379-4752-9062-F37F1B7B0AE5}" srcOrd="3" destOrd="0" presId="urn:microsoft.com/office/officeart/2005/8/layout/gear1"/>
    <dgm:cxn modelId="{58E08347-3E90-44B4-B79E-583EF1253071}" srcId="{DAAE3057-3322-4146-9A9B-857EF45EB31E}" destId="{7B26D460-B53D-4215-B3D7-5F3A1B8793F5}" srcOrd="1" destOrd="0" parTransId="{7075A037-FDA8-4704-A9C3-18F75528999B}" sibTransId="{B2A1F1DA-7D2A-4429-B80C-C70FFD2E9B69}"/>
    <dgm:cxn modelId="{61175BB5-9DD4-4FF5-9520-C2CE2B707AE0}" type="presOf" srcId="{7B26D460-B53D-4215-B3D7-5F3A1B8793F5}" destId="{1D9DB2F5-9D00-4A65-BB22-F666B7CC5FC0}" srcOrd="1" destOrd="0" presId="urn:microsoft.com/office/officeart/2005/8/layout/gear1"/>
    <dgm:cxn modelId="{3AAE1298-A2AC-4E86-A3BC-E746569F89C8}" srcId="{DAAE3057-3322-4146-9A9B-857EF45EB31E}" destId="{8146022C-C0D0-4101-BAC0-E2E83AB281FF}" srcOrd="0" destOrd="0" parTransId="{939E74F7-E861-429E-A557-821A3CF7DDEB}" sibTransId="{D990743A-6179-4F47-AA43-2BE92F30F850}"/>
    <dgm:cxn modelId="{502CB6E8-0157-4CB0-AA9B-730E66B5CAB8}" type="presOf" srcId="{7B26D460-B53D-4215-B3D7-5F3A1B8793F5}" destId="{42B61EEB-1B4B-4CF8-9C0E-5F67B484C901}" srcOrd="0" destOrd="0" presId="urn:microsoft.com/office/officeart/2005/8/layout/gear1"/>
    <dgm:cxn modelId="{878BB729-6767-4A49-A856-A40C9B5B4230}" type="presOf" srcId="{1C71977C-91D8-423D-8C20-BA96D51875CB}" destId="{B9F51E5F-FCC3-4A17-8386-63D5879B7294}" srcOrd="0" destOrd="0" presId="urn:microsoft.com/office/officeart/2005/8/layout/gear1"/>
    <dgm:cxn modelId="{2D451FCA-F72C-4347-B69B-158B7DD4AE73}" type="presOf" srcId="{B2A1F1DA-7D2A-4429-B80C-C70FFD2E9B69}" destId="{51A2C434-9E22-4EAA-9644-8AC11F87641F}" srcOrd="0" destOrd="0" presId="urn:microsoft.com/office/officeart/2005/8/layout/gear1"/>
    <dgm:cxn modelId="{553B72FF-9671-4EFD-86EC-959224449F97}" type="presOf" srcId="{8146022C-C0D0-4101-BAC0-E2E83AB281FF}" destId="{12360FC0-4B85-4142-9CCF-BF8E65ED57D9}" srcOrd="2" destOrd="0" presId="urn:microsoft.com/office/officeart/2005/8/layout/gear1"/>
    <dgm:cxn modelId="{3BC1F67A-C1EC-4C0D-8B03-21FFCF1C72F4}" type="presOf" srcId="{D990743A-6179-4F47-AA43-2BE92F30F850}" destId="{DD9C5A35-9F58-4731-A5BC-F3ECEEBCE710}" srcOrd="0" destOrd="0" presId="urn:microsoft.com/office/officeart/2005/8/layout/gear1"/>
    <dgm:cxn modelId="{BFDAE35F-545E-4CD3-B0E2-38B4419C8655}" type="presOf" srcId="{BCC1E7D5-F300-4E41-BC72-D03C3E4EFB3D}" destId="{256B05F9-F497-49F0-B931-17A5B07EB85F}" srcOrd="0" destOrd="0" presId="urn:microsoft.com/office/officeart/2005/8/layout/gear1"/>
    <dgm:cxn modelId="{8A6BF7F4-CD17-427F-9589-6EAA024D4FE0}" type="presOf" srcId="{BCC1E7D5-F300-4E41-BC72-D03C3E4EFB3D}" destId="{F4AEE6B0-E910-4D04-B811-25B87C5E436B}" srcOrd="2" destOrd="0" presId="urn:microsoft.com/office/officeart/2005/8/layout/gear1"/>
    <dgm:cxn modelId="{EFD60EA1-1CA3-4F2A-8310-DCFEC90D05DD}" srcId="{DAAE3057-3322-4146-9A9B-857EF45EB31E}" destId="{BCC1E7D5-F300-4E41-BC72-D03C3E4EFB3D}" srcOrd="2" destOrd="0" parTransId="{A01982D8-5591-49B9-A270-FBD5FA8BE6AC}" sibTransId="{1C71977C-91D8-423D-8C20-BA96D51875CB}"/>
    <dgm:cxn modelId="{E356B25C-AAA4-4D46-B00B-E1D07DDC6570}" type="presOf" srcId="{8146022C-C0D0-4101-BAC0-E2E83AB281FF}" destId="{C158F218-BC6E-41BF-84A5-7BBD9223A4A5}" srcOrd="0" destOrd="0" presId="urn:microsoft.com/office/officeart/2005/8/layout/gear1"/>
    <dgm:cxn modelId="{CFA4F9C0-A244-44D2-9011-B48EEE2116C4}" type="presOf" srcId="{BCC1E7D5-F300-4E41-BC72-D03C3E4EFB3D}" destId="{46D0A1E8-C16C-42B1-85CC-D141781E0C15}" srcOrd="1" destOrd="0" presId="urn:microsoft.com/office/officeart/2005/8/layout/gear1"/>
    <dgm:cxn modelId="{AA8ABE10-947C-4EB7-8EC5-6066A2A45167}" type="presOf" srcId="{7B26D460-B53D-4215-B3D7-5F3A1B8793F5}" destId="{5FD57542-06A5-4E16-BFA3-B39CF521C1D7}" srcOrd="2" destOrd="0" presId="urn:microsoft.com/office/officeart/2005/8/layout/gear1"/>
    <dgm:cxn modelId="{BDE5D23F-FA76-4B92-A090-59D9455CD480}" srcId="{DAAE3057-3322-4146-9A9B-857EF45EB31E}" destId="{8DC19C89-27CC-4345-AA19-693E9D58F0D0}" srcOrd="3" destOrd="0" parTransId="{41F06981-F5B1-4263-95B3-C50030C582F7}" sibTransId="{2D2AE15F-3C27-47C5-8DF0-4425C7B328C7}"/>
    <dgm:cxn modelId="{DE963AD4-07DD-4E35-B6A0-B980E617253F}" type="presOf" srcId="{8146022C-C0D0-4101-BAC0-E2E83AB281FF}" destId="{78577EFC-8418-4E59-97B2-D10D322FFBA0}" srcOrd="1" destOrd="0" presId="urn:microsoft.com/office/officeart/2005/8/layout/gear1"/>
    <dgm:cxn modelId="{4378C38F-0F23-4FA7-9C75-2D6CDB33A4DF}" type="presOf" srcId="{DAAE3057-3322-4146-9A9B-857EF45EB31E}" destId="{F0E16052-3623-4EFD-A7B9-B705881BB6C6}" srcOrd="0" destOrd="0" presId="urn:microsoft.com/office/officeart/2005/8/layout/gear1"/>
    <dgm:cxn modelId="{C82AAF5D-5ACF-455A-A345-8E1CD21C3D5A}" type="presParOf" srcId="{F0E16052-3623-4EFD-A7B9-B705881BB6C6}" destId="{C158F218-BC6E-41BF-84A5-7BBD9223A4A5}" srcOrd="0" destOrd="0" presId="urn:microsoft.com/office/officeart/2005/8/layout/gear1"/>
    <dgm:cxn modelId="{4A825278-D06B-4FBF-9633-F576B2927C50}" type="presParOf" srcId="{F0E16052-3623-4EFD-A7B9-B705881BB6C6}" destId="{78577EFC-8418-4E59-97B2-D10D322FFBA0}" srcOrd="1" destOrd="0" presId="urn:microsoft.com/office/officeart/2005/8/layout/gear1"/>
    <dgm:cxn modelId="{FFF41E70-BAD2-48B2-9E85-C130DF78B8BD}" type="presParOf" srcId="{F0E16052-3623-4EFD-A7B9-B705881BB6C6}" destId="{12360FC0-4B85-4142-9CCF-BF8E65ED57D9}" srcOrd="2" destOrd="0" presId="urn:microsoft.com/office/officeart/2005/8/layout/gear1"/>
    <dgm:cxn modelId="{8D64236A-5A1A-4783-8BAD-9CA72F7082A7}" type="presParOf" srcId="{F0E16052-3623-4EFD-A7B9-B705881BB6C6}" destId="{42B61EEB-1B4B-4CF8-9C0E-5F67B484C901}" srcOrd="3" destOrd="0" presId="urn:microsoft.com/office/officeart/2005/8/layout/gear1"/>
    <dgm:cxn modelId="{D9169257-54D5-4583-AE88-3183773874D8}" type="presParOf" srcId="{F0E16052-3623-4EFD-A7B9-B705881BB6C6}" destId="{1D9DB2F5-9D00-4A65-BB22-F666B7CC5FC0}" srcOrd="4" destOrd="0" presId="urn:microsoft.com/office/officeart/2005/8/layout/gear1"/>
    <dgm:cxn modelId="{147BE259-20F6-46A4-9B43-8CE8F823AA8E}" type="presParOf" srcId="{F0E16052-3623-4EFD-A7B9-B705881BB6C6}" destId="{5FD57542-06A5-4E16-BFA3-B39CF521C1D7}" srcOrd="5" destOrd="0" presId="urn:microsoft.com/office/officeart/2005/8/layout/gear1"/>
    <dgm:cxn modelId="{3813BF70-8886-4ABB-8475-7CE6913AAA7A}" type="presParOf" srcId="{F0E16052-3623-4EFD-A7B9-B705881BB6C6}" destId="{256B05F9-F497-49F0-B931-17A5B07EB85F}" srcOrd="6" destOrd="0" presId="urn:microsoft.com/office/officeart/2005/8/layout/gear1"/>
    <dgm:cxn modelId="{79CB8B41-F28B-4FD8-BC7D-45841676137B}" type="presParOf" srcId="{F0E16052-3623-4EFD-A7B9-B705881BB6C6}" destId="{46D0A1E8-C16C-42B1-85CC-D141781E0C15}" srcOrd="7" destOrd="0" presId="urn:microsoft.com/office/officeart/2005/8/layout/gear1"/>
    <dgm:cxn modelId="{A266525A-DA1E-4A1D-9A77-BD7659E52F3D}" type="presParOf" srcId="{F0E16052-3623-4EFD-A7B9-B705881BB6C6}" destId="{F4AEE6B0-E910-4D04-B811-25B87C5E436B}" srcOrd="8" destOrd="0" presId="urn:microsoft.com/office/officeart/2005/8/layout/gear1"/>
    <dgm:cxn modelId="{453222BE-D6D0-4EE0-91D4-35562BE35219}" type="presParOf" srcId="{F0E16052-3623-4EFD-A7B9-B705881BB6C6}" destId="{0E98B7E1-F379-4752-9062-F37F1B7B0AE5}" srcOrd="9" destOrd="0" presId="urn:microsoft.com/office/officeart/2005/8/layout/gear1"/>
    <dgm:cxn modelId="{42FBF206-F847-4CF7-BD4D-D37D03372210}" type="presParOf" srcId="{F0E16052-3623-4EFD-A7B9-B705881BB6C6}" destId="{DD9C5A35-9F58-4731-A5BC-F3ECEEBCE710}" srcOrd="10" destOrd="0" presId="urn:microsoft.com/office/officeart/2005/8/layout/gear1"/>
    <dgm:cxn modelId="{7731A547-1244-4160-871F-3A81B530D77C}" type="presParOf" srcId="{F0E16052-3623-4EFD-A7B9-B705881BB6C6}" destId="{51A2C434-9E22-4EAA-9644-8AC11F87641F}" srcOrd="11" destOrd="0" presId="urn:microsoft.com/office/officeart/2005/8/layout/gear1"/>
    <dgm:cxn modelId="{52AFB05A-09CD-42BB-9292-7BFF1D9587A8}" type="presParOf" srcId="{F0E16052-3623-4EFD-A7B9-B705881BB6C6}" destId="{B9F51E5F-FCC3-4A17-8386-63D5879B729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0DE5BF-A5F0-4669-AE87-B5E60A23DF1B}" type="doc">
      <dgm:prSet loTypeId="urn:microsoft.com/office/officeart/2005/8/layout/cycle7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cs-CZ"/>
        </a:p>
      </dgm:t>
    </dgm:pt>
    <dgm:pt modelId="{1ED7CB09-62ED-471A-9B29-FDC4E3B4CAA5}">
      <dgm:prSet phldrT="[Text]"/>
      <dgm:spPr>
        <a:scene3d>
          <a:camera prst="perspectiveContrastingLeftFacing"/>
          <a:lightRig rig="threePt" dir="t"/>
        </a:scene3d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Poznávání</a:t>
          </a:r>
          <a:endParaRPr lang="cs-CZ" dirty="0">
            <a:solidFill>
              <a:schemeClr val="tx1"/>
            </a:solidFill>
          </a:endParaRPr>
        </a:p>
      </dgm:t>
    </dgm:pt>
    <dgm:pt modelId="{0259B735-B2D6-4593-A23A-91B5D7509219}" type="parTrans" cxnId="{50A87624-5D5E-4245-9DF0-D6B370C5DF99}">
      <dgm:prSet/>
      <dgm:spPr/>
      <dgm:t>
        <a:bodyPr/>
        <a:lstStyle/>
        <a:p>
          <a:endParaRPr lang="cs-CZ"/>
        </a:p>
      </dgm:t>
    </dgm:pt>
    <dgm:pt modelId="{146F3843-633D-45A8-9E8C-5969992FFFE5}" type="sibTrans" cxnId="{50A87624-5D5E-4245-9DF0-D6B370C5DF99}">
      <dgm:prSet/>
      <dgm:spPr/>
      <dgm:t>
        <a:bodyPr/>
        <a:lstStyle/>
        <a:p>
          <a:endParaRPr lang="cs-CZ"/>
        </a:p>
      </dgm:t>
    </dgm:pt>
    <dgm:pt modelId="{6BBE6DA3-7B1A-4352-A8A8-E922E7EE5B76}">
      <dgm:prSet phldrT="[Text]"/>
      <dgm:spPr>
        <a:scene3d>
          <a:camera prst="perspectiveContrastingLeftFacing"/>
          <a:lightRig rig="threePt" dir="t"/>
        </a:scene3d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Spojení informací o sobě a světě práce  </a:t>
          </a:r>
          <a:endParaRPr lang="cs-CZ" dirty="0">
            <a:solidFill>
              <a:schemeClr val="tx1"/>
            </a:solidFill>
          </a:endParaRPr>
        </a:p>
      </dgm:t>
    </dgm:pt>
    <dgm:pt modelId="{AC147DB1-3BA8-4AE0-A352-1897E61BC6F8}" type="parTrans" cxnId="{AA030734-49CD-428F-A396-4A3B59174A19}">
      <dgm:prSet/>
      <dgm:spPr/>
      <dgm:t>
        <a:bodyPr/>
        <a:lstStyle/>
        <a:p>
          <a:endParaRPr lang="cs-CZ"/>
        </a:p>
      </dgm:t>
    </dgm:pt>
    <dgm:pt modelId="{E46C47E1-0A30-4744-A529-548359B00871}" type="sibTrans" cxnId="{AA030734-49CD-428F-A396-4A3B59174A19}">
      <dgm:prSet/>
      <dgm:spPr/>
      <dgm:t>
        <a:bodyPr/>
        <a:lstStyle/>
        <a:p>
          <a:endParaRPr lang="cs-CZ"/>
        </a:p>
      </dgm:t>
    </dgm:pt>
    <dgm:pt modelId="{B7850830-9DB2-469D-9475-3D2034752C13}">
      <dgm:prSet phldrT="[Text]"/>
      <dgm:spPr>
        <a:scene3d>
          <a:camera prst="perspectiveHeroicExtremeLeftFacing"/>
          <a:lightRig rig="threePt" dir="t"/>
        </a:scene3d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Získávání informací o světě práce</a:t>
          </a:r>
          <a:endParaRPr lang="cs-CZ" dirty="0">
            <a:solidFill>
              <a:schemeClr val="tx1"/>
            </a:solidFill>
          </a:endParaRPr>
        </a:p>
      </dgm:t>
    </dgm:pt>
    <dgm:pt modelId="{C0FCCE9F-3A85-4E7F-8B96-AC6B896C4CD5}" type="parTrans" cxnId="{DD8B1D65-D57B-4F0A-B39C-E4E0B578E495}">
      <dgm:prSet/>
      <dgm:spPr/>
      <dgm:t>
        <a:bodyPr/>
        <a:lstStyle/>
        <a:p>
          <a:endParaRPr lang="cs-CZ"/>
        </a:p>
      </dgm:t>
    </dgm:pt>
    <dgm:pt modelId="{B32F88FF-E3B0-4009-94A2-08F8FF940D10}" type="sibTrans" cxnId="{DD8B1D65-D57B-4F0A-B39C-E4E0B578E495}">
      <dgm:prSet/>
      <dgm:spPr/>
      <dgm:t>
        <a:bodyPr/>
        <a:lstStyle/>
        <a:p>
          <a:endParaRPr lang="cs-CZ"/>
        </a:p>
      </dgm:t>
    </dgm:pt>
    <dgm:pt modelId="{C9E8C1D9-EDEA-4DE5-9C22-CBD7EF645E19}" type="pres">
      <dgm:prSet presAssocID="{750DE5BF-A5F0-4669-AE87-B5E60A23DF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CEA0D4-B01E-476F-92E2-394543CEBFD0}" type="pres">
      <dgm:prSet presAssocID="{1ED7CB09-62ED-471A-9B29-FDC4E3B4CA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F885-11B3-42DE-A5BD-27C9A6B5A7D2}" type="pres">
      <dgm:prSet presAssocID="{146F3843-633D-45A8-9E8C-5969992FFFE5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DBF8BEE-ED3B-4E9F-B11A-86824460C925}" type="pres">
      <dgm:prSet presAssocID="{146F3843-633D-45A8-9E8C-5969992FFFE5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C8FD6254-3B4E-4FD1-8385-5892AB6F1D34}" type="pres">
      <dgm:prSet presAssocID="{6BBE6DA3-7B1A-4352-A8A8-E922E7EE5B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837205-3EAC-4C83-BF94-1EAD2A2E42A1}" type="pres">
      <dgm:prSet presAssocID="{E46C47E1-0A30-4744-A529-548359B0087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E2865F0-C81F-44F1-B294-434EF86AA0DD}" type="pres">
      <dgm:prSet presAssocID="{E46C47E1-0A30-4744-A529-548359B0087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99B706DB-9B46-456A-B468-72F8E0C6BEF5}" type="pres">
      <dgm:prSet presAssocID="{B7850830-9DB2-469D-9475-3D2034752C1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790CE7-94CB-4CC8-8E36-246428146CEE}" type="pres">
      <dgm:prSet presAssocID="{B32F88FF-E3B0-4009-94A2-08F8FF940D10}" presName="sibTrans" presStyleLbl="sibTrans2D1" presStyleIdx="2" presStyleCnt="3"/>
      <dgm:spPr/>
      <dgm:t>
        <a:bodyPr/>
        <a:lstStyle/>
        <a:p>
          <a:endParaRPr lang="cs-CZ"/>
        </a:p>
      </dgm:t>
    </dgm:pt>
    <dgm:pt modelId="{5509F818-4B89-43D0-BB02-47DC48906B80}" type="pres">
      <dgm:prSet presAssocID="{B32F88FF-E3B0-4009-94A2-08F8FF940D10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EFA3973A-8622-471A-AC11-B68CA48CE3D3}" type="presOf" srcId="{E46C47E1-0A30-4744-A529-548359B00871}" destId="{29837205-3EAC-4C83-BF94-1EAD2A2E42A1}" srcOrd="0" destOrd="0" presId="urn:microsoft.com/office/officeart/2005/8/layout/cycle7"/>
    <dgm:cxn modelId="{50A87624-5D5E-4245-9DF0-D6B370C5DF99}" srcId="{750DE5BF-A5F0-4669-AE87-B5E60A23DF1B}" destId="{1ED7CB09-62ED-471A-9B29-FDC4E3B4CAA5}" srcOrd="0" destOrd="0" parTransId="{0259B735-B2D6-4593-A23A-91B5D7509219}" sibTransId="{146F3843-633D-45A8-9E8C-5969992FFFE5}"/>
    <dgm:cxn modelId="{A8462BD1-7E2A-4BD2-9A1B-D3B21A2E7072}" type="presOf" srcId="{146F3843-633D-45A8-9E8C-5969992FFFE5}" destId="{F5C0F885-11B3-42DE-A5BD-27C9A6B5A7D2}" srcOrd="0" destOrd="0" presId="urn:microsoft.com/office/officeart/2005/8/layout/cycle7"/>
    <dgm:cxn modelId="{9E4896D2-A8D7-4AD0-BFE6-ACAC22944F7D}" type="presOf" srcId="{E46C47E1-0A30-4744-A529-548359B00871}" destId="{AE2865F0-C81F-44F1-B294-434EF86AA0DD}" srcOrd="1" destOrd="0" presId="urn:microsoft.com/office/officeart/2005/8/layout/cycle7"/>
    <dgm:cxn modelId="{9BE046F8-D09C-47B1-B806-68F42771A2DE}" type="presOf" srcId="{B7850830-9DB2-469D-9475-3D2034752C13}" destId="{99B706DB-9B46-456A-B468-72F8E0C6BEF5}" srcOrd="0" destOrd="0" presId="urn:microsoft.com/office/officeart/2005/8/layout/cycle7"/>
    <dgm:cxn modelId="{AA030734-49CD-428F-A396-4A3B59174A19}" srcId="{750DE5BF-A5F0-4669-AE87-B5E60A23DF1B}" destId="{6BBE6DA3-7B1A-4352-A8A8-E922E7EE5B76}" srcOrd="1" destOrd="0" parTransId="{AC147DB1-3BA8-4AE0-A352-1897E61BC6F8}" sibTransId="{E46C47E1-0A30-4744-A529-548359B00871}"/>
    <dgm:cxn modelId="{7C830C81-AD90-4646-845B-E21BB53B2412}" type="presOf" srcId="{750DE5BF-A5F0-4669-AE87-B5E60A23DF1B}" destId="{C9E8C1D9-EDEA-4DE5-9C22-CBD7EF645E19}" srcOrd="0" destOrd="0" presId="urn:microsoft.com/office/officeart/2005/8/layout/cycle7"/>
    <dgm:cxn modelId="{27C9C9C6-691C-4E19-AA4E-D7220FFB8760}" type="presOf" srcId="{B32F88FF-E3B0-4009-94A2-08F8FF940D10}" destId="{5509F818-4B89-43D0-BB02-47DC48906B80}" srcOrd="1" destOrd="0" presId="urn:microsoft.com/office/officeart/2005/8/layout/cycle7"/>
    <dgm:cxn modelId="{57E168F9-CC3A-447E-B847-573812FF2B29}" type="presOf" srcId="{146F3843-633D-45A8-9E8C-5969992FFFE5}" destId="{CDBF8BEE-ED3B-4E9F-B11A-86824460C925}" srcOrd="1" destOrd="0" presId="urn:microsoft.com/office/officeart/2005/8/layout/cycle7"/>
    <dgm:cxn modelId="{126D0100-D9FF-4C01-ABD3-28204F7EE408}" type="presOf" srcId="{6BBE6DA3-7B1A-4352-A8A8-E922E7EE5B76}" destId="{C8FD6254-3B4E-4FD1-8385-5892AB6F1D34}" srcOrd="0" destOrd="0" presId="urn:microsoft.com/office/officeart/2005/8/layout/cycle7"/>
    <dgm:cxn modelId="{D30E7182-391B-438E-AE2E-15C0665F8F60}" type="presOf" srcId="{1ED7CB09-62ED-471A-9B29-FDC4E3B4CAA5}" destId="{94CEA0D4-B01E-476F-92E2-394543CEBFD0}" srcOrd="0" destOrd="0" presId="urn:microsoft.com/office/officeart/2005/8/layout/cycle7"/>
    <dgm:cxn modelId="{DD8B1D65-D57B-4F0A-B39C-E4E0B578E495}" srcId="{750DE5BF-A5F0-4669-AE87-B5E60A23DF1B}" destId="{B7850830-9DB2-469D-9475-3D2034752C13}" srcOrd="2" destOrd="0" parTransId="{C0FCCE9F-3A85-4E7F-8B96-AC6B896C4CD5}" sibTransId="{B32F88FF-E3B0-4009-94A2-08F8FF940D10}"/>
    <dgm:cxn modelId="{3B681BEC-DF69-4D04-A4BC-F07A924F557B}" type="presOf" srcId="{B32F88FF-E3B0-4009-94A2-08F8FF940D10}" destId="{0F790CE7-94CB-4CC8-8E36-246428146CEE}" srcOrd="0" destOrd="0" presId="urn:microsoft.com/office/officeart/2005/8/layout/cycle7"/>
    <dgm:cxn modelId="{88D475D3-5118-4888-A60E-94F51EDF0A07}" type="presParOf" srcId="{C9E8C1D9-EDEA-4DE5-9C22-CBD7EF645E19}" destId="{94CEA0D4-B01E-476F-92E2-394543CEBFD0}" srcOrd="0" destOrd="0" presId="urn:microsoft.com/office/officeart/2005/8/layout/cycle7"/>
    <dgm:cxn modelId="{F58A5311-4634-41A6-9ADB-DAA344FD06D5}" type="presParOf" srcId="{C9E8C1D9-EDEA-4DE5-9C22-CBD7EF645E19}" destId="{F5C0F885-11B3-42DE-A5BD-27C9A6B5A7D2}" srcOrd="1" destOrd="0" presId="urn:microsoft.com/office/officeart/2005/8/layout/cycle7"/>
    <dgm:cxn modelId="{F28C9E1B-2728-44F7-ACB4-88DC0C8E78B6}" type="presParOf" srcId="{F5C0F885-11B3-42DE-A5BD-27C9A6B5A7D2}" destId="{CDBF8BEE-ED3B-4E9F-B11A-86824460C925}" srcOrd="0" destOrd="0" presId="urn:microsoft.com/office/officeart/2005/8/layout/cycle7"/>
    <dgm:cxn modelId="{C78D05D1-B08B-4342-A71D-C72A4F89999E}" type="presParOf" srcId="{C9E8C1D9-EDEA-4DE5-9C22-CBD7EF645E19}" destId="{C8FD6254-3B4E-4FD1-8385-5892AB6F1D34}" srcOrd="2" destOrd="0" presId="urn:microsoft.com/office/officeart/2005/8/layout/cycle7"/>
    <dgm:cxn modelId="{C96D9705-8AF8-46AE-9369-C336101BF563}" type="presParOf" srcId="{C9E8C1D9-EDEA-4DE5-9C22-CBD7EF645E19}" destId="{29837205-3EAC-4C83-BF94-1EAD2A2E42A1}" srcOrd="3" destOrd="0" presId="urn:microsoft.com/office/officeart/2005/8/layout/cycle7"/>
    <dgm:cxn modelId="{DD2D6B9E-22A3-41D6-ABD2-6422218BA05A}" type="presParOf" srcId="{29837205-3EAC-4C83-BF94-1EAD2A2E42A1}" destId="{AE2865F0-C81F-44F1-B294-434EF86AA0DD}" srcOrd="0" destOrd="0" presId="urn:microsoft.com/office/officeart/2005/8/layout/cycle7"/>
    <dgm:cxn modelId="{24A1E75D-53B7-4726-867A-7500E01FFD12}" type="presParOf" srcId="{C9E8C1D9-EDEA-4DE5-9C22-CBD7EF645E19}" destId="{99B706DB-9B46-456A-B468-72F8E0C6BEF5}" srcOrd="4" destOrd="0" presId="urn:microsoft.com/office/officeart/2005/8/layout/cycle7"/>
    <dgm:cxn modelId="{1DE3BDB5-E123-4921-A19A-B29A4253A2B6}" type="presParOf" srcId="{C9E8C1D9-EDEA-4DE5-9C22-CBD7EF645E19}" destId="{0F790CE7-94CB-4CC8-8E36-246428146CEE}" srcOrd="5" destOrd="0" presId="urn:microsoft.com/office/officeart/2005/8/layout/cycle7"/>
    <dgm:cxn modelId="{EB62EDC3-B7F4-469A-BE12-8529C0CF352E}" type="presParOf" srcId="{0F790CE7-94CB-4CC8-8E36-246428146CEE}" destId="{5509F818-4B89-43D0-BB02-47DC48906B8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8E247E-0536-44FC-85A4-02CF41598301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288CC2B6-AC61-4B87-A98C-23455A6847E8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perspectiveRight"/>
          <a:lightRig rig="threePt" dir="t"/>
        </a:scene3d>
      </dgm:spPr>
      <dgm:t>
        <a:bodyPr/>
        <a:lstStyle/>
        <a:p>
          <a:r>
            <a:rPr lang="cs-CZ" b="1" dirty="0" smtClean="0"/>
            <a:t>Reflexivně terapeutické paradigma</a:t>
          </a:r>
          <a:endParaRPr lang="cs-CZ" b="1" dirty="0"/>
        </a:p>
      </dgm:t>
    </dgm:pt>
    <dgm:pt modelId="{712FDC83-CBA5-4D75-8D9B-F84BBD7C57B1}" type="parTrans" cxnId="{D1706063-1A5C-4323-835C-77E7B988558E}">
      <dgm:prSet/>
      <dgm:spPr/>
      <dgm:t>
        <a:bodyPr/>
        <a:lstStyle/>
        <a:p>
          <a:endParaRPr lang="cs-CZ"/>
        </a:p>
      </dgm:t>
    </dgm:pt>
    <dgm:pt modelId="{CA3ECBED-A266-4262-97F9-F5218CA62D55}" type="sibTrans" cxnId="{D1706063-1A5C-4323-835C-77E7B988558E}">
      <dgm:prSet/>
      <dgm:spPr/>
      <dgm:t>
        <a:bodyPr/>
        <a:lstStyle/>
        <a:p>
          <a:endParaRPr lang="cs-CZ"/>
        </a:p>
      </dgm:t>
    </dgm:pt>
    <dgm:pt modelId="{16451725-5342-40A3-8872-F9FC66F60394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cs-CZ" b="1" dirty="0" err="1" smtClean="0"/>
            <a:t>Socialisticko</a:t>
          </a:r>
          <a:r>
            <a:rPr lang="cs-CZ" b="1" dirty="0" smtClean="0"/>
            <a:t> kolektivistické paradigma</a:t>
          </a:r>
          <a:endParaRPr lang="cs-CZ" b="1" dirty="0"/>
        </a:p>
      </dgm:t>
    </dgm:pt>
    <dgm:pt modelId="{FF46130D-A86A-49C6-89B0-21F9B3B991DE}" type="parTrans" cxnId="{ECCA0841-9453-47D0-9D0F-6B4E915AD53D}">
      <dgm:prSet/>
      <dgm:spPr/>
      <dgm:t>
        <a:bodyPr/>
        <a:lstStyle/>
        <a:p>
          <a:endParaRPr lang="cs-CZ"/>
        </a:p>
      </dgm:t>
    </dgm:pt>
    <dgm:pt modelId="{2EF337EC-9047-45CE-AB26-5D4094433A2F}" type="sibTrans" cxnId="{ECCA0841-9453-47D0-9D0F-6B4E915AD53D}">
      <dgm:prSet/>
      <dgm:spPr/>
      <dgm:t>
        <a:bodyPr/>
        <a:lstStyle/>
        <a:p>
          <a:endParaRPr lang="cs-CZ"/>
        </a:p>
      </dgm:t>
    </dgm:pt>
    <dgm:pt modelId="{FDDE49CB-2DB0-4A52-A928-C34E975FE080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perspectiveRelaxed"/>
          <a:lightRig rig="threePt" dir="t"/>
        </a:scene3d>
      </dgm:spPr>
      <dgm:t>
        <a:bodyPr/>
        <a:lstStyle/>
        <a:p>
          <a:pPr>
            <a:lnSpc>
              <a:spcPct val="100000"/>
            </a:lnSpc>
          </a:pPr>
          <a:r>
            <a:rPr lang="cs-CZ" b="1" dirty="0" err="1" smtClean="0"/>
            <a:t>Individualisticko</a:t>
          </a:r>
          <a:r>
            <a:rPr lang="cs-CZ" b="1" dirty="0" smtClean="0"/>
            <a:t> </a:t>
          </a:r>
        </a:p>
        <a:p>
          <a:pPr>
            <a:lnSpc>
              <a:spcPct val="100000"/>
            </a:lnSpc>
          </a:pPr>
          <a:r>
            <a:rPr lang="cs-CZ" b="1" dirty="0" smtClean="0"/>
            <a:t>reformistické paradigma</a:t>
          </a:r>
          <a:endParaRPr lang="cs-CZ" b="1" dirty="0"/>
        </a:p>
      </dgm:t>
    </dgm:pt>
    <dgm:pt modelId="{801B9AE2-2915-4E73-8CC6-FEEE9C5C53AB}" type="parTrans" cxnId="{E914B4F6-6301-4369-BC02-EBFBFA48C1EA}">
      <dgm:prSet/>
      <dgm:spPr/>
      <dgm:t>
        <a:bodyPr/>
        <a:lstStyle/>
        <a:p>
          <a:endParaRPr lang="cs-CZ"/>
        </a:p>
      </dgm:t>
    </dgm:pt>
    <dgm:pt modelId="{6CD33107-0F60-4146-8942-7DFCCA006856}" type="sibTrans" cxnId="{E914B4F6-6301-4369-BC02-EBFBFA48C1EA}">
      <dgm:prSet/>
      <dgm:spPr/>
      <dgm:t>
        <a:bodyPr/>
        <a:lstStyle/>
        <a:p>
          <a:endParaRPr lang="cs-CZ"/>
        </a:p>
      </dgm:t>
    </dgm:pt>
    <dgm:pt modelId="{4C6C19FE-1F19-4BF9-8A38-534088915038}" type="pres">
      <dgm:prSet presAssocID="{A18E247E-0536-44FC-85A4-02CF4159830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747E05A2-859F-4E80-8477-280C14431BC3}" type="pres">
      <dgm:prSet presAssocID="{A18E247E-0536-44FC-85A4-02CF41598301}" presName="pyramid" presStyleLbl="node1" presStyleIdx="0" presStyleCnt="1"/>
      <dgm:spPr/>
    </dgm:pt>
    <dgm:pt modelId="{36A5DE8B-DBEC-4437-8E55-72D846EE534D}" type="pres">
      <dgm:prSet presAssocID="{A18E247E-0536-44FC-85A4-02CF41598301}" presName="theList" presStyleCnt="0"/>
      <dgm:spPr/>
    </dgm:pt>
    <dgm:pt modelId="{45A6AA29-0593-49AF-BFE5-906CC687054C}" type="pres">
      <dgm:prSet presAssocID="{288CC2B6-AC61-4B87-A98C-23455A6847E8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BDA2F1-95EC-4E36-9C51-FF09AD9DEE1D}" type="pres">
      <dgm:prSet presAssocID="{288CC2B6-AC61-4B87-A98C-23455A6847E8}" presName="aSpace" presStyleCnt="0"/>
      <dgm:spPr/>
    </dgm:pt>
    <dgm:pt modelId="{1A33B344-5B04-47A7-9107-97C14713F7A8}" type="pres">
      <dgm:prSet presAssocID="{16451725-5342-40A3-8872-F9FC66F6039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06316A-8305-4A91-B84A-4BE1B22286D9}" type="pres">
      <dgm:prSet presAssocID="{16451725-5342-40A3-8872-F9FC66F60394}" presName="aSpace" presStyleCnt="0"/>
      <dgm:spPr/>
    </dgm:pt>
    <dgm:pt modelId="{B1403DE0-A456-422E-B236-C2221EA9140E}" type="pres">
      <dgm:prSet presAssocID="{FDDE49CB-2DB0-4A52-A928-C34E975FE080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6B34A2-6042-475F-A64C-191603501803}" type="pres">
      <dgm:prSet presAssocID="{FDDE49CB-2DB0-4A52-A928-C34E975FE080}" presName="aSpace" presStyleCnt="0"/>
      <dgm:spPr/>
    </dgm:pt>
  </dgm:ptLst>
  <dgm:cxnLst>
    <dgm:cxn modelId="{34694A2C-AF64-4E2D-B1E1-87FD997DBD18}" type="presOf" srcId="{16451725-5342-40A3-8872-F9FC66F60394}" destId="{1A33B344-5B04-47A7-9107-97C14713F7A8}" srcOrd="0" destOrd="0" presId="urn:microsoft.com/office/officeart/2005/8/layout/pyramid2"/>
    <dgm:cxn modelId="{70595882-A318-4984-854F-973EDA4D2C1F}" type="presOf" srcId="{288CC2B6-AC61-4B87-A98C-23455A6847E8}" destId="{45A6AA29-0593-49AF-BFE5-906CC687054C}" srcOrd="0" destOrd="0" presId="urn:microsoft.com/office/officeart/2005/8/layout/pyramid2"/>
    <dgm:cxn modelId="{E914B4F6-6301-4369-BC02-EBFBFA48C1EA}" srcId="{A18E247E-0536-44FC-85A4-02CF41598301}" destId="{FDDE49CB-2DB0-4A52-A928-C34E975FE080}" srcOrd="2" destOrd="0" parTransId="{801B9AE2-2915-4E73-8CC6-FEEE9C5C53AB}" sibTransId="{6CD33107-0F60-4146-8942-7DFCCA006856}"/>
    <dgm:cxn modelId="{D1706063-1A5C-4323-835C-77E7B988558E}" srcId="{A18E247E-0536-44FC-85A4-02CF41598301}" destId="{288CC2B6-AC61-4B87-A98C-23455A6847E8}" srcOrd="0" destOrd="0" parTransId="{712FDC83-CBA5-4D75-8D9B-F84BBD7C57B1}" sibTransId="{CA3ECBED-A266-4262-97F9-F5218CA62D55}"/>
    <dgm:cxn modelId="{F82F9467-C63A-410C-9AD4-06FF4635C38D}" type="presOf" srcId="{A18E247E-0536-44FC-85A4-02CF41598301}" destId="{4C6C19FE-1F19-4BF9-8A38-534088915038}" srcOrd="0" destOrd="0" presId="urn:microsoft.com/office/officeart/2005/8/layout/pyramid2"/>
    <dgm:cxn modelId="{ECCA0841-9453-47D0-9D0F-6B4E915AD53D}" srcId="{A18E247E-0536-44FC-85A4-02CF41598301}" destId="{16451725-5342-40A3-8872-F9FC66F60394}" srcOrd="1" destOrd="0" parTransId="{FF46130D-A86A-49C6-89B0-21F9B3B991DE}" sibTransId="{2EF337EC-9047-45CE-AB26-5D4094433A2F}"/>
    <dgm:cxn modelId="{5A704C7E-D402-47EA-9DA2-F2A1C3DE90DA}" type="presOf" srcId="{FDDE49CB-2DB0-4A52-A928-C34E975FE080}" destId="{B1403DE0-A456-422E-B236-C2221EA9140E}" srcOrd="0" destOrd="0" presId="urn:microsoft.com/office/officeart/2005/8/layout/pyramid2"/>
    <dgm:cxn modelId="{A7A1157A-6749-4CC0-B100-30E526F68F7E}" type="presParOf" srcId="{4C6C19FE-1F19-4BF9-8A38-534088915038}" destId="{747E05A2-859F-4E80-8477-280C14431BC3}" srcOrd="0" destOrd="0" presId="urn:microsoft.com/office/officeart/2005/8/layout/pyramid2"/>
    <dgm:cxn modelId="{C9BC8FA0-5E3B-44BB-9D6F-14B13548037F}" type="presParOf" srcId="{4C6C19FE-1F19-4BF9-8A38-534088915038}" destId="{36A5DE8B-DBEC-4437-8E55-72D846EE534D}" srcOrd="1" destOrd="0" presId="urn:microsoft.com/office/officeart/2005/8/layout/pyramid2"/>
    <dgm:cxn modelId="{21B83B97-1B84-4E4C-B859-39FA5A0B667A}" type="presParOf" srcId="{36A5DE8B-DBEC-4437-8E55-72D846EE534D}" destId="{45A6AA29-0593-49AF-BFE5-906CC687054C}" srcOrd="0" destOrd="0" presId="urn:microsoft.com/office/officeart/2005/8/layout/pyramid2"/>
    <dgm:cxn modelId="{74E2668A-482F-40D5-8227-56F13D06B91D}" type="presParOf" srcId="{36A5DE8B-DBEC-4437-8E55-72D846EE534D}" destId="{A0BDA2F1-95EC-4E36-9C51-FF09AD9DEE1D}" srcOrd="1" destOrd="0" presId="urn:microsoft.com/office/officeart/2005/8/layout/pyramid2"/>
    <dgm:cxn modelId="{B39CD655-FC4C-430F-ADF6-A025B8FE1E8E}" type="presParOf" srcId="{36A5DE8B-DBEC-4437-8E55-72D846EE534D}" destId="{1A33B344-5B04-47A7-9107-97C14713F7A8}" srcOrd="2" destOrd="0" presId="urn:microsoft.com/office/officeart/2005/8/layout/pyramid2"/>
    <dgm:cxn modelId="{159BFEA7-579C-4826-A851-6008548F1CCE}" type="presParOf" srcId="{36A5DE8B-DBEC-4437-8E55-72D846EE534D}" destId="{2906316A-8305-4A91-B84A-4BE1B22286D9}" srcOrd="3" destOrd="0" presId="urn:microsoft.com/office/officeart/2005/8/layout/pyramid2"/>
    <dgm:cxn modelId="{59164827-CAA7-4A61-971C-7BA867B15F8D}" type="presParOf" srcId="{36A5DE8B-DBEC-4437-8E55-72D846EE534D}" destId="{B1403DE0-A456-422E-B236-C2221EA9140E}" srcOrd="4" destOrd="0" presId="urn:microsoft.com/office/officeart/2005/8/layout/pyramid2"/>
    <dgm:cxn modelId="{1534E2A2-E868-4F66-8F48-2F57D39D9CA5}" type="presParOf" srcId="{36A5DE8B-DBEC-4437-8E55-72D846EE534D}" destId="{B46B34A2-6042-475F-A64C-19160350180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8F218-BC6E-41BF-84A5-7BBD9223A4A5}">
      <dsp:nvSpPr>
        <dsp:cNvPr id="0" name=""/>
        <dsp:cNvSpPr/>
      </dsp:nvSpPr>
      <dsp:spPr>
        <a:xfrm>
          <a:off x="3979835" y="3120298"/>
          <a:ext cx="4674337" cy="257730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tx1"/>
              </a:solidFill>
            </a:rPr>
            <a:t>Vyšší legální zaměstnanost omezuje pracovní příležitosti na </a:t>
          </a:r>
          <a:r>
            <a:rPr lang="cs-CZ" sz="1600" b="1" i="1" kern="1200" dirty="0" smtClean="0">
              <a:solidFill>
                <a:schemeClr val="tx1"/>
              </a:solidFill>
            </a:rPr>
            <a:t>černém</a:t>
          </a:r>
          <a:r>
            <a:rPr lang="cs-CZ" sz="1600" b="1" kern="1200" dirty="0" smtClean="0">
              <a:solidFill>
                <a:schemeClr val="tx1"/>
              </a:solidFill>
            </a:rPr>
            <a:t> </a:t>
          </a:r>
          <a:r>
            <a:rPr lang="cs-CZ" sz="1600" b="1" kern="1200" dirty="0" smtClean="0">
              <a:solidFill>
                <a:schemeClr val="tx1"/>
              </a:solidFill>
            </a:rPr>
            <a:t>pracovním trhu.</a:t>
          </a:r>
          <a:endParaRPr lang="cs-CZ" sz="1600" b="1" kern="1200" dirty="0">
            <a:solidFill>
              <a:schemeClr val="tx1"/>
            </a:solidFill>
          </a:endParaRPr>
        </a:p>
      </dsp:txBody>
      <dsp:txXfrm>
        <a:off x="4762855" y="3724018"/>
        <a:ext cx="3108297" cy="1324786"/>
      </dsp:txXfrm>
    </dsp:sp>
    <dsp:sp modelId="{42B61EEB-1B4B-4CF8-9C0E-5F67B484C901}">
      <dsp:nvSpPr>
        <dsp:cNvPr id="0" name=""/>
        <dsp:cNvSpPr/>
      </dsp:nvSpPr>
      <dsp:spPr>
        <a:xfrm>
          <a:off x="489827" y="2487954"/>
          <a:ext cx="7252363" cy="155741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 smtClean="0">
              <a:solidFill>
                <a:schemeClr val="tx1"/>
              </a:solidFill>
            </a:rPr>
            <a:t>Služba pracovního poradenství při dodržení terénního charakteru představuje svébytný a oprávněný prostředek na cestě k vyšší legální zaměstnanosti. </a:t>
          </a:r>
          <a:endParaRPr lang="cs-CZ" sz="1500" b="1" kern="1200" dirty="0">
            <a:solidFill>
              <a:schemeClr val="tx1"/>
            </a:solidFill>
          </a:endParaRPr>
        </a:p>
      </dsp:txBody>
      <dsp:txXfrm>
        <a:off x="1709737" y="2882407"/>
        <a:ext cx="4812543" cy="768507"/>
      </dsp:txXfrm>
    </dsp:sp>
    <dsp:sp modelId="{256B05F9-F497-49F0-B931-17A5B07EB85F}">
      <dsp:nvSpPr>
        <dsp:cNvPr id="0" name=""/>
        <dsp:cNvSpPr/>
      </dsp:nvSpPr>
      <dsp:spPr>
        <a:xfrm rot="20700000">
          <a:off x="2535274" y="560825"/>
          <a:ext cx="5613209" cy="229127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 smtClean="0">
              <a:solidFill>
                <a:schemeClr val="tx1"/>
              </a:solidFill>
            </a:rPr>
            <a:t>Terénním charakterem je služba pracovního poradenství specifická a klientovi přináší přidanou hodnotu proti množství pracovních agentur, které na pracovním trhu působí</a:t>
          </a:r>
          <a:r>
            <a:rPr lang="cs-CZ" sz="1400" b="1" kern="1200" dirty="0" smtClean="0"/>
            <a:t>. </a:t>
          </a:r>
          <a:endParaRPr lang="cs-CZ" sz="1400" b="1" kern="1200" dirty="0"/>
        </a:p>
      </dsp:txBody>
      <dsp:txXfrm rot="-20700000">
        <a:off x="3963449" y="866335"/>
        <a:ext cx="2756860" cy="1680252"/>
      </dsp:txXfrm>
    </dsp:sp>
    <dsp:sp modelId="{DD9C5A35-9F58-4731-A5BC-F3ECEEBCE710}">
      <dsp:nvSpPr>
        <dsp:cNvPr id="0" name=""/>
        <dsp:cNvSpPr/>
      </dsp:nvSpPr>
      <dsp:spPr>
        <a:xfrm>
          <a:off x="4347734" y="2210726"/>
          <a:ext cx="3922786" cy="3922786"/>
        </a:xfrm>
        <a:prstGeom prst="circularArrow">
          <a:avLst>
            <a:gd name="adj1" fmla="val 4687"/>
            <a:gd name="adj2" fmla="val 299029"/>
            <a:gd name="adj3" fmla="val 2541542"/>
            <a:gd name="adj4" fmla="val 15807656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2C434-9E22-4EAA-9644-8AC11F87641F}">
      <dsp:nvSpPr>
        <dsp:cNvPr id="0" name=""/>
        <dsp:cNvSpPr/>
      </dsp:nvSpPr>
      <dsp:spPr>
        <a:xfrm>
          <a:off x="-6" y="2143127"/>
          <a:ext cx="2850149" cy="285014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F51E5F-FCC3-4A17-8386-63D5879B7294}">
      <dsp:nvSpPr>
        <dsp:cNvPr id="0" name=""/>
        <dsp:cNvSpPr/>
      </dsp:nvSpPr>
      <dsp:spPr>
        <a:xfrm>
          <a:off x="3286114" y="-71447"/>
          <a:ext cx="3073035" cy="3073035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33472-7BE1-4F6E-B676-DB1B38A78232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24FB3-78ED-4C15-BCE1-0DF3E428602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851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1. tématu Úvod do profesního poradenství, které</a:t>
            </a:r>
            <a:r>
              <a:rPr lang="cs-CZ" baseline="0" dirty="0" smtClean="0"/>
              <a:t> je členěno na 1.1, 1.2., 1.3.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51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charakteristice</a:t>
            </a:r>
            <a:r>
              <a:rPr lang="cs-CZ" baseline="0" dirty="0" smtClean="0"/>
              <a:t> Profesního poradenství jako specifického typu pracovního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17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vysvětlení</a:t>
            </a:r>
            <a:r>
              <a:rPr lang="cs-CZ" dirty="0" smtClean="0"/>
              <a:t> konceptu</a:t>
            </a:r>
            <a:r>
              <a:rPr lang="cs-CZ" baseline="0" dirty="0" smtClean="0"/>
              <a:t> profesního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459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vysvětlení profesního poradenství jako pomáhající poradenské práce s klientem</a:t>
            </a:r>
            <a:r>
              <a:rPr lang="cs-CZ" dirty="0" smtClean="0"/>
              <a:t>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na paradigmata profesně poradenské práce s klientem.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560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</a:t>
            </a:r>
            <a:r>
              <a:rPr lang="cs-CZ" baseline="0" dirty="0" smtClean="0"/>
              <a:t> jednotlivých paradigmat profesně poradenské práce s klientem.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01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Klíčová</a:t>
            </a:r>
            <a:r>
              <a:rPr lang="cs-CZ" sz="1000" baseline="0" dirty="0" smtClean="0"/>
              <a:t> slova reflexivně terapeutického paradigmatu: reflexe, empatie, komunikace, interakce, </a:t>
            </a:r>
            <a:r>
              <a:rPr lang="cs-CZ" sz="1000" baseline="0" dirty="0" err="1" smtClean="0"/>
              <a:t>Rogersovská</a:t>
            </a:r>
            <a:r>
              <a:rPr lang="cs-CZ" sz="1000" baseline="0" dirty="0" smtClean="0"/>
              <a:t> humanistická koncepce.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50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Klíčová slova </a:t>
            </a:r>
            <a:r>
              <a:rPr lang="cs-CZ" sz="1000" dirty="0" err="1" smtClean="0"/>
              <a:t>socialististicko</a:t>
            </a:r>
            <a:r>
              <a:rPr lang="cs-CZ" sz="1000" dirty="0" smtClean="0"/>
              <a:t> kolektivistického paradigmatu: kooperace, solidarita,</a:t>
            </a:r>
            <a:r>
              <a:rPr lang="cs-CZ" sz="1000" baseline="0" dirty="0" smtClean="0"/>
              <a:t> posilování vědomí, poradenské instituce, radikální koncepty.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492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000" dirty="0" smtClean="0"/>
              <a:t>Klíčová slova </a:t>
            </a:r>
            <a:r>
              <a:rPr lang="cs-CZ" sz="1000" dirty="0" err="1" smtClean="0"/>
              <a:t>individualisticko</a:t>
            </a:r>
            <a:r>
              <a:rPr lang="cs-CZ" sz="1000" dirty="0" smtClean="0"/>
              <a:t> reformistického paradigmatu:</a:t>
            </a:r>
            <a:r>
              <a:rPr lang="cs-CZ" sz="1000" baseline="0" dirty="0" smtClean="0"/>
              <a:t> pracovně právní služba, individuální potřeby, mediace, psychologie, sociologie, pracovní právo.</a:t>
            </a:r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E24FB3-78ED-4C15-BCE1-0DF3E428602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35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D2CE7-E17D-4415-B901-2691E69BE709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3CCE3-BCA9-417C-A6A5-68FD9A24B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2130425"/>
            <a:ext cx="8643998" cy="1470025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1. Úvod do profesního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HeroicExtremeRightFacing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1. Úvod do profesního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1.1 Profesní poradenství jako specifický typ pracovního poradenství </a:t>
            </a:r>
          </a:p>
          <a:p>
            <a:endParaRPr lang="cs-CZ" dirty="0"/>
          </a:p>
          <a:p>
            <a:r>
              <a:rPr lang="cs-CZ" dirty="0" smtClean="0"/>
              <a:t>1.2 Profesní poradenství jako pomáhající poradenská práce s klientem</a:t>
            </a:r>
          </a:p>
          <a:p>
            <a:endParaRPr lang="cs-CZ" dirty="0"/>
          </a:p>
          <a:p>
            <a:r>
              <a:rPr lang="cs-CZ" dirty="0" smtClean="0"/>
              <a:t>1.3 Paradigmata profesně poradenské práce s klientem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1.1 Profesní poradenství jako specifický typ pracovního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839443"/>
              </p:ext>
            </p:extLst>
          </p:nvPr>
        </p:nvGraphicFramePr>
        <p:xfrm>
          <a:off x="0" y="1285860"/>
          <a:ext cx="9144000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Koncept profesního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cs-CZ" sz="4000" i="1" dirty="0" smtClean="0"/>
              <a:t>Profesní poradenství</a:t>
            </a:r>
            <a:r>
              <a:rPr lang="cs-CZ" sz="4000" dirty="0" smtClean="0"/>
              <a:t> lze chápat jako specifický typ pracovního poradenství, které se zabývá hledáním pracovních příležitostí k uplatnění kvalifikací a kompetencí klientů podle aktuální situace na trhu práce. </a:t>
            </a:r>
          </a:p>
          <a:p>
            <a:pPr algn="just"/>
            <a:r>
              <a:rPr lang="cs-CZ" sz="4000" dirty="0" smtClean="0"/>
              <a:t>Do rámce profesního poradenství  lze jako součást zařadit pojmy </a:t>
            </a:r>
            <a:r>
              <a:rPr lang="cs-CZ" sz="4000" i="1" dirty="0" smtClean="0"/>
              <a:t>personální činnosti </a:t>
            </a:r>
            <a:r>
              <a:rPr lang="cs-CZ" sz="4000" dirty="0" smtClean="0"/>
              <a:t>a </a:t>
            </a:r>
            <a:r>
              <a:rPr lang="cs-CZ" sz="4000" i="1" dirty="0" smtClean="0"/>
              <a:t>poradenské služby</a:t>
            </a:r>
            <a:r>
              <a:rPr lang="cs-CZ" sz="4000" dirty="0" smtClean="0"/>
              <a:t>. </a:t>
            </a:r>
          </a:p>
          <a:p>
            <a:pPr algn="just"/>
            <a:r>
              <a:rPr lang="cs-CZ" sz="4000" dirty="0" smtClean="0"/>
              <a:t>Pojem </a:t>
            </a:r>
            <a:r>
              <a:rPr lang="cs-CZ" sz="4000" i="1" dirty="0" smtClean="0"/>
              <a:t>personální činnosti</a:t>
            </a:r>
            <a:r>
              <a:rPr lang="cs-CZ" sz="4000" dirty="0" smtClean="0"/>
              <a:t> v  profesním poradenství vymezuje aktivity směřující k poznávání osobního potenciálu a k rozvoji sociálních kompetencí klienta. </a:t>
            </a:r>
          </a:p>
          <a:p>
            <a:pPr algn="just"/>
            <a:r>
              <a:rPr lang="cs-CZ" sz="4000" dirty="0" smtClean="0"/>
              <a:t>Pojem </a:t>
            </a:r>
            <a:r>
              <a:rPr lang="cs-CZ" sz="4000" i="1" dirty="0" smtClean="0"/>
              <a:t>poradenské služby </a:t>
            </a:r>
            <a:r>
              <a:rPr lang="cs-CZ" sz="4000" dirty="0" smtClean="0"/>
              <a:t>v  profesním poradenství vymezuje činnosti směřující k  aktivnímu a samostatnému profesnímu rozhodování  klienta při hledání a volbě optimálního pracovního uplatnění. </a:t>
            </a:r>
          </a:p>
          <a:p>
            <a:pPr algn="just"/>
            <a:r>
              <a:rPr lang="cs-CZ" sz="4000" dirty="0" smtClean="0"/>
              <a:t>Pojmy </a:t>
            </a:r>
            <a:r>
              <a:rPr lang="cs-CZ" sz="4000" i="1" dirty="0" smtClean="0"/>
              <a:t>personální činnosti </a:t>
            </a:r>
            <a:r>
              <a:rPr lang="cs-CZ" sz="4000" dirty="0" smtClean="0"/>
              <a:t>a </a:t>
            </a:r>
            <a:r>
              <a:rPr lang="cs-CZ" sz="4000" i="1" dirty="0" smtClean="0"/>
              <a:t>poradenské služby</a:t>
            </a:r>
            <a:r>
              <a:rPr lang="cs-CZ" sz="4000" dirty="0" smtClean="0"/>
              <a:t> lze chápat jako východisko k hledání optimálního uplatnění na trhu práce. Profesní poradenství se zabývá rozvojem schopností klienta rozhodovat se o povolání, hledat pracovní uplatnění a rozvíjet sociální kompetence v souladu s profesním očekáváním. </a:t>
            </a:r>
          </a:p>
          <a:p>
            <a:pPr algn="just"/>
            <a:r>
              <a:rPr lang="cs-CZ" sz="4000" dirty="0" smtClean="0"/>
              <a:t>Profesní poradenství označuje poradenské služby, jejichž cílem je vzdělávat klienty o </a:t>
            </a:r>
            <a:r>
              <a:rPr lang="cs-CZ" sz="4000" i="1" dirty="0" smtClean="0"/>
              <a:t>povolání, profesi </a:t>
            </a:r>
            <a:r>
              <a:rPr lang="cs-CZ" sz="4000" dirty="0" smtClean="0"/>
              <a:t>a</a:t>
            </a:r>
            <a:r>
              <a:rPr lang="cs-CZ" sz="4000" i="1" dirty="0" smtClean="0"/>
              <a:t> zaměstnání</a:t>
            </a:r>
            <a:r>
              <a:rPr lang="cs-CZ" sz="40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0" y="0"/>
            <a:ext cx="4000496" cy="1142984"/>
          </a:xfrm>
          <a:scene3d>
            <a:camera prst="perspectiveBelow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1.2 Profesní poradenství jako </a:t>
            </a:r>
            <a:br>
              <a:rPr lang="cs-CZ" dirty="0" smtClean="0"/>
            </a:br>
            <a:r>
              <a:rPr lang="cs-CZ" dirty="0" smtClean="0"/>
              <a:t>pomáhající poradenská práce s klientem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</p:nvPr>
        </p:nvGraphicFramePr>
        <p:xfrm>
          <a:off x="4143372" y="0"/>
          <a:ext cx="478634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Zástupný symbol pro text 11"/>
          <p:cNvSpPr>
            <a:spLocks noGrp="1"/>
          </p:cNvSpPr>
          <p:nvPr>
            <p:ph type="body" sz="half" idx="2"/>
          </p:nvPr>
        </p:nvSpPr>
        <p:spPr>
          <a:xfrm>
            <a:off x="0" y="1142984"/>
            <a:ext cx="3929058" cy="57150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cs-CZ" sz="1600" b="1" dirty="0" smtClean="0"/>
              <a:t>Pomáhající poradenská práce s klientem v profesním poradenství spočívá v jeho výchově k povolání, což je dlouhodobý proces usměrňování profesního vývoje, který probíhá v rámci všeobecné výchovy a vzdělávání.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Pomáhající poradenská práce spočívá v dlouhodobém formování profesní orientace klienta a při výběru povolání. Ukazuje klientovi, jak sbírat informace o sobě sama,  světě práce a poznávat svůj osobnostní typ.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Jako odborná pomoc a činnost se vykonává ve sféře práce, zaměstnání a povolání. Pomáhající poradenská práce s klientem je aplikovaným interdisciplinárním oborem psychologie, sociologie, pedagogiky, andragogiky, řízení lidských zdrojů a mentorování.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Profesní orientace je sociálním vedením ve vzdělávání a volbě povolání. 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Profesní poradenství je osobnější a osobnostně  akceptované, uskutečňované poradenskými pracovníky a pomáhá klientovi řešit intra-personální překážky v uskutečňování volby povolání.</a:t>
            </a:r>
          </a:p>
          <a:p>
            <a:endParaRPr lang="cs-CZ" b="1" dirty="0"/>
          </a:p>
        </p:txBody>
      </p:sp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3571868" cy="1142984"/>
          </a:xfrm>
          <a:scene3d>
            <a:camera prst="perspectiveBelow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/>
              <a:t>1.3 Paradigmata profesně poradenské práce s klientem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622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1142984"/>
            <a:ext cx="3571868" cy="571501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cs-CZ" b="1" dirty="0" smtClean="0"/>
              <a:t>Hledání identity  profesně poradenské práce lze vysvětlit pomocí tří konceptů </a:t>
            </a:r>
            <a:r>
              <a:rPr lang="cs-CZ" b="1" i="1" dirty="0" smtClean="0"/>
              <a:t>malých </a:t>
            </a:r>
            <a:r>
              <a:rPr lang="cs-CZ" b="1" dirty="0" smtClean="0"/>
              <a:t>paradigmat podle </a:t>
            </a:r>
            <a:r>
              <a:rPr lang="cs-CZ" b="1" dirty="0" err="1" smtClean="0"/>
              <a:t>Payna</a:t>
            </a:r>
            <a:r>
              <a:rPr lang="cs-CZ" b="1" dirty="0" smtClean="0"/>
              <a:t> (1991).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Otázkou ovšem zůstává, </a:t>
            </a:r>
            <a:r>
              <a:rPr lang="cs-CZ" b="1" i="1" dirty="0" smtClean="0"/>
              <a:t>zda se prosadí pouze jeden z malých konceptů profesně poradenské práce v původní podobě nebo zda lze obsah teoretických hranic profesně poradenské práce s klienty pochopit a identifikovat v trojím pojetí.</a:t>
            </a:r>
            <a:r>
              <a:rPr lang="cs-CZ" b="1" dirty="0" smtClean="0"/>
              <a:t>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Trojí pojetí profesně poradenské práce s klienty vychází ze tři různých poradenských přístupů, které se liší teoretickými východisky a praktickými aspekty. Jejich vymezení podle </a:t>
            </a:r>
            <a:r>
              <a:rPr lang="cs-CZ" b="1" i="1" dirty="0" smtClean="0"/>
              <a:t>malých </a:t>
            </a:r>
            <a:r>
              <a:rPr lang="cs-CZ" b="1" dirty="0" smtClean="0"/>
              <a:t>paradigmat je zajímavé sledovat s ohledem na budoucí vývoj profesně poradenské práce s klienty. </a:t>
            </a:r>
          </a:p>
          <a:p>
            <a:pPr algn="just"/>
            <a:endParaRPr lang="cs-CZ" b="1" i="1" dirty="0" smtClean="0"/>
          </a:p>
          <a:p>
            <a:pPr algn="just"/>
            <a:r>
              <a:rPr lang="cs-CZ" b="1" i="1" dirty="0" smtClean="0"/>
              <a:t>Malá </a:t>
            </a:r>
            <a:r>
              <a:rPr lang="cs-CZ" b="1" dirty="0" smtClean="0"/>
              <a:t>paradigmata a trojí pojetí profesně poradenské práce s klienty mají charakter obecných teorií poradenské práce jako </a:t>
            </a:r>
            <a:r>
              <a:rPr lang="cs-CZ" b="1" i="1" dirty="0" smtClean="0"/>
              <a:t>praktické pomáhající činnosti</a:t>
            </a:r>
            <a:r>
              <a:rPr lang="cs-CZ" b="1" dirty="0" smtClean="0"/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Reflexivně terapeutické paradigma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endParaRPr lang="cs-CZ" i="1" dirty="0" smtClean="0"/>
          </a:p>
          <a:p>
            <a:pPr algn="just"/>
            <a:r>
              <a:rPr lang="cs-CZ" sz="3500" i="1" dirty="0" smtClean="0"/>
              <a:t>Reflexivně-terapeutické paradigma</a:t>
            </a:r>
            <a:r>
              <a:rPr lang="cs-CZ" sz="3500" dirty="0" smtClean="0"/>
              <a:t> chápe profesně poradenskou práci s klienty jako empatickou práci. Zastánci uvedeného paradigmatu spatřují cíl profesně poradenské práce s klienty ve snaze zajistit jim psychosociální pohodu. </a:t>
            </a:r>
          </a:p>
          <a:p>
            <a:pPr algn="just"/>
            <a:endParaRPr lang="cs-CZ" sz="3500" dirty="0" smtClean="0"/>
          </a:p>
          <a:p>
            <a:pPr algn="just"/>
            <a:r>
              <a:rPr lang="cs-CZ" sz="3500" dirty="0" smtClean="0"/>
              <a:t>Prostředkem k tomu je podpora a usnadňování osobního a sociálního rozvoje a sebe-uskutečňování. Principiální důraz je kladen na komunikaci ve vztahu klient - poradenský pracovník. Vychází z toho, že vzájemná interakce mezi klientem a poradenským pracovníkem je tvůrčí proces, který ovlivňuje oba zúčastněné sociální aktéry. </a:t>
            </a:r>
          </a:p>
          <a:p>
            <a:pPr algn="just"/>
            <a:endParaRPr lang="cs-CZ" sz="3500" dirty="0" smtClean="0"/>
          </a:p>
          <a:p>
            <a:pPr algn="just"/>
            <a:r>
              <a:rPr lang="cs-CZ" sz="3500" dirty="0" smtClean="0"/>
              <a:t>Vzájemné ovlivňování je chápáno jako žádoucí a obohacující, protože sociální interakce s  poradenským pracovníkem modifikuje vlastní myšlenky klientů a současně jim dává možnost ovlivňovat poradenského pracovníka. Vzájemným ovlivňováním se profesně poradenská práce uskutečňuje jako reflexivní proces. Prostřednictvím reflexe a komunikace mohou klienti získat kontrolu nad vlastními pocity a způsobem svého života. </a:t>
            </a:r>
          </a:p>
          <a:p>
            <a:pPr algn="just"/>
            <a:endParaRPr lang="cs-CZ" sz="3500" dirty="0" smtClean="0"/>
          </a:p>
          <a:p>
            <a:pPr algn="just"/>
            <a:r>
              <a:rPr lang="cs-CZ" sz="3500" dirty="0" smtClean="0"/>
              <a:t>Příkladem reflexivně terapeutického pojetí profesně poradenské práce s klienty je </a:t>
            </a:r>
            <a:r>
              <a:rPr lang="cs-CZ" sz="3500" i="1" dirty="0" err="1" smtClean="0"/>
              <a:t>Rogersovská</a:t>
            </a:r>
            <a:r>
              <a:rPr lang="cs-CZ" sz="3500" i="1" dirty="0" smtClean="0"/>
              <a:t> humanistická koncepce</a:t>
            </a:r>
            <a:r>
              <a:rPr lang="cs-CZ" sz="3500" dirty="0" smtClean="0"/>
              <a:t>. Profesní výbava poradenského pracovníka se zde opírá o psychologické znalosti a empatii, protože důraz na komunikaci a vztah s klientem patří k základním premisám profesně poradenské práce.</a:t>
            </a:r>
          </a:p>
          <a:p>
            <a:pPr algn="just"/>
            <a:endParaRPr lang="cs-CZ" sz="35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err="1" smtClean="0"/>
              <a:t>Socialisticko</a:t>
            </a:r>
            <a:r>
              <a:rPr lang="cs-CZ" dirty="0" smtClean="0"/>
              <a:t> kolektivistické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Above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sz="1900" i="1" dirty="0" smtClean="0"/>
              <a:t>Socialisticko-kolektivistické paradigma</a:t>
            </a:r>
            <a:r>
              <a:rPr lang="cs-CZ" sz="1900" dirty="0" smtClean="0"/>
              <a:t> chápe profesně poradenskou práci s klienty jako jeden z  nástrojů reformy společenského prostředí. Podporou společenské kooperace a solidarity lze klientům ovlivnit volbu povolání. </a:t>
            </a:r>
          </a:p>
          <a:p>
            <a:pPr algn="just"/>
            <a:endParaRPr lang="cs-CZ" sz="1900" dirty="0" smtClean="0"/>
          </a:p>
          <a:p>
            <a:pPr algn="just"/>
            <a:r>
              <a:rPr lang="cs-CZ" sz="1900" dirty="0" smtClean="0"/>
              <a:t>Profesně poradenská práce s klienty se zaměřuje na </a:t>
            </a:r>
            <a:r>
              <a:rPr lang="cs-CZ" sz="1900" i="1" dirty="0" smtClean="0"/>
              <a:t>posilování </a:t>
            </a:r>
            <a:r>
              <a:rPr lang="cs-CZ" sz="1900" dirty="0" smtClean="0"/>
              <a:t>(</a:t>
            </a:r>
            <a:r>
              <a:rPr lang="cs-CZ" sz="1900" dirty="0" err="1" smtClean="0"/>
              <a:t>empowerment</a:t>
            </a:r>
            <a:r>
              <a:rPr lang="cs-CZ" sz="1900" dirty="0" smtClean="0"/>
              <a:t>) vědomí klientů, aby se autenticky podíleli na tvorbě a změnách poradenských institucí ve společnosti. V rámci uvedeného konceptu lze hovořit o elitách, které akumulují a obnovují společenskou moc a zdroje ve svůj prospěch. </a:t>
            </a:r>
          </a:p>
          <a:p>
            <a:pPr algn="just"/>
            <a:endParaRPr lang="cs-CZ" sz="1900" dirty="0" smtClean="0"/>
          </a:p>
          <a:p>
            <a:pPr algn="just"/>
            <a:r>
              <a:rPr lang="cs-CZ" sz="1900" dirty="0" smtClean="0"/>
              <a:t>Profesně poradenská práce se snaží o formování společnosti na více rovnostářských principech. Aby se osobní a sociální rozvoj klienta mohl uskutečnit, musí dojít k významné společenské změně. </a:t>
            </a:r>
            <a:r>
              <a:rPr lang="cs-CZ" sz="1900" dirty="0"/>
              <a:t>D</a:t>
            </a:r>
            <a:r>
              <a:rPr lang="cs-CZ" sz="1900" dirty="0" smtClean="0"/>
              <a:t>ochází tak k paradoxu, že klienti, kteří by měli mít největší užitek z profesně poradenské práce, jsou jejím působením ve skutečnosti omezováni. </a:t>
            </a:r>
          </a:p>
          <a:p>
            <a:pPr algn="just"/>
            <a:endParaRPr lang="cs-CZ" sz="1900" dirty="0" smtClean="0"/>
          </a:p>
          <a:p>
            <a:pPr algn="just"/>
            <a:r>
              <a:rPr lang="cs-CZ" sz="1900" dirty="0" smtClean="0"/>
              <a:t>Příkladem tohoto pojetí profesně poradenské práce jsou </a:t>
            </a:r>
            <a:r>
              <a:rPr lang="cs-CZ" sz="1900" i="1" dirty="0" smtClean="0"/>
              <a:t>marxistické </a:t>
            </a:r>
            <a:r>
              <a:rPr lang="cs-CZ" sz="1900" dirty="0" smtClean="0"/>
              <a:t>a </a:t>
            </a:r>
            <a:r>
              <a:rPr lang="cs-CZ" sz="1900" i="1" dirty="0" smtClean="0"/>
              <a:t>radikální koncepty</a:t>
            </a:r>
            <a:r>
              <a:rPr lang="cs-CZ" sz="1900" dirty="0" smtClean="0"/>
              <a:t>. Vzdělanostní výbava poradenského pracovníka v duchu této tradice se opírá o znalosti z politologie, sociální filosofie a sociologie.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143000"/>
          </a:xfrm>
          <a:scene3d>
            <a:camera prst="perspective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err="1" smtClean="0"/>
              <a:t>Individualisticko</a:t>
            </a:r>
            <a:r>
              <a:rPr lang="cs-CZ" dirty="0" smtClean="0"/>
              <a:t> reformistické paradigma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cene3d>
            <a:camera prst="perspectiveAbove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100" i="1" dirty="0" smtClean="0"/>
              <a:t>Individualisticko-reformistické paradigma</a:t>
            </a:r>
            <a:r>
              <a:rPr lang="cs-CZ" sz="2100" dirty="0" smtClean="0"/>
              <a:t> chápe profesně poradenskou práci s klienty jako pracovně právní službu. Dané pojetí profesně poradenské práce chce vycházet vstříc individuálním potřebám klientů a usiluje o zlepšení systému poradenských služeb, jehož je součástí.</a:t>
            </a:r>
          </a:p>
          <a:p>
            <a:pPr algn="just">
              <a:buNone/>
            </a:pPr>
            <a:r>
              <a:rPr lang="cs-CZ" sz="2100" dirty="0" smtClean="0"/>
              <a:t> </a:t>
            </a:r>
          </a:p>
          <a:p>
            <a:pPr algn="just"/>
            <a:r>
              <a:rPr lang="cs-CZ" sz="2100" dirty="0" smtClean="0"/>
              <a:t>V tomto pojetí jde o pomoc klientům prostřednictvím poskytování informací, kvalifikovanou profesně poradenskou prací a zpřístupnění zdrojů a mediací. Součástí daného pojetí profesně poradenské práce je snaha o změnu společnosti a jejich poradenských institucí, aby lépe odpovídaly potřebám klientů jako potenciálních uživatelů. </a:t>
            </a:r>
          </a:p>
          <a:p>
            <a:pPr algn="just"/>
            <a:endParaRPr lang="cs-CZ" sz="2100" dirty="0" smtClean="0"/>
          </a:p>
          <a:p>
            <a:pPr algn="just"/>
            <a:r>
              <a:rPr lang="cs-CZ" sz="2100" dirty="0" smtClean="0"/>
              <a:t>Zdůrazňuje se podpora osobního a sociálního uskutečňování klientů prostřednictvím osobního růstu. </a:t>
            </a:r>
            <a:r>
              <a:rPr lang="cs-CZ" sz="2100" dirty="0"/>
              <a:t>P</a:t>
            </a:r>
            <a:r>
              <a:rPr lang="cs-CZ" sz="2100" dirty="0" smtClean="0"/>
              <a:t>rofesně poradenská práce s klienty se však zaměřuje jen na malé změny, které nevedou bezprostředně k větší sociální změně. </a:t>
            </a:r>
          </a:p>
          <a:p>
            <a:pPr algn="just"/>
            <a:endParaRPr lang="cs-CZ" sz="2100" dirty="0" smtClean="0"/>
          </a:p>
          <a:p>
            <a:pPr algn="just"/>
            <a:r>
              <a:rPr lang="cs-CZ" sz="2100" dirty="0" smtClean="0"/>
              <a:t>Za příklad uvedeného druhu profesně poradenské práce lze považovat </a:t>
            </a:r>
            <a:r>
              <a:rPr lang="cs-CZ" sz="2100" i="1" dirty="0" smtClean="0"/>
              <a:t>úkolově</a:t>
            </a:r>
            <a:r>
              <a:rPr lang="cs-CZ" sz="2100" dirty="0" smtClean="0"/>
              <a:t> orientovaný přístup poradenské práce s klienty. Teoretické zázemí poradenští pracovníci nacházejí ve vyvážené míře znalostí </a:t>
            </a:r>
            <a:r>
              <a:rPr lang="cs-CZ" sz="2100" i="1" dirty="0" smtClean="0"/>
              <a:t>psychologie, sociologie </a:t>
            </a:r>
            <a:r>
              <a:rPr lang="cs-CZ" sz="2100" dirty="0" smtClean="0"/>
              <a:t>a </a:t>
            </a:r>
            <a:r>
              <a:rPr lang="cs-CZ" sz="2100" i="1" dirty="0" smtClean="0"/>
              <a:t>pracovního práva</a:t>
            </a:r>
            <a:r>
              <a:rPr lang="cs-CZ" sz="21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511</Words>
  <Application>Microsoft Office PowerPoint</Application>
  <PresentationFormat>Předvádění na obrazovce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1. Úvod do profesního poradenství</vt:lpstr>
      <vt:lpstr>1. Úvod do profesního poradenství</vt:lpstr>
      <vt:lpstr>1.1 Profesní poradenství jako specifický typ pracovního poradenství</vt:lpstr>
      <vt:lpstr>Koncept profesního poradenství</vt:lpstr>
      <vt:lpstr>    1.2 Profesní poradenství jako  pomáhající poradenská práce s klientem </vt:lpstr>
      <vt:lpstr>1.3 Paradigmata profesně poradenské práce s klientem </vt:lpstr>
      <vt:lpstr>Reflexivně terapeutické paradigma</vt:lpstr>
      <vt:lpstr>Socialisticko kolektivistické paradigma</vt:lpstr>
      <vt:lpstr>Individualisticko reformistické paradigma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profesního poradenství</dc:title>
  <dc:creator>Alina Kubicová</dc:creator>
  <cp:lastModifiedBy>svobodovad</cp:lastModifiedBy>
  <cp:revision>44</cp:revision>
  <dcterms:created xsi:type="dcterms:W3CDTF">2009-01-12T13:33:26Z</dcterms:created>
  <dcterms:modified xsi:type="dcterms:W3CDTF">2018-10-04T12:16:14Z</dcterms:modified>
</cp:coreProperties>
</file>