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0"/>
  </p:handoutMasterIdLst>
  <p:sldIdLst>
    <p:sldId id="274" r:id="rId2"/>
    <p:sldId id="256" r:id="rId3"/>
    <p:sldId id="260" r:id="rId4"/>
    <p:sldId id="261" r:id="rId5"/>
    <p:sldId id="258" r:id="rId6"/>
    <p:sldId id="268" r:id="rId7"/>
    <p:sldId id="259" r:id="rId8"/>
    <p:sldId id="257" r:id="rId9"/>
    <p:sldId id="262" r:id="rId10"/>
    <p:sldId id="263" r:id="rId11"/>
    <p:sldId id="264" r:id="rId12"/>
    <p:sldId id="265" r:id="rId13"/>
    <p:sldId id="266" r:id="rId14"/>
    <p:sldId id="272" r:id="rId15"/>
    <p:sldId id="267" r:id="rId16"/>
    <p:sldId id="270" r:id="rId17"/>
    <p:sldId id="271" r:id="rId18"/>
    <p:sldId id="269" r:id="rId19"/>
  </p:sldIdLst>
  <p:sldSz cx="9144000" cy="6858000" type="screen4x3"/>
  <p:notesSz cx="6794500" cy="9906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29A0"/>
    <a:srgbClr val="F1BDD8"/>
    <a:srgbClr val="F169CA"/>
    <a:srgbClr val="A9E329"/>
    <a:srgbClr val="CD3BD1"/>
    <a:srgbClr val="3E5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F74DF-FF4A-45CC-992A-6859FF94455C}" type="datetimeFigureOut">
              <a:rPr lang="cs-CZ" smtClean="0"/>
              <a:t>5.11.2019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151E1-FDAA-48BE-B988-4AEB54279E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2450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328738" y="1295400"/>
            <a:ext cx="6486525" cy="3152775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/>
          <a:p>
            <a:pPr>
              <a:spcBef>
                <a:spcPts val="20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None/>
              <a:defRPr/>
            </a:pPr>
            <a:endParaRPr sz="3200">
              <a:solidFill>
                <a:prstClr val="black">
                  <a:lumMod val="65000"/>
                  <a:lumOff val="3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BF54E-5A26-49D1-94C5-7F2CD5FD1656}" type="datetime1">
              <a:rPr lang="cs-CZ">
                <a:solidFill>
                  <a:prstClr val="white"/>
                </a:solidFill>
              </a:rPr>
              <a:pPr>
                <a:defRPr/>
              </a:pPr>
              <a:t>5.11.2019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Asociace integrativních koučů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9CB83-4D0F-4DF6-8BFE-309DB484E5BC}" type="slidenum">
              <a:rPr lang="en-US" altLang="cs-CZ">
                <a:solidFill>
                  <a:prstClr val="white"/>
                </a:solidFill>
              </a:rPr>
              <a:pPr/>
              <a:t>‹#›</a:t>
            </a:fld>
            <a:endParaRPr lang="en-US" alt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47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A7225-40D8-4033-873A-4F48DC94C68F}" type="datetime1">
              <a:rPr lang="cs-CZ">
                <a:solidFill>
                  <a:prstClr val="white"/>
                </a:solidFill>
              </a:rPr>
              <a:pPr>
                <a:defRPr/>
              </a:pPr>
              <a:t>5.11.2019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Asociace integrativních koučů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271A0-5192-4757-8F41-867F5E4EC054}" type="slidenum">
              <a:rPr lang="en-US" altLang="cs-CZ">
                <a:solidFill>
                  <a:prstClr val="white"/>
                </a:solidFill>
              </a:rPr>
              <a:pPr/>
              <a:t>‹#›</a:t>
            </a:fld>
            <a:endParaRPr lang="en-US" alt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977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793E0-BB95-42D0-BBE6-BD7199C9D218}" type="datetime1">
              <a:rPr lang="cs-CZ">
                <a:solidFill>
                  <a:prstClr val="white"/>
                </a:solidFill>
              </a:rPr>
              <a:pPr>
                <a:defRPr/>
              </a:pPr>
              <a:t>5.11.2019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Asociace integrativních koučů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51532-404C-4B16-BF6A-2CBDFBFA00A6}" type="slidenum">
              <a:rPr lang="en-US" altLang="cs-CZ">
                <a:solidFill>
                  <a:prstClr val="white"/>
                </a:solidFill>
              </a:rPr>
              <a:pPr/>
              <a:t>‹#›</a:t>
            </a:fld>
            <a:endParaRPr lang="en-US" alt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07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DFCD6-D577-4D72-B1AE-868CDF5224B0}" type="datetime1">
              <a:rPr lang="cs-CZ">
                <a:solidFill>
                  <a:prstClr val="white"/>
                </a:solidFill>
              </a:rPr>
              <a:pPr>
                <a:defRPr/>
              </a:pPr>
              <a:t>5.11.2019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Asociace integrativních koučů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8B25F-F1F4-470C-B26F-341D8729DDE8}" type="slidenum">
              <a:rPr lang="en-US" altLang="cs-CZ">
                <a:solidFill>
                  <a:prstClr val="white"/>
                </a:solidFill>
              </a:rPr>
              <a:pPr/>
              <a:t>‹#›</a:t>
            </a:fld>
            <a:endParaRPr lang="en-US" alt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384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1AA2F-29F1-4D6F-8C72-3C16A7753828}" type="datetime1">
              <a:rPr lang="cs-CZ">
                <a:solidFill>
                  <a:prstClr val="white"/>
                </a:solidFill>
              </a:rPr>
              <a:pPr>
                <a:defRPr/>
              </a:pPr>
              <a:t>5.11.2019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Asociace integrativních koučů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57E13-42CF-451C-A6AE-3B3B1DFE02F9}" type="slidenum">
              <a:rPr lang="en-US" altLang="cs-CZ">
                <a:solidFill>
                  <a:prstClr val="white"/>
                </a:solidFill>
              </a:rPr>
              <a:pPr/>
              <a:t>‹#›</a:t>
            </a:fld>
            <a:endParaRPr lang="en-US" alt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404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D667A-BCFC-4FE7-856D-A792B9CBE6C5}" type="datetime1">
              <a:rPr lang="cs-CZ">
                <a:solidFill>
                  <a:prstClr val="white"/>
                </a:solidFill>
              </a:rPr>
              <a:pPr>
                <a:defRPr/>
              </a:pPr>
              <a:t>5.11.2019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Asociace integrativních koučů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4DCCFF7-A0FB-4BE5-8B57-A6439F5D003C}" type="slidenum">
              <a:rPr lang="en-US" altLang="cs-CZ">
                <a:solidFill>
                  <a:prstClr val="white"/>
                </a:solidFill>
              </a:rPr>
              <a:pPr/>
              <a:t>‹#›</a:t>
            </a:fld>
            <a:endParaRPr lang="en-US" alt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297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/>
          <a:lstStyle>
            <a:lvl1pPr algn="ctr">
              <a:defRPr sz="4600" b="0" cap="none" baseline="0"/>
            </a:lvl1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F4964-75F6-4198-B35A-781AA674A968}" type="datetime1">
              <a:rPr lang="cs-CZ">
                <a:solidFill>
                  <a:prstClr val="white"/>
                </a:solidFill>
              </a:rPr>
              <a:pPr>
                <a:defRPr/>
              </a:pPr>
              <a:t>5.11.2019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Asociace integrativních koučů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C3F70-CE45-4386-9DED-79801B506251}" type="slidenum">
              <a:rPr lang="en-US" altLang="cs-CZ">
                <a:solidFill>
                  <a:prstClr val="white"/>
                </a:solidFill>
              </a:rPr>
              <a:pPr/>
              <a:t>‹#›</a:t>
            </a:fld>
            <a:endParaRPr lang="en-US" alt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607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89CAB-C039-4598-AF84-05B4043FF55B}" type="datetime1">
              <a:rPr lang="cs-CZ">
                <a:solidFill>
                  <a:prstClr val="white"/>
                </a:solidFill>
              </a:rPr>
              <a:pPr>
                <a:defRPr/>
              </a:pPr>
              <a:t>5.11.2019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Asociace integrativních koučů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5CCA70-2D24-47D1-8634-821DC683A4CD}" type="slidenum">
              <a:rPr lang="en-US" altLang="cs-CZ">
                <a:solidFill>
                  <a:prstClr val="white"/>
                </a:solidFill>
              </a:rPr>
              <a:pPr/>
              <a:t>‹#›</a:t>
            </a:fld>
            <a:endParaRPr lang="en-US" alt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463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D00F0-5817-4297-BD25-638F65006A6C}" type="datetime1">
              <a:rPr lang="cs-CZ">
                <a:solidFill>
                  <a:prstClr val="white"/>
                </a:solidFill>
              </a:rPr>
              <a:pPr>
                <a:defRPr/>
              </a:pPr>
              <a:t>5.11.2019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Asociace integrativních koučů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4AFB5C-048D-4115-B63A-26F5E335997C}" type="slidenum">
              <a:rPr lang="en-US" altLang="cs-CZ">
                <a:solidFill>
                  <a:prstClr val="white"/>
                </a:solidFill>
              </a:rPr>
              <a:pPr/>
              <a:t>‹#›</a:t>
            </a:fld>
            <a:endParaRPr lang="en-US" alt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97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B4B58-F96A-422B-BAF7-C9D8CC5DAAD6}" type="datetime1">
              <a:rPr lang="cs-CZ">
                <a:solidFill>
                  <a:prstClr val="white"/>
                </a:solidFill>
              </a:rPr>
              <a:pPr>
                <a:defRPr/>
              </a:pPr>
              <a:t>5.11.2019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Asociace integrativních koučů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970073-7595-4FA6-B2FF-9DEFFB559024}" type="slidenum">
              <a:rPr lang="en-US" altLang="cs-CZ">
                <a:solidFill>
                  <a:prstClr val="white"/>
                </a:solidFill>
              </a:rPr>
              <a:pPr/>
              <a:t>‹#›</a:t>
            </a:fld>
            <a:endParaRPr lang="en-US" alt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4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60527-DCAB-4A09-9955-1D9CB09BD8E7}" type="datetime1">
              <a:rPr lang="cs-CZ">
                <a:solidFill>
                  <a:prstClr val="white"/>
                </a:solidFill>
              </a:rPr>
              <a:pPr>
                <a:defRPr/>
              </a:pPr>
              <a:t>5.11.2019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Asociace integrativních koučů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70EE7-5069-4467-89BC-594F970BBA48}" type="slidenum">
              <a:rPr lang="en-US" altLang="cs-CZ">
                <a:solidFill>
                  <a:prstClr val="white"/>
                </a:solidFill>
              </a:rPr>
              <a:pPr/>
              <a:t>‹#›</a:t>
            </a:fld>
            <a:endParaRPr lang="en-US" alt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942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2F6CC-44B0-40CE-A433-4B8FB9C6518D}" type="datetime1">
              <a:rPr lang="cs-CZ">
                <a:solidFill>
                  <a:prstClr val="white"/>
                </a:solidFill>
              </a:rPr>
              <a:pPr>
                <a:defRPr/>
              </a:pPr>
              <a:t>5.11.2019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Asociace integrativních koučů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A2FE9-DDDB-4639-904B-B1AA0D42D241}" type="slidenum">
              <a:rPr lang="en-US" altLang="cs-CZ">
                <a:solidFill>
                  <a:prstClr val="white"/>
                </a:solidFill>
              </a:rPr>
              <a:pPr/>
              <a:t>‹#›</a:t>
            </a:fld>
            <a:endParaRPr lang="en-US" alt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515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49275" y="107950"/>
            <a:ext cx="80422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80422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38C702-E691-4161-8475-D635966BF085}" type="datetime1">
              <a:rPr lang="cs-CZ">
                <a:solidFill>
                  <a:prstClr val="white"/>
                </a:solidFill>
              </a:rPr>
              <a:pPr>
                <a:defRPr/>
              </a:pPr>
              <a:t>5.11.2019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Asociace integrativních koučů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319DBA-A3FC-4C8F-948A-0F716BC07ACA}" type="slidenum">
              <a:rPr lang="en-US" altLang="cs-CZ">
                <a:solidFill>
                  <a:prstClr val="white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cs-CZ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714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9pPr>
    </p:titleStyle>
    <p:bodyStyle>
      <a:lvl1pPr marL="349250" indent="-349250" algn="l" rtl="0" eaLnBrk="1" fontAlgn="base" hangingPunct="1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panose="05020102010507070707" pitchFamily="18" charset="2"/>
        <a:buChar char="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336550" algn="l" rtl="0" eaLnBrk="1" fontAlgn="base" hangingPunct="1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anose="05020102010507070707" pitchFamily="18" charset="2"/>
        <a:buChar char=""/>
        <a:defRPr sz="2200" kern="1200">
          <a:solidFill>
            <a:srgbClr val="595959"/>
          </a:solidFill>
          <a:latin typeface="+mn-lt"/>
          <a:ea typeface="+mn-ea"/>
          <a:cs typeface="+mn-cs"/>
        </a:defRPr>
      </a:lvl2pPr>
      <a:lvl3pPr marL="968375" indent="-282575" algn="l" rtl="0" eaLnBrk="1" fontAlgn="base" hangingPunct="1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anose="05020102010507070707" pitchFamily="18" charset="2"/>
        <a:buChar char=""/>
        <a:defRPr sz="2000" kern="1200">
          <a:solidFill>
            <a:srgbClr val="595959"/>
          </a:solidFill>
          <a:latin typeface="+mn-lt"/>
          <a:ea typeface="+mn-ea"/>
          <a:cs typeface="+mn-cs"/>
        </a:defRPr>
      </a:lvl3pPr>
      <a:lvl4pPr marL="1263650" indent="-295275" algn="l" rtl="0" eaLnBrk="1" fontAlgn="base" hangingPunct="1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anose="05020102010507070707" pitchFamily="18" charset="2"/>
        <a:buChar char=""/>
        <a:defRPr kern="1200">
          <a:solidFill>
            <a:srgbClr val="595959"/>
          </a:solidFill>
          <a:latin typeface="+mn-lt"/>
          <a:ea typeface="+mn-ea"/>
          <a:cs typeface="+mn-cs"/>
        </a:defRPr>
      </a:lvl4pPr>
      <a:lvl5pPr marL="1546225" indent="-282575" algn="l" rtl="0" eaLnBrk="1" fontAlgn="base" hangingPunct="1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anose="05020102010507070707" pitchFamily="18" charset="2"/>
        <a:buChar char=""/>
        <a:defRPr kern="1200">
          <a:solidFill>
            <a:srgbClr val="595959"/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N&#193;ZVOSLOV&#205;1.mp4" TargetMode="External"/><Relationship Id="rId2" Type="http://schemas.openxmlformats.org/officeDocument/2006/relationships/hyperlink" Target="SLOVA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hyperlink" Target="N&#193;ZVOSLOV&#205;2.mp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NERADIT.mp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VID&#205;M,%20SLY&#352;&#205;M....mp4" TargetMode="External"/><Relationship Id="rId2" Type="http://schemas.openxmlformats.org/officeDocument/2006/relationships/hyperlink" Target="DOMN&#282;NKA.mp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PL&#193;NOV&#193;N&#205;.mp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Barbora%20Pol&#225;kov&#225;%20%20%20Nafrn&#283;n&#225;%5b2%5d.mp4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ROZUM&#205;M%20TOMU.mp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 txBox="1">
            <a:spLocks/>
          </p:cNvSpPr>
          <p:nvPr/>
        </p:nvSpPr>
        <p:spPr bwMode="auto">
          <a:xfrm>
            <a:off x="842963" y="555625"/>
            <a:ext cx="7699375" cy="20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News Gothic MT"/>
              </a:defRPr>
            </a:lvl1pPr>
            <a:lvl2pPr marL="742950" indent="-285750">
              <a:defRPr>
                <a:solidFill>
                  <a:schemeClr val="tx1"/>
                </a:solidFill>
                <a:latin typeface="News Gothic MT"/>
              </a:defRPr>
            </a:lvl2pPr>
            <a:lvl3pPr marL="1143000" indent="-228600">
              <a:defRPr>
                <a:solidFill>
                  <a:schemeClr val="tx1"/>
                </a:solidFill>
                <a:latin typeface="News Gothic MT"/>
              </a:defRPr>
            </a:lvl3pPr>
            <a:lvl4pPr marL="1600200" indent="-228600">
              <a:defRPr>
                <a:solidFill>
                  <a:schemeClr val="tx1"/>
                </a:solidFill>
                <a:latin typeface="News Gothic MT"/>
              </a:defRPr>
            </a:lvl4pPr>
            <a:lvl5pPr marL="2057400" indent="-228600">
              <a:defRPr>
                <a:solidFill>
                  <a:schemeClr val="tx1"/>
                </a:solidFill>
                <a:latin typeface="News Gothic MT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000" dirty="0" smtClean="0">
                <a:solidFill>
                  <a:srgbClr val="2C7C9F"/>
                </a:solidFill>
                <a:latin typeface="Avenir Black"/>
                <a:ea typeface="Avenir Black"/>
                <a:cs typeface="Avenir Black"/>
              </a:rPr>
              <a:t>Komunikační </a:t>
            </a:r>
            <a:r>
              <a:rPr lang="cs-CZ" altLang="cs-CZ" sz="2000" dirty="0" smtClean="0">
                <a:solidFill>
                  <a:srgbClr val="2C7C9F"/>
                </a:solidFill>
                <a:latin typeface="Avenir Black"/>
                <a:ea typeface="Avenir Black"/>
                <a:cs typeface="Avenir Black"/>
              </a:rPr>
              <a:t>dovednosti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altLang="cs-CZ" sz="2000" dirty="0">
              <a:solidFill>
                <a:srgbClr val="2C7C9F"/>
              </a:solidFill>
              <a:latin typeface="Avenir Black"/>
              <a:ea typeface="Avenir Black"/>
              <a:cs typeface="Avenir Black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altLang="cs-CZ" sz="2000" dirty="0" smtClean="0">
              <a:solidFill>
                <a:srgbClr val="2C7C9F"/>
              </a:solidFill>
              <a:latin typeface="Avenir Black"/>
              <a:ea typeface="Avenir Black"/>
              <a:cs typeface="Avenir Black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altLang="cs-CZ" sz="2000" dirty="0">
              <a:solidFill>
                <a:srgbClr val="2C7C9F"/>
              </a:solidFill>
              <a:latin typeface="Avenir Black"/>
              <a:ea typeface="Avenir Black"/>
              <a:cs typeface="Avenir Black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altLang="cs-CZ" sz="2000" dirty="0" smtClean="0">
              <a:solidFill>
                <a:srgbClr val="2C7C9F"/>
              </a:solidFill>
              <a:latin typeface="Avenir Black"/>
              <a:ea typeface="Avenir Black"/>
              <a:cs typeface="Avenir Black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altLang="cs-CZ" sz="2000" dirty="0" smtClean="0">
              <a:solidFill>
                <a:srgbClr val="2C7C9F"/>
              </a:solidFill>
              <a:latin typeface="Avenir Black"/>
              <a:ea typeface="Avenir Black"/>
              <a:cs typeface="Avenir Black"/>
            </a:endParaRPr>
          </a:p>
        </p:txBody>
      </p:sp>
      <p:sp>
        <p:nvSpPr>
          <p:cNvPr id="3077" name="Podnadpis 2"/>
          <p:cNvSpPr txBox="1">
            <a:spLocks/>
          </p:cNvSpPr>
          <p:nvPr/>
        </p:nvSpPr>
        <p:spPr bwMode="auto">
          <a:xfrm>
            <a:off x="585788" y="4584700"/>
            <a:ext cx="78549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18288"/>
          <a:lstStyle>
            <a:lvl1pPr>
              <a:defRPr>
                <a:solidFill>
                  <a:schemeClr val="tx1"/>
                </a:solidFill>
                <a:latin typeface="News Gothic MT"/>
              </a:defRPr>
            </a:lvl1pPr>
            <a:lvl2pPr marL="742950" indent="-285750">
              <a:defRPr>
                <a:solidFill>
                  <a:schemeClr val="tx1"/>
                </a:solidFill>
                <a:latin typeface="News Gothic MT"/>
              </a:defRPr>
            </a:lvl2pPr>
            <a:lvl3pPr marL="1143000" indent="-228600">
              <a:defRPr>
                <a:solidFill>
                  <a:schemeClr val="tx1"/>
                </a:solidFill>
                <a:latin typeface="News Gothic MT"/>
              </a:defRPr>
            </a:lvl3pPr>
            <a:lvl4pPr marL="1600200" indent="-228600">
              <a:defRPr>
                <a:solidFill>
                  <a:schemeClr val="tx1"/>
                </a:solidFill>
                <a:latin typeface="News Gothic MT"/>
              </a:defRPr>
            </a:lvl4pPr>
            <a:lvl5pPr marL="2057400" indent="-228600">
              <a:defRPr>
                <a:solidFill>
                  <a:schemeClr val="tx1"/>
                </a:solidFill>
                <a:latin typeface="News Gothic MT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E2751D"/>
              </a:buClr>
              <a:buSzPct val="95000"/>
              <a:buFont typeface="Wingdings 2" panose="05020102010507070707" pitchFamily="18" charset="2"/>
              <a:buNone/>
            </a:pPr>
            <a:endParaRPr lang="cs-CZ" altLang="cs-CZ" sz="26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078" name="Podnadpis 2"/>
          <p:cNvSpPr txBox="1">
            <a:spLocks/>
          </p:cNvSpPr>
          <p:nvPr/>
        </p:nvSpPr>
        <p:spPr bwMode="auto">
          <a:xfrm>
            <a:off x="585788" y="1556792"/>
            <a:ext cx="7854950" cy="270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News Gothic MT"/>
              </a:defRPr>
            </a:lvl1pPr>
            <a:lvl2pPr marL="742950" indent="-285750">
              <a:defRPr>
                <a:solidFill>
                  <a:schemeClr val="tx1"/>
                </a:solidFill>
                <a:latin typeface="News Gothic MT"/>
              </a:defRPr>
            </a:lvl2pPr>
            <a:lvl3pPr marL="1143000" indent="-228600">
              <a:defRPr>
                <a:solidFill>
                  <a:schemeClr val="tx1"/>
                </a:solidFill>
                <a:latin typeface="News Gothic MT"/>
              </a:defRPr>
            </a:lvl3pPr>
            <a:lvl4pPr marL="1600200" indent="-228600">
              <a:defRPr>
                <a:solidFill>
                  <a:schemeClr val="tx1"/>
                </a:solidFill>
                <a:latin typeface="News Gothic MT"/>
              </a:defRPr>
            </a:lvl4pPr>
            <a:lvl5pPr marL="2057400" indent="-228600">
              <a:defRPr>
                <a:solidFill>
                  <a:schemeClr val="tx1"/>
                </a:solidFill>
                <a:latin typeface="News Gothic MT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</a:defRPr>
            </a:lvl9pPr>
          </a:lstStyle>
          <a:p>
            <a:pPr algn="ctr" fontAlgn="base"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None/>
            </a:pPr>
            <a:endParaRPr lang="cs-CZ" altLang="cs-CZ" sz="2000" b="1" dirty="0" smtClean="0">
              <a:solidFill>
                <a:srgbClr val="595959"/>
              </a:solidFill>
              <a:cs typeface="Arial" panose="020B0604020202020204" pitchFamily="34" charset="0"/>
            </a:endParaRPr>
          </a:p>
          <a:p>
            <a:pPr algn="ctr" fontAlgn="base"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</a:pPr>
            <a:r>
              <a:rPr lang="cs-CZ" sz="2000" dirty="0" smtClean="0"/>
              <a:t>Vnímání </a:t>
            </a:r>
            <a:r>
              <a:rPr lang="cs-CZ" sz="2000" dirty="0"/>
              <a:t>sebe </a:t>
            </a:r>
            <a:r>
              <a:rPr lang="cs-CZ" sz="2000" dirty="0" smtClean="0"/>
              <a:t>sama a </a:t>
            </a:r>
            <a:r>
              <a:rPr lang="cs-CZ" sz="2000" dirty="0"/>
              <a:t>svého okolí </a:t>
            </a:r>
            <a:r>
              <a:rPr lang="cs-CZ" sz="2000" dirty="0" smtClean="0"/>
              <a:t>s</a:t>
            </a:r>
            <a:r>
              <a:rPr lang="cs-CZ" sz="2000" dirty="0"/>
              <a:t> uvědoměním předsudků </a:t>
            </a:r>
            <a:r>
              <a:rPr lang="cs-CZ" sz="2000" dirty="0" smtClean="0"/>
              <a:t>ovlivňuje komunikaci. </a:t>
            </a:r>
            <a:r>
              <a:rPr lang="cs-CZ" sz="2000" dirty="0"/>
              <a:t>Kybernetika předsudků je zajímavá pro lidi, kteří chtějí efektivně pracovat na sobě, pracují s dalšími lidmi a chtějí k nim přistupovat s plným vědomím </a:t>
            </a:r>
            <a:r>
              <a:rPr lang="cs-CZ" sz="2000" dirty="0" smtClean="0"/>
              <a:t>jejich </a:t>
            </a:r>
            <a:r>
              <a:rPr lang="cs-CZ" sz="2000" dirty="0"/>
              <a:t>osobností. Předsudky v </a:t>
            </a:r>
            <a:r>
              <a:rPr lang="cs-CZ" sz="2000" dirty="0" smtClean="0"/>
              <a:t>komunikaci mají </a:t>
            </a:r>
            <a:r>
              <a:rPr lang="cs-CZ" sz="2000" dirty="0"/>
              <a:t>pevné místo. Jak moc je pevné, jak moc na nich trváme a jaký mají na </a:t>
            </a:r>
            <a:r>
              <a:rPr lang="cs-CZ" sz="2000" dirty="0" smtClean="0"/>
              <a:t>naši komunikaci vliv</a:t>
            </a:r>
            <a:r>
              <a:rPr lang="cs-CZ" sz="2000" dirty="0"/>
              <a:t>? </a:t>
            </a:r>
            <a:endParaRPr lang="cs-CZ" altLang="cs-CZ" sz="2000" b="1" dirty="0">
              <a:solidFill>
                <a:srgbClr val="595959"/>
              </a:solidFill>
              <a:cs typeface="Arial" panose="020B0604020202020204" pitchFamily="34" charset="0"/>
            </a:endParaRPr>
          </a:p>
          <a:p>
            <a:pPr algn="ctr" fontAlgn="base"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None/>
            </a:pPr>
            <a:endParaRPr lang="cs-CZ" altLang="cs-CZ" sz="4800" b="1" dirty="0" smtClean="0">
              <a:solidFill>
                <a:srgbClr val="595959"/>
              </a:solidFill>
              <a:cs typeface="Arial" panose="020B0604020202020204" pitchFamily="34" charset="0"/>
            </a:endParaRPr>
          </a:p>
          <a:p>
            <a:pPr algn="ctr" fontAlgn="base"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None/>
            </a:pPr>
            <a:r>
              <a:rPr lang="cs-CZ" altLang="cs-CZ" sz="4800" b="1" dirty="0" smtClean="0">
                <a:solidFill>
                  <a:srgbClr val="595959"/>
                </a:solidFill>
                <a:cs typeface="Arial" panose="020B0604020202020204" pitchFamily="34" charset="0"/>
              </a:rPr>
              <a:t>Kybernetika </a:t>
            </a:r>
            <a:r>
              <a:rPr lang="cs-CZ" altLang="cs-CZ" sz="4800" b="1" dirty="0" smtClean="0">
                <a:solidFill>
                  <a:srgbClr val="595959"/>
                </a:solidFill>
                <a:cs typeface="Arial" panose="020B0604020202020204" pitchFamily="34" charset="0"/>
              </a:rPr>
              <a:t>a předsudky</a:t>
            </a:r>
            <a:endParaRPr lang="cs-CZ" altLang="cs-CZ" sz="4800" b="1" dirty="0">
              <a:solidFill>
                <a:srgbClr val="59595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25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42275" cy="1336675"/>
          </a:xfrm>
        </p:spPr>
        <p:txBody>
          <a:bodyPr/>
          <a:lstStyle/>
          <a:p>
            <a:r>
              <a:rPr lang="cs-CZ" b="1" dirty="0" smtClean="0"/>
              <a:t>Kde se PŘEDSUDKY berou?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Já to dělám takhle …</a:t>
            </a:r>
          </a:p>
          <a:p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Děláme to NEJLÉPE</a:t>
            </a:r>
          </a:p>
          <a:p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Vždycky to FUNGUJE, bude i teď</a:t>
            </a:r>
          </a:p>
          <a:p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„JÁ“, a to umím NEJLÉPE</a:t>
            </a:r>
          </a:p>
          <a:p>
            <a:pPr lvl="0"/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Můj TALISMAN,…</a:t>
            </a:r>
          </a:p>
          <a:p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Naše TRADICE jsou ty nejlepší…</a:t>
            </a:r>
          </a:p>
          <a:p>
            <a:pPr lvl="0"/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Naše zkušenosti GENERALIZUJEME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671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Zdroje předsudků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SLOVO, SLOVA, ŘEČ, ….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2000" dirty="0" smtClean="0">
                <a:hlinkClick r:id="rId2" action="ppaction://hlinkfile"/>
              </a:rPr>
              <a:t>SLOVA.mp4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>
                <a:hlinkClick r:id="rId3" action="ppaction://hlinkfile"/>
              </a:rPr>
              <a:t>NÁZVOSLOVÍ1.mp4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>
                <a:hlinkClick r:id="rId4" action="ppaction://hlinkfile"/>
              </a:rPr>
              <a:t>NÁZVOSLOVÍ2.mp4</a:t>
            </a:r>
            <a:endParaRPr lang="cs-CZ" sz="2000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Ovál 3"/>
          <p:cNvSpPr/>
          <p:nvPr/>
        </p:nvSpPr>
        <p:spPr>
          <a:xfrm rot="912389">
            <a:off x="5133295" y="2612426"/>
            <a:ext cx="2664296" cy="792088"/>
          </a:xfrm>
          <a:prstGeom prst="ellipse">
            <a:avLst/>
          </a:prstGeom>
          <a:solidFill>
            <a:srgbClr val="CD3B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význam slov</a:t>
            </a:r>
            <a:endParaRPr lang="cs-CZ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lum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19885"/>
            <a:ext cx="2819796" cy="2606399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01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Předsudky stvrzujeme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204419"/>
            <a:ext cx="8042275" cy="3384821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JÁ MYSLEL, ŽE…</a:t>
            </a:r>
          </a:p>
          <a:p>
            <a:pPr marL="0" indent="0">
              <a:buNone/>
            </a:pPr>
            <a:r>
              <a:rPr lang="cs-CZ" dirty="0" smtClean="0"/>
              <a:t>JÁ VÍM,…</a:t>
            </a:r>
          </a:p>
          <a:p>
            <a:pPr marL="0" indent="0">
              <a:buNone/>
            </a:pPr>
            <a:r>
              <a:rPr lang="cs-CZ" dirty="0" smtClean="0"/>
              <a:t>JE MI JASNÉ!</a:t>
            </a:r>
          </a:p>
          <a:p>
            <a:pPr marL="0" indent="0">
              <a:buNone/>
            </a:pPr>
            <a:r>
              <a:rPr lang="cs-CZ" dirty="0" smtClean="0"/>
              <a:t>ROZUMÍM TOMU!</a:t>
            </a:r>
          </a:p>
          <a:p>
            <a:pPr marL="0" indent="0">
              <a:buNone/>
            </a:pPr>
            <a:r>
              <a:rPr lang="cs-CZ" dirty="0" smtClean="0">
                <a:hlinkClick r:id="rId2" action="ppaction://hlinkfile"/>
              </a:rPr>
              <a:t>VÍM SVÉ!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Ovál 3"/>
          <p:cNvSpPr/>
          <p:nvPr/>
        </p:nvSpPr>
        <p:spPr>
          <a:xfrm rot="880737">
            <a:off x="4204167" y="2765026"/>
            <a:ext cx="4526657" cy="79208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moje zkušenosti říkají, že…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95272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Zdroje předsudků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NEZÁJEM O INFORMACE</a:t>
            </a:r>
          </a:p>
          <a:p>
            <a:pPr marL="0" indent="0">
              <a:buNone/>
            </a:pPr>
            <a:r>
              <a:rPr lang="cs-CZ" dirty="0" smtClean="0"/>
              <a:t>NEDOSTATEČNÉ INFORMACE</a:t>
            </a:r>
          </a:p>
          <a:p>
            <a:pPr marL="0" indent="0">
              <a:buNone/>
            </a:pPr>
            <a:r>
              <a:rPr lang="cs-CZ" dirty="0" smtClean="0">
                <a:hlinkClick r:id="rId2" action="ppaction://hlinkfile"/>
              </a:rPr>
              <a:t>VŠEMU ROZUMÍM!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NEROZUMÍM TOMU</a:t>
            </a:r>
            <a:r>
              <a:rPr lang="cs-CZ" dirty="0" smtClean="0">
                <a:sym typeface="Wingdings" panose="05000000000000000000" pitchFamily="2" charset="2"/>
              </a:rPr>
              <a:t></a:t>
            </a:r>
          </a:p>
          <a:p>
            <a:pPr marL="0" indent="0">
              <a:buNone/>
            </a:pPr>
            <a:r>
              <a:rPr lang="cs-CZ" dirty="0" smtClean="0">
                <a:hlinkClick r:id="rId3" action="ppaction://hlinkfile"/>
              </a:rPr>
              <a:t>NAŠE SMYSLY NÁM ŘÍKAJÍ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4" name="Ovál 3"/>
          <p:cNvSpPr/>
          <p:nvPr/>
        </p:nvSpPr>
        <p:spPr>
          <a:xfrm rot="970555">
            <a:off x="5534575" y="5381632"/>
            <a:ext cx="2727250" cy="577601"/>
          </a:xfrm>
          <a:prstGeom prst="ellipse">
            <a:avLst/>
          </a:prstGeom>
          <a:solidFill>
            <a:srgbClr val="A9E3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informace</a:t>
            </a:r>
            <a:endParaRPr lang="cs-CZ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91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Jak mohou předsudky </a:t>
            </a:r>
            <a:br>
              <a:rPr lang="cs-CZ" b="1" dirty="0" smtClean="0"/>
            </a:br>
            <a:r>
              <a:rPr lang="cs-CZ" b="1" dirty="0" smtClean="0"/>
              <a:t>vypadat v praxi?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Chválíme přátele = kladný hrdina</a:t>
            </a:r>
          </a:p>
          <a:p>
            <a:r>
              <a:rPr lang="cs-CZ" dirty="0" smtClean="0"/>
              <a:t>Pohrdáme nepřáteli = zloduch, padouch</a:t>
            </a:r>
          </a:p>
          <a:p>
            <a:r>
              <a:rPr lang="cs-CZ" dirty="0" smtClean="0"/>
              <a:t>Dlouhodobě </a:t>
            </a:r>
            <a:r>
              <a:rPr lang="cs-CZ" dirty="0" smtClean="0">
                <a:hlinkClick r:id="rId2" action="ppaction://hlinkfile"/>
              </a:rPr>
              <a:t>plánujeme</a:t>
            </a:r>
            <a:r>
              <a:rPr lang="cs-CZ" dirty="0" smtClean="0"/>
              <a:t> = mapa, itinerář</a:t>
            </a:r>
          </a:p>
          <a:p>
            <a:r>
              <a:rPr lang="cs-CZ" dirty="0" smtClean="0"/>
              <a:t>Nejhlubší pochyby = odsouzení</a:t>
            </a:r>
          </a:p>
          <a:p>
            <a:r>
              <a:rPr lang="cs-CZ" dirty="0" smtClean="0"/>
              <a:t>Nejvyšší naděje</a:t>
            </a:r>
          </a:p>
          <a:p>
            <a:pPr marL="1079500" indent="-360363"/>
            <a:r>
              <a:rPr lang="cs-CZ" dirty="0" smtClean="0"/>
              <a:t>Příběhy života </a:t>
            </a:r>
          </a:p>
          <a:p>
            <a:pPr marL="1882775"/>
            <a:r>
              <a:rPr lang="cs-CZ" dirty="0" smtClean="0"/>
              <a:t>Minulost</a:t>
            </a:r>
          </a:p>
          <a:p>
            <a:pPr marL="1882775"/>
            <a:r>
              <a:rPr lang="cs-CZ" dirty="0" smtClean="0"/>
              <a:t>Budoucnost </a:t>
            </a:r>
            <a:endParaRPr lang="cs-CZ" dirty="0"/>
          </a:p>
        </p:txBody>
      </p:sp>
      <p:sp>
        <p:nvSpPr>
          <p:cNvPr id="4" name="Ovál 3"/>
          <p:cNvSpPr/>
          <p:nvPr/>
        </p:nvSpPr>
        <p:spPr>
          <a:xfrm rot="1219993">
            <a:off x="4370833" y="4808958"/>
            <a:ext cx="3940133" cy="7920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konečný slovník </a:t>
            </a:r>
          </a:p>
        </p:txBody>
      </p:sp>
      <p:sp>
        <p:nvSpPr>
          <p:cNvPr id="5" name="Ovál 4"/>
          <p:cNvSpPr/>
          <p:nvPr/>
        </p:nvSpPr>
        <p:spPr>
          <a:xfrm rot="20699379">
            <a:off x="5189010" y="3390001"/>
            <a:ext cx="3940133" cy="7920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+/- náboj</a:t>
            </a:r>
          </a:p>
        </p:txBody>
      </p:sp>
    </p:spTree>
    <p:extLst>
      <p:ext uri="{BB962C8B-B14F-4D97-AF65-F5344CB8AC3E}">
        <p14:creationId xmlns:p14="http://schemas.microsoft.com/office/powerpoint/2010/main" val="43166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Co s předsudky?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Nelze nemít předsudky!</a:t>
            </a:r>
          </a:p>
          <a:p>
            <a:r>
              <a:rPr lang="cs-CZ" dirty="0" smtClean="0"/>
              <a:t>Identifikace předsudků</a:t>
            </a:r>
          </a:p>
          <a:p>
            <a:r>
              <a:rPr lang="cs-CZ" dirty="0" smtClean="0"/>
              <a:t>Zpracování předsudků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1763688" y="3718579"/>
            <a:ext cx="2304256" cy="720080"/>
          </a:xfrm>
          <a:prstGeom prst="ellipse">
            <a:avLst/>
          </a:prstGeom>
          <a:solidFill>
            <a:srgbClr val="F1BD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UŽITEK</a:t>
            </a:r>
            <a:endParaRPr lang="cs-CZ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Ovál 4"/>
          <p:cNvSpPr/>
          <p:nvPr/>
        </p:nvSpPr>
        <p:spPr>
          <a:xfrm>
            <a:off x="6120172" y="1556792"/>
            <a:ext cx="2304256" cy="648072"/>
          </a:xfrm>
          <a:prstGeom prst="ellipse">
            <a:avLst/>
          </a:prstGeom>
          <a:solidFill>
            <a:srgbClr val="D529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HODNOTA</a:t>
            </a:r>
            <a:endParaRPr lang="cs-CZ" sz="2000" b="1" dirty="0"/>
          </a:p>
        </p:txBody>
      </p:sp>
      <p:sp>
        <p:nvSpPr>
          <p:cNvPr id="6" name="Ovál 5"/>
          <p:cNvSpPr/>
          <p:nvPr/>
        </p:nvSpPr>
        <p:spPr>
          <a:xfrm>
            <a:off x="6444208" y="3284984"/>
            <a:ext cx="2304256" cy="713266"/>
          </a:xfrm>
          <a:prstGeom prst="ellipse">
            <a:avLst/>
          </a:prstGeom>
          <a:solidFill>
            <a:srgbClr val="F169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VZTAHY</a:t>
            </a:r>
            <a:endParaRPr lang="cs-CZ" sz="2000" b="1" dirty="0"/>
          </a:p>
        </p:txBody>
      </p:sp>
      <p:sp>
        <p:nvSpPr>
          <p:cNvPr id="7" name="Ovál 6"/>
          <p:cNvSpPr/>
          <p:nvPr/>
        </p:nvSpPr>
        <p:spPr>
          <a:xfrm>
            <a:off x="4968044" y="2407423"/>
            <a:ext cx="2304256" cy="755473"/>
          </a:xfrm>
          <a:prstGeom prst="ellipse">
            <a:avLst/>
          </a:prstGeom>
          <a:solidFill>
            <a:srgbClr val="F1BD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rgbClr val="D529A0"/>
                </a:solidFill>
              </a:rPr>
              <a:t>VÝZNAM</a:t>
            </a:r>
            <a:endParaRPr lang="cs-CZ" sz="2000" b="1" dirty="0">
              <a:solidFill>
                <a:srgbClr val="D529A0"/>
              </a:solidFill>
            </a:endParaRPr>
          </a:p>
        </p:txBody>
      </p:sp>
      <p:sp>
        <p:nvSpPr>
          <p:cNvPr id="8" name="Ovál 7"/>
          <p:cNvSpPr/>
          <p:nvPr/>
        </p:nvSpPr>
        <p:spPr>
          <a:xfrm>
            <a:off x="323528" y="4653136"/>
            <a:ext cx="2880320" cy="792088"/>
          </a:xfrm>
          <a:prstGeom prst="ellipse">
            <a:avLst/>
          </a:prstGeom>
          <a:solidFill>
            <a:srgbClr val="D529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ZISKY/ZTRÁTY</a:t>
            </a:r>
            <a:endParaRPr lang="cs-CZ" sz="2000" b="1" dirty="0"/>
          </a:p>
        </p:txBody>
      </p:sp>
      <p:sp>
        <p:nvSpPr>
          <p:cNvPr id="9" name="Ovál 8"/>
          <p:cNvSpPr/>
          <p:nvPr/>
        </p:nvSpPr>
        <p:spPr>
          <a:xfrm>
            <a:off x="2806356" y="5445224"/>
            <a:ext cx="2304256" cy="775902"/>
          </a:xfrm>
          <a:prstGeom prst="ellipse">
            <a:avLst/>
          </a:prstGeom>
          <a:solidFill>
            <a:srgbClr val="F1BD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ENERGIE</a:t>
            </a:r>
            <a:endParaRPr lang="cs-CZ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Ovál 9"/>
          <p:cNvSpPr/>
          <p:nvPr/>
        </p:nvSpPr>
        <p:spPr>
          <a:xfrm>
            <a:off x="5796136" y="5250380"/>
            <a:ext cx="2952328" cy="792088"/>
          </a:xfrm>
          <a:prstGeom prst="ellipse">
            <a:avLst/>
          </a:prstGeom>
          <a:solidFill>
            <a:srgbClr val="D529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1">
                    <a:lumMod val="95000"/>
                  </a:schemeClr>
                </a:solidFill>
              </a:rPr>
              <a:t>A NĚCO NAVÍC…</a:t>
            </a:r>
            <a:endParaRPr lang="cs-CZ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Ovál 10"/>
          <p:cNvSpPr/>
          <p:nvPr/>
        </p:nvSpPr>
        <p:spPr>
          <a:xfrm rot="10800000" flipV="1">
            <a:off x="4139952" y="4278314"/>
            <a:ext cx="2952328" cy="749644"/>
          </a:xfrm>
          <a:prstGeom prst="ellipse">
            <a:avLst/>
          </a:prstGeom>
          <a:solidFill>
            <a:srgbClr val="F1BD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rgbClr val="D529A0"/>
                </a:solidFill>
              </a:rPr>
              <a:t>REVIZE</a:t>
            </a:r>
            <a:endParaRPr lang="cs-CZ" sz="2000" b="1" dirty="0">
              <a:solidFill>
                <a:srgbClr val="D529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76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Práce s předsudky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u="sng" dirty="0" smtClean="0"/>
              <a:t>Základní rovina</a:t>
            </a:r>
          </a:p>
          <a:p>
            <a:r>
              <a:rPr lang="cs-CZ" dirty="0" smtClean="0"/>
              <a:t>Pochopení vs. rozdíly</a:t>
            </a:r>
          </a:p>
          <a:p>
            <a:r>
              <a:rPr lang="cs-CZ" dirty="0" smtClean="0"/>
              <a:t>Cesta, spolupráce, otevření možností</a:t>
            </a:r>
          </a:p>
          <a:p>
            <a:pPr marL="0" indent="0">
              <a:buNone/>
            </a:pPr>
            <a:endParaRPr lang="cs-CZ" u="sng" dirty="0" smtClean="0"/>
          </a:p>
          <a:p>
            <a:pPr marL="0" indent="0">
              <a:buNone/>
            </a:pPr>
            <a:r>
              <a:rPr lang="cs-CZ" u="sng" dirty="0" smtClean="0"/>
              <a:t>Meta pozice </a:t>
            </a:r>
          </a:p>
          <a:p>
            <a:r>
              <a:rPr lang="cs-CZ" dirty="0" smtClean="0"/>
              <a:t>Sebeuvědomění a sebereflexe</a:t>
            </a:r>
          </a:p>
          <a:p>
            <a:r>
              <a:rPr lang="cs-CZ" dirty="0" smtClean="0"/>
              <a:t>Reflexe konání druhých</a:t>
            </a:r>
          </a:p>
          <a:p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5220072" y="1844824"/>
            <a:ext cx="2232248" cy="43204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provokace</a:t>
            </a:r>
            <a:endParaRPr lang="cs-CZ" dirty="0"/>
          </a:p>
        </p:txBody>
      </p:sp>
      <p:sp>
        <p:nvSpPr>
          <p:cNvPr id="5" name="Ovál 4"/>
          <p:cNvSpPr/>
          <p:nvPr/>
        </p:nvSpPr>
        <p:spPr>
          <a:xfrm>
            <a:off x="6621955" y="2170314"/>
            <a:ext cx="2232248" cy="432048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kontroverze</a:t>
            </a:r>
            <a:endParaRPr lang="cs-CZ" dirty="0"/>
          </a:p>
        </p:txBody>
      </p:sp>
      <p:sp>
        <p:nvSpPr>
          <p:cNvPr id="6" name="Ovál 5"/>
          <p:cNvSpPr/>
          <p:nvPr/>
        </p:nvSpPr>
        <p:spPr>
          <a:xfrm>
            <a:off x="6084168" y="5236753"/>
            <a:ext cx="2557376" cy="432048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nedorozumění</a:t>
            </a:r>
            <a:endParaRPr lang="cs-CZ" dirty="0"/>
          </a:p>
        </p:txBody>
      </p:sp>
      <p:sp>
        <p:nvSpPr>
          <p:cNvPr id="7" name="Ovál 6"/>
          <p:cNvSpPr/>
          <p:nvPr/>
        </p:nvSpPr>
        <p:spPr>
          <a:xfrm>
            <a:off x="5515559" y="4775416"/>
            <a:ext cx="2212792" cy="432048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PRAVDA!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686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278092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cs-CZ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Cesta </a:t>
            </a:r>
            <a:r>
              <a:rPr lang="cs-CZ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 dlážděná dobrými úmysly</a:t>
            </a:r>
            <a:r>
              <a:rPr lang="cs-CZ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cs-CZ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endParaRPr lang="cs-CZ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95072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Z</a:t>
            </a:r>
            <a:r>
              <a:rPr lang="cs-CZ" b="1" dirty="0" smtClean="0"/>
              <a:t>droje pro komunikaci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840" y="1628800"/>
            <a:ext cx="8229600" cy="1152128"/>
          </a:xfrm>
        </p:spPr>
        <p:txBody>
          <a:bodyPr/>
          <a:lstStyle/>
          <a:p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Cybernetics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Prejudices</a:t>
            </a:r>
            <a:r>
              <a:rPr lang="cs-CZ" i="1" dirty="0" smtClean="0"/>
              <a:t> in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Practice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Psychotherapy</a:t>
            </a:r>
            <a:endParaRPr lang="cs-CZ" i="1" dirty="0" smtClean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65677" y="3645024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…a další inspirace</a:t>
            </a:r>
            <a:endParaRPr lang="cs-CZ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95536" y="4463833"/>
            <a:ext cx="8229600" cy="1628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Don Miguel </a:t>
            </a:r>
            <a:r>
              <a:rPr lang="cs-CZ" altLang="cs-CZ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Ruiz</a:t>
            </a:r>
            <a:r>
              <a:rPr lang="cs-CZ" alt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Čtyři dohody</a:t>
            </a:r>
          </a:p>
          <a:p>
            <a:r>
              <a:rPr lang="cs-CZ" altLang="cs-CZ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Lois</a:t>
            </a:r>
            <a:r>
              <a:rPr lang="cs-CZ" alt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</a:t>
            </a:r>
            <a:r>
              <a:rPr lang="cs-CZ" alt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cs-CZ" alt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Frankelová</a:t>
            </a:r>
            <a:r>
              <a:rPr lang="cs-CZ" alt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Hodný holky nikdy nedostanou přidáno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5936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hlinkClick r:id="rId2" action="ppaction://hlinkfile"/>
              </a:rPr>
              <a:t>PŘEDSUDKY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694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KYBERNETIKA…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2448272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 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řeckého </a:t>
            </a:r>
            <a:r>
              <a:rPr lang="cs-CZ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„Kybernétes“ = 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Kormidelník) </a:t>
            </a:r>
            <a:endParaRPr lang="cs-CZ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buNone/>
            </a:pP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je 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věda, která se zabývá obecnými principy řízení a přenosu informací ve strojích, živých 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organismech a 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společenstvích. 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42062"/>
            <a:ext cx="3411463" cy="2270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88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Kybernetika předsudků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40482" y="1913473"/>
            <a:ext cx="8229600" cy="2625155"/>
          </a:xfrm>
        </p:spPr>
        <p:txBody>
          <a:bodyPr/>
          <a:lstStyle/>
          <a:p>
            <a:r>
              <a:rPr lang="cs-CZ" dirty="0" smtClean="0"/>
              <a:t>Děj, situace, fakt, údaj, …</a:t>
            </a:r>
          </a:p>
          <a:p>
            <a:r>
              <a:rPr lang="cs-CZ" dirty="0" smtClean="0"/>
              <a:t>Přenos a jeho médium</a:t>
            </a:r>
          </a:p>
          <a:p>
            <a:r>
              <a:rPr lang="cs-CZ" dirty="0" smtClean="0"/>
              <a:t>Zkreslení informace</a:t>
            </a:r>
          </a:p>
          <a:p>
            <a:r>
              <a:rPr lang="cs-CZ" dirty="0" smtClean="0">
                <a:hlinkClick r:id="rId2" action="ppaction://hlinkfile"/>
              </a:rPr>
              <a:t>Zastavení informace </a:t>
            </a:r>
            <a:r>
              <a:rPr lang="cs-CZ" dirty="0" smtClean="0"/>
              <a:t>– nespolupráce</a:t>
            </a:r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509120"/>
            <a:ext cx="4490426" cy="1894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13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KAŽDÝ ŽIJE SE SVÝMI PŘEDSUDKY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Dovolená</a:t>
            </a:r>
          </a:p>
          <a:p>
            <a:pPr marL="0" indent="0">
              <a:buNone/>
            </a:pPr>
            <a:r>
              <a:rPr lang="cs-CZ" dirty="0" smtClean="0"/>
              <a:t>Životní partner</a:t>
            </a:r>
          </a:p>
          <a:p>
            <a:pPr marL="0" indent="0">
              <a:buNone/>
            </a:pPr>
            <a:r>
              <a:rPr lang="cs-CZ" dirty="0" smtClean="0"/>
              <a:t>Odpočinek</a:t>
            </a:r>
          </a:p>
          <a:p>
            <a:pPr marL="0" indent="0">
              <a:buNone/>
            </a:pPr>
            <a:r>
              <a:rPr lang="cs-CZ" dirty="0" smtClean="0"/>
              <a:t>Ideální večer</a:t>
            </a:r>
          </a:p>
          <a:p>
            <a:pPr marL="0" indent="0">
              <a:buNone/>
            </a:pPr>
            <a:r>
              <a:rPr lang="cs-CZ" dirty="0" smtClean="0"/>
              <a:t>Užívat si – den, dovolená, spolu…, sami,</a:t>
            </a:r>
          </a:p>
          <a:p>
            <a:pPr marL="0" indent="0">
              <a:buNone/>
            </a:pPr>
            <a:r>
              <a:rPr lang="cs-CZ" dirty="0" smtClean="0"/>
              <a:t>Pochoutka – víme co je a není dobré!</a:t>
            </a:r>
          </a:p>
          <a:p>
            <a:pPr marL="0" indent="0">
              <a:buNone/>
            </a:pPr>
            <a:r>
              <a:rPr lang="cs-CZ" dirty="0" smtClean="0"/>
              <a:t>Vím, jak vypadá HRŮZA!!!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912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</p:spPr>
        <p:txBody>
          <a:bodyPr>
            <a:noAutofit/>
          </a:bodyPr>
          <a:lstStyle/>
          <a:p>
            <a:r>
              <a:rPr lang="cs-CZ" sz="8800" b="1" dirty="0" smtClean="0"/>
              <a:t/>
            </a:r>
            <a:br>
              <a:rPr lang="cs-CZ" sz="8800" b="1" dirty="0" smtClean="0"/>
            </a:br>
            <a:r>
              <a:rPr lang="cs-CZ" sz="8800" b="1" dirty="0"/>
              <a:t/>
            </a:r>
            <a:br>
              <a:rPr lang="cs-CZ" sz="8800" b="1" dirty="0"/>
            </a:br>
            <a:r>
              <a:rPr lang="cs-CZ" sz="8800" b="1" dirty="0" smtClean="0"/>
              <a:t>IDEÁLNÍ VEČER</a:t>
            </a:r>
            <a:endParaRPr lang="cs-CZ" sz="8800" b="1" dirty="0"/>
          </a:p>
        </p:txBody>
      </p:sp>
    </p:spTree>
    <p:extLst>
      <p:ext uri="{BB962C8B-B14F-4D97-AF65-F5344CB8AC3E}">
        <p14:creationId xmlns:p14="http://schemas.microsoft.com/office/powerpoint/2010/main" val="140802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Ideální večer?</a:t>
            </a:r>
            <a:endParaRPr lang="cs-CZ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800"/>
            <a:ext cx="3169498" cy="192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385" y="4221087"/>
            <a:ext cx="3238180" cy="210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528391" cy="173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21088"/>
            <a:ext cx="3168352" cy="210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57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 rot="19816715">
            <a:off x="4344058" y="664406"/>
            <a:ext cx="3088478" cy="590500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PŘEDSUDEK</a:t>
            </a:r>
            <a:endParaRPr lang="cs-CZ" sz="3200" b="1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 rot="1881153">
            <a:off x="3677644" y="2635066"/>
            <a:ext cx="2837220" cy="571664"/>
          </a:xfrm>
        </p:spPr>
        <p:txBody>
          <a:bodyPr>
            <a:noAutofit/>
          </a:bodyPr>
          <a:lstStyle/>
          <a:p>
            <a:r>
              <a:rPr lang="cs-CZ" sz="3200" b="1" dirty="0" smtClean="0"/>
              <a:t>PŘEDSTAVA</a:t>
            </a:r>
            <a:endParaRPr lang="cs-CZ" sz="3200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 rot="20321725">
            <a:off x="743886" y="608538"/>
            <a:ext cx="2029794" cy="5321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TRADICE</a:t>
            </a:r>
            <a:endParaRPr lang="cs-CZ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 rot="19384686">
            <a:off x="5791998" y="1153911"/>
            <a:ext cx="3611558" cy="534760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PŘEDPOKLAD</a:t>
            </a:r>
            <a:endParaRPr lang="cs-CZ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>
          <a:xfrm rot="18353565">
            <a:off x="1029608" y="2106823"/>
            <a:ext cx="2295521" cy="141183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3200" b="1" dirty="0" smtClean="0"/>
              <a:t>NORMA</a:t>
            </a:r>
          </a:p>
          <a:p>
            <a:pPr marL="0" indent="0">
              <a:buNone/>
            </a:pPr>
            <a:r>
              <a:rPr lang="cs-CZ" sz="3200" b="1" dirty="0" smtClean="0"/>
              <a:t>ZVYKLOST</a:t>
            </a:r>
            <a:endParaRPr lang="cs-CZ" sz="3200" b="1" dirty="0"/>
          </a:p>
        </p:txBody>
      </p:sp>
      <p:sp>
        <p:nvSpPr>
          <p:cNvPr id="9" name="TextovéPole 8"/>
          <p:cNvSpPr txBox="1"/>
          <p:nvPr/>
        </p:nvSpPr>
        <p:spPr>
          <a:xfrm rot="1424614">
            <a:off x="7125182" y="3383128"/>
            <a:ext cx="1607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IDEÁL</a:t>
            </a:r>
            <a:endParaRPr lang="cs-CZ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990814" y="3361757"/>
            <a:ext cx="1941226" cy="599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DOJEM</a:t>
            </a:r>
            <a:endParaRPr lang="cs-CZ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 rot="20190874">
            <a:off x="388126" y="4972178"/>
            <a:ext cx="2672415" cy="50129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HYPOTÉZA</a:t>
            </a:r>
            <a:endParaRPr lang="cs-CZ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 rot="845215">
            <a:off x="7300279" y="2315947"/>
            <a:ext cx="1805689" cy="53589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TEORIE</a:t>
            </a:r>
            <a:endParaRPr lang="cs-CZ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 rot="21101830">
            <a:off x="2596792" y="847668"/>
            <a:ext cx="1974554" cy="599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MODEL</a:t>
            </a:r>
            <a:endParaRPr lang="cs-CZ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707568" y="5697602"/>
            <a:ext cx="2438580" cy="5997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PRAVDA</a:t>
            </a:r>
            <a:endParaRPr lang="cs-CZ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 rot="2870180">
            <a:off x="6382932" y="4503960"/>
            <a:ext cx="2895268" cy="53589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MYŠLENKA</a:t>
            </a:r>
            <a:endParaRPr lang="cs-CZ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 rot="16200000">
            <a:off x="-460226" y="3295048"/>
            <a:ext cx="2160240" cy="44793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NADĚJE</a:t>
            </a:r>
            <a:endParaRPr lang="cs-CZ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 rot="2049189">
            <a:off x="5147643" y="4149609"/>
            <a:ext cx="1805690" cy="53589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NÁPAD</a:t>
            </a:r>
            <a:endParaRPr lang="cs-CZ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 rot="20869992">
            <a:off x="1245376" y="5895384"/>
            <a:ext cx="1930298" cy="50129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PLÁN</a:t>
            </a:r>
            <a:endParaRPr lang="cs-CZ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 rot="19037331">
            <a:off x="3349214" y="5307130"/>
            <a:ext cx="1930298" cy="50129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SMĚR</a:t>
            </a:r>
            <a:endParaRPr lang="cs-CZ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24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042275" cy="1336675"/>
          </a:xfrm>
        </p:spPr>
        <p:txBody>
          <a:bodyPr/>
          <a:lstStyle/>
          <a:p>
            <a:r>
              <a:rPr lang="cs-CZ" b="1" dirty="0" smtClean="0"/>
              <a:t>Kde se PŘEDSUDKY berou?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/>
              <a:t>Máma (teta, Kája, v televizi, …) říkali že, </a:t>
            </a:r>
            <a:r>
              <a:rPr lang="cs-CZ" dirty="0" smtClean="0"/>
              <a:t>…</a:t>
            </a:r>
          </a:p>
          <a:p>
            <a:r>
              <a:rPr lang="cs-CZ" dirty="0" smtClean="0"/>
              <a:t>Někde </a:t>
            </a:r>
            <a:r>
              <a:rPr lang="cs-CZ" dirty="0"/>
              <a:t>jsem četl, viděl, slyšel, že, </a:t>
            </a:r>
            <a:r>
              <a:rPr lang="cs-CZ" dirty="0" smtClean="0"/>
              <a:t>…</a:t>
            </a:r>
          </a:p>
          <a:p>
            <a:endParaRPr lang="cs-CZ" dirty="0"/>
          </a:p>
          <a:p>
            <a:r>
              <a:rPr lang="cs-CZ" dirty="0" smtClean="0"/>
              <a:t>Já/my vždycky …</a:t>
            </a:r>
          </a:p>
          <a:p>
            <a:r>
              <a:rPr lang="cs-CZ" dirty="0"/>
              <a:t>Moje zkušenosti jsou </a:t>
            </a:r>
            <a:r>
              <a:rPr lang="cs-CZ" dirty="0" smtClean="0"/>
              <a:t>takové …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569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1905</TotalTime>
  <Words>374</Words>
  <Application>Microsoft Office PowerPoint</Application>
  <PresentationFormat>Předvádění na obrazovce (4:3)</PresentationFormat>
  <Paragraphs>121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5" baseType="lpstr">
      <vt:lpstr>Arial</vt:lpstr>
      <vt:lpstr>Avenir Black</vt:lpstr>
      <vt:lpstr>Calibri</vt:lpstr>
      <vt:lpstr>News Gothic MT</vt:lpstr>
      <vt:lpstr>Wingdings</vt:lpstr>
      <vt:lpstr>Wingdings 2</vt:lpstr>
      <vt:lpstr>Breeze</vt:lpstr>
      <vt:lpstr>Prezentace aplikace PowerPoint</vt:lpstr>
      <vt:lpstr>PŘEDSUDKY</vt:lpstr>
      <vt:lpstr>KYBERNETIKA…</vt:lpstr>
      <vt:lpstr>Kybernetika předsudků</vt:lpstr>
      <vt:lpstr>KAŽDÝ ŽIJE SE SVÝMI PŘEDSUDKY</vt:lpstr>
      <vt:lpstr>  IDEÁLNÍ VEČER</vt:lpstr>
      <vt:lpstr>Ideální večer?</vt:lpstr>
      <vt:lpstr>PŘEDSUDEK</vt:lpstr>
      <vt:lpstr>Kde se PŘEDSUDKY berou?</vt:lpstr>
      <vt:lpstr>Kde se PŘEDSUDKY berou?</vt:lpstr>
      <vt:lpstr>Zdroje předsudků</vt:lpstr>
      <vt:lpstr>Předsudky stvrzujeme</vt:lpstr>
      <vt:lpstr>Zdroje předsudků</vt:lpstr>
      <vt:lpstr>Jak mohou předsudky  vypadat v praxi?</vt:lpstr>
      <vt:lpstr>Co s předsudky?</vt:lpstr>
      <vt:lpstr>Práce s předsudky</vt:lpstr>
      <vt:lpstr>Cesta je dlážděná dobrými úmysly.</vt:lpstr>
      <vt:lpstr>Zdroje pro komunikaci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KYBERNETIKA PŘEDSUDKŮ</dc:title>
  <dc:creator>Šárka</dc:creator>
  <cp:lastModifiedBy>svobodovad</cp:lastModifiedBy>
  <cp:revision>52</cp:revision>
  <cp:lastPrinted>2015-10-26T07:15:35Z</cp:lastPrinted>
  <dcterms:created xsi:type="dcterms:W3CDTF">2015-10-05T06:51:36Z</dcterms:created>
  <dcterms:modified xsi:type="dcterms:W3CDTF">2019-11-05T12:52:48Z</dcterms:modified>
</cp:coreProperties>
</file>