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95" r:id="rId7"/>
    <p:sldId id="296" r:id="rId8"/>
    <p:sldId id="284" r:id="rId9"/>
    <p:sldId id="298" r:id="rId10"/>
    <p:sldId id="297" r:id="rId11"/>
    <p:sldId id="290" r:id="rId12"/>
    <p:sldId id="294" r:id="rId13"/>
    <p:sldId id="285" r:id="rId14"/>
    <p:sldId id="291" r:id="rId15"/>
    <p:sldId id="286" r:id="rId16"/>
    <p:sldId id="292" r:id="rId17"/>
    <p:sldId id="288" r:id="rId18"/>
    <p:sldId id="293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model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Model </a:t>
            </a:r>
            <a:r>
              <a:rPr lang="cs-CZ" dirty="0"/>
              <a:t>komunikace lze znázornit jako </a:t>
            </a:r>
            <a:r>
              <a:rPr lang="cs-CZ" b="1" dirty="0"/>
              <a:t>dvousměrnou aktivitu</a:t>
            </a:r>
            <a:r>
              <a:rPr lang="cs-CZ" dirty="0"/>
              <a:t>, kde na jedné straně stojí komunikátor a na druhé straně komunikant, přičemž se jejich pozice vzájemně střídají.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 </a:t>
            </a:r>
            <a:r>
              <a:rPr lang="cs-CZ" dirty="0"/>
              <a:t>výměny informací může být transakční nebo transformační.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Komunikace </a:t>
            </a:r>
            <a:r>
              <a:rPr lang="cs-CZ" dirty="0"/>
              <a:t>je </a:t>
            </a:r>
            <a:r>
              <a:rPr lang="cs-CZ" b="1" dirty="0"/>
              <a:t>intencionální </a:t>
            </a:r>
            <a:r>
              <a:rPr lang="cs-CZ" dirty="0"/>
              <a:t>se zaměřením na konkrétní </a:t>
            </a:r>
            <a:r>
              <a:rPr lang="cs-CZ" dirty="0" smtClean="0"/>
              <a:t>účel.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Symbolická </a:t>
            </a:r>
            <a:r>
              <a:rPr lang="cs-CZ" dirty="0"/>
              <a:t>s využitím </a:t>
            </a:r>
            <a:r>
              <a:rPr lang="cs-CZ" dirty="0" smtClean="0"/>
              <a:t>verbálních </a:t>
            </a:r>
            <a:r>
              <a:rPr lang="cs-CZ" dirty="0"/>
              <a:t>a neverbálních </a:t>
            </a:r>
            <a:r>
              <a:rPr lang="cs-CZ" dirty="0" smtClean="0"/>
              <a:t>symbolů.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Srozumitelná </a:t>
            </a:r>
            <a:r>
              <a:rPr lang="cs-CZ" dirty="0"/>
              <a:t>podle mateřského jazyka k </a:t>
            </a:r>
            <a:r>
              <a:rPr lang="cs-CZ" dirty="0" smtClean="0"/>
              <a:t>dorozumívání.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Nepřetržitá</a:t>
            </a:r>
            <a:r>
              <a:rPr lang="cs-CZ" dirty="0" smtClean="0"/>
              <a:t> průběžným zapojením </a:t>
            </a:r>
            <a:r>
              <a:rPr lang="cs-CZ" dirty="0"/>
              <a:t>v komunikačním </a:t>
            </a:r>
            <a:r>
              <a:rPr lang="cs-CZ" dirty="0" smtClean="0"/>
              <a:t>procesu.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71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záměrná - </a:t>
            </a:r>
            <a:r>
              <a:rPr lang="cs-CZ" dirty="0" smtClean="0"/>
              <a:t>nezáměrná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vědomá – nevědomá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kognitivní </a:t>
            </a:r>
            <a:r>
              <a:rPr lang="cs-CZ" dirty="0"/>
              <a:t>- </a:t>
            </a:r>
            <a:r>
              <a:rPr lang="cs-CZ" dirty="0" smtClean="0"/>
              <a:t>afektivní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pozitivní </a:t>
            </a:r>
            <a:r>
              <a:rPr lang="cs-CZ" dirty="0"/>
              <a:t>– </a:t>
            </a:r>
            <a:r>
              <a:rPr lang="cs-CZ" dirty="0" smtClean="0"/>
              <a:t>negativní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shodná - </a:t>
            </a:r>
            <a:r>
              <a:rPr lang="cs-CZ" dirty="0" smtClean="0"/>
              <a:t>neshodná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asertivní </a:t>
            </a:r>
            <a:r>
              <a:rPr lang="cs-CZ" dirty="0"/>
              <a:t>- </a:t>
            </a:r>
            <a:r>
              <a:rPr lang="cs-CZ" dirty="0" smtClean="0"/>
              <a:t>agresivní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manipulativní </a:t>
            </a:r>
            <a:r>
              <a:rPr lang="cs-CZ" dirty="0"/>
              <a:t>- </a:t>
            </a:r>
            <a:r>
              <a:rPr lang="cs-CZ" dirty="0" smtClean="0"/>
              <a:t>pasivní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61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1711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masová</a:t>
            </a:r>
            <a:r>
              <a:rPr lang="cs-CZ" dirty="0"/>
              <a:t>, </a:t>
            </a:r>
            <a:r>
              <a:rPr lang="cs-CZ" dirty="0" smtClean="0"/>
              <a:t>mezikulturní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intrapersonální </a:t>
            </a:r>
            <a:r>
              <a:rPr lang="cs-CZ" dirty="0"/>
              <a:t>- </a:t>
            </a:r>
            <a:r>
              <a:rPr lang="cs-CZ" dirty="0" smtClean="0"/>
              <a:t>interpersonální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tváří </a:t>
            </a:r>
            <a:r>
              <a:rPr lang="cs-CZ" dirty="0"/>
              <a:t>v tvář - zprostředkovaná - </a:t>
            </a:r>
            <a:r>
              <a:rPr lang="cs-CZ" dirty="0" smtClean="0"/>
              <a:t>postranní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diadycká</a:t>
            </a:r>
            <a:r>
              <a:rPr lang="cs-CZ" dirty="0" smtClean="0"/>
              <a:t> </a:t>
            </a:r>
            <a:r>
              <a:rPr lang="cs-CZ" dirty="0"/>
              <a:t>intimní - dyadická, </a:t>
            </a:r>
            <a:r>
              <a:rPr lang="cs-CZ" dirty="0" smtClean="0"/>
              <a:t>jednostranně řízená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jednosměrná </a:t>
            </a:r>
            <a:r>
              <a:rPr lang="cs-CZ" dirty="0"/>
              <a:t>- </a:t>
            </a:r>
            <a:r>
              <a:rPr lang="cs-CZ" dirty="0" smtClean="0"/>
              <a:t>dvousměrná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činem </a:t>
            </a:r>
            <a:r>
              <a:rPr lang="cs-CZ" dirty="0"/>
              <a:t>- </a:t>
            </a:r>
            <a:r>
              <a:rPr lang="cs-CZ" dirty="0" err="1"/>
              <a:t>agování</a:t>
            </a:r>
            <a:r>
              <a:rPr lang="cs-CZ" dirty="0"/>
              <a:t>, </a:t>
            </a:r>
            <a:r>
              <a:rPr lang="cs-CZ" dirty="0" smtClean="0"/>
              <a:t>komplementární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metakomunikace</a:t>
            </a:r>
            <a:r>
              <a:rPr lang="cs-CZ" dirty="0" smtClean="0"/>
              <a:t> </a:t>
            </a:r>
            <a:r>
              <a:rPr lang="cs-CZ" dirty="0"/>
              <a:t>- dvojsmyslná mluva, dvojná zpětná vazba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Funkce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Funkcí komunikace je dorozumívání mezi lidmi, kde je podle komunikačních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prostředků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způsobem komunikace lidská řeč a písmo: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/>
          </a:p>
          <a:p>
            <a:pPr algn="just"/>
            <a:r>
              <a:rPr lang="cs-CZ" b="1" dirty="0"/>
              <a:t>Verbální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</a:t>
            </a:r>
            <a:r>
              <a:rPr lang="cs-CZ" b="1" dirty="0"/>
              <a:t>slovem </a:t>
            </a:r>
            <a:r>
              <a:rPr lang="cs-CZ" dirty="0"/>
              <a:t>či </a:t>
            </a:r>
            <a:r>
              <a:rPr lang="cs-CZ" b="1" dirty="0"/>
              <a:t>písmem 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Neverbální </a:t>
            </a:r>
            <a:r>
              <a:rPr lang="cs-CZ" dirty="0"/>
              <a:t>komunikace </a:t>
            </a:r>
            <a:r>
              <a:rPr lang="cs-CZ" dirty="0" smtClean="0"/>
              <a:t>- dorozumívání </a:t>
            </a:r>
            <a:r>
              <a:rPr lang="cs-CZ" dirty="0"/>
              <a:t>beze slov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Vizuální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prostřednictvím vizuálních </a:t>
            </a:r>
            <a:r>
              <a:rPr lang="cs-CZ" dirty="0" smtClean="0"/>
              <a:t>prostředků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Paralelní </a:t>
            </a:r>
            <a:r>
              <a:rPr lang="cs-CZ" dirty="0" smtClean="0"/>
              <a:t>komunikace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Sériová </a:t>
            </a:r>
            <a:r>
              <a:rPr lang="cs-CZ" dirty="0" smtClean="0"/>
              <a:t>komunikace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Synchronní </a:t>
            </a:r>
            <a:r>
              <a:rPr lang="cs-CZ" dirty="0"/>
              <a:t>komunikace </a:t>
            </a:r>
            <a:r>
              <a:rPr lang="cs-CZ" dirty="0" smtClean="0"/>
              <a:t>-vysílač </a:t>
            </a:r>
            <a:r>
              <a:rPr lang="cs-CZ" dirty="0"/>
              <a:t>i přijímač jsou taktovány hodinovým signálem nebo třetí </a:t>
            </a:r>
            <a:r>
              <a:rPr lang="cs-CZ" dirty="0" smtClean="0"/>
              <a:t>stranou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styly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err="1">
                <a:solidFill>
                  <a:srgbClr val="000000"/>
                </a:solidFill>
              </a:rPr>
              <a:t>Satirová</a:t>
            </a:r>
            <a:r>
              <a:rPr lang="cs-CZ" dirty="0">
                <a:solidFill>
                  <a:srgbClr val="000000"/>
                </a:solidFill>
              </a:rPr>
              <a:t> rozlišuje čtyři komunikační </a:t>
            </a:r>
            <a:r>
              <a:rPr lang="cs-CZ" dirty="0" smtClean="0">
                <a:solidFill>
                  <a:srgbClr val="000000"/>
                </a:solidFill>
              </a:rPr>
              <a:t>styly:</a:t>
            </a:r>
          </a:p>
          <a:p>
            <a:pPr algn="just"/>
            <a:endParaRPr lang="cs-CZ" dirty="0"/>
          </a:p>
          <a:p>
            <a:pPr algn="just"/>
            <a:r>
              <a:rPr lang="pl-PL" dirty="0" smtClean="0"/>
              <a:t>1)</a:t>
            </a:r>
            <a:r>
              <a:rPr lang="pl-PL" b="1" dirty="0" smtClean="0"/>
              <a:t> Vinič </a:t>
            </a:r>
            <a:r>
              <a:rPr lang="pl-PL" dirty="0"/>
              <a:t>obviňuje a ponižuje </a:t>
            </a:r>
            <a:r>
              <a:rPr lang="pl-PL" dirty="0" smtClean="0"/>
              <a:t>okolí 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cs-CZ" dirty="0"/>
              <a:t>2) </a:t>
            </a:r>
            <a:r>
              <a:rPr lang="cs-CZ" b="1" dirty="0" err="1"/>
              <a:t>Smířlivec</a:t>
            </a:r>
            <a:r>
              <a:rPr lang="cs-CZ" b="1" dirty="0"/>
              <a:t> </a:t>
            </a:r>
            <a:r>
              <a:rPr lang="cs-CZ" dirty="0"/>
              <a:t>přijímá kritiku, neprosazuje se a obviňuje sebe </a:t>
            </a:r>
            <a:r>
              <a:rPr lang="cs-CZ" dirty="0" smtClean="0"/>
              <a:t>sama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3) </a:t>
            </a:r>
            <a:r>
              <a:rPr lang="cs-CZ" b="1" dirty="0"/>
              <a:t>Rušič </a:t>
            </a:r>
            <a:r>
              <a:rPr lang="cs-CZ" dirty="0"/>
              <a:t>odvádí komunikaci od tématu a mění vlastní </a:t>
            </a:r>
            <a:r>
              <a:rPr lang="cs-CZ" dirty="0" smtClean="0"/>
              <a:t>názor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4) </a:t>
            </a:r>
            <a:r>
              <a:rPr lang="cs-CZ" b="1" dirty="0"/>
              <a:t>Počítač </a:t>
            </a:r>
            <a:r>
              <a:rPr lang="cs-CZ" dirty="0"/>
              <a:t>je </a:t>
            </a:r>
            <a:r>
              <a:rPr lang="cs-CZ" dirty="0" smtClean="0"/>
              <a:t>nelidsky objektivní </a:t>
            </a:r>
            <a:r>
              <a:rPr lang="cs-CZ" dirty="0"/>
              <a:t>a ignoruje </a:t>
            </a:r>
            <a:r>
              <a:rPr lang="cs-CZ" dirty="0" smtClean="0"/>
              <a:t>pocity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1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Receptivní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receptivní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pozorování,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naslouchání, empatii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Nasloucháním </a:t>
            </a:r>
            <a:r>
              <a:rPr lang="cs-CZ" dirty="0"/>
              <a:t>trávíme nejvíce </a:t>
            </a:r>
            <a:r>
              <a:rPr lang="cs-CZ" dirty="0" smtClean="0"/>
              <a:t>času.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Každý </a:t>
            </a:r>
            <a:r>
              <a:rPr lang="cs-CZ" dirty="0"/>
              <a:t>den slyšíme různé zvuky a zprávy. Mnoho z nich si neuvědomujeme, protože uplatňujeme </a:t>
            </a:r>
            <a:r>
              <a:rPr lang="cs-CZ" b="1" dirty="0"/>
              <a:t>selektivní filtr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Empatické</a:t>
            </a:r>
            <a:r>
              <a:rPr lang="cs-CZ" dirty="0" smtClean="0"/>
              <a:t> </a:t>
            </a:r>
            <a:r>
              <a:rPr lang="cs-CZ" dirty="0"/>
              <a:t>naslouchání probíhá ve třech fázích: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 Identifikace emocí.</a:t>
            </a:r>
          </a:p>
          <a:p>
            <a:pPr algn="just"/>
            <a:r>
              <a:rPr lang="cs-CZ" dirty="0" smtClean="0"/>
              <a:t>2) Vyslechnutí </a:t>
            </a:r>
            <a:r>
              <a:rPr lang="cs-CZ" dirty="0"/>
              <a:t>faktů se snahou porozumět </a:t>
            </a:r>
            <a:r>
              <a:rPr lang="cs-CZ" dirty="0" smtClean="0"/>
              <a:t>souvislostem. </a:t>
            </a:r>
          </a:p>
          <a:p>
            <a:pPr algn="just"/>
            <a:r>
              <a:rPr lang="cs-CZ" dirty="0" smtClean="0"/>
              <a:t>3) Nenechat </a:t>
            </a:r>
            <a:r>
              <a:rPr lang="cs-CZ" dirty="0"/>
              <a:t>člověka vyřešit svůj problém. </a:t>
            </a:r>
            <a:endParaRPr lang="cs-CZ" dirty="0" smtClean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xpresivní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Mezi </a:t>
            </a:r>
            <a:r>
              <a:rPr lang="cs-CZ" b="1" dirty="0">
                <a:solidFill>
                  <a:srgbClr val="000000"/>
                </a:solidFill>
              </a:rPr>
              <a:t>expresivní </a:t>
            </a:r>
            <a:r>
              <a:rPr lang="cs-CZ" dirty="0">
                <a:solidFill>
                  <a:srgbClr val="000000"/>
                </a:solidFill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</a:rPr>
              <a:t>dotazování, </a:t>
            </a:r>
            <a:r>
              <a:rPr lang="cs-CZ" b="1" dirty="0" smtClean="0">
                <a:solidFill>
                  <a:srgbClr val="000000"/>
                </a:solidFill>
              </a:rPr>
              <a:t>popisování, přijímání </a:t>
            </a:r>
            <a:r>
              <a:rPr lang="cs-CZ" b="1" dirty="0">
                <a:solidFill>
                  <a:srgbClr val="000000"/>
                </a:solidFill>
              </a:rPr>
              <a:t>závěrů</a:t>
            </a:r>
            <a:r>
              <a:rPr lang="cs-CZ" dirty="0">
                <a:solidFill>
                  <a:srgbClr val="0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Dotazování </a:t>
            </a:r>
            <a:r>
              <a:rPr lang="cs-CZ" dirty="0"/>
              <a:t>je nejširším způsobem získávání informací od subjektů, se kterými komunikujeme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Závěr </a:t>
            </a:r>
            <a:r>
              <a:rPr lang="cs-CZ" dirty="0"/>
              <a:t>je osobní </a:t>
            </a:r>
            <a:r>
              <a:rPr lang="cs-CZ" b="1" dirty="0"/>
              <a:t>názor, </a:t>
            </a:r>
            <a:r>
              <a:rPr lang="cs-CZ" dirty="0"/>
              <a:t>který vyjadřuje specifické osobní hledisko jednotlivce, individuální stanovisko člověka a jedinečný postoj konkrétní </a:t>
            </a:r>
            <a:r>
              <a:rPr lang="cs-CZ" dirty="0" smtClean="0"/>
              <a:t>osoby </a:t>
            </a:r>
            <a:r>
              <a:rPr lang="cs-CZ" dirty="0"/>
              <a:t>k určité skutečnosti.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Přijímat </a:t>
            </a:r>
            <a:r>
              <a:rPr lang="cs-CZ" dirty="0"/>
              <a:t>závěry lze jako </a:t>
            </a:r>
            <a:r>
              <a:rPr lang="cs-CZ" b="1" dirty="0" smtClean="0"/>
              <a:t>shrnutí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b="1" dirty="0"/>
              <a:t>rekapitulaci </a:t>
            </a:r>
            <a:r>
              <a:rPr lang="cs-CZ" dirty="0"/>
              <a:t>výsledků jednání </a:t>
            </a:r>
            <a:r>
              <a:rPr lang="cs-CZ" dirty="0" smtClean="0"/>
              <a:t>nebo </a:t>
            </a:r>
            <a:r>
              <a:rPr lang="cs-CZ" dirty="0"/>
              <a:t>jako </a:t>
            </a:r>
            <a:r>
              <a:rPr lang="cs-CZ" b="1" dirty="0"/>
              <a:t>epilog</a:t>
            </a:r>
            <a:r>
              <a:rPr lang="cs-CZ" dirty="0"/>
              <a:t>, což je poslední část stati a doslov. </a:t>
            </a:r>
          </a:p>
        </p:txBody>
      </p:sp>
    </p:spTree>
    <p:extLst>
      <p:ext uri="{BB962C8B-B14F-4D97-AF65-F5344CB8AC3E}">
        <p14:creationId xmlns:p14="http://schemas.microsoft.com/office/powerpoint/2010/main" val="2503549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Metakanály</a:t>
            </a:r>
            <a:r>
              <a:rPr lang="cs-CZ" b="1" dirty="0"/>
              <a:t> 	</a:t>
            </a:r>
            <a:r>
              <a:rPr lang="cs-CZ" b="1" dirty="0" smtClean="0"/>
              <a:t>            Metajazyk </a:t>
            </a:r>
            <a:r>
              <a:rPr lang="cs-CZ" b="1" dirty="0"/>
              <a:t>	</a:t>
            </a:r>
            <a:r>
              <a:rPr lang="cs-CZ" b="1" dirty="0" smtClean="0"/>
              <a:t>                      Dvojsmyslná </a:t>
            </a:r>
            <a:r>
              <a:rPr lang="cs-CZ" b="1" dirty="0"/>
              <a:t>mluva </a:t>
            </a:r>
            <a:endParaRPr lang="cs-CZ" b="1" dirty="0" smtClean="0"/>
          </a:p>
          <a:p>
            <a:r>
              <a:rPr lang="cs-CZ" b="1" dirty="0"/>
              <a:t>	</a:t>
            </a:r>
          </a:p>
          <a:p>
            <a:r>
              <a:rPr lang="cs-CZ" dirty="0"/>
              <a:t>Dvojná vazba 	</a:t>
            </a:r>
            <a:r>
              <a:rPr lang="cs-CZ" dirty="0" smtClean="0"/>
              <a:t>            Kontextová </a:t>
            </a:r>
            <a:r>
              <a:rPr lang="cs-CZ" dirty="0"/>
              <a:t>situace 	</a:t>
            </a:r>
            <a:r>
              <a:rPr lang="cs-CZ" dirty="0" smtClean="0"/>
              <a:t>      Emoční </a:t>
            </a:r>
            <a:r>
              <a:rPr lang="cs-CZ" dirty="0"/>
              <a:t>zabarvení hlasu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Popírání pocitů 	</a:t>
            </a:r>
            <a:r>
              <a:rPr lang="cs-CZ" dirty="0" smtClean="0"/>
              <a:t>            Hodnotící </a:t>
            </a:r>
            <a:r>
              <a:rPr lang="cs-CZ" dirty="0"/>
              <a:t>reagování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Zobecňující reagování </a:t>
            </a:r>
            <a:r>
              <a:rPr lang="cs-CZ" dirty="0" smtClean="0"/>
              <a:t>       Kladení </a:t>
            </a:r>
            <a:r>
              <a:rPr lang="cs-CZ" dirty="0"/>
              <a:t>otázek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Odhalování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Předsudky 	</a:t>
            </a:r>
            <a:r>
              <a:rPr lang="cs-CZ" dirty="0" smtClean="0"/>
              <a:t>            Rady </a:t>
            </a:r>
            <a:r>
              <a:rPr lang="cs-CZ" dirty="0"/>
              <a:t>k řešení situace 	</a:t>
            </a:r>
            <a:r>
              <a:rPr lang="cs-CZ" dirty="0" smtClean="0"/>
              <a:t>     Obrana svěřujícího </a:t>
            </a:r>
            <a:r>
              <a:rPr lang="cs-CZ" dirty="0"/>
              <a:t>se oponenta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9504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posluchače podle nevhodného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Líný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Nejistý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Nesoustředěný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Egoistický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Střídavě</a:t>
            </a:r>
            <a:r>
              <a:rPr lang="cs-CZ" dirty="0" smtClean="0">
                <a:solidFill>
                  <a:srgbClr val="000000"/>
                </a:solidFill>
              </a:rPr>
              <a:t> vnímající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Pasivní</a:t>
            </a:r>
            <a:r>
              <a:rPr lang="cs-CZ" dirty="0" smtClean="0">
                <a:solidFill>
                  <a:srgbClr val="000000"/>
                </a:solidFill>
              </a:rPr>
              <a:t> posluchač 	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Kompetitivní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548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546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Fungování </a:t>
            </a:r>
            <a:r>
              <a:rPr lang="cs-CZ" sz="1600" b="1" dirty="0">
                <a:solidFill>
                  <a:srgbClr val="002060"/>
                </a:solidFill>
              </a:rPr>
              <a:t>základních prvků komunikačního procesu je ovlivněno druhy komunikace.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Vybrané </a:t>
            </a:r>
            <a:r>
              <a:rPr lang="cs-CZ" sz="1600" b="1" dirty="0">
                <a:solidFill>
                  <a:srgbClr val="002060"/>
                </a:solidFill>
              </a:rPr>
              <a:t>komunikační teorie mají praktický význam.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Součástí </a:t>
            </a:r>
            <a:r>
              <a:rPr lang="cs-CZ" sz="1600" b="1" dirty="0">
                <a:solidFill>
                  <a:srgbClr val="002060"/>
                </a:solidFill>
              </a:rPr>
              <a:t>komunikace je naslouchání, které zaujímá v komunikačních procesech nejvýznamnější prostor.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Faktory </a:t>
            </a:r>
            <a:r>
              <a:rPr lang="cs-CZ" sz="1600" b="1" dirty="0">
                <a:solidFill>
                  <a:srgbClr val="002060"/>
                </a:solidFill>
              </a:rPr>
              <a:t>ovlivňující kvalitu naslouchání mají dopady na postoje a ochotu lidí naslouchat.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Interpretační </a:t>
            </a:r>
            <a:r>
              <a:rPr lang="cs-CZ" sz="1600" b="1" dirty="0">
                <a:solidFill>
                  <a:srgbClr val="002060"/>
                </a:solidFill>
              </a:rPr>
              <a:t>chyby snižují efektivitu naslouchání.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Úvod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do komunikace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komunikace a vybrané teorie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proces a druhy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Funkce komunikace a komunikační styly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Receptivní a expresivní komunikační dovednosti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Efektivní naslouchání s metodou aktivního účastníka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 posluchače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67317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Struktura </a:t>
            </a:r>
            <a:r>
              <a:rPr lang="cs-CZ" sz="2400" dirty="0">
                <a:solidFill>
                  <a:schemeClr val="bg1"/>
                </a:solidFill>
              </a:rPr>
              <a:t>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Úvod </a:t>
            </a: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Do komunikace</a:t>
            </a:r>
            <a:endParaRPr lang="cs-CZ" sz="25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94771" y="312822"/>
            <a:ext cx="3745897" cy="3195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Definovat komunikaci jako proces.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Popsat </a:t>
            </a:r>
            <a:r>
              <a:rPr lang="cs-CZ" sz="1400" dirty="0">
                <a:solidFill>
                  <a:srgbClr val="002060"/>
                </a:solidFill>
              </a:rPr>
              <a:t>komunikační model s komunikačními prvky. </a:t>
            </a:r>
          </a:p>
          <a:p>
            <a:r>
              <a:rPr lang="pl-PL" sz="1400" dirty="0" smtClean="0">
                <a:solidFill>
                  <a:srgbClr val="002060"/>
                </a:solidFill>
              </a:rPr>
              <a:t>Specifikovat </a:t>
            </a:r>
            <a:r>
              <a:rPr lang="pl-PL" sz="1400" dirty="0">
                <a:solidFill>
                  <a:srgbClr val="002060"/>
                </a:solidFill>
              </a:rPr>
              <a:t>druhy komunikace a jejich funkce.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Rozlišovat </a:t>
            </a:r>
            <a:r>
              <a:rPr lang="cs-CZ" sz="1400" dirty="0">
                <a:solidFill>
                  <a:srgbClr val="002060"/>
                </a:solidFill>
              </a:rPr>
              <a:t>receptivní komunikační dovednosti.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Pochopit </a:t>
            </a:r>
            <a:r>
              <a:rPr lang="cs-CZ" sz="1400" dirty="0">
                <a:solidFill>
                  <a:srgbClr val="002060"/>
                </a:solidFill>
              </a:rPr>
              <a:t>význam expresivních komunikačních dovedností.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Kombinovat </a:t>
            </a:r>
            <a:r>
              <a:rPr lang="cs-CZ" sz="1400" dirty="0">
                <a:solidFill>
                  <a:srgbClr val="002060"/>
                </a:solidFill>
              </a:rPr>
              <a:t>efektivní naslouchání s metodou pozorujícího účastníka.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Vymezení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Komunikace je výměna významů mezi jedinci pomocí společného systému symbolů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přenosu informací.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O</a:t>
            </a:r>
            <a:r>
              <a:rPr lang="cs-CZ" dirty="0" smtClean="0"/>
              <a:t>bjevuje se řada </a:t>
            </a:r>
            <a:r>
              <a:rPr lang="cs-CZ" dirty="0"/>
              <a:t>nových komunikačních </a:t>
            </a:r>
            <a:r>
              <a:rPr lang="cs-CZ" dirty="0" smtClean="0"/>
              <a:t>prostředků</a:t>
            </a:r>
            <a:r>
              <a:rPr lang="cs-CZ" dirty="0"/>
              <a:t>, proto se posiluje zájem odborníků o komunikaci, která se stává samostatným </a:t>
            </a:r>
            <a:r>
              <a:rPr lang="cs-CZ" dirty="0" smtClean="0"/>
              <a:t>předmětem </a:t>
            </a:r>
            <a:r>
              <a:rPr lang="cs-CZ" dirty="0"/>
              <a:t>studia.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Transakční analýza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E. Berne a D. </a:t>
            </a:r>
            <a:r>
              <a:rPr lang="cs-CZ" dirty="0" err="1" smtClean="0"/>
              <a:t>Harris</a:t>
            </a:r>
            <a:r>
              <a:rPr lang="cs-CZ" dirty="0" smtClean="0"/>
              <a:t>, tři úrovně </a:t>
            </a:r>
            <a:r>
              <a:rPr lang="cs-CZ" b="1" dirty="0"/>
              <a:t>dětské </a:t>
            </a:r>
            <a:r>
              <a:rPr lang="cs-CZ" b="1" dirty="0" smtClean="0"/>
              <a:t>ego – rodičovské ego – dospělé ego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err="1" smtClean="0"/>
              <a:t>Watzlawickova</a:t>
            </a:r>
            <a:r>
              <a:rPr lang="cs-CZ" b="1" dirty="0" smtClean="0"/>
              <a:t> </a:t>
            </a:r>
            <a:r>
              <a:rPr lang="cs-CZ" dirty="0" smtClean="0"/>
              <a:t>komunikační teorie - vztahová a obsahová rovina komunikace, digitální </a:t>
            </a:r>
            <a:r>
              <a:rPr lang="cs-CZ" smtClean="0"/>
              <a:t>a </a:t>
            </a:r>
            <a:r>
              <a:rPr lang="cs-CZ" smtClean="0"/>
              <a:t>analogová </a:t>
            </a:r>
            <a:r>
              <a:rPr lang="cs-CZ" dirty="0" smtClean="0"/>
              <a:t>komunikace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err="1" smtClean="0"/>
              <a:t>Rogersova</a:t>
            </a:r>
            <a:r>
              <a:rPr lang="cs-CZ" b="1" dirty="0" smtClean="0"/>
              <a:t> </a:t>
            </a:r>
            <a:r>
              <a:rPr lang="cs-CZ" dirty="0" smtClean="0"/>
              <a:t>teorie </a:t>
            </a:r>
            <a:r>
              <a:rPr lang="cs-CZ" dirty="0"/>
              <a:t>komunikace -</a:t>
            </a:r>
            <a:r>
              <a:rPr lang="cs-CZ" dirty="0" smtClean="0"/>
              <a:t> empatické naslouchání klientovi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Vybrané teorie komunikace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Cohnova</a:t>
            </a:r>
            <a:r>
              <a:rPr lang="cs-CZ" dirty="0"/>
              <a:t> teorie </a:t>
            </a:r>
            <a:r>
              <a:rPr lang="cs-CZ" b="1" dirty="0"/>
              <a:t>TCI </a:t>
            </a:r>
            <a:r>
              <a:rPr lang="cs-CZ" dirty="0"/>
              <a:t>- tematicky centralizovaný interakční systém s pravidly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úspěšnou </a:t>
            </a:r>
            <a:r>
              <a:rPr lang="cs-CZ" dirty="0" smtClean="0"/>
              <a:t>komunikaci</a:t>
            </a:r>
          </a:p>
          <a:p>
            <a:endParaRPr lang="cs-CZ" dirty="0"/>
          </a:p>
          <a:p>
            <a:r>
              <a:rPr lang="cs-CZ" dirty="0" smtClean="0"/>
              <a:t>1) Buď </a:t>
            </a:r>
            <a:r>
              <a:rPr lang="cs-CZ" dirty="0"/>
              <a:t>sám sebou, buď sám sobě představeným. </a:t>
            </a:r>
          </a:p>
          <a:p>
            <a:r>
              <a:rPr lang="cs-CZ" dirty="0"/>
              <a:t>2) Zastupuj sám sebe ve svých vystoupeních. </a:t>
            </a:r>
          </a:p>
          <a:p>
            <a:r>
              <a:rPr lang="cs-CZ" dirty="0"/>
              <a:t>3) Těžkosti mají přednost, nevyhýbej se jim. </a:t>
            </a:r>
          </a:p>
          <a:p>
            <a:r>
              <a:rPr lang="cs-CZ" dirty="0"/>
              <a:t>4) Kladeš-li otázky, uvědom si proč a sám si na ně odpověz. </a:t>
            </a:r>
          </a:p>
          <a:p>
            <a:r>
              <a:rPr lang="cs-CZ" dirty="0"/>
              <a:t>5) Buď autentický a výběrový v komunikaci. Uvědomuj si, co si myslíš, co prožíváš, děláš a říkáš. </a:t>
            </a:r>
          </a:p>
          <a:p>
            <a:r>
              <a:rPr lang="es-ES" dirty="0"/>
              <a:t>6) Zdrž se interpretace a hodnocení jiných. </a:t>
            </a:r>
          </a:p>
          <a:p>
            <a:r>
              <a:rPr lang="cs-CZ" dirty="0"/>
              <a:t>7) Zobecňuj méně. </a:t>
            </a:r>
          </a:p>
          <a:p>
            <a:r>
              <a:rPr lang="cs-CZ" dirty="0"/>
              <a:t>8) Říkáš-li něco o chování spolupracovníka, dodej, co pro tebe znamená. </a:t>
            </a:r>
          </a:p>
          <a:p>
            <a:r>
              <a:rPr lang="cs-CZ" dirty="0"/>
              <a:t>9) Neoficiální řeči mají přednost, protože jsou důležitější, než se zdá. </a:t>
            </a:r>
          </a:p>
          <a:p>
            <a:r>
              <a:rPr lang="pl-PL" dirty="0"/>
              <a:t>10) Když komunikujeme, tak o jednom tématu.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81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504" y="703189"/>
            <a:ext cx="9004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1) Vnímání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žijeme ve světě nezpracovaných dat, protože něco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vnímáme</a:t>
            </a:r>
          </a:p>
          <a:p>
            <a:pPr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něco ne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Záleží na síle podnětu a na našem výběru. Podnět se stane nebo nestane součástí našeho komunikačního kontextu. Výběr je filtr, který nás chrání před informačním přetížením, kde významnou roli hraje míra naši pozornosti a význam podnětu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2) Spojování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významem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data jsou přeměněna na informaci. Vybraná a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uspořádaná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data jsou spojena a naplněna podle významu, kterým je obsahová úroveň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informace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3)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Vkládání záměru a postoje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konkretizování ve smyslu postoje, kterým může být citový vztah nebo konativní zaměřenost.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5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702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4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)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Epizodické uspořádání dat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– informace mají podobu jednotek, které účastník spojuje a vytváří tak představu o minulosti, přítomnosti a budoucnosti reality, o závislosti jednotlivých epizodických jednotek. </a:t>
            </a:r>
          </a:p>
          <a:p>
            <a:pPr algn="just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5) Hlavní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smlouva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vnímání role jedince ve vzájemných vztazích, kdy si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uvědomuje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, co je normální, správné a co naopak nevhodné.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6)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Soubor předpokladů, očekávání a pravidel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životní scénář, vzory a pravidla chování získaná výchovou.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7)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Kulturní model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jsou vztahy vymezené kulturou, ve které žijeme a kde roli hrají politické a ideologické standardy, včetně celkového kulturního rámce. </a:t>
            </a:r>
          </a:p>
        </p:txBody>
      </p:sp>
    </p:spTree>
    <p:extLst>
      <p:ext uri="{BB962C8B-B14F-4D97-AF65-F5344CB8AC3E}">
        <p14:creationId xmlns:p14="http://schemas.microsoft.com/office/powerpoint/2010/main" val="414072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proces 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Součástmi komunikačního procesu jsou komunikační prvky,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které patří: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Komunikátor  </a:t>
            </a:r>
          </a:p>
          <a:p>
            <a:pPr algn="just"/>
            <a:r>
              <a:rPr lang="cs-CZ" dirty="0" smtClean="0"/>
              <a:t>2) Komunikant</a:t>
            </a:r>
          </a:p>
          <a:p>
            <a:pPr algn="just"/>
            <a:r>
              <a:rPr lang="cs-CZ" dirty="0" smtClean="0"/>
              <a:t>3) Komuniké</a:t>
            </a:r>
          </a:p>
          <a:p>
            <a:pPr algn="just"/>
            <a:r>
              <a:rPr lang="cs-CZ" dirty="0" smtClean="0"/>
              <a:t>4) Komunikační </a:t>
            </a:r>
            <a:r>
              <a:rPr lang="cs-CZ" dirty="0"/>
              <a:t>jazyk </a:t>
            </a:r>
            <a:endParaRPr lang="cs-CZ" dirty="0" smtClean="0"/>
          </a:p>
          <a:p>
            <a:pPr algn="just"/>
            <a:r>
              <a:rPr lang="cs-CZ" dirty="0" smtClean="0"/>
              <a:t>5) Komunikační kanál</a:t>
            </a:r>
          </a:p>
          <a:p>
            <a:pPr algn="just"/>
            <a:r>
              <a:rPr lang="cs-CZ" dirty="0" smtClean="0"/>
              <a:t>6) </a:t>
            </a:r>
            <a:r>
              <a:rPr lang="en-US" dirty="0" err="1" smtClean="0"/>
              <a:t>Zpětná</a:t>
            </a:r>
            <a:r>
              <a:rPr lang="en-US" dirty="0" smtClean="0"/>
              <a:t> </a:t>
            </a:r>
            <a:r>
              <a:rPr lang="en-US" dirty="0" err="1"/>
              <a:t>vazba</a:t>
            </a:r>
            <a:r>
              <a:rPr lang="en-US" dirty="0"/>
              <a:t> </a:t>
            </a:r>
            <a:r>
              <a:rPr lang="cs-CZ" dirty="0" smtClean="0"/>
              <a:t>(feedback)</a:t>
            </a:r>
          </a:p>
          <a:p>
            <a:pPr algn="just"/>
            <a:r>
              <a:rPr lang="cs-CZ" dirty="0" smtClean="0"/>
              <a:t>7) Komunikační prostředí </a:t>
            </a:r>
          </a:p>
          <a:p>
            <a:pPr algn="just"/>
            <a:r>
              <a:rPr lang="cs-CZ" dirty="0" smtClean="0"/>
              <a:t>8) Kontext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Podstatu vzájemnosti v komunikaci lze </a:t>
            </a:r>
            <a:r>
              <a:rPr lang="cs-CZ" dirty="0"/>
              <a:t>vyjádřit pojmem </a:t>
            </a:r>
            <a:r>
              <a:rPr lang="cs-CZ" b="1" dirty="0"/>
              <a:t>interakce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Souhlasné </a:t>
            </a:r>
            <a:r>
              <a:rPr lang="cs-CZ" dirty="0"/>
              <a:t>interaktivní </a:t>
            </a:r>
            <a:r>
              <a:rPr lang="cs-CZ" dirty="0" smtClean="0"/>
              <a:t>působení </a:t>
            </a:r>
            <a:r>
              <a:rPr lang="cs-CZ" dirty="0"/>
              <a:t>je </a:t>
            </a:r>
            <a:r>
              <a:rPr lang="cs-CZ" b="1" dirty="0"/>
              <a:t>spolupráce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interakce v komunikaci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probíhá v souvislosti se sociálním chováním lidí a je nezbytná k </a:t>
            </a:r>
            <a:r>
              <a:rPr lang="cs-CZ" dirty="0" err="1" smtClean="0"/>
              <a:t>sebevyjadřování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komunikačním procesu jsou přenášeny informace v mluvené, psané a vizuální formě. Komunikace je výměnou významů mezi lidmi použitím systému symbolů.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souvisí se </a:t>
            </a:r>
            <a:r>
              <a:rPr lang="cs-CZ" b="1" dirty="0"/>
              <a:t>sociální interakcí</a:t>
            </a:r>
            <a:r>
              <a:rPr lang="cs-CZ" dirty="0"/>
              <a:t>, která je pozitivně realizovaná v podobě kooperace, participace, konsensu, koordinace, synergie, akomodace a asimilace.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negativní podobě jako soutěživost, rivalita, segregace, diskriminace, vyobcování nebo konflikt. </a:t>
            </a:r>
            <a:r>
              <a:rPr lang="cs-CZ" dirty="0" smtClean="0"/>
              <a:t>Nezaměnitelný </a:t>
            </a:r>
            <a:r>
              <a:rPr lang="cs-CZ" dirty="0"/>
              <a:t>image komunikující získává významným znakem v úpravě zevnějšku, osobních </a:t>
            </a:r>
            <a:r>
              <a:rPr lang="cs-CZ" dirty="0" smtClean="0"/>
              <a:t>vlastností </a:t>
            </a:r>
            <a:r>
              <a:rPr lang="cs-CZ" dirty="0"/>
              <a:t>a chování.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Věrohodnost </a:t>
            </a:r>
            <a:r>
              <a:rPr lang="cs-CZ" dirty="0"/>
              <a:t>image závisí na souladu s celkovou osobní identitou a s </a:t>
            </a:r>
            <a:r>
              <a:rPr lang="cs-CZ" dirty="0" smtClean="0"/>
              <a:t>představou </a:t>
            </a:r>
            <a:r>
              <a:rPr lang="cs-CZ" dirty="0"/>
              <a:t>o společenství, jehož je komunikující součástí.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5044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1195</Words>
  <Application>Microsoft Office PowerPoint</Application>
  <PresentationFormat>Předvádění na obrazovce (16:9)</PresentationFormat>
  <Paragraphs>263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Vymezení komunikace </vt:lpstr>
      <vt:lpstr>Vybrané teorie komunikace </vt:lpstr>
      <vt:lpstr>Vnímání komunikačního procesu </vt:lpstr>
      <vt:lpstr>Vnímání komunikačního procesu </vt:lpstr>
      <vt:lpstr>Komunikační proces  </vt:lpstr>
      <vt:lpstr>Sociální interakce v komunikaci</vt:lpstr>
      <vt:lpstr>Komunikační model </vt:lpstr>
      <vt:lpstr>Druhy komunikace </vt:lpstr>
      <vt:lpstr>Druhy komunikace </vt:lpstr>
      <vt:lpstr>Funkce komunikace </vt:lpstr>
      <vt:lpstr>Komunikační styly </vt:lpstr>
      <vt:lpstr>Receptivní komunikační dovednosti </vt:lpstr>
      <vt:lpstr>Expresivní komunikační dovednosti </vt:lpstr>
      <vt:lpstr>Metakomunikace a nevhodné reagování </vt:lpstr>
      <vt:lpstr>Typy posluchače podle nevhodného reagování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73</cp:revision>
  <cp:lastPrinted>2018-03-27T09:30:31Z</cp:lastPrinted>
  <dcterms:created xsi:type="dcterms:W3CDTF">2016-07-06T15:42:34Z</dcterms:created>
  <dcterms:modified xsi:type="dcterms:W3CDTF">2019-10-15T17:54:20Z</dcterms:modified>
</cp:coreProperties>
</file>