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9" r:id="rId3"/>
    <p:sldId id="258" r:id="rId4"/>
    <p:sldId id="283" r:id="rId5"/>
    <p:sldId id="289" r:id="rId6"/>
    <p:sldId id="295" r:id="rId7"/>
    <p:sldId id="296" r:id="rId8"/>
    <p:sldId id="284" r:id="rId9"/>
    <p:sldId id="298" r:id="rId10"/>
    <p:sldId id="297" r:id="rId11"/>
    <p:sldId id="290" r:id="rId12"/>
    <p:sldId id="294" r:id="rId13"/>
    <p:sldId id="285" r:id="rId14"/>
    <p:sldId id="291" r:id="rId15"/>
    <p:sldId id="286" r:id="rId16"/>
    <p:sldId id="292" r:id="rId17"/>
    <p:sldId id="288" r:id="rId18"/>
    <p:sldId id="293" r:id="rId19"/>
    <p:sldId id="281" r:id="rId20"/>
  </p:sldIdLst>
  <p:sldSz cx="9144000" cy="5143500" type="screen16x9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14" y="58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15.10.2019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5893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F066A928-83BD-4B3B-AB3B-789638C2D817}" type="datetime1">
              <a:rPr lang="cs-CZ" smtClean="0"/>
              <a:t>15.10.2019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34032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3" r:id="rId4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24328" y="3939903"/>
            <a:ext cx="936104" cy="730162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95537" y="2365809"/>
            <a:ext cx="6704527" cy="2304256"/>
          </a:xfrm>
          <a:prstGeom prst="rect">
            <a:avLst/>
          </a:prstGeom>
          <a:solidFill>
            <a:schemeClr val="tx1"/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KOMUNIKAČNÍ DOVEDNOSTI</a:t>
            </a:r>
          </a:p>
          <a:p>
            <a:pPr algn="ctr"/>
            <a:r>
              <a:rPr lang="cs-CZ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Vyučující:</a:t>
            </a:r>
          </a:p>
          <a:p>
            <a:pPr algn="ctr"/>
            <a:r>
              <a:rPr lang="cs-CZ" b="1" dirty="0" smtClean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 Mgr. Dagmar Svobodová, Ph.D.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0" y="700089"/>
            <a:ext cx="5111750" cy="2159000"/>
          </a:xfrm>
          <a:prstGeom prst="rect">
            <a:avLst/>
          </a:prstGeom>
        </p:spPr>
        <p:txBody>
          <a:bodyPr lIns="68580" tIns="34290" rIns="68580" bIns="34290" anchor="t">
            <a:normAutofit/>
          </a:bodyPr>
          <a:lstStyle/>
          <a:p>
            <a:pPr algn="l"/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</a:t>
            </a:r>
            <a:b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prezentace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7313614"/>
              </p:ext>
            </p:extLst>
          </p:nvPr>
        </p:nvGraphicFramePr>
        <p:xfrm>
          <a:off x="539552" y="1563901"/>
          <a:ext cx="6480720" cy="43561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66916">
                  <a:extLst>
                    <a:ext uri="{9D8B030D-6E8A-4147-A177-3AD203B41FA5}">
                      <a16:colId xmlns:a16="http://schemas.microsoft.com/office/drawing/2014/main" xmlns="" val="3755197986"/>
                    </a:ext>
                  </a:extLst>
                </a:gridCol>
                <a:gridCol w="4213804">
                  <a:extLst>
                    <a:ext uri="{9D8B030D-6E8A-4147-A177-3AD203B41FA5}">
                      <a16:colId xmlns:a16="http://schemas.microsoft.com/office/drawing/2014/main" xmlns="" val="4011610095"/>
                    </a:ext>
                  </a:extLst>
                </a:gridCol>
              </a:tblGrid>
              <a:tr h="217805">
                <a:tc>
                  <a:txBody>
                    <a:bodyPr/>
                    <a:lstStyle/>
                    <a:p>
                      <a:pPr indent="180340" algn="l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Název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Rozvoj vzdělávání na Slezské univerzitě v Opavě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306872320"/>
                  </a:ext>
                </a:extLst>
              </a:tr>
              <a:tr h="217805"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Registrační číslo projektu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tc>
                  <a:txBody>
                    <a:bodyPr/>
                    <a:lstStyle/>
                    <a:p>
                      <a:pPr indent="180340" algn="just">
                        <a:lnSpc>
                          <a:spcPct val="115000"/>
                        </a:lnSpc>
                        <a:spcBef>
                          <a:spcPts val="425"/>
                        </a:spcBef>
                        <a:spcAft>
                          <a:spcPts val="0"/>
                        </a:spcAft>
                      </a:pPr>
                      <a:r>
                        <a:rPr lang="cs-CZ" sz="1200" b="1" dirty="0">
                          <a:solidFill>
                            <a:schemeClr val="bg1"/>
                          </a:solidFill>
                          <a:effectLst/>
                        </a:rPr>
                        <a:t>CZ.02.2.69/0.0./0.0/16_015/0002400</a:t>
                      </a:r>
                      <a:endParaRPr lang="cs-CZ" sz="1200" b="1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>
                    <a:solidFill>
                      <a:srgbClr val="30787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22484205"/>
                  </a:ext>
                </a:extLst>
              </a:tr>
            </a:tbl>
          </a:graphicData>
        </a:graphic>
      </p:graphicFrame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1878013" y="2826823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1025" name="Obrázek 8" descr="Logolink_OP_VVV_hor_barva_c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074" y="250328"/>
            <a:ext cx="550545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878013" y="4557199"/>
            <a:ext cx="184727" cy="369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15640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model</a:t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smtClean="0"/>
              <a:t>Model </a:t>
            </a:r>
            <a:r>
              <a:rPr lang="cs-CZ" dirty="0"/>
              <a:t>komunikace lze znázornit jako </a:t>
            </a:r>
            <a:r>
              <a:rPr lang="cs-CZ" b="1" dirty="0"/>
              <a:t>dvousměrnou aktivitu</a:t>
            </a:r>
            <a:r>
              <a:rPr lang="cs-CZ" dirty="0"/>
              <a:t>, kde na jedné straně stojí komunikátor a na druhé straně komunikant, přičemž se jejich pozice vzájemně střídají.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Způsob </a:t>
            </a:r>
            <a:r>
              <a:rPr lang="cs-CZ" dirty="0"/>
              <a:t>výměny informací může být transakční nebo transformační.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Komunikace </a:t>
            </a:r>
            <a:r>
              <a:rPr lang="cs-CZ" dirty="0"/>
              <a:t>je </a:t>
            </a:r>
            <a:r>
              <a:rPr lang="cs-CZ" b="1" dirty="0"/>
              <a:t>intencionální </a:t>
            </a:r>
            <a:r>
              <a:rPr lang="cs-CZ" dirty="0"/>
              <a:t>se zaměřením na konkrétní </a:t>
            </a:r>
            <a:r>
              <a:rPr lang="cs-CZ" dirty="0" smtClean="0"/>
              <a:t>účel.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Symbolická </a:t>
            </a:r>
            <a:r>
              <a:rPr lang="cs-CZ" dirty="0"/>
              <a:t>s využitím </a:t>
            </a:r>
            <a:r>
              <a:rPr lang="cs-CZ" dirty="0" smtClean="0"/>
              <a:t>verbálních </a:t>
            </a:r>
            <a:r>
              <a:rPr lang="cs-CZ" dirty="0"/>
              <a:t>a neverbálních </a:t>
            </a:r>
            <a:r>
              <a:rPr lang="cs-CZ" dirty="0" smtClean="0"/>
              <a:t>symbolů.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Srozumitelná </a:t>
            </a:r>
            <a:r>
              <a:rPr lang="cs-CZ" dirty="0"/>
              <a:t>podle mateřského jazyka k </a:t>
            </a:r>
            <a:r>
              <a:rPr lang="cs-CZ" dirty="0" smtClean="0"/>
              <a:t>dorozumívání.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Nepřetržitá</a:t>
            </a:r>
            <a:r>
              <a:rPr lang="cs-CZ" dirty="0" smtClean="0"/>
              <a:t> průběžným zapojením </a:t>
            </a:r>
            <a:r>
              <a:rPr lang="cs-CZ" dirty="0"/>
              <a:t>v komunikačním </a:t>
            </a:r>
            <a:r>
              <a:rPr lang="cs-CZ" dirty="0" smtClean="0"/>
              <a:t>procesu.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71717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ruhy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Druhy </a:t>
            </a:r>
            <a:r>
              <a:rPr lang="cs-CZ" dirty="0"/>
              <a:t>komunikace označují specifikum komunikační interakce </a:t>
            </a:r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složek komunikačního projevu. 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záměrná - </a:t>
            </a:r>
            <a:r>
              <a:rPr lang="cs-CZ" dirty="0" smtClean="0"/>
              <a:t>nezáměrná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vědomá – nevědomá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kognitivní </a:t>
            </a:r>
            <a:r>
              <a:rPr lang="cs-CZ" dirty="0"/>
              <a:t>- </a:t>
            </a:r>
            <a:r>
              <a:rPr lang="cs-CZ" dirty="0" smtClean="0"/>
              <a:t>afektivní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pozitivní </a:t>
            </a:r>
            <a:r>
              <a:rPr lang="cs-CZ" dirty="0"/>
              <a:t>– </a:t>
            </a:r>
            <a:r>
              <a:rPr lang="cs-CZ" dirty="0" smtClean="0"/>
              <a:t>negativní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shodná - </a:t>
            </a:r>
            <a:r>
              <a:rPr lang="cs-CZ" dirty="0" smtClean="0"/>
              <a:t>neshodná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asertivní </a:t>
            </a:r>
            <a:r>
              <a:rPr lang="cs-CZ" dirty="0"/>
              <a:t>- </a:t>
            </a:r>
            <a:r>
              <a:rPr lang="cs-CZ" dirty="0" smtClean="0"/>
              <a:t>agresivní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manipulativní </a:t>
            </a:r>
            <a:r>
              <a:rPr lang="cs-CZ" dirty="0"/>
              <a:t>- </a:t>
            </a:r>
            <a:r>
              <a:rPr lang="cs-CZ" dirty="0" smtClean="0"/>
              <a:t>pasivní</a:t>
            </a:r>
          </a:p>
          <a:p>
            <a:pPr algn="just"/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8461382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ruhy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17111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 smtClean="0"/>
              <a:t>Druhy </a:t>
            </a:r>
            <a:r>
              <a:rPr lang="cs-CZ" dirty="0"/>
              <a:t>komunikace označují specifikum komunikační interakce </a:t>
            </a:r>
            <a:endParaRPr lang="cs-CZ" dirty="0" smtClean="0"/>
          </a:p>
          <a:p>
            <a:pPr algn="just"/>
            <a:r>
              <a:rPr lang="cs-CZ" dirty="0" smtClean="0"/>
              <a:t>podle </a:t>
            </a:r>
            <a:r>
              <a:rPr lang="cs-CZ" dirty="0"/>
              <a:t>složek komunikačního projevu.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masová</a:t>
            </a:r>
            <a:r>
              <a:rPr lang="cs-CZ" dirty="0"/>
              <a:t>, </a:t>
            </a:r>
            <a:r>
              <a:rPr lang="cs-CZ" dirty="0" smtClean="0"/>
              <a:t>mezikulturní</a:t>
            </a:r>
            <a:endParaRPr lang="cs-CZ" dirty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intrapersonální </a:t>
            </a:r>
            <a:r>
              <a:rPr lang="cs-CZ" dirty="0"/>
              <a:t>- </a:t>
            </a:r>
            <a:r>
              <a:rPr lang="cs-CZ" dirty="0" smtClean="0"/>
              <a:t>interpersonální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tváří </a:t>
            </a:r>
            <a:r>
              <a:rPr lang="cs-CZ" dirty="0"/>
              <a:t>v tvář - zprostředkovaná - </a:t>
            </a:r>
            <a:r>
              <a:rPr lang="cs-CZ" dirty="0" smtClean="0"/>
              <a:t>postranní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err="1" smtClean="0"/>
              <a:t>diadycká</a:t>
            </a:r>
            <a:r>
              <a:rPr lang="cs-CZ" dirty="0" smtClean="0"/>
              <a:t> </a:t>
            </a:r>
            <a:r>
              <a:rPr lang="cs-CZ" dirty="0"/>
              <a:t>intimní - dyadická, </a:t>
            </a:r>
            <a:r>
              <a:rPr lang="cs-CZ" dirty="0" smtClean="0"/>
              <a:t>jednostranně řízená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jednosměrná </a:t>
            </a:r>
            <a:r>
              <a:rPr lang="cs-CZ" dirty="0"/>
              <a:t>- </a:t>
            </a:r>
            <a:r>
              <a:rPr lang="cs-CZ" dirty="0" smtClean="0"/>
              <a:t>dvousměrná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činem </a:t>
            </a:r>
            <a:r>
              <a:rPr lang="cs-CZ" dirty="0"/>
              <a:t>- </a:t>
            </a:r>
            <a:r>
              <a:rPr lang="cs-CZ" dirty="0" err="1"/>
              <a:t>agování</a:t>
            </a:r>
            <a:r>
              <a:rPr lang="cs-CZ" dirty="0"/>
              <a:t>, </a:t>
            </a:r>
            <a:r>
              <a:rPr lang="cs-CZ" dirty="0" smtClean="0"/>
              <a:t>komplementární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err="1" smtClean="0"/>
              <a:t>metakomunikace</a:t>
            </a:r>
            <a:r>
              <a:rPr lang="cs-CZ" dirty="0" smtClean="0"/>
              <a:t> </a:t>
            </a:r>
            <a:r>
              <a:rPr lang="cs-CZ" dirty="0"/>
              <a:t>- dvojsmyslná mluva, dvojná zpětná vazba 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714682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Funkce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Funkcí komunikace je dorozumívání mezi lidmi, kde je podle komunikačních 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prostředků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způsobem komunikace lidská řeč a písmo: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/>
          </a:p>
          <a:p>
            <a:pPr algn="just"/>
            <a:r>
              <a:rPr lang="cs-CZ" b="1" dirty="0"/>
              <a:t>Verbální </a:t>
            </a:r>
            <a:r>
              <a:rPr lang="cs-CZ" dirty="0"/>
              <a:t>komunikace </a:t>
            </a:r>
            <a:r>
              <a:rPr lang="cs-CZ" dirty="0" smtClean="0"/>
              <a:t>- </a:t>
            </a:r>
            <a:r>
              <a:rPr lang="cs-CZ" dirty="0"/>
              <a:t>komunikace </a:t>
            </a:r>
            <a:r>
              <a:rPr lang="cs-CZ" b="1" dirty="0"/>
              <a:t>slovem </a:t>
            </a:r>
            <a:r>
              <a:rPr lang="cs-CZ" dirty="0"/>
              <a:t>či </a:t>
            </a:r>
            <a:r>
              <a:rPr lang="cs-CZ" b="1" dirty="0"/>
              <a:t>písmem </a:t>
            </a:r>
            <a:endParaRPr lang="cs-CZ" b="1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Neverbální </a:t>
            </a:r>
            <a:r>
              <a:rPr lang="cs-CZ" dirty="0"/>
              <a:t>komunikace </a:t>
            </a:r>
            <a:r>
              <a:rPr lang="cs-CZ" dirty="0" smtClean="0"/>
              <a:t>- dorozumívání </a:t>
            </a:r>
            <a:r>
              <a:rPr lang="cs-CZ" dirty="0"/>
              <a:t>beze slov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b="1" dirty="0"/>
              <a:t>Vizuální </a:t>
            </a:r>
            <a:r>
              <a:rPr lang="cs-CZ" dirty="0"/>
              <a:t>komunikace </a:t>
            </a:r>
            <a:r>
              <a:rPr lang="cs-CZ" dirty="0" smtClean="0"/>
              <a:t>- </a:t>
            </a:r>
            <a:r>
              <a:rPr lang="cs-CZ" dirty="0"/>
              <a:t>komunikace prostřednictvím vizuálních </a:t>
            </a:r>
            <a:r>
              <a:rPr lang="cs-CZ" dirty="0" smtClean="0"/>
              <a:t>prostředků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Paralelní </a:t>
            </a:r>
            <a:r>
              <a:rPr lang="cs-CZ" dirty="0" smtClean="0"/>
              <a:t>komunikace </a:t>
            </a:r>
          </a:p>
          <a:p>
            <a:pPr algn="just"/>
            <a:endParaRPr lang="cs-CZ" b="1" dirty="0"/>
          </a:p>
          <a:p>
            <a:pPr algn="just"/>
            <a:r>
              <a:rPr lang="cs-CZ" b="1" dirty="0" smtClean="0"/>
              <a:t>Sériová </a:t>
            </a:r>
            <a:r>
              <a:rPr lang="cs-CZ" dirty="0" smtClean="0"/>
              <a:t>komunikace </a:t>
            </a:r>
          </a:p>
          <a:p>
            <a:pPr algn="just"/>
            <a:endParaRPr lang="cs-CZ" dirty="0"/>
          </a:p>
          <a:p>
            <a:pPr algn="just"/>
            <a:r>
              <a:rPr lang="cs-CZ" b="1" dirty="0"/>
              <a:t>Synchronní </a:t>
            </a:r>
            <a:r>
              <a:rPr lang="cs-CZ" dirty="0"/>
              <a:t>komunikace </a:t>
            </a:r>
            <a:r>
              <a:rPr lang="cs-CZ" dirty="0" smtClean="0"/>
              <a:t>-vysílač </a:t>
            </a:r>
            <a:r>
              <a:rPr lang="cs-CZ" dirty="0"/>
              <a:t>i přijímač jsou taktovány hodinovým signálem nebo třetí </a:t>
            </a:r>
            <a:r>
              <a:rPr lang="cs-CZ" dirty="0" smtClean="0"/>
              <a:t>stranou</a:t>
            </a:r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898265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04867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omunikační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styly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27220"/>
            <a:ext cx="795637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/>
          </a:p>
          <a:p>
            <a:pPr algn="just"/>
            <a:r>
              <a:rPr lang="cs-CZ" dirty="0" err="1">
                <a:solidFill>
                  <a:srgbClr val="000000"/>
                </a:solidFill>
              </a:rPr>
              <a:t>Satirová</a:t>
            </a:r>
            <a:r>
              <a:rPr lang="cs-CZ" dirty="0">
                <a:solidFill>
                  <a:srgbClr val="000000"/>
                </a:solidFill>
              </a:rPr>
              <a:t> rozlišuje čtyři komunikační </a:t>
            </a:r>
            <a:r>
              <a:rPr lang="cs-CZ" dirty="0" smtClean="0">
                <a:solidFill>
                  <a:srgbClr val="000000"/>
                </a:solidFill>
              </a:rPr>
              <a:t>styly:</a:t>
            </a:r>
          </a:p>
          <a:p>
            <a:pPr algn="just"/>
            <a:endParaRPr lang="cs-CZ" dirty="0"/>
          </a:p>
          <a:p>
            <a:pPr algn="just"/>
            <a:r>
              <a:rPr lang="pl-PL" dirty="0" smtClean="0"/>
              <a:t>1)</a:t>
            </a:r>
            <a:r>
              <a:rPr lang="pl-PL" b="1" dirty="0" smtClean="0"/>
              <a:t> Vinič </a:t>
            </a:r>
            <a:r>
              <a:rPr lang="pl-PL" dirty="0"/>
              <a:t>obviňuje a ponižuje </a:t>
            </a:r>
            <a:r>
              <a:rPr lang="pl-PL" dirty="0" smtClean="0"/>
              <a:t>okolí </a:t>
            </a:r>
          </a:p>
          <a:p>
            <a:pPr marL="342900" indent="-342900" algn="just">
              <a:buAutoNum type="arabicParenR"/>
            </a:pPr>
            <a:endParaRPr lang="pl-PL" dirty="0"/>
          </a:p>
          <a:p>
            <a:pPr algn="just"/>
            <a:r>
              <a:rPr lang="cs-CZ" dirty="0"/>
              <a:t>2) </a:t>
            </a:r>
            <a:r>
              <a:rPr lang="cs-CZ" b="1" dirty="0" err="1"/>
              <a:t>Smířlivec</a:t>
            </a:r>
            <a:r>
              <a:rPr lang="cs-CZ" b="1" dirty="0"/>
              <a:t> </a:t>
            </a:r>
            <a:r>
              <a:rPr lang="cs-CZ" dirty="0"/>
              <a:t>přijímá kritiku, neprosazuje se a obviňuje sebe </a:t>
            </a:r>
            <a:r>
              <a:rPr lang="cs-CZ" dirty="0" smtClean="0"/>
              <a:t>sama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3) </a:t>
            </a:r>
            <a:r>
              <a:rPr lang="cs-CZ" b="1" dirty="0"/>
              <a:t>Rušič </a:t>
            </a:r>
            <a:r>
              <a:rPr lang="cs-CZ" dirty="0"/>
              <a:t>odvádí komunikaci od tématu a mění vlastní </a:t>
            </a:r>
            <a:r>
              <a:rPr lang="cs-CZ" dirty="0" smtClean="0"/>
              <a:t>názor</a:t>
            </a:r>
          </a:p>
          <a:p>
            <a:pPr algn="just"/>
            <a:endParaRPr lang="cs-CZ" dirty="0"/>
          </a:p>
          <a:p>
            <a:pPr algn="just"/>
            <a:r>
              <a:rPr lang="cs-CZ" dirty="0"/>
              <a:t>4) </a:t>
            </a:r>
            <a:r>
              <a:rPr lang="cs-CZ" b="1" dirty="0"/>
              <a:t>Počítač </a:t>
            </a:r>
            <a:r>
              <a:rPr lang="cs-CZ" dirty="0"/>
              <a:t>je </a:t>
            </a:r>
            <a:r>
              <a:rPr lang="cs-CZ" dirty="0" smtClean="0"/>
              <a:t>nelidsky objektivní </a:t>
            </a:r>
            <a:r>
              <a:rPr lang="cs-CZ" dirty="0"/>
              <a:t>a ignoruje </a:t>
            </a:r>
            <a:r>
              <a:rPr lang="cs-CZ" dirty="0" smtClean="0"/>
              <a:t>pocity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9122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Receptivní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Mezi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receptivní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  <a:latin typeface="Times New Roman" panose="02020603050405020304" pitchFamily="18" charset="0"/>
              </a:rPr>
              <a:t>pozorování, </a:t>
            </a:r>
            <a:r>
              <a:rPr lang="cs-CZ" b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naslouchání, empatii</a:t>
            </a:r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Nasloucháním </a:t>
            </a:r>
            <a:r>
              <a:rPr lang="cs-CZ" dirty="0"/>
              <a:t>trávíme nejvíce </a:t>
            </a:r>
            <a:r>
              <a:rPr lang="cs-CZ" dirty="0" smtClean="0"/>
              <a:t>času.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Každý </a:t>
            </a:r>
            <a:r>
              <a:rPr lang="cs-CZ" dirty="0"/>
              <a:t>den slyšíme různé zvuky a zprávy. Mnoho z nich si neuvědomujeme, protože uplatňujeme </a:t>
            </a:r>
            <a:r>
              <a:rPr lang="cs-CZ" b="1" dirty="0"/>
              <a:t>selektivní filtr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endParaRPr lang="cs-CZ" dirty="0" smtClean="0"/>
          </a:p>
          <a:p>
            <a:pPr algn="just"/>
            <a:r>
              <a:rPr lang="cs-CZ" b="1" dirty="0" smtClean="0"/>
              <a:t>Empatické</a:t>
            </a:r>
            <a:r>
              <a:rPr lang="cs-CZ" dirty="0" smtClean="0"/>
              <a:t> </a:t>
            </a:r>
            <a:r>
              <a:rPr lang="cs-CZ" dirty="0"/>
              <a:t>naslouchání probíhá ve třech fázích: </a:t>
            </a:r>
            <a:endParaRPr lang="cs-CZ" dirty="0" smtClean="0"/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1) Identifikace emocí.</a:t>
            </a:r>
          </a:p>
          <a:p>
            <a:pPr algn="just"/>
            <a:r>
              <a:rPr lang="cs-CZ" dirty="0" smtClean="0"/>
              <a:t>2) Vyslechnutí </a:t>
            </a:r>
            <a:r>
              <a:rPr lang="cs-CZ" dirty="0"/>
              <a:t>faktů se snahou porozumět </a:t>
            </a:r>
            <a:r>
              <a:rPr lang="cs-CZ" dirty="0" smtClean="0"/>
              <a:t>souvislostem. </a:t>
            </a:r>
          </a:p>
          <a:p>
            <a:pPr algn="just"/>
            <a:r>
              <a:rPr lang="cs-CZ" dirty="0" smtClean="0"/>
              <a:t>3) Nenechat </a:t>
            </a:r>
            <a:r>
              <a:rPr lang="cs-CZ" dirty="0"/>
              <a:t>člověka vyřešit svůj problém. </a:t>
            </a:r>
            <a:endParaRPr lang="cs-CZ" dirty="0" smtClean="0"/>
          </a:p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14344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768752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E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xpresivní 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dovednosti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872"/>
            <a:ext cx="914400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>
                <a:solidFill>
                  <a:srgbClr val="000000"/>
                </a:solidFill>
              </a:rPr>
              <a:t>Mezi </a:t>
            </a:r>
            <a:r>
              <a:rPr lang="cs-CZ" b="1" dirty="0">
                <a:solidFill>
                  <a:srgbClr val="000000"/>
                </a:solidFill>
              </a:rPr>
              <a:t>expresivní </a:t>
            </a:r>
            <a:r>
              <a:rPr lang="cs-CZ" dirty="0">
                <a:solidFill>
                  <a:srgbClr val="000000"/>
                </a:solidFill>
              </a:rPr>
              <a:t>komunikační dovednosti řadíme </a:t>
            </a:r>
            <a:r>
              <a:rPr lang="cs-CZ" b="1" dirty="0">
                <a:solidFill>
                  <a:srgbClr val="000000"/>
                </a:solidFill>
              </a:rPr>
              <a:t>dotazování, </a:t>
            </a:r>
            <a:r>
              <a:rPr lang="cs-CZ" b="1" dirty="0" smtClean="0">
                <a:solidFill>
                  <a:srgbClr val="000000"/>
                </a:solidFill>
              </a:rPr>
              <a:t>popisování, přijímání </a:t>
            </a:r>
            <a:r>
              <a:rPr lang="cs-CZ" b="1" dirty="0">
                <a:solidFill>
                  <a:srgbClr val="000000"/>
                </a:solidFill>
              </a:rPr>
              <a:t>závěrů</a:t>
            </a:r>
            <a:r>
              <a:rPr lang="cs-CZ" dirty="0">
                <a:solidFill>
                  <a:srgbClr val="000000"/>
                </a:solidFill>
              </a:rPr>
              <a:t>.</a:t>
            </a:r>
            <a:r>
              <a:rPr lang="cs-CZ" dirty="0"/>
              <a:t>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Dotazování </a:t>
            </a:r>
            <a:r>
              <a:rPr lang="cs-CZ" dirty="0"/>
              <a:t>je nejširším způsobem získávání informací od subjektů, se kterými komunikujeme</a:t>
            </a:r>
            <a:r>
              <a:rPr lang="cs-CZ" dirty="0" smtClean="0"/>
              <a:t>.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Závěr </a:t>
            </a:r>
            <a:r>
              <a:rPr lang="cs-CZ" dirty="0"/>
              <a:t>je osobní </a:t>
            </a:r>
            <a:r>
              <a:rPr lang="cs-CZ" b="1" dirty="0"/>
              <a:t>názor, </a:t>
            </a:r>
            <a:r>
              <a:rPr lang="cs-CZ" dirty="0"/>
              <a:t>který vyjadřuje specifické osobní hledisko jednotlivce, individuální stanovisko člověka a jedinečný postoj konkrétní </a:t>
            </a:r>
            <a:r>
              <a:rPr lang="cs-CZ" dirty="0" smtClean="0"/>
              <a:t>osoby </a:t>
            </a:r>
            <a:r>
              <a:rPr lang="cs-CZ" dirty="0"/>
              <a:t>k určité skutečnosti. </a:t>
            </a:r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Přijímat </a:t>
            </a:r>
            <a:r>
              <a:rPr lang="cs-CZ" dirty="0"/>
              <a:t>závěry lze jako </a:t>
            </a:r>
            <a:r>
              <a:rPr lang="cs-CZ" b="1" dirty="0" smtClean="0"/>
              <a:t>shrnutí</a:t>
            </a:r>
            <a:r>
              <a:rPr lang="cs-CZ" dirty="0"/>
              <a:t> </a:t>
            </a:r>
            <a:r>
              <a:rPr lang="cs-CZ" dirty="0" smtClean="0"/>
              <a:t>nebo </a:t>
            </a:r>
            <a:r>
              <a:rPr lang="cs-CZ" b="1" dirty="0"/>
              <a:t>rekapitulaci </a:t>
            </a:r>
            <a:r>
              <a:rPr lang="cs-CZ" dirty="0"/>
              <a:t>výsledků jednání </a:t>
            </a:r>
            <a:r>
              <a:rPr lang="cs-CZ" dirty="0" smtClean="0"/>
              <a:t>nebo </a:t>
            </a:r>
            <a:r>
              <a:rPr lang="cs-CZ" dirty="0"/>
              <a:t>jako </a:t>
            </a:r>
            <a:r>
              <a:rPr lang="cs-CZ" b="1" dirty="0"/>
              <a:t>epilog</a:t>
            </a:r>
            <a:r>
              <a:rPr lang="cs-CZ" dirty="0"/>
              <a:t>, což je poslední část stati a doslov. </a:t>
            </a:r>
          </a:p>
        </p:txBody>
      </p:sp>
    </p:spTree>
    <p:extLst>
      <p:ext uri="{BB962C8B-B14F-4D97-AF65-F5344CB8AC3E}">
        <p14:creationId xmlns:p14="http://schemas.microsoft.com/office/powerpoint/2010/main" val="25035498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Metakanály</a:t>
            </a:r>
            <a:r>
              <a:rPr lang="cs-CZ" b="1" dirty="0"/>
              <a:t> 	</a:t>
            </a:r>
            <a:r>
              <a:rPr lang="cs-CZ" b="1" dirty="0" smtClean="0"/>
              <a:t>            Metajazyk </a:t>
            </a:r>
            <a:r>
              <a:rPr lang="cs-CZ" b="1" dirty="0"/>
              <a:t>	</a:t>
            </a:r>
            <a:r>
              <a:rPr lang="cs-CZ" b="1" dirty="0" smtClean="0"/>
              <a:t>                      Dvojsmyslná </a:t>
            </a:r>
            <a:r>
              <a:rPr lang="cs-CZ" b="1" dirty="0"/>
              <a:t>mluva </a:t>
            </a:r>
            <a:endParaRPr lang="cs-CZ" b="1" dirty="0" smtClean="0"/>
          </a:p>
          <a:p>
            <a:r>
              <a:rPr lang="cs-CZ" b="1" dirty="0"/>
              <a:t>	</a:t>
            </a:r>
          </a:p>
          <a:p>
            <a:r>
              <a:rPr lang="cs-CZ" dirty="0"/>
              <a:t>Dvojná vazba 	</a:t>
            </a:r>
            <a:r>
              <a:rPr lang="cs-CZ" dirty="0" smtClean="0"/>
              <a:t>            Kontextová </a:t>
            </a:r>
            <a:r>
              <a:rPr lang="cs-CZ" dirty="0"/>
              <a:t>situace 	</a:t>
            </a:r>
            <a:r>
              <a:rPr lang="cs-CZ" dirty="0" smtClean="0"/>
              <a:t>      Emoční </a:t>
            </a:r>
            <a:r>
              <a:rPr lang="cs-CZ" dirty="0"/>
              <a:t>zabarvení hlasu 	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Popírání pocitů 	</a:t>
            </a:r>
            <a:r>
              <a:rPr lang="cs-CZ" dirty="0" smtClean="0"/>
              <a:t>            Hodnotící </a:t>
            </a:r>
            <a:r>
              <a:rPr lang="cs-CZ" dirty="0"/>
              <a:t>reagování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Zobecňující reagování </a:t>
            </a:r>
            <a:r>
              <a:rPr lang="cs-CZ" dirty="0" smtClean="0"/>
              <a:t>       Kladení </a:t>
            </a:r>
            <a:r>
              <a:rPr lang="cs-CZ" dirty="0"/>
              <a:t>otázek 	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Odhalování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Předsudky 	</a:t>
            </a:r>
            <a:r>
              <a:rPr lang="cs-CZ" dirty="0" smtClean="0"/>
              <a:t>            Rady </a:t>
            </a:r>
            <a:r>
              <a:rPr lang="cs-CZ" dirty="0"/>
              <a:t>k řešení situace 	</a:t>
            </a:r>
            <a:r>
              <a:rPr lang="cs-CZ" dirty="0" smtClean="0"/>
              <a:t>     Obrana svěřujícího </a:t>
            </a:r>
            <a:r>
              <a:rPr lang="cs-CZ" dirty="0"/>
              <a:t>se oponenta </a:t>
            </a:r>
            <a:endParaRPr lang="cs-CZ" dirty="0" smtClean="0"/>
          </a:p>
          <a:p>
            <a:endParaRPr lang="cs-CZ" dirty="0"/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0195044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128792" cy="507703"/>
          </a:xfrm>
        </p:spPr>
        <p:txBody>
          <a:bodyPr/>
          <a:lstStyle/>
          <a:p>
            <a:r>
              <a:rPr lang="pl-PL" b="1" dirty="0" smtClean="0">
                <a:solidFill>
                  <a:srgbClr val="002060"/>
                </a:solidFill>
                <a:cs typeface="Arial" panose="020B0604020202020204" pitchFamily="34" charset="0"/>
              </a:rPr>
              <a:t>Typy posluchače podle nevhodného reagování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1002090"/>
            <a:ext cx="828092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solidFill>
                  <a:srgbClr val="000000"/>
                </a:solidFill>
              </a:rPr>
              <a:t>Líný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Nejistý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Nesoustředěný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Egoistický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	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Střídavě</a:t>
            </a:r>
            <a:r>
              <a:rPr lang="cs-CZ" dirty="0" smtClean="0">
                <a:solidFill>
                  <a:srgbClr val="000000"/>
                </a:solidFill>
              </a:rPr>
              <a:t> vnímající posluchač </a:t>
            </a:r>
          </a:p>
          <a:p>
            <a:r>
              <a:rPr lang="cs-CZ" dirty="0" smtClean="0">
                <a:solidFill>
                  <a:srgbClr val="000000"/>
                </a:solidFill>
              </a:rPr>
              <a:t> </a:t>
            </a:r>
          </a:p>
          <a:p>
            <a:r>
              <a:rPr lang="cs-CZ" b="1" dirty="0" smtClean="0">
                <a:solidFill>
                  <a:srgbClr val="000000"/>
                </a:solidFill>
              </a:rPr>
              <a:t>Pasivní</a:t>
            </a:r>
            <a:r>
              <a:rPr lang="cs-CZ" dirty="0" smtClean="0">
                <a:solidFill>
                  <a:srgbClr val="000000"/>
                </a:solidFill>
              </a:rPr>
              <a:t> posluchač 	</a:t>
            </a:r>
          </a:p>
          <a:p>
            <a:endParaRPr lang="cs-CZ" dirty="0" smtClean="0">
              <a:solidFill>
                <a:srgbClr val="000000"/>
              </a:solidFill>
            </a:endParaRPr>
          </a:p>
          <a:p>
            <a:r>
              <a:rPr lang="cs-CZ" b="1" dirty="0" smtClean="0">
                <a:solidFill>
                  <a:srgbClr val="000000"/>
                </a:solidFill>
              </a:rPr>
              <a:t>Kompetitivní</a:t>
            </a:r>
            <a:r>
              <a:rPr lang="cs-CZ" dirty="0" smtClean="0">
                <a:solidFill>
                  <a:srgbClr val="000000"/>
                </a:solidFill>
              </a:rPr>
              <a:t> posluchač </a:t>
            </a:r>
          </a:p>
          <a:p>
            <a:r>
              <a:rPr lang="cs-CZ" dirty="0" smtClean="0"/>
              <a:t>	</a:t>
            </a:r>
          </a:p>
          <a:p>
            <a:r>
              <a:rPr lang="cs-CZ" dirty="0"/>
              <a:t>	</a:t>
            </a:r>
          </a:p>
          <a:p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2354863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839769" y="432392"/>
            <a:ext cx="2365070" cy="392415"/>
          </a:xfrm>
          <a:prstGeom prst="rect">
            <a:avLst/>
          </a:prstGeom>
        </p:spPr>
        <p:txBody>
          <a:bodyPr wrap="none" lIns="68580" tIns="34290" rIns="68580" bIns="34290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</a:t>
            </a:r>
            <a:r>
              <a:rPr lang="cs-CZ" sz="2100" b="1" kern="0" dirty="0" smtClean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1" y="1148238"/>
            <a:ext cx="9144000" cy="1546577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lIns="68580" tIns="34290" rIns="68580" bIns="34290" rtlCol="0">
            <a:spAutoFit/>
          </a:bodyPr>
          <a:lstStyle/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Fungování </a:t>
            </a:r>
            <a:r>
              <a:rPr lang="cs-CZ" sz="1600" b="1" dirty="0">
                <a:solidFill>
                  <a:srgbClr val="002060"/>
                </a:solidFill>
              </a:rPr>
              <a:t>základních prvků komunikačního procesu je ovlivněno druhy komunikace.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Vybrané </a:t>
            </a:r>
            <a:r>
              <a:rPr lang="cs-CZ" sz="1600" b="1" dirty="0">
                <a:solidFill>
                  <a:srgbClr val="002060"/>
                </a:solidFill>
              </a:rPr>
              <a:t>komunikační teorie mají praktický význam.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Součástí </a:t>
            </a:r>
            <a:r>
              <a:rPr lang="cs-CZ" sz="1600" b="1" dirty="0">
                <a:solidFill>
                  <a:srgbClr val="002060"/>
                </a:solidFill>
              </a:rPr>
              <a:t>komunikace je naslouchání, které zaujímá v komunikačních procesech nejvýznamnější prostor.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Faktory </a:t>
            </a:r>
            <a:r>
              <a:rPr lang="cs-CZ" sz="1600" b="1" dirty="0">
                <a:solidFill>
                  <a:srgbClr val="002060"/>
                </a:solidFill>
              </a:rPr>
              <a:t>ovlivňující kvalitu naslouchání mají dopady na postoje a ochotu lidí naslouchat. </a:t>
            </a:r>
            <a:endParaRPr lang="cs-CZ" sz="1600" b="1" dirty="0" smtClean="0">
              <a:solidFill>
                <a:srgbClr val="002060"/>
              </a:solidFill>
            </a:endParaRPr>
          </a:p>
          <a:p>
            <a:pPr marL="257175" indent="-257175" algn="just">
              <a:buFont typeface="Arial" panose="020B0604020202020204" pitchFamily="34" charset="0"/>
              <a:buChar char="•"/>
            </a:pPr>
            <a:r>
              <a:rPr lang="cs-CZ" sz="1600" b="1" dirty="0" smtClean="0">
                <a:solidFill>
                  <a:srgbClr val="002060"/>
                </a:solidFill>
              </a:rPr>
              <a:t>Interpretační </a:t>
            </a:r>
            <a:r>
              <a:rPr lang="cs-CZ" sz="1600" b="1" dirty="0">
                <a:solidFill>
                  <a:srgbClr val="002060"/>
                </a:solidFill>
              </a:rPr>
              <a:t>chyby snižují efektivitu naslouchání. </a:t>
            </a:r>
            <a:endParaRPr lang="cs-CZ" sz="15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pic>
        <p:nvPicPr>
          <p:cNvPr id="7" name="Obrázek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611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93883" y="385667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873903"/>
            <a:ext cx="3222810" cy="1712888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9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pPr algn="l"/>
            <a:endParaRPr lang="cs-CZ" sz="3000" b="1" dirty="0">
              <a:solidFill>
                <a:schemeClr val="bg1"/>
              </a:solidFill>
            </a:endParaRPr>
          </a:p>
          <a:p>
            <a:r>
              <a:rPr lang="pl-PL" sz="3000" b="1" dirty="0" smtClean="0">
                <a:solidFill>
                  <a:schemeClr val="bg1"/>
                </a:solidFill>
              </a:rPr>
              <a:t>Úvod </a:t>
            </a:r>
          </a:p>
          <a:p>
            <a:r>
              <a:rPr lang="pl-PL" sz="3000" b="1" dirty="0" smtClean="0">
                <a:solidFill>
                  <a:schemeClr val="bg1"/>
                </a:solidFill>
              </a:rPr>
              <a:t>do komunikace</a:t>
            </a:r>
            <a:endParaRPr lang="pl-PL" sz="3000" b="1" dirty="0">
              <a:solidFill>
                <a:schemeClr val="bg1"/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276052" y="385667"/>
            <a:ext cx="3604568" cy="3666071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Vymezení komunikace a vybrané teorie komunikace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Komunikační proces a druhy komunikace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Funkce komunikace a komunikační styly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Receptivní a expresivní komunikační dovednosti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Efektivní naslouchání s metodou aktivního účastníka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pl-PL" sz="1800" b="1" dirty="0" smtClean="0">
                <a:solidFill>
                  <a:srgbClr val="002060"/>
                </a:solidFill>
                <a:cs typeface="Arial" panose="020B0604020202020204" pitchFamily="34" charset="0"/>
              </a:rPr>
              <a:t>Metakomunikace a nevhodné reagování posluchače</a:t>
            </a: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1800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645459" y="2904565"/>
            <a:ext cx="2967317" cy="438581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/>
            <a:r>
              <a:rPr lang="cs-CZ" sz="2400" dirty="0" smtClean="0">
                <a:solidFill>
                  <a:schemeClr val="bg1"/>
                </a:solidFill>
              </a:rPr>
              <a:t>Struktura </a:t>
            </a:r>
            <a:r>
              <a:rPr lang="cs-CZ" sz="2400" dirty="0">
                <a:solidFill>
                  <a:schemeClr val="bg1"/>
                </a:solidFill>
              </a:rPr>
              <a:t>přednášky</a:t>
            </a: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558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6" name="Obdélník 5"/>
          <p:cNvSpPr/>
          <p:nvPr/>
        </p:nvSpPr>
        <p:spPr>
          <a:xfrm>
            <a:off x="336819" y="312822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GB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algn="l"/>
            <a:endParaRPr lang="cs-CZ" sz="3000" b="1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endParaRPr lang="cs-CZ" sz="3000" b="1" cap="all" dirty="0">
              <a:solidFill>
                <a:schemeClr val="bg1">
                  <a:lumMod val="95000"/>
                </a:schemeClr>
              </a:solidFill>
            </a:endParaRPr>
          </a:p>
          <a:p>
            <a:pPr lvl="0"/>
            <a:r>
              <a:rPr lang="cs-CZ" sz="2500" b="1" cap="all" dirty="0" smtClean="0">
                <a:solidFill>
                  <a:schemeClr val="bg1">
                    <a:lumMod val="95000"/>
                  </a:schemeClr>
                </a:solidFill>
              </a:rPr>
              <a:t>Úvod </a:t>
            </a:r>
          </a:p>
          <a:p>
            <a:pPr lvl="0"/>
            <a:r>
              <a:rPr lang="cs-CZ" sz="2500" b="1" cap="all" dirty="0" smtClean="0">
                <a:solidFill>
                  <a:schemeClr val="bg1">
                    <a:lumMod val="95000"/>
                  </a:schemeClr>
                </a:solidFill>
              </a:rPr>
              <a:t>Do komunikace</a:t>
            </a:r>
            <a:endParaRPr lang="cs-CZ" sz="2500" b="1" cap="all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11" name="Zástupný symbol pro obsah 2"/>
          <p:cNvSpPr txBox="1">
            <a:spLocks/>
          </p:cNvSpPr>
          <p:nvPr/>
        </p:nvSpPr>
        <p:spPr>
          <a:xfrm>
            <a:off x="4094771" y="312822"/>
            <a:ext cx="3745897" cy="31950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vert="horz" lIns="68580" tIns="34290" rIns="68580" bIns="3429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sz="1800" b="1" i="1" dirty="0">
                <a:solidFill>
                  <a:srgbClr val="002060"/>
                </a:solidFill>
              </a:rPr>
              <a:t>Cílem přednášky je</a:t>
            </a:r>
            <a:r>
              <a:rPr lang="cs-CZ" sz="1800" b="1" i="1" dirty="0" smtClean="0">
                <a:solidFill>
                  <a:srgbClr val="002060"/>
                </a:solidFill>
              </a:rPr>
              <a:t>:</a:t>
            </a:r>
            <a:endParaRPr lang="cs-CZ" sz="1400" dirty="0"/>
          </a:p>
          <a:p>
            <a:r>
              <a:rPr lang="cs-CZ" sz="1400" dirty="0">
                <a:solidFill>
                  <a:srgbClr val="002060"/>
                </a:solidFill>
              </a:rPr>
              <a:t>Definovat komunikaci jako proces.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Popsat </a:t>
            </a:r>
            <a:r>
              <a:rPr lang="cs-CZ" sz="1400" dirty="0">
                <a:solidFill>
                  <a:srgbClr val="002060"/>
                </a:solidFill>
              </a:rPr>
              <a:t>komunikační model s komunikačními prvky. </a:t>
            </a:r>
          </a:p>
          <a:p>
            <a:r>
              <a:rPr lang="pl-PL" sz="1400" dirty="0" smtClean="0">
                <a:solidFill>
                  <a:srgbClr val="002060"/>
                </a:solidFill>
              </a:rPr>
              <a:t>Specifikovat </a:t>
            </a:r>
            <a:r>
              <a:rPr lang="pl-PL" sz="1400" dirty="0">
                <a:solidFill>
                  <a:srgbClr val="002060"/>
                </a:solidFill>
              </a:rPr>
              <a:t>druhy komunikace a jejich funkce.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Rozlišovat </a:t>
            </a:r>
            <a:r>
              <a:rPr lang="cs-CZ" sz="1400" dirty="0">
                <a:solidFill>
                  <a:srgbClr val="002060"/>
                </a:solidFill>
              </a:rPr>
              <a:t>receptivní komunikační dovednosti.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Pochopit </a:t>
            </a:r>
            <a:r>
              <a:rPr lang="cs-CZ" sz="1400" dirty="0">
                <a:solidFill>
                  <a:srgbClr val="002060"/>
                </a:solidFill>
              </a:rPr>
              <a:t>význam expresivních komunikačních dovedností. </a:t>
            </a:r>
          </a:p>
          <a:p>
            <a:r>
              <a:rPr lang="cs-CZ" sz="1400" dirty="0" smtClean="0">
                <a:solidFill>
                  <a:srgbClr val="002060"/>
                </a:solidFill>
              </a:rPr>
              <a:t>Kombinovat </a:t>
            </a:r>
            <a:r>
              <a:rPr lang="cs-CZ" sz="1400" dirty="0">
                <a:solidFill>
                  <a:srgbClr val="002060"/>
                </a:solidFill>
              </a:rPr>
              <a:t>efektivní naslouchání s metodou pozorujícího účastníka.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963021" y="3908399"/>
            <a:ext cx="2016224" cy="57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en-GB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3141" y="146615"/>
            <a:ext cx="936104" cy="730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8116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Vymezení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komunikace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Komunikace je výměna významů mezi jedinci pomocí společného systému symbolů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a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přenosu informací.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/>
              <a:t>O</a:t>
            </a:r>
            <a:r>
              <a:rPr lang="cs-CZ" dirty="0" smtClean="0"/>
              <a:t>bjevuje se řada </a:t>
            </a:r>
            <a:r>
              <a:rPr lang="cs-CZ" dirty="0"/>
              <a:t>nových komunikačních </a:t>
            </a:r>
            <a:r>
              <a:rPr lang="cs-CZ" dirty="0" smtClean="0"/>
              <a:t>prostředků</a:t>
            </a:r>
            <a:r>
              <a:rPr lang="cs-CZ" dirty="0"/>
              <a:t>, proto se posiluje zájem odborníků o komunikaci, která se stává samostatným </a:t>
            </a:r>
            <a:r>
              <a:rPr lang="cs-CZ" dirty="0" smtClean="0"/>
              <a:t>předmětem </a:t>
            </a:r>
            <a:r>
              <a:rPr lang="cs-CZ" dirty="0"/>
              <a:t>studia. 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smtClean="0"/>
              <a:t>Transakční analýza</a:t>
            </a:r>
            <a:r>
              <a:rPr lang="cs-CZ" dirty="0"/>
              <a:t> </a:t>
            </a:r>
            <a:r>
              <a:rPr lang="cs-CZ" dirty="0" smtClean="0"/>
              <a:t>- </a:t>
            </a:r>
            <a:r>
              <a:rPr lang="cs-CZ" dirty="0"/>
              <a:t>E. Berne a D. </a:t>
            </a:r>
            <a:r>
              <a:rPr lang="cs-CZ" dirty="0" err="1" smtClean="0"/>
              <a:t>Harris</a:t>
            </a:r>
            <a:r>
              <a:rPr lang="cs-CZ" dirty="0" smtClean="0"/>
              <a:t>, tři úrovně </a:t>
            </a:r>
            <a:r>
              <a:rPr lang="cs-CZ" b="1" dirty="0"/>
              <a:t>dětské </a:t>
            </a:r>
            <a:r>
              <a:rPr lang="cs-CZ" b="1" dirty="0" smtClean="0"/>
              <a:t>ego – rodičovské ego – dospělé ego</a:t>
            </a:r>
          </a:p>
          <a:p>
            <a:pPr algn="just"/>
            <a:endParaRPr lang="cs-CZ" b="1" dirty="0" smtClean="0"/>
          </a:p>
          <a:p>
            <a:pPr algn="just"/>
            <a:r>
              <a:rPr lang="cs-CZ" b="1" dirty="0" err="1" smtClean="0"/>
              <a:t>Watzlawickova</a:t>
            </a:r>
            <a:r>
              <a:rPr lang="cs-CZ" b="1" dirty="0" smtClean="0"/>
              <a:t> </a:t>
            </a:r>
            <a:r>
              <a:rPr lang="cs-CZ" dirty="0" smtClean="0"/>
              <a:t>komunikační teorie - vztahová a obsahová rovina komunikace, digitální </a:t>
            </a:r>
            <a:r>
              <a:rPr lang="cs-CZ" smtClean="0"/>
              <a:t>a </a:t>
            </a:r>
            <a:r>
              <a:rPr lang="cs-CZ" smtClean="0"/>
              <a:t>analogová </a:t>
            </a:r>
            <a:r>
              <a:rPr lang="cs-CZ" dirty="0" smtClean="0"/>
              <a:t>komunikace</a:t>
            </a:r>
          </a:p>
          <a:p>
            <a:pPr algn="just"/>
            <a:endParaRPr lang="cs-CZ" dirty="0" smtClean="0"/>
          </a:p>
          <a:p>
            <a:pPr algn="just"/>
            <a:r>
              <a:rPr lang="cs-CZ" b="1" dirty="0" err="1" smtClean="0"/>
              <a:t>Rogersova</a:t>
            </a:r>
            <a:r>
              <a:rPr lang="cs-CZ" b="1" dirty="0" smtClean="0"/>
              <a:t> </a:t>
            </a:r>
            <a:r>
              <a:rPr lang="cs-CZ" dirty="0" smtClean="0"/>
              <a:t>teorie </a:t>
            </a:r>
            <a:r>
              <a:rPr lang="cs-CZ" dirty="0"/>
              <a:t>komunikace -</a:t>
            </a:r>
            <a:r>
              <a:rPr lang="cs-CZ" dirty="0" smtClean="0"/>
              <a:t> empatické naslouchání klientovi</a:t>
            </a:r>
          </a:p>
        </p:txBody>
      </p:sp>
    </p:spTree>
    <p:extLst>
      <p:ext uri="{BB962C8B-B14F-4D97-AF65-F5344CB8AC3E}">
        <p14:creationId xmlns:p14="http://schemas.microsoft.com/office/powerpoint/2010/main" val="579603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Vybrané teorie komunikace</a:t>
            </a:r>
            <a:b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8316416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err="1"/>
              <a:t>Cohnova</a:t>
            </a:r>
            <a:r>
              <a:rPr lang="cs-CZ" dirty="0"/>
              <a:t> teorie </a:t>
            </a:r>
            <a:r>
              <a:rPr lang="cs-CZ" b="1" dirty="0"/>
              <a:t>TCI </a:t>
            </a:r>
            <a:r>
              <a:rPr lang="cs-CZ" dirty="0"/>
              <a:t>- tematicky centralizovaný interakční systém s pravidly </a:t>
            </a:r>
            <a:endParaRPr lang="cs-CZ" dirty="0" smtClean="0"/>
          </a:p>
          <a:p>
            <a:r>
              <a:rPr lang="cs-CZ" dirty="0" smtClean="0"/>
              <a:t>pro </a:t>
            </a:r>
            <a:r>
              <a:rPr lang="cs-CZ" dirty="0"/>
              <a:t>úspěšnou </a:t>
            </a:r>
            <a:r>
              <a:rPr lang="cs-CZ" dirty="0" smtClean="0"/>
              <a:t>komunikaci</a:t>
            </a:r>
          </a:p>
          <a:p>
            <a:endParaRPr lang="cs-CZ" dirty="0"/>
          </a:p>
          <a:p>
            <a:r>
              <a:rPr lang="cs-CZ" dirty="0" smtClean="0"/>
              <a:t>1) Buď </a:t>
            </a:r>
            <a:r>
              <a:rPr lang="cs-CZ" dirty="0"/>
              <a:t>sám sebou, buď sám sobě představeným. </a:t>
            </a:r>
          </a:p>
          <a:p>
            <a:r>
              <a:rPr lang="cs-CZ" dirty="0"/>
              <a:t>2) Zastupuj sám sebe ve svých vystoupeních. </a:t>
            </a:r>
          </a:p>
          <a:p>
            <a:r>
              <a:rPr lang="cs-CZ" dirty="0"/>
              <a:t>3) Těžkosti mají přednost, nevyhýbej se jim. </a:t>
            </a:r>
          </a:p>
          <a:p>
            <a:r>
              <a:rPr lang="cs-CZ" dirty="0"/>
              <a:t>4) Kladeš-li otázky, uvědom si proč a sám si na ně odpověz. </a:t>
            </a:r>
          </a:p>
          <a:p>
            <a:r>
              <a:rPr lang="cs-CZ" dirty="0"/>
              <a:t>5) Buď autentický a výběrový v komunikaci. Uvědomuj si, co si myslíš, co prožíváš, děláš a říkáš. </a:t>
            </a:r>
          </a:p>
          <a:p>
            <a:r>
              <a:rPr lang="es-ES" dirty="0"/>
              <a:t>6) Zdrž se interpretace a hodnocení jiných. </a:t>
            </a:r>
          </a:p>
          <a:p>
            <a:r>
              <a:rPr lang="cs-CZ" dirty="0"/>
              <a:t>7) Zobecňuj méně. </a:t>
            </a:r>
          </a:p>
          <a:p>
            <a:r>
              <a:rPr lang="cs-CZ" dirty="0"/>
              <a:t>8) Říkáš-li něco o chování spolupracovníka, dodej, co pro tebe znamená. </a:t>
            </a:r>
          </a:p>
          <a:p>
            <a:r>
              <a:rPr lang="cs-CZ" dirty="0"/>
              <a:t>9) Neoficiální řeči mají přednost, protože jsou důležitější, než se zdá. </a:t>
            </a:r>
          </a:p>
          <a:p>
            <a:r>
              <a:rPr lang="pl-PL" dirty="0"/>
              <a:t>10) Když komunikujeme, tak o jednom tématu.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688148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1504" y="703189"/>
            <a:ext cx="900499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b="1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1) Vnímání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dat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žijeme ve světě nezpracovaných dat, protože něco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vnímáme</a:t>
            </a:r>
          </a:p>
          <a:p>
            <a:pPr algn="just"/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a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něco ne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. Záleží na síle podnětu a na našem výběru. Podnět se stane nebo nestane součástí našeho komunikačního kontextu. Výběr je filtr, který nás chrání před informačním přetížením, kde významnou roli hraje míra naši pozornosti a význam podnětu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.</a:t>
            </a: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cs-CZ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2) Spojování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dat významem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data jsou přeměněna na informaci. Vybraná a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uspořádaná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data jsou spojena a naplněna podle významu, kterým je obsahová úroveň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informace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3)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Vkládání záměru a postoje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konkretizování ve smyslu postoje, kterým může být citový vztah nebo konativní zaměřenost.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6527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7200800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Vnímání komunikačního procesu</a:t>
            </a:r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/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9702"/>
            <a:ext cx="9144000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sz="2000" b="1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sz="2000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4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)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sz="2000" b="1" dirty="0">
                <a:solidFill>
                  <a:srgbClr val="307871"/>
                </a:solidFill>
                <a:latin typeface="Times New Roman" panose="02020603050405020304" pitchFamily="18" charset="0"/>
              </a:rPr>
              <a:t>Epizodické uspořádání dat </a:t>
            </a:r>
            <a:r>
              <a:rPr lang="cs-CZ" sz="2000" dirty="0">
                <a:solidFill>
                  <a:srgbClr val="307871"/>
                </a:solidFill>
                <a:latin typeface="Times New Roman" panose="02020603050405020304" pitchFamily="18" charset="0"/>
              </a:rPr>
              <a:t>– informace mají podobu jednotek, které účastník spojuje a vytváří tak představu o minulosti, přítomnosti a budoucnosti reality, o závislosti jednotlivých epizodických jednotek. </a:t>
            </a:r>
          </a:p>
          <a:p>
            <a:pPr algn="just"/>
            <a:endParaRPr lang="cs-CZ" sz="2000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5) Hlavní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smlouva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vnímání role jedince ve vzájemných vztazích, kdy si 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uvědomuje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, co je normální, správné a co naopak nevhodné.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6)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Soubor předpokladů, očekávání a pravidel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jde o životní scénář, vzory a pravidla chování získaná výchovou. </a:t>
            </a:r>
            <a:endParaRPr lang="cs-CZ" dirty="0" smtClean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endParaRPr lang="cs-CZ" dirty="0">
              <a:solidFill>
                <a:srgbClr val="307871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7)</a:t>
            </a:r>
            <a:r>
              <a:rPr lang="cs-CZ" dirty="0" smtClean="0">
                <a:solidFill>
                  <a:srgbClr val="307871"/>
                </a:solidFill>
                <a:latin typeface="Times New Roman" panose="02020603050405020304" pitchFamily="18" charset="0"/>
              </a:rPr>
              <a:t> </a:t>
            </a:r>
            <a:r>
              <a:rPr lang="cs-CZ" b="1" dirty="0">
                <a:solidFill>
                  <a:srgbClr val="307871"/>
                </a:solidFill>
                <a:latin typeface="Times New Roman" panose="02020603050405020304" pitchFamily="18" charset="0"/>
              </a:rPr>
              <a:t>Kulturní model </a:t>
            </a:r>
            <a:r>
              <a:rPr lang="cs-CZ" dirty="0">
                <a:solidFill>
                  <a:srgbClr val="307871"/>
                </a:solidFill>
                <a:latin typeface="Times New Roman" panose="02020603050405020304" pitchFamily="18" charset="0"/>
              </a:rPr>
              <a:t>– jsou vztahy vymezené kulturou, ve které žijeme a kde roli hrají politické a ideologické standardy, včetně celkového kulturního rámce. </a:t>
            </a:r>
          </a:p>
        </p:txBody>
      </p:sp>
    </p:spTree>
    <p:extLst>
      <p:ext uri="{BB962C8B-B14F-4D97-AF65-F5344CB8AC3E}">
        <p14:creationId xmlns:p14="http://schemas.microsoft.com/office/powerpoint/2010/main" val="4140721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Komunikační proces </a:t>
            </a:r>
            <a:b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</a:b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107504" y="703189"/>
            <a:ext cx="90364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Součástmi komunikačního procesu jsou komunikační prvky, </a:t>
            </a:r>
            <a:endParaRPr lang="cs-CZ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cs-CZ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mezi </a:t>
            </a:r>
            <a:r>
              <a:rPr lang="cs-CZ" dirty="0">
                <a:solidFill>
                  <a:srgbClr val="000000"/>
                </a:solidFill>
                <a:latin typeface="Times New Roman" panose="02020603050405020304" pitchFamily="18" charset="0"/>
              </a:rPr>
              <a:t>které patří: </a:t>
            </a:r>
            <a:endParaRPr lang="cs-CZ" dirty="0"/>
          </a:p>
          <a:p>
            <a:pPr algn="just"/>
            <a:endParaRPr lang="cs-CZ" dirty="0" smtClean="0"/>
          </a:p>
          <a:p>
            <a:pPr algn="just"/>
            <a:r>
              <a:rPr lang="cs-CZ" dirty="0" smtClean="0"/>
              <a:t>1) Komunikátor  </a:t>
            </a:r>
          </a:p>
          <a:p>
            <a:pPr algn="just"/>
            <a:r>
              <a:rPr lang="cs-CZ" dirty="0" smtClean="0"/>
              <a:t>2) Komunikant</a:t>
            </a:r>
          </a:p>
          <a:p>
            <a:pPr algn="just"/>
            <a:r>
              <a:rPr lang="cs-CZ" dirty="0" smtClean="0"/>
              <a:t>3) Komuniké</a:t>
            </a:r>
          </a:p>
          <a:p>
            <a:pPr algn="just"/>
            <a:r>
              <a:rPr lang="cs-CZ" dirty="0" smtClean="0"/>
              <a:t>4) Komunikační </a:t>
            </a:r>
            <a:r>
              <a:rPr lang="cs-CZ" dirty="0"/>
              <a:t>jazyk </a:t>
            </a:r>
            <a:endParaRPr lang="cs-CZ" dirty="0" smtClean="0"/>
          </a:p>
          <a:p>
            <a:pPr algn="just"/>
            <a:r>
              <a:rPr lang="cs-CZ" dirty="0" smtClean="0"/>
              <a:t>5) Komunikační kanál</a:t>
            </a:r>
          </a:p>
          <a:p>
            <a:pPr algn="just"/>
            <a:r>
              <a:rPr lang="cs-CZ" dirty="0" smtClean="0"/>
              <a:t>6) </a:t>
            </a:r>
            <a:r>
              <a:rPr lang="en-US" dirty="0" err="1" smtClean="0"/>
              <a:t>Zpětná</a:t>
            </a:r>
            <a:r>
              <a:rPr lang="en-US" dirty="0" smtClean="0"/>
              <a:t> </a:t>
            </a:r>
            <a:r>
              <a:rPr lang="en-US" dirty="0" err="1"/>
              <a:t>vazba</a:t>
            </a:r>
            <a:r>
              <a:rPr lang="en-US" dirty="0"/>
              <a:t> </a:t>
            </a:r>
            <a:r>
              <a:rPr lang="cs-CZ" dirty="0" smtClean="0"/>
              <a:t>(feedback)</a:t>
            </a:r>
          </a:p>
          <a:p>
            <a:pPr algn="just"/>
            <a:r>
              <a:rPr lang="cs-CZ" dirty="0" smtClean="0"/>
              <a:t>7) Komunikační prostředí </a:t>
            </a:r>
          </a:p>
          <a:p>
            <a:pPr algn="just"/>
            <a:r>
              <a:rPr lang="cs-CZ" dirty="0" smtClean="0"/>
              <a:t>8) Kontext </a:t>
            </a:r>
          </a:p>
          <a:p>
            <a:pPr algn="just"/>
            <a:endParaRPr lang="cs-CZ" dirty="0"/>
          </a:p>
          <a:p>
            <a:pPr algn="just"/>
            <a:r>
              <a:rPr lang="cs-CZ" dirty="0" smtClean="0"/>
              <a:t>Podstatu vzájemnosti v komunikaci lze </a:t>
            </a:r>
            <a:r>
              <a:rPr lang="cs-CZ" dirty="0"/>
              <a:t>vyjádřit pojmem </a:t>
            </a:r>
            <a:r>
              <a:rPr lang="cs-CZ" b="1" dirty="0"/>
              <a:t>interakce</a:t>
            </a:r>
            <a:r>
              <a:rPr lang="cs-CZ" dirty="0"/>
              <a:t>. </a:t>
            </a:r>
            <a:endParaRPr lang="cs-CZ" dirty="0" smtClean="0"/>
          </a:p>
          <a:p>
            <a:pPr algn="just"/>
            <a:r>
              <a:rPr lang="cs-CZ" dirty="0" smtClean="0"/>
              <a:t>Souhlasné </a:t>
            </a:r>
            <a:r>
              <a:rPr lang="cs-CZ" dirty="0"/>
              <a:t>interaktivní </a:t>
            </a:r>
            <a:r>
              <a:rPr lang="cs-CZ" dirty="0" smtClean="0"/>
              <a:t>působení </a:t>
            </a:r>
            <a:r>
              <a:rPr lang="cs-CZ" dirty="0"/>
              <a:t>je </a:t>
            </a:r>
            <a:r>
              <a:rPr lang="cs-CZ" b="1" dirty="0"/>
              <a:t>spolupráce</a:t>
            </a:r>
            <a:r>
              <a:rPr lang="cs-CZ" dirty="0"/>
              <a:t>. </a:t>
            </a:r>
            <a:endParaRPr lang="cs-CZ" dirty="0" smtClean="0"/>
          </a:p>
          <a:p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650317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6552728" cy="507703"/>
          </a:xfrm>
        </p:spPr>
        <p:txBody>
          <a:bodyPr/>
          <a:lstStyle/>
          <a:p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Sociální interakce v komunikaci</a:t>
            </a:r>
            <a:endParaRPr lang="cs-CZ" dirty="0"/>
          </a:p>
        </p:txBody>
      </p:sp>
      <p:sp>
        <p:nvSpPr>
          <p:cNvPr id="3" name="Obdélník 2"/>
          <p:cNvSpPr/>
          <p:nvPr/>
        </p:nvSpPr>
        <p:spPr>
          <a:xfrm>
            <a:off x="0" y="703189"/>
            <a:ext cx="9036496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cs-CZ" dirty="0"/>
          </a:p>
          <a:p>
            <a:r>
              <a:rPr lang="cs-CZ" dirty="0" smtClean="0"/>
              <a:t>Komunikace </a:t>
            </a:r>
            <a:r>
              <a:rPr lang="cs-CZ" dirty="0"/>
              <a:t>probíhá v souvislosti se sociálním chováním lidí a je nezbytná k </a:t>
            </a:r>
            <a:r>
              <a:rPr lang="cs-CZ" dirty="0" err="1" smtClean="0"/>
              <a:t>sebevyjadřování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smtClean="0"/>
              <a:t>V </a:t>
            </a:r>
            <a:r>
              <a:rPr lang="cs-CZ" dirty="0"/>
              <a:t>komunikačním procesu jsou přenášeny informace v mluvené, psané a vizuální formě. Komunikace je výměnou významů mezi lidmi použitím systému symbolů.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Komunikace </a:t>
            </a:r>
            <a:r>
              <a:rPr lang="cs-CZ" dirty="0"/>
              <a:t>souvisí se </a:t>
            </a:r>
            <a:r>
              <a:rPr lang="cs-CZ" b="1" dirty="0"/>
              <a:t>sociální interakcí</a:t>
            </a:r>
            <a:r>
              <a:rPr lang="cs-CZ" dirty="0"/>
              <a:t>, která je pozitivně realizovaná v podobě kooperace, participace, konsensu, koordinace, synergie, akomodace a asimilace.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 </a:t>
            </a:r>
            <a:r>
              <a:rPr lang="cs-CZ" dirty="0"/>
              <a:t>negativní podobě jako soutěživost, rivalita, segregace, diskriminace, vyobcování nebo konflikt. </a:t>
            </a:r>
            <a:r>
              <a:rPr lang="cs-CZ" dirty="0" smtClean="0"/>
              <a:t>Nezaměnitelný </a:t>
            </a:r>
            <a:r>
              <a:rPr lang="cs-CZ" dirty="0"/>
              <a:t>image komunikující získává významným znakem v úpravě zevnějšku, osobních </a:t>
            </a:r>
            <a:r>
              <a:rPr lang="cs-CZ" dirty="0" smtClean="0"/>
              <a:t>vlastností </a:t>
            </a:r>
            <a:r>
              <a:rPr lang="cs-CZ" dirty="0"/>
              <a:t>a chování. </a:t>
            </a:r>
            <a:endParaRPr lang="cs-CZ" dirty="0" smtClean="0"/>
          </a:p>
          <a:p>
            <a:endParaRPr lang="cs-CZ" dirty="0"/>
          </a:p>
          <a:p>
            <a:r>
              <a:rPr lang="cs-CZ" dirty="0" smtClean="0"/>
              <a:t>Věrohodnost </a:t>
            </a:r>
            <a:r>
              <a:rPr lang="cs-CZ" dirty="0"/>
              <a:t>image závisí na souladu s celkovou osobní identitou a s </a:t>
            </a:r>
            <a:r>
              <a:rPr lang="cs-CZ" dirty="0" smtClean="0"/>
              <a:t>představou </a:t>
            </a:r>
            <a:r>
              <a:rPr lang="cs-CZ" dirty="0"/>
              <a:t>o společenství, jehož je komunikující součástí. </a:t>
            </a:r>
            <a:endParaRPr lang="cs-CZ" dirty="0" smtClean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0504400"/>
      </p:ext>
    </p:extLst>
  </p:cSld>
  <p:clrMapOvr>
    <a:masterClrMapping/>
  </p:clrMapOvr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2464</TotalTime>
  <Words>1195</Words>
  <Application>Microsoft Office PowerPoint</Application>
  <PresentationFormat>Předvádění na obrazovce (16:9)</PresentationFormat>
  <Paragraphs>263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Times New Roman</vt:lpstr>
      <vt:lpstr>SLU</vt:lpstr>
      <vt:lpstr>Název prezentace</vt:lpstr>
      <vt:lpstr>Prezentace aplikace PowerPoint</vt:lpstr>
      <vt:lpstr>Prezentace aplikace PowerPoint</vt:lpstr>
      <vt:lpstr>Vymezení komunikace </vt:lpstr>
      <vt:lpstr>Vybrané teorie komunikace </vt:lpstr>
      <vt:lpstr>Vnímání komunikačního procesu </vt:lpstr>
      <vt:lpstr>Vnímání komunikačního procesu </vt:lpstr>
      <vt:lpstr>Komunikační proces  </vt:lpstr>
      <vt:lpstr>Sociální interakce v komunikaci</vt:lpstr>
      <vt:lpstr>Komunikační model </vt:lpstr>
      <vt:lpstr>Druhy komunikace </vt:lpstr>
      <vt:lpstr>Druhy komunikace </vt:lpstr>
      <vt:lpstr>Funkce komunikace </vt:lpstr>
      <vt:lpstr>Komunikační styly </vt:lpstr>
      <vt:lpstr>Receptivní komunikační dovednosti </vt:lpstr>
      <vt:lpstr>Expresivní komunikační dovednosti </vt:lpstr>
      <vt:lpstr>Metakomunikace a nevhodné reagování </vt:lpstr>
      <vt:lpstr>Typy posluchače podle nevhodného reagování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svobodovad</cp:lastModifiedBy>
  <cp:revision>73</cp:revision>
  <cp:lastPrinted>2018-03-27T09:30:31Z</cp:lastPrinted>
  <dcterms:created xsi:type="dcterms:W3CDTF">2016-07-06T15:42:34Z</dcterms:created>
  <dcterms:modified xsi:type="dcterms:W3CDTF">2019-10-15T17:54:20Z</dcterms:modified>
</cp:coreProperties>
</file>