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3" r:id="rId5"/>
    <p:sldId id="289" r:id="rId6"/>
    <p:sldId id="288" r:id="rId7"/>
    <p:sldId id="290" r:id="rId8"/>
    <p:sldId id="291" r:id="rId9"/>
    <p:sldId id="292" r:id="rId10"/>
    <p:sldId id="297" r:id="rId11"/>
    <p:sldId id="284" r:id="rId12"/>
    <p:sldId id="285" r:id="rId13"/>
    <p:sldId id="293" r:id="rId14"/>
    <p:sldId id="298" r:id="rId15"/>
    <p:sldId id="286" r:id="rId16"/>
    <p:sldId id="294" r:id="rId17"/>
    <p:sldId id="287" r:id="rId18"/>
    <p:sldId id="295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7" autoAdjust="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Jazykové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problémy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184" y="680655"/>
            <a:ext cx="82892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 err="1"/>
          </a:p>
          <a:p>
            <a:pPr algn="just"/>
            <a:r>
              <a:rPr lang="cs-CZ" b="1" dirty="0" smtClean="0"/>
              <a:t>Ortofonie </a:t>
            </a:r>
            <a:r>
              <a:rPr lang="cs-CZ" dirty="0"/>
              <a:t>je nauka o znění hlásek spisovného jazyka. Řeší vztahy mezi hláskou ve </a:t>
            </a:r>
            <a:r>
              <a:rPr lang="cs-CZ" dirty="0" smtClean="0"/>
              <a:t>spisovném </a:t>
            </a:r>
            <a:r>
              <a:rPr lang="cs-CZ" dirty="0"/>
              <a:t>projevu jako správnou, odpovídající normě, a jako nesprávnou, stojící mimo normu. Ortofonické nedostatky způsobené vadou řeči vznikají jak při anatomických </a:t>
            </a:r>
            <a:r>
              <a:rPr lang="cs-CZ" dirty="0" smtClean="0"/>
              <a:t>změnách </a:t>
            </a:r>
            <a:r>
              <a:rPr lang="cs-CZ" dirty="0"/>
              <a:t>řečových orgánů, tak při narušení jejich funkce vinou onemocnění nebo nesprávného zvládnutí mechanismu artikulace. Po 7. roce věku dítěte se výslovnostní mechanismy </a:t>
            </a:r>
            <a:r>
              <a:rPr lang="cs-CZ" dirty="0" smtClean="0"/>
              <a:t>ustalují </a:t>
            </a:r>
            <a:r>
              <a:rPr lang="cs-CZ" dirty="0"/>
              <a:t>a jejich změna je složitější. Na výslednou podobu výslovnosti působí zejména kvalita sluchu jedince. </a:t>
            </a:r>
          </a:p>
        </p:txBody>
      </p:sp>
    </p:spTree>
    <p:extLst>
      <p:ext uri="{BB962C8B-B14F-4D97-AF65-F5344CB8AC3E}">
        <p14:creationId xmlns:p14="http://schemas.microsoft.com/office/powerpoint/2010/main" val="657103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Stylistika a stylistické prostředky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8123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Rozměry komunikátů zkoumá </a:t>
            </a: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stylistika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jako nauka o </a:t>
            </a: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slohu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pl-PL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/>
              <a:t>Slohotvorní </a:t>
            </a:r>
            <a:r>
              <a:rPr lang="cs-CZ" dirty="0"/>
              <a:t>činitelé jsou souhrnem komunikativních podmínek v jedinečné </a:t>
            </a:r>
            <a:r>
              <a:rPr lang="cs-CZ" dirty="0" smtClean="0"/>
              <a:t>komunikační </a:t>
            </a:r>
            <a:r>
              <a:rPr lang="cs-CZ" dirty="0"/>
              <a:t>situaci.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S</a:t>
            </a:r>
            <a:r>
              <a:rPr lang="cs-CZ" b="1" dirty="0" smtClean="0"/>
              <a:t>ubjektivní </a:t>
            </a:r>
            <a:r>
              <a:rPr lang="cs-CZ" dirty="0"/>
              <a:t>(osobní, individuální) činitelé, kteří jsou podmíněni osobností autora, jeho stanoviskem, věkem, vzděláním a </a:t>
            </a:r>
            <a:r>
              <a:rPr lang="cs-CZ" dirty="0" smtClean="0"/>
              <a:t>povahou.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</a:t>
            </a:r>
            <a:r>
              <a:rPr lang="cs-CZ" b="1" dirty="0"/>
              <a:t>objektivním </a:t>
            </a:r>
            <a:r>
              <a:rPr lang="cs-CZ" dirty="0"/>
              <a:t>(obecním) činitelům je autor nucen </a:t>
            </a:r>
            <a:r>
              <a:rPr lang="cs-CZ" dirty="0" smtClean="0"/>
              <a:t>přihlížet: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1) </a:t>
            </a:r>
            <a:r>
              <a:rPr lang="cs-CZ" b="1" dirty="0"/>
              <a:t>Funkce – </a:t>
            </a:r>
            <a:r>
              <a:rPr lang="cs-CZ" dirty="0"/>
              <a:t>zaměření projevu v pojetí cíle, na který chce autor poukázat. </a:t>
            </a:r>
          </a:p>
          <a:p>
            <a:pPr algn="just"/>
            <a:r>
              <a:rPr lang="cs-CZ" dirty="0"/>
              <a:t>2) </a:t>
            </a:r>
            <a:r>
              <a:rPr lang="cs-CZ" b="1" dirty="0"/>
              <a:t>Forma projevu </a:t>
            </a:r>
            <a:r>
              <a:rPr lang="cs-CZ" dirty="0"/>
              <a:t>– projev psaný nebo </a:t>
            </a:r>
            <a:r>
              <a:rPr lang="cs-CZ" dirty="0" smtClean="0"/>
              <a:t>mluvený</a:t>
            </a:r>
            <a:endParaRPr lang="cs-CZ" dirty="0"/>
          </a:p>
          <a:p>
            <a:pPr algn="just"/>
            <a:r>
              <a:rPr lang="da-DK" dirty="0"/>
              <a:t>3) </a:t>
            </a:r>
            <a:r>
              <a:rPr lang="da-DK" b="1" dirty="0"/>
              <a:t>Místo, kde se projev uskutečňuje </a:t>
            </a:r>
            <a:r>
              <a:rPr lang="da-DK" dirty="0"/>
              <a:t>– projev veřejný nebo </a:t>
            </a:r>
            <a:r>
              <a:rPr lang="da-DK" dirty="0" smtClean="0"/>
              <a:t>soukromý </a:t>
            </a:r>
            <a:endParaRPr lang="da-DK" dirty="0"/>
          </a:p>
          <a:p>
            <a:pPr algn="just"/>
            <a:r>
              <a:rPr lang="cs-CZ" dirty="0"/>
              <a:t>4) </a:t>
            </a:r>
            <a:r>
              <a:rPr lang="cs-CZ" b="1" dirty="0"/>
              <a:t>Kontakt s adresátem </a:t>
            </a:r>
            <a:r>
              <a:rPr lang="cs-CZ" dirty="0"/>
              <a:t>– přímý (veřejný projev) nebo nepřímý (formou rozhlasu</a:t>
            </a:r>
            <a:r>
              <a:rPr lang="cs-CZ" dirty="0" smtClean="0"/>
              <a:t>).</a:t>
            </a:r>
            <a:endParaRPr lang="cs-CZ" dirty="0"/>
          </a:p>
          <a:p>
            <a:pPr algn="just"/>
            <a:r>
              <a:rPr lang="cs-CZ" dirty="0"/>
              <a:t>5) </a:t>
            </a:r>
            <a:r>
              <a:rPr lang="cs-CZ" b="1" dirty="0"/>
              <a:t>Počet mluvčích </a:t>
            </a:r>
            <a:r>
              <a:rPr lang="cs-CZ" dirty="0"/>
              <a:t>– monolog (jeden mluvčí) nebo dialog (dva a více mluvčích</a:t>
            </a:r>
            <a:r>
              <a:rPr lang="cs-CZ" dirty="0" smtClean="0"/>
              <a:t>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Lexikologie jako lingvistická disciplína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843558"/>
            <a:ext cx="80283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Lexikologie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lingvistická disciplína, která se zabývá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lexikem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tedy slovní zásobou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určitého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jazyka a jejím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užíváním.</a:t>
            </a:r>
            <a:r>
              <a:rPr lang="cs-CZ" dirty="0"/>
              <a:t> </a:t>
            </a:r>
            <a:r>
              <a:rPr lang="cs-CZ" dirty="0">
                <a:solidFill>
                  <a:srgbClr val="000000"/>
                </a:solidFill>
              </a:rPr>
              <a:t>Mezi </a:t>
            </a:r>
            <a:r>
              <a:rPr lang="cs-CZ" dirty="0" smtClean="0">
                <a:solidFill>
                  <a:srgbClr val="000000"/>
                </a:solidFill>
              </a:rPr>
              <a:t>aplikované disciplíny </a:t>
            </a:r>
            <a:r>
              <a:rPr lang="cs-CZ" dirty="0">
                <a:solidFill>
                  <a:srgbClr val="000000"/>
                </a:solidFill>
              </a:rPr>
              <a:t>lexikologie </a:t>
            </a:r>
            <a:r>
              <a:rPr lang="cs-CZ" dirty="0" smtClean="0">
                <a:solidFill>
                  <a:srgbClr val="000000"/>
                </a:solidFill>
              </a:rPr>
              <a:t>patří: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b="1" dirty="0" smtClean="0">
              <a:solidFill>
                <a:srgbClr val="307871"/>
              </a:solidFill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slovotvorba </a:t>
            </a: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sémantika </a:t>
            </a: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etymologie </a:t>
            </a: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frazeologie </a:t>
            </a: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onomastika </a:t>
            </a: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lexikografie</a:t>
            </a: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neologie </a:t>
            </a: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toponomastika,</a:t>
            </a: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nauka o jménech lidských produktů </a:t>
            </a: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dialektologie</a:t>
            </a:r>
          </a:p>
          <a:p>
            <a:pPr algn="just"/>
            <a:r>
              <a:rPr lang="cs-CZ" b="1" dirty="0" err="1" smtClean="0">
                <a:solidFill>
                  <a:srgbClr val="307871"/>
                </a:solidFill>
              </a:rPr>
              <a:t>slangologie</a:t>
            </a:r>
            <a:endParaRPr lang="cs-CZ" b="1" dirty="0" smtClean="0">
              <a:solidFill>
                <a:srgbClr val="307871"/>
              </a:solidFill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</a:rPr>
              <a:t>terminologie</a:t>
            </a:r>
            <a:endParaRPr lang="cs-CZ" dirty="0" smtClean="0">
              <a:solidFill>
                <a:srgbClr val="307871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Lexikální stránka jazyka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843558"/>
            <a:ext cx="80283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b="1" dirty="0" smtClean="0"/>
              <a:t>Lexikální </a:t>
            </a:r>
            <a:r>
              <a:rPr lang="cs-CZ" dirty="0"/>
              <a:t>rovina je složitými vztahy propojena s ostatními jazykovými podsystémy. Slova se skládají z </a:t>
            </a:r>
            <a:r>
              <a:rPr lang="cs-CZ" dirty="0" smtClean="0"/>
              <a:t>jednotek </a:t>
            </a:r>
            <a:r>
              <a:rPr lang="cs-CZ" dirty="0"/>
              <a:t>rovin nižších, tj. </a:t>
            </a:r>
            <a:r>
              <a:rPr lang="cs-CZ" b="1" dirty="0"/>
              <a:t>fonémů </a:t>
            </a:r>
            <a:r>
              <a:rPr lang="cs-CZ" dirty="0"/>
              <a:t>a </a:t>
            </a:r>
            <a:r>
              <a:rPr lang="cs-CZ" b="1" dirty="0" smtClean="0"/>
              <a:t>morfémů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/>
              <a:t>Po roce 1990 významně zasáhly zejména oblast informatiky a výpočetní techniky, re-klamy, obchodu a managementu </a:t>
            </a:r>
            <a:r>
              <a:rPr lang="cs-CZ" b="1" dirty="0"/>
              <a:t>anglicismy</a:t>
            </a:r>
            <a:r>
              <a:rPr lang="cs-CZ" dirty="0"/>
              <a:t>, které se v češtině vyskytují v odborné </a:t>
            </a:r>
            <a:r>
              <a:rPr lang="cs-CZ" dirty="0" smtClean="0"/>
              <a:t>terminologii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/>
              <a:t>O úspornost a krátkost výrazových prostředků se snaží </a:t>
            </a:r>
            <a:r>
              <a:rPr lang="cs-CZ" b="1" dirty="0"/>
              <a:t>profesionalismy</a:t>
            </a:r>
            <a:r>
              <a:rPr lang="cs-CZ" dirty="0"/>
              <a:t>, které lpějí na tradici určité profese a na vyjádření příslušnosti k určitému profesnímu prostředí. </a:t>
            </a:r>
            <a:endParaRPr lang="cs-CZ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Termíny </a:t>
            </a:r>
            <a:r>
              <a:rPr lang="cs-CZ" dirty="0"/>
              <a:t>jsou odborná pojmenování s přesně jednoznačným významem. </a:t>
            </a:r>
          </a:p>
        </p:txBody>
      </p:sp>
    </p:spTree>
    <p:extLst>
      <p:ext uri="{BB962C8B-B14F-4D97-AF65-F5344CB8AC3E}">
        <p14:creationId xmlns:p14="http://schemas.microsoft.com/office/powerpoint/2010/main" val="4071344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Aktivní a pasivní slovní zásoba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843558"/>
            <a:ext cx="80283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just"/>
            <a:r>
              <a:rPr lang="cs-CZ" b="1" dirty="0" smtClean="0"/>
              <a:t>Aktivní </a:t>
            </a:r>
            <a:r>
              <a:rPr lang="cs-CZ" dirty="0"/>
              <a:t>slovní zásobu tvoří slova, výrazy a slovní spojení, kterým rozumíme. Běžně je používáme v řeči, plně chápeme jejich význam a jsou stálou součástí našeho projevu.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Pasivní </a:t>
            </a:r>
            <a:r>
              <a:rPr lang="cs-CZ" dirty="0"/>
              <a:t>slovní zásobu představují slova, výrazy a slovní spojení, která jsme někde viděli, četli nebo slyšeli. Nemusíme znát ani jejich </a:t>
            </a:r>
            <a:r>
              <a:rPr lang="cs-CZ" dirty="0" smtClean="0"/>
              <a:t>význam</a:t>
            </a:r>
            <a:r>
              <a:rPr lang="cs-CZ" dirty="0"/>
              <a:t>. Průměrný uživatel jazyka má v aktivní slovní zásobě 7 – 10 000 slov. V pasivní slovní zásobě má průměrný uživatel 50 – 100 000 slov.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8969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Složky komunikační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situace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727801"/>
            <a:ext cx="79563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Komunikační situace je rámec, </a:t>
            </a:r>
            <a:r>
              <a:rPr lang="cs-CZ" dirty="0"/>
              <a:t>ve kterém komunikace probíhá.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Vnitřní </a:t>
            </a:r>
            <a:r>
              <a:rPr lang="cs-CZ" b="1" dirty="0"/>
              <a:t>složka </a:t>
            </a:r>
            <a:r>
              <a:rPr lang="cs-CZ" dirty="0" smtClean="0"/>
              <a:t>se </a:t>
            </a:r>
            <a:r>
              <a:rPr lang="cs-CZ" dirty="0"/>
              <a:t>odehrává v naslouchajících, jak na </a:t>
            </a:r>
            <a:r>
              <a:rPr lang="cs-CZ" dirty="0" smtClean="0"/>
              <a:t>ně </a:t>
            </a:r>
            <a:r>
              <a:rPr lang="cs-CZ" dirty="0"/>
              <a:t>zpráva působí.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Vnější </a:t>
            </a:r>
            <a:r>
              <a:rPr lang="cs-CZ" b="1" dirty="0"/>
              <a:t>složka </a:t>
            </a:r>
            <a:r>
              <a:rPr lang="cs-CZ" dirty="0" smtClean="0"/>
              <a:t>jsou </a:t>
            </a:r>
            <a:r>
              <a:rPr lang="cs-CZ" dirty="0"/>
              <a:t>stimuly, které </a:t>
            </a:r>
            <a:r>
              <a:rPr lang="cs-CZ" dirty="0" smtClean="0"/>
              <a:t>ovlivňují </a:t>
            </a:r>
            <a:r>
              <a:rPr lang="cs-CZ" b="1" dirty="0"/>
              <a:t>kontextovou</a:t>
            </a:r>
            <a:r>
              <a:rPr lang="cs-CZ" dirty="0"/>
              <a:t> modalitu </a:t>
            </a:r>
            <a:r>
              <a:rPr lang="cs-CZ" dirty="0" smtClean="0"/>
              <a:t>komunikace.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Mezi </a:t>
            </a:r>
            <a:r>
              <a:rPr lang="cs-CZ" b="1" dirty="0" smtClean="0"/>
              <a:t>stimuly kontextové modality </a:t>
            </a:r>
            <a:r>
              <a:rPr lang="cs-CZ" dirty="0" smtClean="0"/>
              <a:t>situace patří</a:t>
            </a:r>
            <a:r>
              <a:rPr lang="cs-CZ" dirty="0" smtClean="0"/>
              <a:t>:</a:t>
            </a:r>
          </a:p>
          <a:p>
            <a:pPr algn="just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čas</a:t>
            </a:r>
            <a:r>
              <a:rPr lang="cs-CZ" dirty="0"/>
              <a:t>, prostor, emoce, míra formálnosti mezilidských vztahů, jazyk </a:t>
            </a:r>
            <a:r>
              <a:rPr lang="cs-CZ" dirty="0" smtClean="0"/>
              <a:t>dorozumívání</a:t>
            </a:r>
            <a:r>
              <a:rPr lang="cs-CZ" dirty="0"/>
              <a:t>, stereotypy očekávaného chování, motivace účastníků, sociální situace, pohlaví a věk účastníků, sociální pozice, sociální role, </a:t>
            </a:r>
            <a:r>
              <a:rPr lang="cs-CZ" dirty="0" smtClean="0"/>
              <a:t>kvalifikace. </a:t>
            </a:r>
          </a:p>
          <a:p>
            <a:pPr algn="just"/>
            <a:endParaRPr lang="cs-CZ" dirty="0"/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184576" cy="507703"/>
          </a:xfrm>
        </p:spPr>
        <p:txBody>
          <a:bodyPr/>
          <a:lstStyle/>
          <a:p>
            <a:pPr marL="0" indent="0"/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Další aspekty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situace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727801"/>
            <a:ext cx="79563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Subjektivní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 objektivní faktory upravují podobu komunikátu.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pl-PL" dirty="0">
                <a:solidFill>
                  <a:srgbClr val="000000"/>
                </a:solidFill>
              </a:rPr>
              <a:t>Původce komunikátu je mluvčí nebo pisatel. </a:t>
            </a:r>
            <a:endParaRPr lang="pl-PL" dirty="0" smtClean="0">
              <a:solidFill>
                <a:srgbClr val="000000"/>
              </a:solidFill>
            </a:endParaRPr>
          </a:p>
          <a:p>
            <a:r>
              <a:rPr lang="pl-PL" dirty="0">
                <a:solidFill>
                  <a:srgbClr val="000000"/>
                </a:solidFill>
              </a:rPr>
              <a:t>	</a:t>
            </a:r>
          </a:p>
          <a:p>
            <a:r>
              <a:rPr lang="cs-CZ" dirty="0">
                <a:solidFill>
                  <a:srgbClr val="000000"/>
                </a:solidFill>
              </a:rPr>
              <a:t>Adresát komunikátu je příjemce. 	</a:t>
            </a:r>
            <a:endParaRPr lang="cs-CZ" dirty="0" smtClean="0">
              <a:solidFill>
                <a:srgbClr val="000000"/>
              </a:solidFill>
            </a:endParaRP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Řetězec komunikačních </a:t>
            </a:r>
            <a:r>
              <a:rPr lang="cs-CZ" dirty="0" smtClean="0">
                <a:solidFill>
                  <a:srgbClr val="000000"/>
                </a:solidFill>
              </a:rPr>
              <a:t>událostí zajišťuje jejich vzájemnou propojenost. </a:t>
            </a:r>
            <a:r>
              <a:rPr lang="cs-CZ" dirty="0">
                <a:solidFill>
                  <a:srgbClr val="000000"/>
                </a:solidFill>
              </a:rPr>
              <a:t>	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31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Zápis slova (</a:t>
            </a:r>
            <a:r>
              <a:rPr lang="cs-CZ" b="1" dirty="0" err="1">
                <a:solidFill>
                  <a:srgbClr val="002060"/>
                </a:solidFill>
                <a:cs typeface="Arial" panose="020B0604020202020204" pitchFamily="34" charset="0"/>
              </a:rPr>
              <a:t>caudex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)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0283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Česká </a:t>
            </a:r>
            <a:r>
              <a:rPr lang="cs-CZ" dirty="0">
                <a:solidFill>
                  <a:srgbClr val="000000"/>
                </a:solidFill>
              </a:rPr>
              <a:t>abeceda je sestavena ze </a:t>
            </a:r>
            <a:endParaRPr lang="cs-CZ" dirty="0" smtClean="0">
              <a:solidFill>
                <a:srgbClr val="000000"/>
              </a:solidFill>
            </a:endParaRP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42 </a:t>
            </a:r>
            <a:r>
              <a:rPr lang="cs-CZ" b="1" dirty="0">
                <a:solidFill>
                  <a:srgbClr val="000000"/>
                </a:solidFill>
              </a:rPr>
              <a:t>grafémů/písmen, 10 samohlásek</a:t>
            </a:r>
            <a:r>
              <a:rPr lang="cs-CZ" dirty="0">
                <a:solidFill>
                  <a:srgbClr val="000000"/>
                </a:solidFill>
              </a:rPr>
              <a:t>, </a:t>
            </a:r>
            <a:r>
              <a:rPr lang="cs-CZ" b="1" dirty="0">
                <a:solidFill>
                  <a:srgbClr val="000000"/>
                </a:solidFill>
              </a:rPr>
              <a:t>27 souhlásek </a:t>
            </a:r>
            <a:r>
              <a:rPr lang="cs-CZ" dirty="0">
                <a:solidFill>
                  <a:srgbClr val="000000"/>
                </a:solidFill>
              </a:rPr>
              <a:t>a </a:t>
            </a:r>
            <a:r>
              <a:rPr lang="cs-CZ" b="1" dirty="0">
                <a:solidFill>
                  <a:srgbClr val="000000"/>
                </a:solidFill>
              </a:rPr>
              <a:t>3 dvojhlásky. </a:t>
            </a:r>
            <a:endParaRPr lang="cs-CZ" b="1" dirty="0" smtClean="0">
              <a:solidFill>
                <a:srgbClr val="000000"/>
              </a:solidFill>
            </a:endParaRP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Rozlišuje </a:t>
            </a:r>
            <a:r>
              <a:rPr lang="cs-CZ" b="1" dirty="0">
                <a:solidFill>
                  <a:srgbClr val="000000"/>
                </a:solidFill>
              </a:rPr>
              <a:t>10 slovních druhů, 3 jmenné rody</a:t>
            </a:r>
            <a:r>
              <a:rPr lang="cs-CZ" dirty="0">
                <a:solidFill>
                  <a:srgbClr val="000000"/>
                </a:solidFill>
              </a:rPr>
              <a:t> a dvojí mluvnické číslo. </a:t>
            </a:r>
            <a:endParaRPr lang="cs-CZ" dirty="0" smtClean="0">
              <a:solidFill>
                <a:srgbClr val="000000"/>
              </a:solidFill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Čeština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se vyznačuje komplikovaným systémem skloňování a časování.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Skloňuje </a:t>
            </a:r>
            <a:r>
              <a:rPr lang="cs-CZ" dirty="0">
                <a:solidFill>
                  <a:srgbClr val="000000"/>
                </a:solidFill>
              </a:rPr>
              <a:t>pomoci </a:t>
            </a:r>
            <a:r>
              <a:rPr lang="cs-CZ" b="1" dirty="0">
                <a:solidFill>
                  <a:srgbClr val="000000"/>
                </a:solidFill>
              </a:rPr>
              <a:t>7 pádů</a:t>
            </a:r>
            <a:r>
              <a:rPr lang="cs-CZ" dirty="0">
                <a:solidFill>
                  <a:srgbClr val="000000"/>
                </a:solidFill>
              </a:rPr>
              <a:t> a slovesa vyjadřují </a:t>
            </a:r>
            <a:r>
              <a:rPr lang="cs-CZ" b="1" dirty="0">
                <a:solidFill>
                  <a:srgbClr val="000000"/>
                </a:solidFill>
              </a:rPr>
              <a:t>3 časy</a:t>
            </a:r>
            <a:r>
              <a:rPr lang="cs-CZ" dirty="0">
                <a:solidFill>
                  <a:srgbClr val="000000"/>
                </a:solidFill>
              </a:rPr>
              <a:t>. </a:t>
            </a:r>
            <a:endParaRPr lang="cs-CZ" dirty="0" smtClean="0">
              <a:solidFill>
                <a:srgbClr val="000000"/>
              </a:solidFill>
            </a:endParaRP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 smtClean="0"/>
              <a:t>K </a:t>
            </a:r>
            <a:r>
              <a:rPr lang="cs-CZ" dirty="0"/>
              <a:t>písemným záznamům čeština používá </a:t>
            </a:r>
            <a:r>
              <a:rPr lang="cs-CZ" b="1" dirty="0"/>
              <a:t>latinku</a:t>
            </a:r>
            <a:r>
              <a:rPr lang="cs-CZ" dirty="0"/>
              <a:t>, obohacenou o znaky s </a:t>
            </a:r>
            <a:r>
              <a:rPr lang="cs-CZ" b="1" dirty="0"/>
              <a:t>diakritikou. </a:t>
            </a:r>
            <a:endParaRPr lang="cs-CZ" b="1" dirty="0" smtClean="0"/>
          </a:p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Způsoby zápisu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0283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pl-PL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Tesáno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do </a:t>
            </a:r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kamene</a:t>
            </a:r>
          </a:p>
          <a:p>
            <a:pPr algn="ctr"/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pl-PL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Psáno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na papyrus </a:t>
            </a:r>
            <a:endParaRPr lang="pl-PL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pl-PL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Destička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z hlíny 	</a:t>
            </a:r>
          </a:p>
          <a:p>
            <a:pPr algn="ctr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Dřevěná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destička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Kniha </a:t>
            </a:r>
          </a:p>
          <a:p>
            <a:pPr algn="ctr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</a:t>
            </a:r>
          </a:p>
          <a:p>
            <a:pPr algn="ctr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Sbírka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zákonů 	</a:t>
            </a:r>
          </a:p>
        </p:txBody>
      </p:sp>
    </p:spTree>
    <p:extLst>
      <p:ext uri="{BB962C8B-B14F-4D97-AF65-F5344CB8AC3E}">
        <p14:creationId xmlns:p14="http://schemas.microsoft.com/office/powerpoint/2010/main" val="829231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1148238"/>
            <a:ext cx="9143999" cy="17927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2060"/>
                </a:solidFill>
              </a:rPr>
              <a:t>Specifikem češtiny je komplikovaný systém skloňování a časování.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Jazyková </a:t>
            </a:r>
            <a:r>
              <a:rPr lang="cs-CZ" sz="1600" b="1" dirty="0">
                <a:solidFill>
                  <a:srgbClr val="002060"/>
                </a:solidFill>
              </a:rPr>
              <a:t>správnost posiluje image komunikujícího.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Jazykové </a:t>
            </a:r>
            <a:r>
              <a:rPr lang="cs-CZ" sz="1600" b="1" dirty="0">
                <a:solidFill>
                  <a:srgbClr val="002060"/>
                </a:solidFill>
              </a:rPr>
              <a:t>příručky pomáhají zkvalitnit jazykový a </a:t>
            </a:r>
            <a:r>
              <a:rPr lang="cs-CZ" sz="1600" b="1" dirty="0" smtClean="0">
                <a:solidFill>
                  <a:srgbClr val="002060"/>
                </a:solidFill>
              </a:rPr>
              <a:t>výkladový </a:t>
            </a:r>
            <a:r>
              <a:rPr lang="cs-CZ" sz="1600" b="1" dirty="0">
                <a:solidFill>
                  <a:srgbClr val="002060"/>
                </a:solidFill>
              </a:rPr>
              <a:t>styl psaného i mluveného projevu</a:t>
            </a:r>
            <a:r>
              <a:rPr lang="cs-CZ" sz="1600" b="1" dirty="0" smtClean="0">
                <a:solidFill>
                  <a:srgbClr val="002060"/>
                </a:solidFill>
              </a:rPr>
              <a:t>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Chceme-li </a:t>
            </a:r>
            <a:r>
              <a:rPr lang="cs-CZ" sz="1600" b="1" dirty="0">
                <a:solidFill>
                  <a:srgbClr val="002060"/>
                </a:solidFill>
              </a:rPr>
              <a:t>se vyvarovat chyb, potřebujeme </a:t>
            </a:r>
            <a:r>
              <a:rPr lang="cs-CZ" sz="1600" b="1" dirty="0" smtClean="0">
                <a:solidFill>
                  <a:srgbClr val="002060"/>
                </a:solidFill>
              </a:rPr>
              <a:t>sledovat </a:t>
            </a:r>
            <a:r>
              <a:rPr lang="cs-CZ" sz="1600" b="1" dirty="0">
                <a:solidFill>
                  <a:srgbClr val="002060"/>
                </a:solidFill>
              </a:rPr>
              <a:t>pět věcí – s kým mluvíme, o kom, jak, kdy a kde.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Použití </a:t>
            </a:r>
            <a:r>
              <a:rPr lang="cs-CZ" sz="1600" b="1" dirty="0">
                <a:solidFill>
                  <a:srgbClr val="002060"/>
                </a:solidFill>
              </a:rPr>
              <a:t>bohatého živého jazyka projev podbarví a odliší.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Dobrý </a:t>
            </a:r>
            <a:r>
              <a:rPr lang="cs-CZ" sz="1600" b="1" dirty="0">
                <a:solidFill>
                  <a:srgbClr val="002060"/>
                </a:solidFill>
              </a:rPr>
              <a:t>rétor zbavuje posluchače nudy – mimo jiné i jazykem, který používá. Mluví-li kultivovaně a nezaměnitelně, bohatě a neotřele, vyzývavě i jemně, jazyk vypovídá o úrovni svého nositele.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Čeština </a:t>
            </a:r>
          </a:p>
          <a:p>
            <a:r>
              <a:rPr lang="pl-PL" sz="3000" b="1" dirty="0" smtClean="0">
                <a:solidFill>
                  <a:schemeClr val="bg1"/>
                </a:solidFill>
              </a:rPr>
              <a:t>jako nástroj komunikace </a:t>
            </a:r>
          </a:p>
          <a:p>
            <a:r>
              <a:rPr lang="pl-PL" sz="3000" b="1" dirty="0" smtClean="0">
                <a:solidFill>
                  <a:schemeClr val="bg1"/>
                </a:solidFill>
              </a:rPr>
              <a:t>v českém prostředí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604568" cy="3666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Specifika češtiny a jazyková správnost jako součást image komunikujícího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Jazykové normy, jazykové příručky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 jazykové problémy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Stylistika a stylistické prostředky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Lexikální stránka jazyka (anglicismy, profesionalismy, termíny)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Aspekty komunikační situace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Zápis slova (</a:t>
            </a:r>
            <a:r>
              <a:rPr lang="cs-CZ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caudex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3077456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7632" y="540454"/>
            <a:ext cx="3627755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smtClean="0">
                <a:solidFill>
                  <a:schemeClr val="bg1">
                    <a:lumMod val="95000"/>
                  </a:schemeClr>
                </a:solidFill>
              </a:rPr>
              <a:t>ČEŠTINA </a:t>
            </a:r>
            <a:endParaRPr lang="cs-CZ" sz="30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dirty="0" smtClean="0">
                <a:solidFill>
                  <a:schemeClr val="bg1">
                    <a:lumMod val="95000"/>
                  </a:schemeClr>
                </a:solidFill>
              </a:rPr>
              <a:t>JAKO NÁSTROJ KOMUNIKACE </a:t>
            </a:r>
          </a:p>
          <a:p>
            <a:pPr lvl="0"/>
            <a:r>
              <a:rPr lang="cs-CZ" sz="3000" b="1" dirty="0" smtClean="0">
                <a:solidFill>
                  <a:schemeClr val="bg1">
                    <a:lumMod val="95000"/>
                  </a:schemeClr>
                </a:solidFill>
              </a:rPr>
              <a:t>V ČESKÉM PROSTŘEDÍ</a:t>
            </a:r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12823"/>
            <a:ext cx="3536308" cy="2546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  <a:endParaRPr lang="cs-CZ" sz="1400" dirty="0"/>
          </a:p>
          <a:p>
            <a:r>
              <a:rPr lang="cs-CZ" sz="1400" dirty="0">
                <a:solidFill>
                  <a:srgbClr val="002060"/>
                </a:solidFill>
              </a:rPr>
              <a:t>Vysvětlit specifika češtiny jako mateřského jazyka.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Demonstrovat </a:t>
            </a:r>
            <a:r>
              <a:rPr lang="cs-CZ" sz="1400" dirty="0">
                <a:solidFill>
                  <a:srgbClr val="002060"/>
                </a:solidFill>
              </a:rPr>
              <a:t>jazykovou správnost jako součást image komunikujícího.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Strukturovat </a:t>
            </a:r>
            <a:r>
              <a:rPr lang="cs-CZ" sz="1400" dirty="0">
                <a:solidFill>
                  <a:srgbClr val="002060"/>
                </a:solidFill>
              </a:rPr>
              <a:t>jazykové normy.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Používat </a:t>
            </a:r>
            <a:r>
              <a:rPr lang="cs-CZ" sz="1400" dirty="0">
                <a:solidFill>
                  <a:srgbClr val="002060"/>
                </a:solidFill>
              </a:rPr>
              <a:t>jazykové příručky.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Aplikovat </a:t>
            </a:r>
            <a:r>
              <a:rPr lang="cs-CZ" sz="1400" dirty="0">
                <a:solidFill>
                  <a:srgbClr val="002060"/>
                </a:solidFill>
              </a:rPr>
              <a:t>aktivní slovní zásobu.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Modifikovat </a:t>
            </a:r>
            <a:r>
              <a:rPr lang="cs-CZ" sz="1400" dirty="0">
                <a:solidFill>
                  <a:srgbClr val="002060"/>
                </a:solidFill>
              </a:rPr>
              <a:t>stylistické prostředky. </a:t>
            </a: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Specifika češtiny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0209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Jazyk je systém psaných a mluvených znaků, který slouží k výměně a vyrovnání obsahů lidského vědomí k dorozumívání a myšlení.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Lidé </a:t>
            </a:r>
            <a:r>
              <a:rPr lang="cs-CZ" dirty="0"/>
              <a:t>se mezi sebou dorozumívají konkrétním jazykem.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Metajazyk </a:t>
            </a:r>
            <a:r>
              <a:rPr lang="cs-CZ" dirty="0"/>
              <a:t>tvoří názory odborníků na jazyk a jazykovědnou terminologii. </a:t>
            </a:r>
            <a:endParaRPr lang="cs-CZ" dirty="0" smtClean="0"/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Čeština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patří mezi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indoevropské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jazyky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slovanské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jazyky =&gt;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západoslovanské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jazyky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(slovenština, polština a lužická srbština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Spisovná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čeština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 používá pro oficiální styk s úřady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Nespisovná čeština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 používá jako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nářečí, slang, vulgarity a argoty. </a:t>
            </a:r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J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azyková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správnost jako součást image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komunikujícího</a:t>
            </a:r>
            <a:b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0209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</a:endParaRPr>
          </a:p>
          <a:p>
            <a:pPr algn="just"/>
            <a:r>
              <a:rPr lang="cs-CZ" dirty="0"/>
              <a:t>Mluva je souhrnem výrazových prostředků užívaných v určitém sociálním </a:t>
            </a:r>
            <a:r>
              <a:rPr lang="cs-CZ" dirty="0" smtClean="0"/>
              <a:t>prostředí.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Mluva formuje </a:t>
            </a:r>
            <a:r>
              <a:rPr lang="cs-CZ" dirty="0"/>
              <a:t>image komunikujícího jako součást jeho </a:t>
            </a:r>
            <a:r>
              <a:rPr lang="cs-CZ" b="1" dirty="0"/>
              <a:t>jazykové kultury</a:t>
            </a:r>
            <a:r>
              <a:rPr lang="cs-CZ" dirty="0" smtClean="0"/>
              <a:t>.</a:t>
            </a:r>
            <a:r>
              <a:rPr lang="cs-CZ" dirty="0"/>
              <a:t>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Nejde </a:t>
            </a:r>
            <a:r>
              <a:rPr lang="cs-CZ" dirty="0"/>
              <a:t>pouze o </a:t>
            </a:r>
            <a:r>
              <a:rPr lang="cs-CZ" b="1" dirty="0"/>
              <a:t>jazykovou </a:t>
            </a:r>
            <a:r>
              <a:rPr lang="cs-CZ" b="1" dirty="0" smtClean="0"/>
              <a:t>správnost</a:t>
            </a:r>
            <a:r>
              <a:rPr lang="cs-CZ" dirty="0" smtClean="0"/>
              <a:t>, </a:t>
            </a:r>
            <a:r>
              <a:rPr lang="cs-CZ" dirty="0"/>
              <a:t>ale i vhodnost, přiměřenost vzhledem k adresátovi, srozumitelnost, působivost, pestrost a originalitu komunikace.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Image </a:t>
            </a:r>
            <a:r>
              <a:rPr lang="cs-CZ" dirty="0"/>
              <a:t>komunikujícího je součástí celonárodní </a:t>
            </a:r>
            <a:r>
              <a:rPr lang="cs-CZ" dirty="0" smtClean="0"/>
              <a:t>kultury.</a:t>
            </a:r>
            <a:r>
              <a:rPr lang="cs-CZ" dirty="0"/>
              <a:t>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Analogií </a:t>
            </a:r>
            <a:r>
              <a:rPr lang="cs-CZ" dirty="0"/>
              <a:t>bohatého jazyka </a:t>
            </a:r>
            <a:r>
              <a:rPr lang="cs-CZ" dirty="0" smtClean="0"/>
              <a:t>komunikujícího </a:t>
            </a:r>
            <a:r>
              <a:rPr lang="cs-CZ" dirty="0"/>
              <a:t>je </a:t>
            </a:r>
            <a:r>
              <a:rPr lang="cs-CZ" b="1" dirty="0"/>
              <a:t>transakční </a:t>
            </a:r>
            <a:r>
              <a:rPr lang="cs-CZ" dirty="0"/>
              <a:t>pojetí komunikace. </a:t>
            </a:r>
          </a:p>
        </p:txBody>
      </p:sp>
    </p:spTree>
    <p:extLst>
      <p:ext uri="{BB962C8B-B14F-4D97-AF65-F5344CB8AC3E}">
        <p14:creationId xmlns:p14="http://schemas.microsoft.com/office/powerpoint/2010/main" val="299818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Jazykové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normy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184" y="680655"/>
            <a:ext cx="82892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Jazyková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norma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soubor jazykových prostředků, které jsou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jazykovým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společenstvím pravidelně užívány a považovány za závazné.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/>
              <a:t>Spisovná </a:t>
            </a:r>
            <a:r>
              <a:rPr lang="cs-CZ" b="1" dirty="0"/>
              <a:t>norma </a:t>
            </a:r>
            <a:r>
              <a:rPr lang="cs-CZ" dirty="0"/>
              <a:t>je kritériem jazykové správnosti</a:t>
            </a:r>
            <a:r>
              <a:rPr lang="cs-CZ" dirty="0" smtClean="0"/>
              <a:t>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Spisovná </a:t>
            </a:r>
            <a:r>
              <a:rPr lang="cs-CZ" b="1" dirty="0"/>
              <a:t>norma je předmětem péče lingvistů</a:t>
            </a:r>
            <a:r>
              <a:rPr lang="cs-CZ" b="1" dirty="0" smtClean="0"/>
              <a:t>.</a:t>
            </a:r>
          </a:p>
          <a:p>
            <a:pPr algn="just"/>
            <a:r>
              <a:rPr lang="cs-CZ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805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Jazykové příručky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184" y="680655"/>
            <a:ext cx="82892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 </a:t>
            </a:r>
          </a:p>
          <a:p>
            <a:pPr algn="just"/>
            <a:r>
              <a:rPr lang="cs-CZ" b="1" dirty="0"/>
              <a:t>Jazykové příručky češtiny </a:t>
            </a:r>
            <a:r>
              <a:rPr lang="cs-CZ" dirty="0"/>
              <a:t>jsou rozděleny na </a:t>
            </a:r>
            <a:r>
              <a:rPr lang="cs-CZ" b="1" dirty="0"/>
              <a:t>gramatické </a:t>
            </a:r>
            <a:r>
              <a:rPr lang="cs-CZ" b="1" dirty="0" smtClean="0"/>
              <a:t>příručky</a:t>
            </a:r>
            <a:r>
              <a:rPr lang="cs-CZ" dirty="0" smtClean="0"/>
              <a:t>,</a:t>
            </a:r>
          </a:p>
          <a:p>
            <a:pPr algn="just"/>
            <a:r>
              <a:rPr lang="cs-CZ" dirty="0"/>
              <a:t>k</a:t>
            </a:r>
            <a:r>
              <a:rPr lang="cs-CZ" dirty="0" smtClean="0"/>
              <a:t>e kterým patří: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Příruční </a:t>
            </a:r>
            <a:r>
              <a:rPr lang="cs-CZ" dirty="0"/>
              <a:t>mluvnice </a:t>
            </a:r>
            <a:r>
              <a:rPr lang="cs-CZ" dirty="0" smtClean="0"/>
              <a:t>češtiny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Pravidla </a:t>
            </a:r>
            <a:r>
              <a:rPr lang="cs-CZ" dirty="0"/>
              <a:t>českého </a:t>
            </a:r>
            <a:r>
              <a:rPr lang="cs-CZ" dirty="0" smtClean="0"/>
              <a:t>pravopisu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Česká mluvnice češtiny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Příruční mluvnice </a:t>
            </a:r>
            <a:r>
              <a:rPr lang="cs-CZ" dirty="0"/>
              <a:t>češtiny </a:t>
            </a:r>
            <a:endParaRPr lang="cs-CZ" dirty="0" smtClean="0"/>
          </a:p>
          <a:p>
            <a:pPr algn="just"/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Retrográdní </a:t>
            </a:r>
            <a:r>
              <a:rPr lang="cs-CZ" dirty="0"/>
              <a:t>slovník jazyka </a:t>
            </a:r>
            <a:r>
              <a:rPr lang="cs-CZ" dirty="0" smtClean="0"/>
              <a:t>českého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Teorií </a:t>
            </a:r>
            <a:r>
              <a:rPr lang="cs-CZ" dirty="0"/>
              <a:t>a praxí vytváření slovníků se zabývá </a:t>
            </a:r>
            <a:r>
              <a:rPr lang="cs-CZ" b="1" dirty="0"/>
              <a:t>lexikografie.</a:t>
            </a:r>
          </a:p>
          <a:p>
            <a:endParaRPr lang="cs-CZ" dirty="0" smtClean="0"/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962436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Jazykové slovníky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184" y="680655"/>
            <a:ext cx="82892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just"/>
            <a:r>
              <a:rPr lang="cs-CZ" dirty="0" smtClean="0"/>
              <a:t>Druhým </a:t>
            </a:r>
            <a:r>
              <a:rPr lang="cs-CZ" dirty="0"/>
              <a:t>typem jazykových příruček jsou </a:t>
            </a:r>
            <a:r>
              <a:rPr lang="cs-CZ" b="1" dirty="0"/>
              <a:t>jazykové </a:t>
            </a:r>
            <a:r>
              <a:rPr lang="cs-CZ" b="1" dirty="0" smtClean="0"/>
              <a:t>slovníky</a:t>
            </a:r>
            <a:r>
              <a:rPr lang="cs-CZ" dirty="0" smtClean="0"/>
              <a:t>,</a:t>
            </a:r>
          </a:p>
          <a:p>
            <a:pPr algn="just"/>
            <a:r>
              <a:rPr lang="cs-CZ" dirty="0"/>
              <a:t>k</a:t>
            </a:r>
            <a:r>
              <a:rPr lang="cs-CZ" dirty="0" smtClean="0"/>
              <a:t>e kterým patří: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výkladové </a:t>
            </a:r>
            <a:r>
              <a:rPr lang="cs-CZ" dirty="0"/>
              <a:t>(Slovník spisovné češtiny pro školu a veřejnost a </a:t>
            </a:r>
            <a:r>
              <a:rPr lang="cs-CZ" dirty="0" smtClean="0"/>
              <a:t>Slovník </a:t>
            </a:r>
            <a:r>
              <a:rPr lang="cs-CZ" dirty="0"/>
              <a:t>spisovného jazyka českého</a:t>
            </a:r>
            <a:r>
              <a:rPr lang="cs-CZ" dirty="0" smtClean="0"/>
              <a:t>)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pravopisné </a:t>
            </a:r>
            <a:r>
              <a:rPr lang="cs-CZ" dirty="0"/>
              <a:t>(Pravidla českého pravopisu</a:t>
            </a:r>
            <a:r>
              <a:rPr lang="cs-CZ" dirty="0" smtClean="0"/>
              <a:t>)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synonymní </a:t>
            </a:r>
            <a:r>
              <a:rPr lang="cs-CZ" dirty="0"/>
              <a:t>(Slovník českých synonym, Slovník cizích slov, Česko-anglický slovník)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synonymní </a:t>
            </a:r>
            <a:r>
              <a:rPr lang="cs-CZ" dirty="0"/>
              <a:t>(Slovník českých synonym, Slovník cizích slov, Česko-anglický slovník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246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Jazykové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problémy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184" y="680655"/>
            <a:ext cx="82892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just"/>
            <a:r>
              <a:rPr lang="cs-CZ" b="1" dirty="0" smtClean="0"/>
              <a:t>Pravopis </a:t>
            </a:r>
            <a:r>
              <a:rPr lang="cs-CZ" dirty="0"/>
              <a:t>(</a:t>
            </a:r>
            <a:r>
              <a:rPr lang="cs-CZ" i="1" dirty="0"/>
              <a:t>ortografie</a:t>
            </a:r>
            <a:r>
              <a:rPr lang="cs-CZ" dirty="0"/>
              <a:t>) je ustálený způsob záznamu zvukové podoby spisovného jazyka systémem grafických znaků. Obecně bývá uznáván pravopis vyhlášený příslušnou státní nebo vědeckou institucí, významným odborníkem a užívaný významnou skupinou </a:t>
            </a:r>
            <a:r>
              <a:rPr lang="cs-CZ" dirty="0" smtClean="0"/>
              <a:t>uživatelů </a:t>
            </a:r>
            <a:r>
              <a:rPr lang="cs-CZ" dirty="0"/>
              <a:t>jazyka. V rozporu s určitým pravopisem je psaní s chybami nebo užívání jiného </a:t>
            </a:r>
            <a:r>
              <a:rPr lang="cs-CZ" dirty="0" smtClean="0"/>
              <a:t>pravopisu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 </a:t>
            </a:r>
          </a:p>
          <a:p>
            <a:pPr algn="just"/>
            <a:r>
              <a:rPr lang="cs-CZ" b="1" dirty="0" smtClean="0"/>
              <a:t>Ortoepie </a:t>
            </a:r>
            <a:r>
              <a:rPr lang="cs-CZ" dirty="0"/>
              <a:t>je správná výslovnost jako důležitá součást jak hovorového, tak spisovného jazyka. Kodifikace správné výslovnosti je udržována jazykovědci a lektory rétoriky na </a:t>
            </a:r>
            <a:r>
              <a:rPr lang="cs-CZ" dirty="0" smtClean="0"/>
              <a:t>hereckých </a:t>
            </a:r>
            <a:r>
              <a:rPr lang="cs-CZ" dirty="0"/>
              <a:t>školách. Velkou tradici má právě jevištní řeč. Popisem vad řeči a cestami k jejich nápravě se zabývá se </a:t>
            </a:r>
            <a:r>
              <a:rPr lang="cs-CZ" b="1" dirty="0"/>
              <a:t>logopedie</a:t>
            </a:r>
            <a:r>
              <a:rPr lang="cs-CZ" dirty="0"/>
              <a:t>. Okruh práce logopeda je však širší (celková náprava řeči, řešení poruch řeči, včetně mutismu a koktavosti). </a:t>
            </a:r>
            <a:r>
              <a:rPr lang="cs-CZ" b="1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65965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1196</Words>
  <Application>Microsoft Office PowerPoint</Application>
  <PresentationFormat>Předvádění na obrazovce (16:9)</PresentationFormat>
  <Paragraphs>209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SLU</vt:lpstr>
      <vt:lpstr>Název prezentace</vt:lpstr>
      <vt:lpstr>Prezentace aplikace PowerPoint</vt:lpstr>
      <vt:lpstr>Prezentace aplikace PowerPoint</vt:lpstr>
      <vt:lpstr>Specifika češtiny   </vt:lpstr>
      <vt:lpstr>Jazyková správnost jako součást image komunikujícího  </vt:lpstr>
      <vt:lpstr>Jazykové normy</vt:lpstr>
      <vt:lpstr>Jazykové příručky</vt:lpstr>
      <vt:lpstr>Jazykové slovníky</vt:lpstr>
      <vt:lpstr>Jazykové problémy</vt:lpstr>
      <vt:lpstr>Jazykové problémy</vt:lpstr>
      <vt:lpstr>Stylistika a stylistické prostředky </vt:lpstr>
      <vt:lpstr>Lexikologie jako lingvistická disciplína  </vt:lpstr>
      <vt:lpstr>Lexikální stránka jazyka  </vt:lpstr>
      <vt:lpstr>Aktivní a pasivní slovní zásoba  </vt:lpstr>
      <vt:lpstr>Složky komunikační situace </vt:lpstr>
      <vt:lpstr>Další aspekty komunikační situace </vt:lpstr>
      <vt:lpstr>Zápis slova (caudex)</vt:lpstr>
      <vt:lpstr>Způsoby zápisu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72</cp:revision>
  <cp:lastPrinted>2018-03-27T09:30:31Z</cp:lastPrinted>
  <dcterms:created xsi:type="dcterms:W3CDTF">2016-07-06T15:42:34Z</dcterms:created>
  <dcterms:modified xsi:type="dcterms:W3CDTF">2018-04-21T08:11:20Z</dcterms:modified>
</cp:coreProperties>
</file>