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58" r:id="rId4"/>
    <p:sldId id="289" r:id="rId5"/>
    <p:sldId id="283" r:id="rId6"/>
    <p:sldId id="290" r:id="rId7"/>
    <p:sldId id="291" r:id="rId8"/>
    <p:sldId id="292" r:id="rId9"/>
    <p:sldId id="293" r:id="rId10"/>
    <p:sldId id="294" r:id="rId11"/>
    <p:sldId id="298" r:id="rId12"/>
    <p:sldId id="284" r:id="rId13"/>
    <p:sldId id="295" r:id="rId14"/>
    <p:sldId id="285" r:id="rId15"/>
    <p:sldId id="286" r:id="rId16"/>
    <p:sldId id="296" r:id="rId17"/>
    <p:sldId id="287" r:id="rId18"/>
    <p:sldId id="297" r:id="rId19"/>
    <p:sldId id="281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50" y="5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868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KOMUNIKAČNÍ</a:t>
            </a:r>
            <a:r>
              <a:rPr lang="cs-CZ" sz="16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DOVEDNOSTI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Mgr. Dagmar Svobodová,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P</a:t>
            </a:r>
            <a:r>
              <a:rPr lang="cs-CZ" b="1" dirty="0" smtClean="0">
                <a:solidFill>
                  <a:srgbClr val="002060"/>
                </a:solidFill>
              </a:rPr>
              <a:t>roblémy spojené se sociálním vnímáním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5226"/>
            <a:ext cx="770485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Sociální </a:t>
            </a:r>
            <a:r>
              <a:rPr lang="cs-CZ" dirty="0"/>
              <a:t>vnímání má subjektivní charakter. Není pouze racionální, ale jsou v něm specifika různých problémů a chyb.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/>
              <a:t>Efekt sympatie </a:t>
            </a:r>
            <a:r>
              <a:rPr lang="cs-CZ" dirty="0"/>
              <a:t>vzniká, když jsou sympatičtí jedinci protěžování.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Efekt antipatie </a:t>
            </a:r>
            <a:r>
              <a:rPr lang="cs-CZ" dirty="0"/>
              <a:t>vzniká, když jsou nesympatičtí jedinci podhodnocováni. 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Sériový </a:t>
            </a:r>
            <a:r>
              <a:rPr lang="cs-CZ" b="1" dirty="0"/>
              <a:t>efekt </a:t>
            </a:r>
            <a:r>
              <a:rPr lang="cs-CZ" dirty="0"/>
              <a:t>vzniká, když vlivem mnoha vjemů dochází k otupělosti </a:t>
            </a:r>
            <a:r>
              <a:rPr lang="cs-CZ" dirty="0" smtClean="0"/>
              <a:t>vnímajícího </a:t>
            </a:r>
            <a:r>
              <a:rPr lang="cs-CZ" dirty="0"/>
              <a:t>a přestává rozlišovat. </a:t>
            </a:r>
          </a:p>
          <a:p>
            <a:pPr algn="just"/>
            <a:endParaRPr lang="cs-CZ" dirty="0" smtClean="0"/>
          </a:p>
          <a:p>
            <a:pPr algn="just"/>
            <a:endParaRPr lang="cs-CZ" b="1" dirty="0" smtClean="0"/>
          </a:p>
          <a:p>
            <a:endParaRPr lang="cs-CZ" b="1" dirty="0" smtClean="0"/>
          </a:p>
          <a:p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59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P</a:t>
            </a:r>
            <a:r>
              <a:rPr lang="cs-CZ" b="1" dirty="0" smtClean="0">
                <a:solidFill>
                  <a:srgbClr val="002060"/>
                </a:solidFill>
              </a:rPr>
              <a:t>roblémy spojené se sociálním vnímáním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5226"/>
            <a:ext cx="770485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Sociální </a:t>
            </a:r>
            <a:r>
              <a:rPr lang="cs-CZ" dirty="0"/>
              <a:t>vnímání má subjektivní charakter. Není pouze racionální, ale jsou v něm specifika různých problémů a chyb.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pPr algn="just"/>
            <a:r>
              <a:rPr lang="cs-CZ" b="1" dirty="0"/>
              <a:t>Efekt mírnosti </a:t>
            </a:r>
            <a:r>
              <a:rPr lang="cs-CZ" dirty="0"/>
              <a:t>je důsledkem přehlížení drobných nedostatků a přeceňování drobných úspěchů.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Předčasná </a:t>
            </a:r>
            <a:r>
              <a:rPr lang="cs-CZ" b="1" dirty="0"/>
              <a:t>generalizace </a:t>
            </a:r>
            <a:r>
              <a:rPr lang="cs-CZ" dirty="0"/>
              <a:t>vzniká, když se vnímající nechá ovlivnit podněty na-tolik, že je zobecňuje na všechny další projevy chování. </a:t>
            </a:r>
          </a:p>
          <a:p>
            <a:pPr algn="just"/>
            <a:endParaRPr lang="cs-CZ" dirty="0"/>
          </a:p>
          <a:p>
            <a:pPr algn="just"/>
            <a:r>
              <a:rPr lang="cs-CZ" b="1" dirty="0" err="1" smtClean="0"/>
              <a:t>Dialela</a:t>
            </a:r>
            <a:r>
              <a:rPr lang="cs-CZ" b="1" dirty="0" smtClean="0"/>
              <a:t> </a:t>
            </a:r>
            <a:r>
              <a:rPr lang="cs-CZ" dirty="0"/>
              <a:t>vzniká tam, kde podle jedné pozitivní nebo negativní vlastnosti </a:t>
            </a:r>
            <a:endParaRPr lang="cs-CZ" dirty="0" smtClean="0"/>
          </a:p>
          <a:p>
            <a:pPr algn="just"/>
            <a:r>
              <a:rPr lang="cs-CZ" dirty="0" smtClean="0"/>
              <a:t>usuzujeme </a:t>
            </a:r>
            <a:r>
              <a:rPr lang="cs-CZ" dirty="0"/>
              <a:t>na jiné vlastnosti. </a:t>
            </a:r>
          </a:p>
          <a:p>
            <a:pPr algn="just"/>
            <a:endParaRPr lang="cs-CZ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162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Komunikační šumy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78843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Komunikační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šum je všechno, co doprovází, narušuje a zkresluje plynulý komunikační systém.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Jedná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se o překážku příjmu sdělení v podobě, v jaké podle záměru mluvčího mělo být přijato.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Šum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může být v komunikačním systému přítomen v takové míře, že přijaté sdělení není totožné se sdělením vyslaným.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Celé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sdělení může být odlišně chápáno různými lidmi, a někdy komunikátor může úmyslně sdělení zamlžovat.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Vlivy komunikačních šumů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78843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/>
              <a:t>Z uvedených důvodů bojujeme s vlivy </a:t>
            </a:r>
            <a:endParaRPr lang="cs-CZ" dirty="0" smtClean="0"/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f</a:t>
            </a:r>
            <a:r>
              <a:rPr lang="cs-CZ" b="1" dirty="0" smtClean="0"/>
              <a:t>yzikálního</a:t>
            </a:r>
            <a:r>
              <a:rPr lang="cs-CZ" dirty="0" smtClean="0"/>
              <a:t> (vnější prostředí)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sémantického </a:t>
            </a:r>
            <a:r>
              <a:rPr lang="cs-CZ" dirty="0" smtClean="0"/>
              <a:t>(obsah podle jazyka)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psychologického </a:t>
            </a:r>
            <a:r>
              <a:rPr lang="cs-CZ" dirty="0" smtClean="0"/>
              <a:t>(emoční stav)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odstraňováním </a:t>
            </a:r>
            <a:r>
              <a:rPr lang="cs-CZ" dirty="0"/>
              <a:t>a zmenšováním zdrojů fyzikálního šumu, ujasňováním významu sdělení a snahou porozumět názorům druhých.</a:t>
            </a: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943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Komunikační hry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-659904"/>
            <a:ext cx="83164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Zásady komunikační hry jako metody k rozvoji komunikačních dovedností: </a:t>
            </a: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1) Motivovat účastníky k zlepšování komunikačních dovedností. </a:t>
            </a:r>
          </a:p>
          <a:p>
            <a:pPr marL="342900" indent="-342900" algn="just">
              <a:buAutoNum type="arabicParenR"/>
            </a:pP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2) Jasně a přesně ilustrovat žádoucí komunikační dovednost. </a:t>
            </a: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3) Umožnit účastníkovi zapojení a zážitek vyzkoušet si komunikační dovednost. </a:t>
            </a: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4) Poskytnout zpětnou vazbu na výkon během výcviku komunikační dovednosti. </a:t>
            </a: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5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Trénovanou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komunikační dovednost rozdělit na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prvky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, které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postupně procvičujeme.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6) Objasnit jakýkoliv problém, který s výcvikem komunikační dovednosti souvisí.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7) Umožnit účastníkovi transfer naučené komunikační dovednosti do jiných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situací. 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Zpětná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vazba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71550"/>
            <a:ext cx="79563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</a:rPr>
              <a:t>Charakter </a:t>
            </a:r>
            <a:r>
              <a:rPr lang="cs-CZ" dirty="0">
                <a:solidFill>
                  <a:srgbClr val="000000"/>
                </a:solidFill>
              </a:rPr>
              <a:t>zpětné vazby závisí na druhu a obsahu sdělení. </a:t>
            </a:r>
            <a:endParaRPr lang="cs-CZ" dirty="0" smtClean="0">
              <a:solidFill>
                <a:srgbClr val="000000"/>
              </a:solidFill>
            </a:endParaRPr>
          </a:p>
          <a:p>
            <a:pPr algn="just"/>
            <a:endParaRPr lang="cs-CZ" dirty="0" smtClean="0">
              <a:solidFill>
                <a:srgbClr val="000000"/>
              </a:solidFill>
            </a:endParaRPr>
          </a:p>
          <a:p>
            <a:pPr algn="just"/>
            <a:r>
              <a:rPr lang="cs-CZ" b="1" dirty="0" smtClean="0"/>
              <a:t>Pozitivní</a:t>
            </a:r>
            <a:r>
              <a:rPr lang="cs-CZ" dirty="0" smtClean="0"/>
              <a:t> </a:t>
            </a:r>
            <a:r>
              <a:rPr lang="cs-CZ" dirty="0"/>
              <a:t>zpětná vazba podněcuje jejího příjemce opakovaně komunikovat způsobem, který je efektivní.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Negativní</a:t>
            </a:r>
            <a:r>
              <a:rPr lang="cs-CZ" dirty="0" smtClean="0"/>
              <a:t> </a:t>
            </a:r>
            <a:r>
              <a:rPr lang="cs-CZ" dirty="0"/>
              <a:t>provokující zpětná vazba jedinci umožní přestat dělat stejnou chybu.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obou případech má příjemce zpětné vazby možnost začít komunikovat efektivněji, což se promítá do jeho vyšší sebedůvěry. </a:t>
            </a:r>
            <a:endParaRPr lang="cs-CZ" dirty="0" smtClean="0"/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51434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Funkce zpětné vazby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71550"/>
            <a:ext cx="79563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Klíčem </a:t>
            </a:r>
            <a:r>
              <a:rPr lang="cs-CZ" dirty="0"/>
              <a:t>k úspěchu je docílit, aby zpětná vazba byla </a:t>
            </a:r>
            <a:r>
              <a:rPr lang="cs-CZ" b="1" dirty="0"/>
              <a:t>produktivní</a:t>
            </a:r>
            <a:r>
              <a:rPr lang="cs-CZ" dirty="0" smtClean="0"/>
              <a:t>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Druhy </a:t>
            </a:r>
            <a:r>
              <a:rPr lang="cs-CZ" dirty="0" smtClean="0"/>
              <a:t>zpětné vazby rozlišujeme podle funkce, kterou plní.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1) </a:t>
            </a:r>
            <a:r>
              <a:rPr lang="cs-CZ" b="1" dirty="0" smtClean="0"/>
              <a:t>Regulační</a:t>
            </a:r>
            <a:r>
              <a:rPr lang="cs-CZ" dirty="0" smtClean="0"/>
              <a:t> </a:t>
            </a:r>
            <a:r>
              <a:rPr lang="cs-CZ" dirty="0"/>
              <a:t>zpětná </a:t>
            </a:r>
            <a:r>
              <a:rPr lang="cs-CZ" dirty="0" smtClean="0"/>
              <a:t>vazba</a:t>
            </a:r>
          </a:p>
          <a:p>
            <a:pPr algn="just"/>
            <a:r>
              <a:rPr lang="cs-CZ" dirty="0" smtClean="0"/>
              <a:t> </a:t>
            </a:r>
            <a:r>
              <a:rPr lang="cs-CZ" dirty="0"/>
              <a:t>	</a:t>
            </a:r>
          </a:p>
          <a:p>
            <a:pPr algn="just"/>
            <a:r>
              <a:rPr lang="cs-CZ" dirty="0" smtClean="0"/>
              <a:t>2) </a:t>
            </a:r>
            <a:r>
              <a:rPr lang="cs-CZ" b="1" dirty="0" smtClean="0"/>
              <a:t>Poznávací</a:t>
            </a:r>
            <a:r>
              <a:rPr lang="cs-CZ" dirty="0" smtClean="0"/>
              <a:t> </a:t>
            </a:r>
            <a:r>
              <a:rPr lang="cs-CZ" dirty="0"/>
              <a:t>zpětná </a:t>
            </a:r>
            <a:r>
              <a:rPr lang="cs-CZ" dirty="0" smtClean="0"/>
              <a:t>vazba</a:t>
            </a:r>
          </a:p>
          <a:p>
            <a:pPr algn="just"/>
            <a:r>
              <a:rPr lang="cs-CZ" dirty="0" smtClean="0"/>
              <a:t> </a:t>
            </a:r>
            <a:r>
              <a:rPr lang="cs-CZ" dirty="0"/>
              <a:t>	</a:t>
            </a:r>
          </a:p>
          <a:p>
            <a:pPr algn="just"/>
            <a:r>
              <a:rPr lang="cs-CZ" dirty="0" smtClean="0"/>
              <a:t>3) </a:t>
            </a:r>
            <a:r>
              <a:rPr lang="cs-CZ" b="1" dirty="0" smtClean="0"/>
              <a:t>Podpůrná</a:t>
            </a:r>
            <a:r>
              <a:rPr lang="cs-CZ" dirty="0" smtClean="0"/>
              <a:t> </a:t>
            </a:r>
            <a:r>
              <a:rPr lang="cs-CZ" dirty="0"/>
              <a:t>zpětná vazba </a:t>
            </a:r>
            <a:endParaRPr lang="cs-CZ" dirty="0" smtClean="0"/>
          </a:p>
          <a:p>
            <a:pPr algn="just"/>
            <a:r>
              <a:rPr lang="cs-CZ" dirty="0"/>
              <a:t>	</a:t>
            </a:r>
          </a:p>
          <a:p>
            <a:pPr algn="just"/>
            <a:r>
              <a:rPr lang="cs-CZ" dirty="0" smtClean="0"/>
              <a:t>4) </a:t>
            </a:r>
            <a:r>
              <a:rPr lang="cs-CZ" b="1" dirty="0" smtClean="0"/>
              <a:t>Inspirující</a:t>
            </a:r>
            <a:r>
              <a:rPr lang="cs-CZ" dirty="0" smtClean="0"/>
              <a:t> </a:t>
            </a:r>
            <a:r>
              <a:rPr lang="cs-CZ" dirty="0"/>
              <a:t>zpětná vazba 	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267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Postoje v komunikaci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699746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Zafixování </a:t>
            </a:r>
            <a:r>
              <a:rPr lang="cs-CZ" dirty="0"/>
              <a:t>určitého způsobu vnímání má charakter </a:t>
            </a:r>
            <a:r>
              <a:rPr lang="cs-CZ" b="1" dirty="0"/>
              <a:t>postoje</a:t>
            </a:r>
            <a:r>
              <a:rPr lang="cs-CZ" dirty="0" smtClean="0"/>
              <a:t>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Přesnost </a:t>
            </a:r>
            <a:r>
              <a:rPr lang="cs-CZ" dirty="0"/>
              <a:t>při sociálním vnímání ovlivňuje několik faktorů.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Psychická </a:t>
            </a:r>
            <a:r>
              <a:rPr lang="cs-CZ" b="1" dirty="0"/>
              <a:t>afinita </a:t>
            </a:r>
            <a:r>
              <a:rPr lang="cs-CZ" dirty="0"/>
              <a:t>mezi </a:t>
            </a:r>
            <a:r>
              <a:rPr lang="cs-CZ" dirty="0" smtClean="0"/>
              <a:t>vnímaným </a:t>
            </a:r>
            <a:r>
              <a:rPr lang="cs-CZ" dirty="0"/>
              <a:t>a vnímajícím je vzájemné porozumění, že jsou na stejné vlnové délce.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Behaviorální </a:t>
            </a:r>
            <a:r>
              <a:rPr lang="cs-CZ" b="1" dirty="0"/>
              <a:t>manifestace projevů chování </a:t>
            </a:r>
            <a:r>
              <a:rPr lang="cs-CZ" dirty="0"/>
              <a:t>znamená, že některé projevy chování lze těžko </a:t>
            </a:r>
            <a:r>
              <a:rPr lang="cs-CZ" dirty="0" smtClean="0"/>
              <a:t>odlišovat </a:t>
            </a:r>
            <a:r>
              <a:rPr lang="cs-CZ" dirty="0"/>
              <a:t>a určit tak míru některých lidských vlastností. 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51022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Druhy a komponenty postojů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 komunikaci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699746"/>
            <a:ext cx="77768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algn="just"/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Kognitivní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postoje (komponenty jsou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mínění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názor,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smýšlení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Afektivní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postoje (komponentou je víra) </a:t>
            </a:r>
          </a:p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Konativní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postoje (komponentou jsou předsudky) </a:t>
            </a: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/>
              <a:t>Citlivost </a:t>
            </a:r>
            <a:r>
              <a:rPr lang="cs-CZ" b="1" dirty="0" smtClean="0"/>
              <a:t>lidí při </a:t>
            </a:r>
            <a:r>
              <a:rPr lang="cs-CZ" b="1" dirty="0"/>
              <a:t>sociálním vnímání </a:t>
            </a:r>
            <a:r>
              <a:rPr lang="cs-CZ" dirty="0" smtClean="0"/>
              <a:t>druhých </a:t>
            </a:r>
            <a:r>
              <a:rPr lang="cs-CZ" dirty="0"/>
              <a:t>je individuálně odlišná.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Tréninkem </a:t>
            </a:r>
            <a:r>
              <a:rPr lang="cs-CZ" dirty="0"/>
              <a:t>k rozvoji </a:t>
            </a:r>
            <a:r>
              <a:rPr lang="cs-CZ" dirty="0" smtClean="0"/>
              <a:t>citlivosti </a:t>
            </a:r>
            <a:r>
              <a:rPr lang="cs-CZ" dirty="0"/>
              <a:t>sociálního vnímání může být </a:t>
            </a:r>
            <a:r>
              <a:rPr lang="cs-CZ" b="1" dirty="0"/>
              <a:t>emocionální indukce</a:t>
            </a:r>
            <a:r>
              <a:rPr lang="cs-CZ" dirty="0"/>
              <a:t>.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924537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0" y="1148238"/>
            <a:ext cx="9143999" cy="17927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Komunikační </a:t>
            </a:r>
            <a:r>
              <a:rPr lang="cs-CZ" sz="1600" b="1" dirty="0">
                <a:solidFill>
                  <a:srgbClr val="002060"/>
                </a:solidFill>
              </a:rPr>
              <a:t>bariéry překonávejte pomocí sociálně psychologického výcviku rozvojem sociálního vnímání.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Zamlžování </a:t>
            </a:r>
            <a:r>
              <a:rPr lang="cs-CZ" sz="1600" b="1" dirty="0">
                <a:solidFill>
                  <a:srgbClr val="002060"/>
                </a:solidFill>
              </a:rPr>
              <a:t>podstatných skutečností se lze vyvarovat posilováním </a:t>
            </a:r>
            <a:r>
              <a:rPr lang="cs-CZ" sz="1600" b="1" dirty="0" smtClean="0">
                <a:solidFill>
                  <a:srgbClr val="002060"/>
                </a:solidFill>
              </a:rPr>
              <a:t>důvěryhodnosti </a:t>
            </a:r>
            <a:r>
              <a:rPr lang="cs-CZ" sz="1600" b="1" dirty="0">
                <a:solidFill>
                  <a:srgbClr val="002060"/>
                </a:solidFill>
              </a:rPr>
              <a:t>postojů vnímajících.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Komunikačními </a:t>
            </a:r>
            <a:r>
              <a:rPr lang="cs-CZ" sz="1600" b="1" dirty="0">
                <a:solidFill>
                  <a:srgbClr val="002060"/>
                </a:solidFill>
              </a:rPr>
              <a:t>hrami lze rozvíjet vlastní komunikační dovednosti.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V </a:t>
            </a:r>
            <a:r>
              <a:rPr lang="cs-CZ" sz="1600" b="1" dirty="0">
                <a:solidFill>
                  <a:srgbClr val="002060"/>
                </a:solidFill>
              </a:rPr>
              <a:t>rámci obousměrné komunikace se uplatňuje vybalancovaná zpětná vazba, kterou lze pokládat za produktivní.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Kominikační bariéry a jejich překovávání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385667"/>
            <a:ext cx="3604568" cy="26181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Interní a externí bariéry komunikace 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</a:rPr>
              <a:t>Sociální vnímání a problémy s ním spojené 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Komunikační šumy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Komunikační hry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Zpětná vazba a její funkce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Postoje v komunikaci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dirty="0" smtClean="0">
                <a:solidFill>
                  <a:schemeClr val="bg1">
                    <a:lumMod val="95000"/>
                  </a:schemeClr>
                </a:solidFill>
              </a:rPr>
              <a:t>KOMUNIKAČNÍ BARIÉRY </a:t>
            </a:r>
          </a:p>
          <a:p>
            <a:pPr lvl="0"/>
            <a:r>
              <a:rPr lang="cs-CZ" sz="3000" b="1" dirty="0" smtClean="0">
                <a:solidFill>
                  <a:schemeClr val="bg1">
                    <a:lumMod val="95000"/>
                  </a:schemeClr>
                </a:solidFill>
              </a:rPr>
              <a:t>A JEJICH PŘEKONÁVÁNÍ</a:t>
            </a:r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312823"/>
            <a:ext cx="3464300" cy="290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</a:t>
            </a:r>
            <a:r>
              <a:rPr lang="cs-CZ" sz="1800" b="1" i="1" dirty="0" smtClean="0">
                <a:solidFill>
                  <a:srgbClr val="002060"/>
                </a:solidFill>
              </a:rPr>
              <a:t>:</a:t>
            </a:r>
            <a:endParaRPr lang="cs-CZ" sz="1400" dirty="0"/>
          </a:p>
          <a:p>
            <a:r>
              <a:rPr lang="cs-CZ" sz="1400" dirty="0">
                <a:solidFill>
                  <a:srgbClr val="002060"/>
                </a:solidFill>
              </a:rPr>
              <a:t>Ovlivňovat a řešit komunikační šumy. </a:t>
            </a:r>
          </a:p>
          <a:p>
            <a:r>
              <a:rPr lang="sv-SE" sz="1400" dirty="0" smtClean="0">
                <a:solidFill>
                  <a:srgbClr val="002060"/>
                </a:solidFill>
              </a:rPr>
              <a:t>Odstraňovat </a:t>
            </a:r>
            <a:r>
              <a:rPr lang="sv-SE" sz="1400" dirty="0">
                <a:solidFill>
                  <a:srgbClr val="002060"/>
                </a:solidFill>
              </a:rPr>
              <a:t>interní a externí komunikační bariéry.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Potlačovat </a:t>
            </a:r>
            <a:r>
              <a:rPr lang="cs-CZ" sz="1400" dirty="0">
                <a:solidFill>
                  <a:srgbClr val="002060"/>
                </a:solidFill>
              </a:rPr>
              <a:t>mezikulturní nevšímavost.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Určit </a:t>
            </a:r>
            <a:r>
              <a:rPr lang="cs-CZ" sz="1400" dirty="0">
                <a:solidFill>
                  <a:srgbClr val="002060"/>
                </a:solidFill>
              </a:rPr>
              <a:t>míru osobní citlivosti při sociálním vnímání druhých.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Používat </a:t>
            </a:r>
            <a:r>
              <a:rPr lang="cs-CZ" sz="1400" dirty="0">
                <a:solidFill>
                  <a:srgbClr val="002060"/>
                </a:solidFill>
              </a:rPr>
              <a:t>komunikační hry v různých situacích.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Poskytovat </a:t>
            </a:r>
            <a:r>
              <a:rPr lang="cs-CZ" sz="1400" dirty="0">
                <a:solidFill>
                  <a:srgbClr val="002060"/>
                </a:solidFill>
              </a:rPr>
              <a:t>zpětnou vazbu partnerovi v komunikaci. </a:t>
            </a:r>
          </a:p>
          <a:p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96744" cy="507703"/>
          </a:xfrm>
        </p:spPr>
        <p:txBody>
          <a:bodyPr/>
          <a:lstStyle/>
          <a:p>
            <a:pPr marL="0" indent="0"/>
            <a:r>
              <a:rPr lang="cs-CZ" b="1" dirty="0">
                <a:solidFill>
                  <a:srgbClr val="002060"/>
                </a:solidFill>
              </a:rPr>
              <a:t>Interní </a:t>
            </a:r>
            <a:r>
              <a:rPr lang="cs-CZ" b="1" dirty="0" smtClean="0">
                <a:solidFill>
                  <a:srgbClr val="002060"/>
                </a:solidFill>
              </a:rPr>
              <a:t>bariéry </a:t>
            </a:r>
            <a:r>
              <a:rPr lang="cs-CZ" b="1" dirty="0">
                <a:solidFill>
                  <a:srgbClr val="002060"/>
                </a:solidFill>
              </a:rPr>
              <a:t>komunikace 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7504" y="705226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Interní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bariéry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jsou dány osobnostními problémy komunikujícího.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Interními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bariérami může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být: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1) obava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komunikujícího z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neúspěchu 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2) osobní problémy v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prožívání a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emočním stavu 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3) rozdíly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v komunikační úrovni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partnerů 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4) odlišná mluva 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5) xenofobie 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6) neúcta partnerů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7) špatné naslouchání 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8) nepřipravenost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a nesoustředěnost na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komunikaci 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9) </a:t>
            </a:r>
            <a:r>
              <a:rPr lang="cs-CZ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stereotypizace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10) myšlenkové chyby 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11) kulturní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rozdíly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komunikujících</a:t>
            </a:r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853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96744" cy="507703"/>
          </a:xfrm>
        </p:spPr>
        <p:txBody>
          <a:bodyPr/>
          <a:lstStyle/>
          <a:p>
            <a:pPr marL="0" indent="0"/>
            <a:r>
              <a:rPr lang="cs-CZ" b="1" dirty="0">
                <a:solidFill>
                  <a:srgbClr val="002060"/>
                </a:solidFill>
              </a:rPr>
              <a:t>E</a:t>
            </a:r>
            <a:r>
              <a:rPr lang="cs-CZ" b="1" dirty="0" smtClean="0">
                <a:solidFill>
                  <a:srgbClr val="002060"/>
                </a:solidFill>
              </a:rPr>
              <a:t>xterní </a:t>
            </a:r>
            <a:r>
              <a:rPr lang="cs-CZ" b="1" dirty="0">
                <a:solidFill>
                  <a:srgbClr val="002060"/>
                </a:solidFill>
              </a:rPr>
              <a:t>bariéry komunikace 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7504" y="705226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/>
              <a:t>Externí </a:t>
            </a:r>
            <a:r>
              <a:rPr lang="cs-CZ" b="1" dirty="0"/>
              <a:t>bariéry </a:t>
            </a:r>
            <a:r>
              <a:rPr lang="cs-CZ" dirty="0"/>
              <a:t>přinášejí rušivý element z vnějšího prostředí. </a:t>
            </a:r>
            <a:endParaRPr lang="cs-CZ" dirty="0" smtClean="0"/>
          </a:p>
          <a:p>
            <a:pPr algn="just"/>
            <a:r>
              <a:rPr lang="cs-CZ" dirty="0" smtClean="0"/>
              <a:t>Mohou </a:t>
            </a:r>
            <a:r>
              <a:rPr lang="cs-CZ" dirty="0"/>
              <a:t>mít </a:t>
            </a:r>
            <a:r>
              <a:rPr lang="cs-CZ" dirty="0" smtClean="0"/>
              <a:t>charakter: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1) organizačních bariér </a:t>
            </a:r>
          </a:p>
          <a:p>
            <a:pPr algn="just"/>
            <a:r>
              <a:rPr lang="cs-CZ" dirty="0" smtClean="0"/>
              <a:t>2) demografických </a:t>
            </a:r>
            <a:r>
              <a:rPr lang="cs-CZ" dirty="0"/>
              <a:t>bariér (</a:t>
            </a:r>
            <a:r>
              <a:rPr lang="cs-CZ" dirty="0" smtClean="0"/>
              <a:t>rozdíly v </a:t>
            </a:r>
            <a:r>
              <a:rPr lang="cs-CZ" dirty="0"/>
              <a:t>pohlaví a věkové </a:t>
            </a:r>
            <a:r>
              <a:rPr lang="cs-CZ" dirty="0" smtClean="0"/>
              <a:t>kategorii)</a:t>
            </a:r>
          </a:p>
          <a:p>
            <a:pPr algn="just"/>
            <a:r>
              <a:rPr lang="cs-CZ" dirty="0" smtClean="0"/>
              <a:t>3) vyrušování </a:t>
            </a:r>
            <a:r>
              <a:rPr lang="cs-CZ" dirty="0"/>
              <a:t>třetí </a:t>
            </a:r>
            <a:r>
              <a:rPr lang="cs-CZ" dirty="0" smtClean="0"/>
              <a:t>osobou </a:t>
            </a:r>
          </a:p>
          <a:p>
            <a:pPr algn="just"/>
            <a:r>
              <a:rPr lang="cs-CZ" dirty="0" smtClean="0"/>
              <a:t>4) nezvyklé prostředí </a:t>
            </a:r>
          </a:p>
          <a:p>
            <a:pPr algn="just"/>
            <a:r>
              <a:rPr lang="cs-CZ" dirty="0"/>
              <a:t>5</a:t>
            </a:r>
            <a:r>
              <a:rPr lang="cs-CZ" dirty="0" smtClean="0"/>
              <a:t>) nevhodné uspořádání nábytku </a:t>
            </a:r>
          </a:p>
          <a:p>
            <a:pPr algn="just"/>
            <a:r>
              <a:rPr lang="cs-CZ" dirty="0" smtClean="0"/>
              <a:t>6) hluk </a:t>
            </a:r>
            <a:endParaRPr lang="cs-CZ" dirty="0"/>
          </a:p>
          <a:p>
            <a:pPr algn="just"/>
            <a:r>
              <a:rPr lang="cs-CZ" dirty="0" smtClean="0"/>
              <a:t>7) vizuální rozptylování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Sociální </a:t>
            </a:r>
            <a:r>
              <a:rPr lang="cs-CZ" b="1" dirty="0" smtClean="0">
                <a:solidFill>
                  <a:srgbClr val="002060"/>
                </a:solidFill>
              </a:rPr>
              <a:t>vnímání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5226"/>
            <a:ext cx="77048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Sociální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vnímání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je vnímání lidí a mezilidských vztahů, které je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závislé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na životní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zkušenosti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, aktuální míře informovanosti a motivaci vnímajícího.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Představy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o druhých lidech jsou vytvářeny na základě percepce, kam patří vnímání, pozorování a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myšlení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Sociální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vnímání jednoznačně ovlivňuje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chování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ve vztahu k druhým.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14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P</a:t>
            </a:r>
            <a:r>
              <a:rPr lang="cs-CZ" b="1" dirty="0" smtClean="0">
                <a:solidFill>
                  <a:srgbClr val="002060"/>
                </a:solidFill>
              </a:rPr>
              <a:t>roblémy spojené se sociálním vnímáním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5226"/>
            <a:ext cx="770485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Sociální </a:t>
            </a:r>
            <a:r>
              <a:rPr lang="cs-CZ" dirty="0"/>
              <a:t>vnímání má subjektivní charakter. Není pouze racionální, ale jsou v něm specifika různých problémů a chyb.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Haló </a:t>
            </a:r>
            <a:r>
              <a:rPr lang="cs-CZ" b="1" dirty="0"/>
              <a:t>efekt </a:t>
            </a:r>
            <a:r>
              <a:rPr lang="cs-CZ" dirty="0"/>
              <a:t>se týká jedinců, kteří disponují jednou nápadnou vlastností nebo je vnímáme jako určitou osobnost poprvé, vnímáme je pod vlivem prvního dojmu. </a:t>
            </a:r>
            <a:endParaRPr lang="cs-CZ" dirty="0" smtClean="0"/>
          </a:p>
          <a:p>
            <a:pPr marL="342900" indent="-342900" algn="just">
              <a:buAutoNum type="arabicParenR"/>
            </a:pPr>
            <a:endParaRPr lang="cs-CZ" dirty="0"/>
          </a:p>
          <a:p>
            <a:pPr algn="just"/>
            <a:r>
              <a:rPr lang="cs-CZ" b="1" dirty="0" smtClean="0"/>
              <a:t>Efekt </a:t>
            </a:r>
            <a:r>
              <a:rPr lang="cs-CZ" b="1" dirty="0"/>
              <a:t>posledního dojmu </a:t>
            </a:r>
            <a:r>
              <a:rPr lang="cs-CZ" dirty="0"/>
              <a:t>je mylným vnímáním, protože si nepamatujeme </a:t>
            </a:r>
            <a:r>
              <a:rPr lang="cs-CZ" dirty="0" smtClean="0"/>
              <a:t>konkrétní </a:t>
            </a:r>
            <a:r>
              <a:rPr lang="cs-CZ" dirty="0"/>
              <a:t>dojmy z předchozího období.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Projekci </a:t>
            </a:r>
            <a:r>
              <a:rPr lang="cs-CZ" dirty="0"/>
              <a:t>uplatňuje vnímající tak, že do sledovaného jedince implementuje vlastní vzorce chování, klady a představy o správnosti chování jako obranný mechanismus.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Sebeuspokojující </a:t>
            </a:r>
            <a:r>
              <a:rPr lang="cs-CZ" b="1" dirty="0"/>
              <a:t>proroctví </a:t>
            </a:r>
            <a:r>
              <a:rPr lang="cs-CZ" dirty="0"/>
              <a:t>nastává, naplní-li se předpokládané očekávání jako stereotyp.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182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P</a:t>
            </a:r>
            <a:r>
              <a:rPr lang="cs-CZ" b="1" dirty="0" smtClean="0">
                <a:solidFill>
                  <a:srgbClr val="002060"/>
                </a:solidFill>
              </a:rPr>
              <a:t>roblémy spojené se sociálním vnímáním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5226"/>
            <a:ext cx="770485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Sociální </a:t>
            </a:r>
            <a:r>
              <a:rPr lang="cs-CZ" dirty="0"/>
              <a:t>vnímání má subjektivní charakter. Není pouze racionální, ale jsou v něm specifika různých problémů a chyb.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/>
              <a:t>Mezikulturní nevšímavost </a:t>
            </a:r>
            <a:r>
              <a:rPr lang="cs-CZ" dirty="0"/>
              <a:t>způsobuje zkreslování, které nezní nejlépe, ale </a:t>
            </a:r>
            <a:r>
              <a:rPr lang="cs-CZ" dirty="0" smtClean="0"/>
              <a:t>vystihuje </a:t>
            </a:r>
            <a:r>
              <a:rPr lang="cs-CZ" dirty="0"/>
              <a:t>podstatu problému.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Efekt </a:t>
            </a:r>
            <a:r>
              <a:rPr lang="cs-CZ" b="1" dirty="0"/>
              <a:t>svatozáře </a:t>
            </a:r>
            <a:r>
              <a:rPr lang="cs-CZ" dirty="0"/>
              <a:t>je projev snaživosti na úkor zvládání práce v normálním čase.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Centrismus </a:t>
            </a:r>
            <a:r>
              <a:rPr lang="cs-CZ" dirty="0"/>
              <a:t>vede k nivelizaci, protože vnímající se obává diferenciace a nechce problematizovat vztahy. 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Chyba </a:t>
            </a:r>
            <a:r>
              <a:rPr lang="cs-CZ" b="1" dirty="0"/>
              <a:t>kontrastu </a:t>
            </a:r>
            <a:r>
              <a:rPr lang="cs-CZ" dirty="0"/>
              <a:t>vzniká srovnáním projevu chování a pracovního výkonu pod-řízených nikoliv objektivně, ale se sebou sama. </a:t>
            </a:r>
          </a:p>
          <a:p>
            <a:endParaRPr lang="cs-CZ" dirty="0" smtClean="0"/>
          </a:p>
          <a:p>
            <a:endParaRPr lang="cs-CZ" b="1" dirty="0" smtClean="0"/>
          </a:p>
          <a:p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726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P</a:t>
            </a:r>
            <a:r>
              <a:rPr lang="cs-CZ" b="1" dirty="0" smtClean="0">
                <a:solidFill>
                  <a:srgbClr val="002060"/>
                </a:solidFill>
              </a:rPr>
              <a:t>roblémy spojené se sociálním vnímáním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5226"/>
            <a:ext cx="770485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Sociální </a:t>
            </a:r>
            <a:r>
              <a:rPr lang="cs-CZ" dirty="0"/>
              <a:t>vnímání má subjektivní charakter. Není pouze racionální, ale jsou v něm specifika různých problémů a chyb.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 err="1"/>
              <a:t>Desibabilita</a:t>
            </a:r>
            <a:r>
              <a:rPr lang="cs-CZ" b="1" dirty="0"/>
              <a:t> </a:t>
            </a:r>
            <a:r>
              <a:rPr lang="cs-CZ" dirty="0"/>
              <a:t>jako sociální žádoucnost vzniká deformováním objektivity </a:t>
            </a:r>
            <a:r>
              <a:rPr lang="cs-CZ" dirty="0" smtClean="0"/>
              <a:t>směrem </a:t>
            </a:r>
            <a:r>
              <a:rPr lang="cs-CZ" dirty="0"/>
              <a:t>k tomu, co je požadováno a uznáváno jako konvenční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 </a:t>
            </a:r>
            <a:endParaRPr lang="cs-CZ" dirty="0"/>
          </a:p>
          <a:p>
            <a:pPr algn="just"/>
            <a:r>
              <a:rPr lang="cs-CZ" b="1" dirty="0" smtClean="0"/>
              <a:t>Kategorizace </a:t>
            </a:r>
            <a:r>
              <a:rPr lang="cs-CZ" dirty="0"/>
              <a:t>vybírá určité rysy, vlastnosti a znaky lidí a schematicky vytváří sociální skupiny.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 err="1" smtClean="0"/>
              <a:t>Favoritismus</a:t>
            </a:r>
            <a:r>
              <a:rPr lang="cs-CZ" b="1" dirty="0" smtClean="0"/>
              <a:t> </a:t>
            </a:r>
            <a:r>
              <a:rPr lang="cs-CZ" dirty="0"/>
              <a:t>je preferování a nadhodnocování určité skupiny jedinců na úkor jiných. </a:t>
            </a:r>
            <a:endParaRPr lang="cs-CZ" dirty="0" smtClean="0"/>
          </a:p>
          <a:p>
            <a:endParaRPr lang="cs-CZ" dirty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29183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2405</TotalTime>
  <Words>1115</Words>
  <Application>Microsoft Office PowerPoint</Application>
  <PresentationFormat>Předvádění na obrazovce (16:9)</PresentationFormat>
  <Paragraphs>253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Interní bariéry komunikace </vt:lpstr>
      <vt:lpstr>Externí bariéry komunikace </vt:lpstr>
      <vt:lpstr>Sociální vnímání </vt:lpstr>
      <vt:lpstr>Problémy spojené se sociálním vnímáním </vt:lpstr>
      <vt:lpstr>Problémy spojené se sociálním vnímáním </vt:lpstr>
      <vt:lpstr>Problémy spojené se sociálním vnímáním </vt:lpstr>
      <vt:lpstr>Problémy spojené se sociálním vnímáním </vt:lpstr>
      <vt:lpstr>Problémy spojené se sociálním vnímáním </vt:lpstr>
      <vt:lpstr>Komunikační šumy</vt:lpstr>
      <vt:lpstr>Vlivy komunikačních šumů</vt:lpstr>
      <vt:lpstr>Komunikační hry </vt:lpstr>
      <vt:lpstr>Zpětná vazba</vt:lpstr>
      <vt:lpstr>Funkce zpětné vazby </vt:lpstr>
      <vt:lpstr>Postoje v komunikaci </vt:lpstr>
      <vt:lpstr>Druhy a komponenty postojů v komunikaci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svobodovad</cp:lastModifiedBy>
  <cp:revision>67</cp:revision>
  <cp:lastPrinted>2018-03-27T09:30:31Z</cp:lastPrinted>
  <dcterms:created xsi:type="dcterms:W3CDTF">2016-07-06T15:42:34Z</dcterms:created>
  <dcterms:modified xsi:type="dcterms:W3CDTF">2018-04-21T08:17:38Z</dcterms:modified>
</cp:coreProperties>
</file>