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9" r:id="rId5"/>
    <p:sldId id="290" r:id="rId6"/>
    <p:sldId id="284" r:id="rId7"/>
    <p:sldId id="291" r:id="rId8"/>
    <p:sldId id="292" r:id="rId9"/>
    <p:sldId id="293" r:id="rId10"/>
    <p:sldId id="298" r:id="rId11"/>
    <p:sldId id="288" r:id="rId12"/>
    <p:sldId id="294" r:id="rId13"/>
    <p:sldId id="285" r:id="rId14"/>
    <p:sldId id="295" r:id="rId15"/>
    <p:sldId id="296" r:id="rId16"/>
    <p:sldId id="297" r:id="rId17"/>
    <p:sldId id="286" r:id="rId18"/>
    <p:sldId id="28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70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 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Triky </a:t>
            </a:r>
            <a:r>
              <a:rPr lang="cs-CZ" b="1" dirty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100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V </a:t>
            </a:r>
            <a:r>
              <a:rPr lang="cs-CZ" dirty="0">
                <a:solidFill>
                  <a:srgbClr val="000000"/>
                </a:solidFill>
              </a:rPr>
              <a:t>situacích, kdy druhá strana </a:t>
            </a:r>
            <a:r>
              <a:rPr lang="cs-CZ" dirty="0" smtClean="0">
                <a:solidFill>
                  <a:srgbClr val="000000"/>
                </a:solidFill>
              </a:rPr>
              <a:t>skutečnosti zamlžuje </a:t>
            </a:r>
            <a:r>
              <a:rPr lang="cs-CZ" dirty="0">
                <a:solidFill>
                  <a:srgbClr val="000000"/>
                </a:solidFill>
              </a:rPr>
              <a:t>se ve vyjednávání uplatňují 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různé triky: 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9) otázka </a:t>
            </a:r>
            <a:r>
              <a:rPr lang="cs-CZ" b="1" dirty="0">
                <a:solidFill>
                  <a:srgbClr val="000000"/>
                </a:solidFill>
              </a:rPr>
              <a:t>místo </a:t>
            </a:r>
            <a:r>
              <a:rPr lang="cs-CZ" b="1" dirty="0" smtClean="0">
                <a:solidFill>
                  <a:srgbClr val="000000"/>
                </a:solidFill>
              </a:rPr>
              <a:t>odpovědi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10) časová tíseň 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11) předstírání </a:t>
            </a:r>
            <a:r>
              <a:rPr lang="cs-CZ" b="1" dirty="0">
                <a:solidFill>
                  <a:srgbClr val="000000"/>
                </a:solidFill>
              </a:rPr>
              <a:t>nezájmu na </a:t>
            </a:r>
            <a:r>
              <a:rPr lang="cs-CZ" b="1" dirty="0" smtClean="0">
                <a:solidFill>
                  <a:srgbClr val="000000"/>
                </a:solidFill>
              </a:rPr>
              <a:t>oko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12) konkurence 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13) předstírání hlouposti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79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Osobnost vyjednavače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Jedinec, který se vyjednáváním profesně zabývá,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nazývá vyjednavač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negociátor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/>
              <a:t>Nadaný vyjednavač umí přimět protistranu, aby šla jeho </a:t>
            </a:r>
            <a:r>
              <a:rPr lang="cs-CZ" dirty="0" smtClean="0"/>
              <a:t>cestou</a:t>
            </a:r>
            <a:r>
              <a:rPr lang="cs-CZ" dirty="0"/>
              <a:t>, a vypadá takto</a:t>
            </a:r>
            <a:r>
              <a:rPr lang="cs-CZ" dirty="0" smtClean="0"/>
              <a:t>: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1) Nepotřebuje, aby ho lidé měli rádi. </a:t>
            </a:r>
          </a:p>
          <a:p>
            <a:r>
              <a:rPr lang="pl-PL" dirty="0"/>
              <a:t>2) Unese dvojznačnost komunikace a spory. </a:t>
            </a:r>
          </a:p>
          <a:p>
            <a:r>
              <a:rPr lang="cs-CZ" dirty="0"/>
              <a:t>3) Disponuje celistvou osobností. </a:t>
            </a:r>
          </a:p>
          <a:p>
            <a:r>
              <a:rPr lang="cs-CZ" dirty="0"/>
              <a:t>4) Nepotřebuje být ve vyjednávání nejchytřejší. </a:t>
            </a:r>
          </a:p>
          <a:p>
            <a:r>
              <a:rPr lang="cs-CZ" dirty="0"/>
              <a:t>5) Vyjednává o čemkoliv. </a:t>
            </a:r>
          </a:p>
          <a:p>
            <a:r>
              <a:rPr lang="cs-CZ" dirty="0"/>
              <a:t>6) Uspěje, když ostatní běžně selhávají.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333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0283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algn="just"/>
            <a:r>
              <a:rPr lang="cs-CZ" dirty="0"/>
              <a:t>Vyjednavač musí vědět, v jaké </a:t>
            </a:r>
            <a:r>
              <a:rPr lang="cs-CZ" b="1" dirty="0"/>
              <a:t>fázi </a:t>
            </a:r>
            <a:r>
              <a:rPr lang="cs-CZ" dirty="0"/>
              <a:t>se vyjednávání </a:t>
            </a:r>
            <a:r>
              <a:rPr lang="cs-CZ" dirty="0" smtClean="0"/>
              <a:t>nachází </a:t>
            </a:r>
            <a:r>
              <a:rPr lang="cs-CZ" dirty="0"/>
              <a:t>a co bude následovat.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Proces </a:t>
            </a:r>
            <a:r>
              <a:rPr lang="cs-CZ" dirty="0"/>
              <a:t>vyjednávání probíhá ve třech fázích: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1) úvodní </a:t>
            </a:r>
            <a:r>
              <a:rPr lang="cs-CZ" dirty="0" smtClean="0"/>
              <a:t>fáze</a:t>
            </a:r>
            <a:r>
              <a:rPr lang="cs-CZ" b="1" dirty="0" smtClean="0"/>
              <a:t>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2) hlavní</a:t>
            </a:r>
            <a:r>
              <a:rPr lang="cs-CZ" dirty="0" smtClean="0"/>
              <a:t> fáze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3) závěrečná</a:t>
            </a:r>
            <a:r>
              <a:rPr lang="cs-CZ" dirty="0" smtClean="0"/>
              <a:t> </a:t>
            </a:r>
            <a:r>
              <a:rPr lang="cs-CZ" dirty="0"/>
              <a:t>fáze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Vyjednávání </a:t>
            </a:r>
            <a:r>
              <a:rPr lang="cs-CZ" dirty="0"/>
              <a:t>a uzavření smlouvy se označuje jako </a:t>
            </a:r>
            <a:r>
              <a:rPr lang="cs-CZ" b="1" dirty="0"/>
              <a:t>kontraktace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179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Interkulturní </a:t>
            </a:r>
            <a:r>
              <a:rPr lang="cs-CZ" b="1" dirty="0" smtClean="0">
                <a:solidFill>
                  <a:srgbClr val="002060"/>
                </a:solidFill>
              </a:rPr>
              <a:t>vyjednávání jako kompetence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Interkulturní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má význam při výkonu profesí, kde dochází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ke kontaktování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 příslušníky jiných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kultur. Jedná se o profese: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diplomatů 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pracovníků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mezinárodního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obchodu 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3) tlumočníků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4) podnikatelů 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5) lékařů </a:t>
            </a:r>
          </a:p>
          <a:p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6) Učitelů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 smtClean="0"/>
              <a:t>Multikulturní výchova </a:t>
            </a:r>
            <a:r>
              <a:rPr lang="cs-CZ" dirty="0" smtClean="0"/>
              <a:t>probíhá</a:t>
            </a:r>
            <a:r>
              <a:rPr lang="cs-CZ" b="1" dirty="0" smtClean="0"/>
              <a:t> </a:t>
            </a:r>
            <a:r>
              <a:rPr lang="cs-CZ" dirty="0" smtClean="0"/>
              <a:t>na školách všech stupňů.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Interkulturní </a:t>
            </a:r>
            <a:r>
              <a:rPr lang="cs-CZ" b="1" dirty="0" smtClean="0">
                <a:solidFill>
                  <a:srgbClr val="002060"/>
                </a:solidFill>
              </a:rPr>
              <a:t>komunikace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4604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Jednou </a:t>
            </a:r>
            <a:r>
              <a:rPr lang="cs-CZ" dirty="0"/>
              <a:t>z interkulturních kompetencí je </a:t>
            </a:r>
            <a:r>
              <a:rPr lang="cs-CZ" b="1" dirty="0"/>
              <a:t>interkulturní </a:t>
            </a:r>
            <a:r>
              <a:rPr lang="cs-CZ" b="1" dirty="0" smtClean="0"/>
              <a:t>komunikace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yznačuje </a:t>
            </a:r>
            <a:r>
              <a:rPr lang="cs-CZ" dirty="0"/>
              <a:t>interakcemi a sdělováním informací, které probíhají v </a:t>
            </a:r>
            <a:r>
              <a:rPr lang="cs-CZ" dirty="0" smtClean="0"/>
              <a:t>mezinárodních </a:t>
            </a:r>
            <a:r>
              <a:rPr lang="cs-CZ" dirty="0"/>
              <a:t>situacích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Komunikujícími partnery jsou příslušníci jazykově nebo kulturně odlišných etnik, národů, rasových a náboženských skupin.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Interkulturní </a:t>
            </a:r>
            <a:r>
              <a:rPr lang="cs-CZ" dirty="0"/>
              <a:t>komunikace je ovlivněna specifičnostmi </a:t>
            </a:r>
            <a:r>
              <a:rPr lang="cs-CZ" dirty="0" smtClean="0"/>
              <a:t>jazyků</a:t>
            </a:r>
            <a:r>
              <a:rPr lang="cs-CZ" dirty="0"/>
              <a:t>, kultur, mentalit a hodnotových systémů komunikujících partnerů.</a:t>
            </a:r>
            <a:r>
              <a:rPr lang="cs-CZ" dirty="0" smtClean="0"/>
              <a:t>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b="1" dirty="0"/>
              <a:t>obchodním</a:t>
            </a:r>
            <a:r>
              <a:rPr lang="cs-CZ" dirty="0"/>
              <a:t> interkulturním vyjednávání se musí vyjednavač vyvarovat </a:t>
            </a:r>
            <a:r>
              <a:rPr lang="cs-CZ" b="1" dirty="0" smtClean="0"/>
              <a:t>egocentrismu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379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0465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Typy interkulturního </a:t>
            </a:r>
            <a:r>
              <a:rPr lang="cs-CZ" b="1" dirty="0">
                <a:solidFill>
                  <a:srgbClr val="002060"/>
                </a:solidFill>
              </a:rPr>
              <a:t>vyjednávání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4604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Formální </a:t>
            </a:r>
            <a:r>
              <a:rPr lang="cs-CZ" dirty="0" smtClean="0"/>
              <a:t>probíhá </a:t>
            </a:r>
            <a:r>
              <a:rPr lang="cs-CZ" dirty="0"/>
              <a:t>každodenně bez složitých </a:t>
            </a:r>
            <a:r>
              <a:rPr lang="cs-CZ" dirty="0" smtClean="0"/>
              <a:t>příprav.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N</a:t>
            </a:r>
            <a:r>
              <a:rPr lang="cs-CZ" b="1" dirty="0" smtClean="0"/>
              <a:t>eformální </a:t>
            </a:r>
            <a:r>
              <a:rPr lang="cs-CZ" dirty="0" smtClean="0"/>
              <a:t>probíhá vědomě podle dodržovaných </a:t>
            </a:r>
            <a:r>
              <a:rPr lang="cs-CZ" dirty="0"/>
              <a:t>pravidel.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I</a:t>
            </a:r>
            <a:r>
              <a:rPr lang="cs-CZ" b="1" dirty="0" smtClean="0"/>
              <a:t>ndividuální - </a:t>
            </a:r>
            <a:r>
              <a:rPr lang="cs-CZ" dirty="0" smtClean="0"/>
              <a:t>účastník </a:t>
            </a:r>
            <a:r>
              <a:rPr lang="cs-CZ" dirty="0"/>
              <a:t>hovoří a jedná sám za sebe.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/>
              <a:t>K</a:t>
            </a:r>
            <a:r>
              <a:rPr lang="cs-CZ" b="1" dirty="0" smtClean="0"/>
              <a:t>olektivní </a:t>
            </a:r>
            <a:r>
              <a:rPr lang="cs-CZ" dirty="0" smtClean="0"/>
              <a:t>probíhá </a:t>
            </a:r>
            <a:r>
              <a:rPr lang="cs-CZ" dirty="0"/>
              <a:t>mezi zaměstnavatelem a odborovou </a:t>
            </a:r>
            <a:r>
              <a:rPr lang="cs-CZ" dirty="0" smtClean="0"/>
              <a:t>organizací. Cílem </a:t>
            </a:r>
            <a:r>
              <a:rPr lang="cs-CZ" dirty="0"/>
              <a:t>je uzavření </a:t>
            </a:r>
            <a:r>
              <a:rPr lang="cs-CZ" b="1" dirty="0"/>
              <a:t>kolektivní smlouvy</a:t>
            </a:r>
            <a:r>
              <a:rPr lang="cs-CZ" dirty="0"/>
              <a:t>. </a:t>
            </a:r>
            <a:endParaRPr lang="cs-CZ" b="1" dirty="0" smtClean="0"/>
          </a:p>
          <a:p>
            <a:pPr algn="just"/>
            <a:r>
              <a:rPr lang="cs-CZ" b="1" dirty="0"/>
              <a:t> </a:t>
            </a:r>
            <a:r>
              <a:rPr lang="cs-CZ" b="1" dirty="0" smtClean="0"/>
              <a:t>                             </a:t>
            </a:r>
          </a:p>
          <a:p>
            <a:pPr algn="just"/>
            <a:r>
              <a:rPr lang="cs-CZ" b="1" dirty="0" smtClean="0"/>
              <a:t>Principiální</a:t>
            </a:r>
            <a:r>
              <a:rPr lang="cs-CZ" dirty="0" smtClean="0"/>
              <a:t> se zaměřujeme na </a:t>
            </a:r>
            <a:r>
              <a:rPr lang="cs-CZ" dirty="0"/>
              <a:t>důležitou věc předmětu </a:t>
            </a:r>
            <a:r>
              <a:rPr lang="cs-CZ" dirty="0" smtClean="0"/>
              <a:t>vyjednávání.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Virtuální</a:t>
            </a:r>
            <a:r>
              <a:rPr lang="cs-CZ" dirty="0" smtClean="0"/>
              <a:t> - cílem je se </a:t>
            </a:r>
            <a:r>
              <a:rPr lang="cs-CZ" dirty="0"/>
              <a:t>nedohodnout, i když okolí </a:t>
            </a:r>
            <a:r>
              <a:rPr lang="cs-CZ" dirty="0" smtClean="0"/>
              <a:t>reaguje opačně.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D</a:t>
            </a:r>
            <a:r>
              <a:rPr lang="cs-CZ" b="1" dirty="0" smtClean="0"/>
              <a:t>estruktivní</a:t>
            </a:r>
            <a:r>
              <a:rPr lang="cs-CZ" dirty="0" smtClean="0"/>
              <a:t> - cílem je poškodit </a:t>
            </a:r>
            <a:r>
              <a:rPr lang="cs-CZ" dirty="0"/>
              <a:t>druhou </a:t>
            </a:r>
            <a:r>
              <a:rPr lang="cs-CZ" dirty="0" smtClean="0"/>
              <a:t>stranu.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Obětavé</a:t>
            </a:r>
            <a:r>
              <a:rPr lang="cs-CZ" dirty="0"/>
              <a:t> </a:t>
            </a:r>
            <a:r>
              <a:rPr lang="cs-CZ" dirty="0" smtClean="0"/>
              <a:t>- chceme </a:t>
            </a:r>
            <a:r>
              <a:rPr lang="cs-CZ" dirty="0"/>
              <a:t>pomoci protistraně na úkor větší </a:t>
            </a:r>
            <a:r>
              <a:rPr lang="cs-CZ" dirty="0" smtClean="0"/>
              <a:t>protislužby.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551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Kulturní dimenze interkulturního vyjednávání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627534"/>
            <a:ext cx="8460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</a:endParaRP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Chování </a:t>
            </a:r>
            <a:r>
              <a:rPr lang="cs-CZ" dirty="0">
                <a:solidFill>
                  <a:srgbClr val="000000"/>
                </a:solidFill>
              </a:rPr>
              <a:t>vyjednavačů v jednotlivých kulturách ovlivňují následující kulturní dimenze: </a:t>
            </a:r>
            <a:endParaRPr lang="cs-CZ" dirty="0" smtClean="0">
              <a:solidFill>
                <a:srgbClr val="000000"/>
              </a:solidFill>
            </a:endParaRPr>
          </a:p>
          <a:p>
            <a:endParaRPr lang="cs-CZ" b="1" dirty="0" smtClean="0"/>
          </a:p>
          <a:p>
            <a:r>
              <a:rPr lang="cs-CZ" b="1" dirty="0" smtClean="0"/>
              <a:t>1) mocenský odstup</a:t>
            </a:r>
            <a:r>
              <a:rPr lang="cs-CZ" dirty="0" smtClean="0"/>
              <a:t> </a:t>
            </a:r>
          </a:p>
          <a:p>
            <a:endParaRPr lang="cs-CZ" b="1" dirty="0" smtClean="0"/>
          </a:p>
          <a:p>
            <a:r>
              <a:rPr lang="cs-CZ" b="1" dirty="0" smtClean="0"/>
              <a:t>2) individualismus </a:t>
            </a:r>
            <a:r>
              <a:rPr lang="cs-CZ" dirty="0" smtClean="0"/>
              <a:t>a</a:t>
            </a:r>
            <a:r>
              <a:rPr lang="cs-CZ" b="1" dirty="0" smtClean="0"/>
              <a:t> kolektivismus</a:t>
            </a:r>
            <a:r>
              <a:rPr lang="cs-CZ" dirty="0" smtClean="0"/>
              <a:t> </a:t>
            </a:r>
          </a:p>
          <a:p>
            <a:endParaRPr lang="cs-CZ" b="1" dirty="0" smtClean="0"/>
          </a:p>
          <a:p>
            <a:r>
              <a:rPr lang="cs-CZ" b="1" dirty="0" smtClean="0"/>
              <a:t>3) maskulinní </a:t>
            </a:r>
            <a:r>
              <a:rPr lang="cs-CZ" dirty="0" smtClean="0"/>
              <a:t>kultura a </a:t>
            </a:r>
            <a:r>
              <a:rPr lang="cs-CZ" b="1" dirty="0" smtClean="0"/>
              <a:t>feministická</a:t>
            </a:r>
            <a:r>
              <a:rPr lang="cs-CZ" dirty="0" smtClean="0"/>
              <a:t> kultura</a:t>
            </a:r>
            <a:r>
              <a:rPr lang="cs-CZ" b="1" dirty="0" smtClean="0"/>
              <a:t> </a:t>
            </a:r>
          </a:p>
          <a:p>
            <a:endParaRPr lang="cs-CZ" b="1" dirty="0" smtClean="0"/>
          </a:p>
          <a:p>
            <a:r>
              <a:rPr lang="cs-CZ" b="1" dirty="0" smtClean="0"/>
              <a:t>4) </a:t>
            </a:r>
            <a:r>
              <a:rPr lang="cs-CZ" b="1" dirty="0" err="1" smtClean="0"/>
              <a:t>monochronismus</a:t>
            </a:r>
            <a:r>
              <a:rPr lang="cs-CZ" b="1" dirty="0" smtClean="0"/>
              <a:t> </a:t>
            </a:r>
            <a:r>
              <a:rPr lang="cs-CZ" dirty="0" smtClean="0"/>
              <a:t>a </a:t>
            </a:r>
            <a:r>
              <a:rPr lang="cs-CZ" b="1" dirty="0" err="1" smtClean="0"/>
              <a:t>polochronismus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5) nízká </a:t>
            </a:r>
            <a:r>
              <a:rPr lang="cs-CZ" dirty="0"/>
              <a:t>hodnota vyhýbání se nejistotě </a:t>
            </a:r>
            <a:r>
              <a:rPr lang="cs-CZ" dirty="0" smtClean="0"/>
              <a:t>a </a:t>
            </a:r>
            <a:r>
              <a:rPr lang="cs-CZ" b="1" dirty="0"/>
              <a:t>v</a:t>
            </a:r>
            <a:r>
              <a:rPr lang="cs-CZ" b="1" dirty="0" smtClean="0"/>
              <a:t>ysoká </a:t>
            </a:r>
            <a:r>
              <a:rPr lang="cs-CZ" dirty="0"/>
              <a:t>hodnota vyhýbání se </a:t>
            </a:r>
            <a:r>
              <a:rPr lang="cs-CZ" dirty="0" smtClean="0"/>
              <a:t>nejistotě </a:t>
            </a:r>
          </a:p>
          <a:p>
            <a:endParaRPr lang="cs-CZ" b="1" dirty="0" smtClean="0"/>
          </a:p>
          <a:p>
            <a:r>
              <a:rPr lang="cs-CZ" b="1" dirty="0" smtClean="0"/>
              <a:t>6) krátkodobě </a:t>
            </a:r>
            <a:r>
              <a:rPr lang="cs-CZ" dirty="0"/>
              <a:t>orientovaná</a:t>
            </a:r>
            <a:r>
              <a:rPr lang="cs-CZ" b="1" dirty="0"/>
              <a:t> </a:t>
            </a:r>
            <a:r>
              <a:rPr lang="cs-CZ" dirty="0"/>
              <a:t>kultura</a:t>
            </a:r>
            <a:r>
              <a:rPr lang="cs-CZ" b="1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/>
              <a:t>d</a:t>
            </a:r>
            <a:r>
              <a:rPr lang="cs-CZ" b="1" dirty="0" smtClean="0"/>
              <a:t>louhodobě</a:t>
            </a:r>
            <a:r>
              <a:rPr lang="cs-CZ" dirty="0" smtClean="0"/>
              <a:t> </a:t>
            </a:r>
            <a:r>
              <a:rPr lang="cs-CZ" dirty="0"/>
              <a:t>orientovaná </a:t>
            </a:r>
            <a:r>
              <a:rPr lang="cs-CZ" dirty="0" smtClean="0"/>
              <a:t>kultura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520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Rady pro vyjednávání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5496" y="718256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Nevyužívejte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jednu taktiku příliš často, jinak si ji hráč zapamatuje, a bude tak schopný si včas připravit protizbraně.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Využívejte </a:t>
            </a:r>
            <a:r>
              <a:rPr lang="cs-CZ" dirty="0">
                <a:solidFill>
                  <a:srgbClr val="000000"/>
                </a:solidFill>
              </a:rPr>
              <a:t>moment překvapení a klaďte otázky, se kterými protihráč nepočítal, tím znejistí a ztratí svoji silnou pozici. </a:t>
            </a: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just">
              <a:buAutoNum type="arabicParenR"/>
            </a:pP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Není </a:t>
            </a:r>
            <a:r>
              <a:rPr lang="cs-CZ" dirty="0">
                <a:solidFill>
                  <a:srgbClr val="000000"/>
                </a:solidFill>
              </a:rPr>
              <a:t>vhodné hned od začátku dávat najevo velkou informovanost – můžete tím působit, že již nemáte k dispozici žádné silnější </a:t>
            </a:r>
            <a:r>
              <a:rPr lang="cs-CZ" dirty="0" smtClean="0">
                <a:solidFill>
                  <a:srgbClr val="000000"/>
                </a:solidFill>
              </a:rPr>
              <a:t>argumenty.</a:t>
            </a:r>
          </a:p>
          <a:p>
            <a:pPr marL="342900" indent="-342900" algn="just">
              <a:buAutoNum type="arabicParenR"/>
            </a:pP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just">
              <a:buAutoNum type="arabicParenR"/>
            </a:pPr>
            <a:r>
              <a:rPr lang="cs-CZ" dirty="0" smtClean="0">
                <a:solidFill>
                  <a:srgbClr val="000000"/>
                </a:solidFill>
              </a:rPr>
              <a:t>Improvizujte</a:t>
            </a:r>
            <a:r>
              <a:rPr lang="cs-CZ" dirty="0">
                <a:solidFill>
                  <a:srgbClr val="000000"/>
                </a:solidFill>
              </a:rPr>
              <a:t>. Střídejte různé taktické triky. Stratég sbírá informace. Pozorovatel předává informace. Mluvčí zpracovává informace</a:t>
            </a:r>
            <a:r>
              <a:rPr lang="cs-CZ" dirty="0" smtClean="0">
                <a:solidFill>
                  <a:srgbClr val="000000"/>
                </a:solidFill>
              </a:rPr>
              <a:t>. </a:t>
            </a:r>
            <a:r>
              <a:rPr lang="cs-CZ" dirty="0">
                <a:solidFill>
                  <a:srgbClr val="000000"/>
                </a:solidFill>
              </a:rPr>
              <a:t>	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Vědomé chyby při 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511"/>
            <a:ext cx="7668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1) Nezjistí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si potřebné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informace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 pozdě zjistí,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že bylo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třeba se více připravit.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/>
              <a:t>2) Nevynaloží </a:t>
            </a:r>
            <a:r>
              <a:rPr lang="cs-CZ" dirty="0"/>
              <a:t>maximální úsilí na dosažení toho, co chce a předčasně uhne. 	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3) </a:t>
            </a:r>
            <a:r>
              <a:rPr lang="cs-CZ" dirty="0" smtClean="0">
                <a:solidFill>
                  <a:srgbClr val="307871"/>
                </a:solidFill>
              </a:rPr>
              <a:t>Nemá </a:t>
            </a:r>
            <a:r>
              <a:rPr lang="cs-CZ" dirty="0">
                <a:solidFill>
                  <a:srgbClr val="307871"/>
                </a:solidFill>
              </a:rPr>
              <a:t>dostatečnou víru, že </a:t>
            </a:r>
            <a:r>
              <a:rPr lang="cs-CZ" dirty="0" smtClean="0">
                <a:solidFill>
                  <a:srgbClr val="307871"/>
                </a:solidFill>
              </a:rPr>
              <a:t>protistrana </a:t>
            </a:r>
            <a:r>
              <a:rPr lang="cs-CZ" dirty="0">
                <a:solidFill>
                  <a:srgbClr val="307871"/>
                </a:solidFill>
              </a:rPr>
              <a:t>musí prohrát, aby jeho strana zvítězila. 	</a:t>
            </a:r>
            <a:endParaRPr lang="cs-CZ" dirty="0" smtClean="0">
              <a:solidFill>
                <a:srgbClr val="307871"/>
              </a:solidFill>
            </a:endParaRPr>
          </a:p>
          <a:p>
            <a:pPr algn="just"/>
            <a:r>
              <a:rPr lang="cs-CZ" dirty="0" smtClean="0"/>
              <a:t>4) Přemýšlí </a:t>
            </a:r>
            <a:r>
              <a:rPr lang="cs-CZ" dirty="0"/>
              <a:t>převážně o </a:t>
            </a:r>
            <a:r>
              <a:rPr lang="cs-CZ" dirty="0" smtClean="0"/>
              <a:t>ztrátách</a:t>
            </a:r>
            <a:r>
              <a:rPr lang="cs-CZ" dirty="0"/>
              <a:t>, bude zřejmě </a:t>
            </a:r>
            <a:r>
              <a:rPr lang="cs-CZ" dirty="0" smtClean="0"/>
              <a:t>vyžadovat </a:t>
            </a:r>
            <a:r>
              <a:rPr lang="cs-CZ" dirty="0"/>
              <a:t>více a ztratí všechno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pPr algn="just"/>
            <a:r>
              <a:rPr lang="cs-CZ" dirty="0" smtClean="0"/>
              <a:t>5) Přeceňuje </a:t>
            </a:r>
            <a:r>
              <a:rPr lang="cs-CZ" dirty="0"/>
              <a:t>vlastní rozum a často vyjednává </a:t>
            </a:r>
            <a:r>
              <a:rPr lang="cs-CZ" b="1" dirty="0"/>
              <a:t>„buď všechno, nebo nic“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6) Myslí </a:t>
            </a:r>
            <a:r>
              <a:rPr lang="cs-CZ" dirty="0"/>
              <a:t>si, že má ve všem pravdu a drží </a:t>
            </a:r>
            <a:r>
              <a:rPr lang="cs-CZ" b="1" dirty="0"/>
              <a:t>„monopol na pravdu“</a:t>
            </a:r>
            <a:r>
              <a:rPr lang="cs-CZ" dirty="0"/>
              <a:t>. 	</a:t>
            </a:r>
          </a:p>
          <a:p>
            <a:r>
              <a:rPr lang="cs-CZ" dirty="0"/>
              <a:t>	</a:t>
            </a:r>
          </a:p>
          <a:p>
            <a:endParaRPr lang="cs-CZ" dirty="0"/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31590"/>
            <a:ext cx="9143999" cy="40087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Podílet </a:t>
            </a:r>
            <a:r>
              <a:rPr lang="cs-CZ" sz="1600" b="1" dirty="0">
                <a:solidFill>
                  <a:srgbClr val="002060"/>
                </a:solidFill>
              </a:rPr>
              <a:t>se na vyjednávání mohou dvě a více osob. Jde o vyřešení problémů, o zhodnocení minulých zkušeností a nástin budoucí perspektivy.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Lze </a:t>
            </a:r>
            <a:r>
              <a:rPr lang="cs-CZ" sz="1600" b="1" dirty="0">
                <a:solidFill>
                  <a:srgbClr val="002060"/>
                </a:solidFill>
              </a:rPr>
              <a:t>vidět rozdíly mezi obchodním, </a:t>
            </a:r>
            <a:r>
              <a:rPr lang="cs-CZ" sz="1600" b="1" dirty="0" smtClean="0">
                <a:solidFill>
                  <a:srgbClr val="002060"/>
                </a:solidFill>
              </a:rPr>
              <a:t>politickým </a:t>
            </a:r>
            <a:r>
              <a:rPr lang="cs-CZ" sz="1600" b="1" dirty="0">
                <a:solidFill>
                  <a:srgbClr val="002060"/>
                </a:solidFill>
              </a:rPr>
              <a:t>a odborně vědeckým vyjednáváním. Každý z vyjednavačů má určité záměry, což si musí uvědomit druhá strana, včetně vztahové úrovně.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Po </a:t>
            </a:r>
            <a:r>
              <a:rPr lang="cs-CZ" sz="1600" b="1" dirty="0">
                <a:solidFill>
                  <a:srgbClr val="002060"/>
                </a:solidFill>
              </a:rPr>
              <a:t>ukončení vyjednávání je vhodné provést jeho rozbor, který </a:t>
            </a:r>
            <a:r>
              <a:rPr lang="cs-CZ" sz="1600" b="1" dirty="0" smtClean="0">
                <a:solidFill>
                  <a:srgbClr val="002060"/>
                </a:solidFill>
              </a:rPr>
              <a:t>zahrnuje: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 cíl vyjednávání oběma stranám jasný,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bylo vyjednávání vedeno se správným vyjednavačem,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bylo vedeno ve správný čas a na správném místě,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byla splněna všechna očekávání,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vyjednavači dostatečně naslouchali a kdo více mluvil,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byly brány rovněž názory protistrany, a když ne, tak proč,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byl čas dobře zužitkován</a:t>
            </a:r>
            <a:r>
              <a:rPr lang="cs-CZ" sz="1600" b="1" dirty="0" smtClean="0">
                <a:solidFill>
                  <a:srgbClr val="002060"/>
                </a:solidFill>
              </a:rPr>
              <a:t>,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jaká </a:t>
            </a:r>
            <a:r>
              <a:rPr lang="cs-CZ" sz="1600" b="1" dirty="0">
                <a:solidFill>
                  <a:srgbClr val="002060"/>
                </a:solidFill>
              </a:rPr>
              <a:t>byla verbalizace a argumenty,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 </a:t>
            </a:r>
            <a:r>
              <a:rPr lang="cs-CZ" sz="1600" b="1" dirty="0">
                <a:solidFill>
                  <a:srgbClr val="002060"/>
                </a:solidFill>
              </a:rPr>
              <a:t>jakém tónu bylo vyjednávání vedeno,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zda </a:t>
            </a:r>
            <a:r>
              <a:rPr lang="cs-CZ" sz="1600" b="1" dirty="0">
                <a:solidFill>
                  <a:srgbClr val="002060"/>
                </a:solidFill>
              </a:rPr>
              <a:t>se objevovala </a:t>
            </a:r>
            <a:r>
              <a:rPr lang="cs-CZ" sz="1600" b="1" dirty="0" smtClean="0">
                <a:solidFill>
                  <a:srgbClr val="002060"/>
                </a:solidFill>
              </a:rPr>
              <a:t>kritika.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Pozornost </a:t>
            </a:r>
            <a:r>
              <a:rPr lang="cs-CZ" sz="1600" b="1" dirty="0">
                <a:solidFill>
                  <a:srgbClr val="002060"/>
                </a:solidFill>
              </a:rPr>
              <a:t>je třeba věnovat také neverbálním parametrům.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Vyjednávání jako komunikačí dovednost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375655" cy="23300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Základní strategie </a:t>
            </a:r>
            <a:r>
              <a:rPr lang="cs-CZ" sz="1800" b="1" dirty="0" smtClean="0">
                <a:solidFill>
                  <a:srgbClr val="002060"/>
                </a:solidFill>
              </a:rPr>
              <a:t>vyjednávání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Taktiky </a:t>
            </a:r>
            <a:r>
              <a:rPr lang="cs-CZ" sz="1800" b="1" dirty="0" smtClean="0">
                <a:solidFill>
                  <a:srgbClr val="002060"/>
                </a:solidFill>
              </a:rPr>
              <a:t>a triky vyjednávání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Osobnost vyjednavače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Interkulturní </a:t>
            </a:r>
            <a:r>
              <a:rPr lang="cs-CZ" sz="1800" b="1" dirty="0" smtClean="0">
                <a:solidFill>
                  <a:srgbClr val="002060"/>
                </a:solidFill>
              </a:rPr>
              <a:t>vyjednávání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Rady pro vyjednávání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Vědomé chyby při vyjednávání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3134453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7632" y="540454"/>
            <a:ext cx="3627756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vyjednávání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Jako komunikační dovednost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12823"/>
            <a:ext cx="3890486" cy="35103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Sestavit </a:t>
            </a:r>
            <a:r>
              <a:rPr lang="cs-CZ" sz="1400" b="1" dirty="0">
                <a:solidFill>
                  <a:srgbClr val="002060"/>
                </a:solidFill>
              </a:rPr>
              <a:t>plán vyjednávání.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Rozlišit </a:t>
            </a:r>
            <a:r>
              <a:rPr lang="cs-CZ" sz="1400" b="1" dirty="0">
                <a:solidFill>
                  <a:srgbClr val="002060"/>
                </a:solidFill>
              </a:rPr>
              <a:t>fáze vyjednávání a řídit se jejich specifiky.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Efektivně </a:t>
            </a:r>
            <a:r>
              <a:rPr lang="cs-CZ" sz="1400" b="1" dirty="0">
                <a:solidFill>
                  <a:srgbClr val="002060"/>
                </a:solidFill>
              </a:rPr>
              <a:t>reagovat na opakované situace ve vyjednávání.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Aplikovat </a:t>
            </a:r>
            <a:r>
              <a:rPr lang="cs-CZ" sz="1400" b="1" dirty="0">
                <a:solidFill>
                  <a:srgbClr val="002060"/>
                </a:solidFill>
              </a:rPr>
              <a:t>základní pravidla obchodního vyjednávání.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Pochopit </a:t>
            </a:r>
            <a:r>
              <a:rPr lang="cs-CZ" sz="1400" b="1" dirty="0">
                <a:solidFill>
                  <a:srgbClr val="002060"/>
                </a:solidFill>
              </a:rPr>
              <a:t>vyjednávací mluvu svou a svého partnera. </a:t>
            </a:r>
          </a:p>
          <a:p>
            <a:r>
              <a:rPr lang="cs-CZ" sz="1400" b="1" dirty="0" smtClean="0">
                <a:solidFill>
                  <a:srgbClr val="002060"/>
                </a:solidFill>
              </a:rPr>
              <a:t>Respektovat </a:t>
            </a:r>
            <a:r>
              <a:rPr lang="cs-CZ" sz="1400" b="1" dirty="0">
                <a:solidFill>
                  <a:srgbClr val="002060"/>
                </a:solidFill>
              </a:rPr>
              <a:t>v interkulturním vyjednávání rozdílné kultury. </a:t>
            </a: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Základní strategie 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BATNA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vyjednávání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Best 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Alternative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to Non-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Agreement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kam patří další varianty příslušného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vyjednávání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Jedná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se v podstatě o všechny možnosti mimo stanovený kontext vyjednávání.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Nejvíce </a:t>
            </a:r>
            <a:r>
              <a:rPr lang="cs-CZ" dirty="0"/>
              <a:t>doporučovanou je </a:t>
            </a:r>
            <a:r>
              <a:rPr lang="cs-CZ" b="1" dirty="0"/>
              <a:t>kooperativní strategie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Účelem </a:t>
            </a:r>
            <a:r>
              <a:rPr lang="cs-CZ" dirty="0"/>
              <a:t>kooperativní strategie je dát oponentovi najevo, že s ním chce vyjednavač maximálně spolupracovat na úspěšném </a:t>
            </a:r>
            <a:r>
              <a:rPr lang="cs-CZ" dirty="0" smtClean="0"/>
              <a:t>výsledku </a:t>
            </a:r>
            <a:r>
              <a:rPr lang="cs-CZ" dirty="0"/>
              <a:t>vyjednávání.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442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Výsledky </a:t>
            </a:r>
            <a:r>
              <a:rPr lang="cs-CZ" b="1" dirty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/>
              <a:t>Typy výsledků vyjednávání: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1) Vyjednavači </a:t>
            </a:r>
            <a:r>
              <a:rPr lang="cs-CZ" dirty="0"/>
              <a:t>se rozejdou bez dohody a přeruší vzájemné vztahy. Výsledek vyjednávání označujeme </a:t>
            </a:r>
            <a:r>
              <a:rPr lang="cs-CZ" b="1" dirty="0"/>
              <a:t>lose-lose</a:t>
            </a:r>
            <a:r>
              <a:rPr lang="cs-CZ" dirty="0"/>
              <a:t>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 smtClean="0"/>
          </a:p>
          <a:p>
            <a:pPr algn="just"/>
            <a:r>
              <a:rPr lang="cs-CZ" dirty="0" smtClean="0"/>
              <a:t>2) Druhým </a:t>
            </a:r>
            <a:r>
              <a:rPr lang="cs-CZ" dirty="0"/>
              <a:t>typem je situace, kdy je výsledkem </a:t>
            </a:r>
            <a:r>
              <a:rPr lang="cs-CZ" b="1" dirty="0" err="1"/>
              <a:t>win</a:t>
            </a:r>
            <a:r>
              <a:rPr lang="cs-CZ" b="1" dirty="0"/>
              <a:t>-lose</a:t>
            </a:r>
            <a:r>
              <a:rPr lang="cs-CZ" dirty="0"/>
              <a:t>. V tomto případě jeden z </a:t>
            </a:r>
            <a:r>
              <a:rPr lang="cs-CZ" dirty="0" smtClean="0"/>
              <a:t>vyjednavačů </a:t>
            </a:r>
            <a:r>
              <a:rPr lang="cs-CZ" dirty="0"/>
              <a:t>vyhrává a získává maximální možné výhody na úkor druhého vyjednavače, </a:t>
            </a:r>
            <a:r>
              <a:rPr lang="cs-CZ" dirty="0" smtClean="0"/>
              <a:t>který hodně </a:t>
            </a:r>
            <a:r>
              <a:rPr lang="cs-CZ" dirty="0"/>
              <a:t>ztratí.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3) Ideální </a:t>
            </a:r>
            <a:r>
              <a:rPr lang="cs-CZ" dirty="0"/>
              <a:t>situací je, když vyjednávání končí výhrou pro obě strany. Hovoříme o výsledku </a:t>
            </a:r>
            <a:r>
              <a:rPr lang="cs-CZ" b="1" dirty="0" err="1"/>
              <a:t>win-win</a:t>
            </a:r>
            <a:r>
              <a:rPr lang="cs-CZ" dirty="0"/>
              <a:t>, které vyžaduje spolupráci oponentů na výsledku jednání. </a:t>
            </a:r>
          </a:p>
        </p:txBody>
      </p:sp>
    </p:spTree>
    <p:extLst>
      <p:ext uri="{BB962C8B-B14F-4D97-AF65-F5344CB8AC3E}">
        <p14:creationId xmlns:p14="http://schemas.microsoft.com/office/powerpoint/2010/main" val="418459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Taktiky </a:t>
            </a:r>
            <a:r>
              <a:rPr lang="cs-CZ" b="1" dirty="0" smtClean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1003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Taktika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jít vlastní cestou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charakteristická pro vyjednavače, který 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aktivní a přebírá iniciativu. 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/>
              <a:t>Opačné </a:t>
            </a:r>
            <a:r>
              <a:rPr lang="cs-CZ" dirty="0"/>
              <a:t>charakteristiky vykazuje taktika </a:t>
            </a:r>
            <a:r>
              <a:rPr lang="cs-CZ" b="1" dirty="0"/>
              <a:t>následovat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Následování </a:t>
            </a:r>
            <a:r>
              <a:rPr lang="cs-CZ" dirty="0"/>
              <a:t>může být </a:t>
            </a:r>
            <a:r>
              <a:rPr lang="cs-CZ" dirty="0" smtClean="0"/>
              <a:t>součástí </a:t>
            </a:r>
            <a:r>
              <a:rPr lang="cs-CZ" b="1" dirty="0"/>
              <a:t>kompetitivní </a:t>
            </a:r>
            <a:r>
              <a:rPr lang="cs-CZ" dirty="0" smtClean="0"/>
              <a:t>strategie.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Vyjednavač </a:t>
            </a:r>
            <a:r>
              <a:rPr lang="cs-CZ" dirty="0"/>
              <a:t>není ochoten oponentovi vyjít </a:t>
            </a:r>
            <a:r>
              <a:rPr lang="cs-CZ" dirty="0" smtClean="0"/>
              <a:t>vstříc a </a:t>
            </a:r>
            <a:r>
              <a:rPr lang="cs-CZ" dirty="0"/>
              <a:t>tak dochází k </a:t>
            </a:r>
            <a:r>
              <a:rPr lang="cs-CZ" b="1" dirty="0"/>
              <a:t>mrtvému bodu </a:t>
            </a:r>
            <a:r>
              <a:rPr lang="cs-CZ" dirty="0"/>
              <a:t>ve vyjednávání.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Kompetitivní </a:t>
            </a:r>
            <a:r>
              <a:rPr lang="cs-CZ" dirty="0"/>
              <a:t>taktikou je </a:t>
            </a:r>
            <a:r>
              <a:rPr lang="cs-CZ" b="1" dirty="0"/>
              <a:t>neustoupit ani o </a:t>
            </a:r>
            <a:r>
              <a:rPr lang="cs-CZ" b="1" dirty="0" smtClean="0"/>
              <a:t>krok </a:t>
            </a:r>
            <a:r>
              <a:rPr lang="cs-CZ" dirty="0" smtClean="0"/>
              <a:t>nebo</a:t>
            </a:r>
            <a:r>
              <a:rPr lang="cs-CZ" b="1" dirty="0" smtClean="0"/>
              <a:t> záměrné zdržování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Taktiky </a:t>
            </a:r>
            <a:r>
              <a:rPr lang="cs-CZ" b="1" dirty="0" smtClean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100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algn="just"/>
            <a:r>
              <a:rPr lang="cs-CZ" dirty="0" smtClean="0"/>
              <a:t>Neustoupení </a:t>
            </a:r>
            <a:r>
              <a:rPr lang="cs-CZ" dirty="0"/>
              <a:t>ani o krok v sobě </a:t>
            </a:r>
            <a:r>
              <a:rPr lang="cs-CZ" dirty="0" smtClean="0"/>
              <a:t>zahrnuje </a:t>
            </a:r>
            <a:r>
              <a:rPr lang="cs-CZ" b="1" dirty="0" smtClean="0"/>
              <a:t>ultimativní taktiku</a:t>
            </a:r>
            <a:r>
              <a:rPr lang="cs-CZ" dirty="0"/>
              <a:t> „ber nebo nech být</a:t>
            </a:r>
            <a:r>
              <a:rPr lang="cs-CZ" dirty="0" smtClean="0"/>
              <a:t>“.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Výhodnější je však taktika </a:t>
            </a:r>
            <a:r>
              <a:rPr lang="en-US" b="1" dirty="0" smtClean="0"/>
              <a:t>„co </a:t>
            </a:r>
            <a:r>
              <a:rPr lang="en-US" b="1" dirty="0" err="1" smtClean="0"/>
              <a:t>kdyby</a:t>
            </a:r>
            <a:r>
              <a:rPr lang="en-US" b="1" dirty="0" smtClean="0"/>
              <a:t>“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Uhnout </a:t>
            </a:r>
            <a:r>
              <a:rPr lang="cs-CZ" b="1" dirty="0"/>
              <a:t>jinam </a:t>
            </a:r>
            <a:r>
              <a:rPr lang="cs-CZ" dirty="0"/>
              <a:t>lze citlivě </a:t>
            </a:r>
            <a:r>
              <a:rPr lang="cs-CZ" dirty="0" smtClean="0"/>
              <a:t>uplatnit </a:t>
            </a:r>
            <a:r>
              <a:rPr lang="cs-CZ" dirty="0"/>
              <a:t>v </a:t>
            </a:r>
            <a:r>
              <a:rPr lang="cs-CZ" b="1" dirty="0"/>
              <a:t>kooperativní </a:t>
            </a:r>
            <a:r>
              <a:rPr lang="cs-CZ" dirty="0" smtClean="0"/>
              <a:t>strategii.</a:t>
            </a:r>
            <a:r>
              <a:rPr lang="cs-CZ" dirty="0"/>
              <a:t>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Může </a:t>
            </a:r>
            <a:r>
              <a:rPr lang="cs-CZ" dirty="0"/>
              <a:t>být </a:t>
            </a:r>
            <a:r>
              <a:rPr lang="cs-CZ" dirty="0" smtClean="0"/>
              <a:t>také součástí </a:t>
            </a:r>
            <a:r>
              <a:rPr lang="cs-CZ" b="1" dirty="0"/>
              <a:t>kompetitivní </a:t>
            </a:r>
            <a:r>
              <a:rPr lang="cs-CZ" dirty="0" smtClean="0"/>
              <a:t>strategie, když </a:t>
            </a:r>
            <a:r>
              <a:rPr lang="cs-CZ" dirty="0"/>
              <a:t>vyjednavač </a:t>
            </a:r>
            <a:r>
              <a:rPr lang="cs-CZ" dirty="0" smtClean="0"/>
              <a:t>protahuje vyjednávání.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Salámová taktika</a:t>
            </a:r>
            <a:r>
              <a:rPr lang="cs-CZ" dirty="0" smtClean="0"/>
              <a:t>: </a:t>
            </a:r>
            <a:r>
              <a:rPr lang="cs-CZ" dirty="0"/>
              <a:t>„Příště mi předložte všechny své požadavky hned a na rovinu.“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473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Triky </a:t>
            </a:r>
            <a:r>
              <a:rPr lang="cs-CZ" b="1" dirty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100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V </a:t>
            </a:r>
            <a:r>
              <a:rPr lang="cs-CZ" dirty="0">
                <a:solidFill>
                  <a:srgbClr val="000000"/>
                </a:solidFill>
              </a:rPr>
              <a:t>situacích, kdy druhá strana </a:t>
            </a:r>
            <a:r>
              <a:rPr lang="cs-CZ" dirty="0" smtClean="0">
                <a:solidFill>
                  <a:srgbClr val="000000"/>
                </a:solidFill>
              </a:rPr>
              <a:t>skutečnosti zamlžuje, </a:t>
            </a:r>
            <a:r>
              <a:rPr lang="cs-CZ" dirty="0">
                <a:solidFill>
                  <a:srgbClr val="000000"/>
                </a:solidFill>
              </a:rPr>
              <a:t>se ve vyjednávání uplatňují 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různé triky: 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1) maskování</a:t>
            </a:r>
          </a:p>
          <a:p>
            <a:pPr marL="342900" indent="-342900">
              <a:buAutoNum type="arabicParenR"/>
            </a:pPr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2) zainteresovaný protihráč 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3) podceněný soupeř</a:t>
            </a:r>
          </a:p>
          <a:p>
            <a:endParaRPr lang="cs-CZ" b="1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4) zvídavý školák 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435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Triky </a:t>
            </a:r>
            <a:r>
              <a:rPr lang="cs-CZ" b="1" dirty="0">
                <a:solidFill>
                  <a:srgbClr val="002060"/>
                </a:solidFill>
              </a:rPr>
              <a:t>vyjednávání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100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V </a:t>
            </a:r>
            <a:r>
              <a:rPr lang="cs-CZ" dirty="0">
                <a:solidFill>
                  <a:srgbClr val="000000"/>
                </a:solidFill>
              </a:rPr>
              <a:t>situacích, kdy druhá strana </a:t>
            </a:r>
            <a:r>
              <a:rPr lang="cs-CZ" dirty="0" smtClean="0">
                <a:solidFill>
                  <a:srgbClr val="000000"/>
                </a:solidFill>
              </a:rPr>
              <a:t>skutečnosti zamlžuje </a:t>
            </a:r>
            <a:r>
              <a:rPr lang="cs-CZ" dirty="0">
                <a:solidFill>
                  <a:srgbClr val="000000"/>
                </a:solidFill>
              </a:rPr>
              <a:t>se ve vyjednávání uplatňují </a:t>
            </a:r>
            <a:endParaRPr lang="cs-CZ" dirty="0" smtClean="0">
              <a:solidFill>
                <a:srgbClr val="000000"/>
              </a:solidFill>
            </a:endParaRPr>
          </a:p>
          <a:p>
            <a:r>
              <a:rPr lang="cs-CZ" dirty="0" smtClean="0">
                <a:solidFill>
                  <a:srgbClr val="000000"/>
                </a:solidFill>
              </a:rPr>
              <a:t>různé triky: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5) klamný cíl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6) změna </a:t>
            </a:r>
            <a:r>
              <a:rPr lang="cs-CZ" b="1" dirty="0" smtClean="0">
                <a:solidFill>
                  <a:srgbClr val="000000"/>
                </a:solidFill>
              </a:rPr>
              <a:t>tématu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7) využití lidské </a:t>
            </a:r>
            <a:r>
              <a:rPr lang="cs-CZ" b="1" dirty="0" smtClean="0">
                <a:solidFill>
                  <a:srgbClr val="000000"/>
                </a:solidFill>
              </a:rPr>
              <a:t>ješitnosti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8) nečekaná omluva</a:t>
            </a:r>
          </a:p>
          <a:p>
            <a:endParaRPr lang="cs-CZ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35732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1133</Words>
  <Application>Microsoft Office PowerPoint</Application>
  <PresentationFormat>Předvádění na obrazovce (16:9)</PresentationFormat>
  <Paragraphs>241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Základní strategie vyjednávání </vt:lpstr>
      <vt:lpstr>Výsledky vyjednávání </vt:lpstr>
      <vt:lpstr>Taktiky vyjednávání </vt:lpstr>
      <vt:lpstr>Taktiky vyjednávání </vt:lpstr>
      <vt:lpstr>Triky vyjednávání </vt:lpstr>
      <vt:lpstr>Triky vyjednávání </vt:lpstr>
      <vt:lpstr>Triky vyjednávání </vt:lpstr>
      <vt:lpstr>Osobnost vyjednavače </vt:lpstr>
      <vt:lpstr>Fáze vyjednávání </vt:lpstr>
      <vt:lpstr>Interkulturní vyjednávání jako kompetence </vt:lpstr>
      <vt:lpstr>Interkulturní komunikace </vt:lpstr>
      <vt:lpstr>Typy interkulturního vyjednávání </vt:lpstr>
      <vt:lpstr>Kulturní dimenze interkulturního vyjednávání </vt:lpstr>
      <vt:lpstr>Rady pro vyjednávání </vt:lpstr>
      <vt:lpstr>Vědomé chyby při vyjednávání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63</cp:revision>
  <cp:lastPrinted>2018-03-27T09:30:31Z</cp:lastPrinted>
  <dcterms:created xsi:type="dcterms:W3CDTF">2016-07-06T15:42:34Z</dcterms:created>
  <dcterms:modified xsi:type="dcterms:W3CDTF">2018-04-21T08:21:26Z</dcterms:modified>
</cp:coreProperties>
</file>