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54083-0BCB-47CF-A6A7-3A5EA824DF7A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0A8F6-88C2-4DC8-9180-B917F64B0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306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2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4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7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3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2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1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9/26/2019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1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9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5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3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5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ureckova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DC3DE2-B30B-4A94-BF06-430988550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773961" cy="2951819"/>
          </a:xfrm>
        </p:spPr>
        <p:txBody>
          <a:bodyPr anchor="b">
            <a:normAutofit fontScale="90000"/>
          </a:bodyPr>
          <a:lstStyle/>
          <a:p>
            <a:r>
              <a:rPr lang="cs-CZ" sz="8800" b="1" dirty="0"/>
              <a:t>Mikroekonomie</a:t>
            </a:r>
            <a:br>
              <a:rPr lang="cs-CZ" sz="6000" dirty="0"/>
            </a:br>
            <a:r>
              <a:rPr lang="cs-CZ" sz="6000" dirty="0"/>
              <a:t>2+1, NPMKB</a:t>
            </a:r>
            <a:br>
              <a:rPr lang="cs-CZ" sz="6000" dirty="0"/>
            </a:br>
            <a:br>
              <a:rPr lang="cs-CZ" sz="6000" dirty="0"/>
            </a:br>
            <a:r>
              <a:rPr lang="cs-CZ" sz="6000" b="1" dirty="0">
                <a:solidFill>
                  <a:schemeClr val="accent2">
                    <a:lumMod val="50000"/>
                  </a:schemeClr>
                </a:solidFill>
              </a:rPr>
              <a:t>Úvodní informace</a:t>
            </a:r>
            <a:endParaRPr lang="cs-CZ" sz="6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689239-7EEA-430F-BDDA-0BCCA2E48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2622" y="5006151"/>
            <a:ext cx="7187529" cy="768116"/>
          </a:xfr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Ing. Kamila Turečková, Ph.D.</a:t>
            </a:r>
          </a:p>
        </p:txBody>
      </p:sp>
    </p:spTree>
    <p:extLst>
      <p:ext uri="{BB962C8B-B14F-4D97-AF65-F5344CB8AC3E}">
        <p14:creationId xmlns:p14="http://schemas.microsoft.com/office/powerpoint/2010/main" val="1119413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E30E4-1C47-4051-94C2-6D6362EA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Základní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D0059-2FD0-4900-8140-F00D0E024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Ing. Kamila Turečková, Ph.D.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katedra ekonomie a veřejné správy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A208</a:t>
            </a:r>
          </a:p>
          <a:p>
            <a:r>
              <a:rPr lang="cs-CZ" sz="3600" dirty="0">
                <a:hlinkClick r:id="rId2"/>
              </a:rPr>
              <a:t>tureckova@opf.slu.cz</a:t>
            </a:r>
            <a:endParaRPr lang="cs-CZ" sz="3600" dirty="0"/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+420 596398 301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	středa 11:30 – 13:00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	čtvrtek 9:00-10:30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více viz Public „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tureckova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471694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Podmínky absolvování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864108"/>
            <a:ext cx="8096434" cy="5120640"/>
          </a:xfrm>
        </p:spPr>
        <p:txBody>
          <a:bodyPr>
            <a:normAutofit fontScale="92500" lnSpcReduction="20000"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Požadavky na studenta: docházka na semináře </a:t>
            </a:r>
            <a:r>
              <a:rPr lang="cs-CZ" sz="3600" b="1" dirty="0">
                <a:solidFill>
                  <a:schemeClr val="accent5">
                    <a:lumMod val="75000"/>
                  </a:schemeClr>
                </a:solidFill>
              </a:rPr>
              <a:t>min. 60 % 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průběžný test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Hodnotící metody: aktivita na seminářích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10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), průběžný test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30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), kombinovaná zkouška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60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100-92 : A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91- 84 :B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83 – 76 :C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75 – 68 :D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67 – 60 :E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59 – 0 : F</a:t>
            </a:r>
          </a:p>
        </p:txBody>
      </p:sp>
    </p:spTree>
    <p:extLst>
      <p:ext uri="{BB962C8B-B14F-4D97-AF65-F5344CB8AC3E}">
        <p14:creationId xmlns:p14="http://schemas.microsoft.com/office/powerpoint/2010/main" val="4087086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32" y="1123837"/>
            <a:ext cx="3364637" cy="4601183"/>
          </a:xfrm>
        </p:spPr>
        <p:txBody>
          <a:bodyPr/>
          <a:lstStyle/>
          <a:p>
            <a:r>
              <a:rPr lang="cs-CZ" sz="4000" b="1" dirty="0"/>
              <a:t>Harmonogram</a:t>
            </a:r>
            <a:r>
              <a:rPr lang="cs-CZ" sz="4400" b="1" dirty="0"/>
              <a:t> kurzu</a:t>
            </a:r>
            <a:br>
              <a:rPr lang="cs-CZ" sz="4400" b="1" dirty="0"/>
            </a:br>
            <a:r>
              <a:rPr lang="cs-CZ" sz="4400" b="1" dirty="0"/>
              <a:t>2019/2020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A8EB53D3-4790-4AF5-80EA-28D7B32B7C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7968931"/>
              </p:ext>
            </p:extLst>
          </p:nvPr>
        </p:nvGraphicFramePr>
        <p:xfrm>
          <a:off x="3631676" y="106532"/>
          <a:ext cx="8096252" cy="6563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409">
                  <a:extLst>
                    <a:ext uri="{9D8B030D-6E8A-4147-A177-3AD203B41FA5}">
                      <a16:colId xmlns:a16="http://schemas.microsoft.com/office/drawing/2014/main" val="982250742"/>
                    </a:ext>
                  </a:extLst>
                </a:gridCol>
                <a:gridCol w="639193">
                  <a:extLst>
                    <a:ext uri="{9D8B030D-6E8A-4147-A177-3AD203B41FA5}">
                      <a16:colId xmlns:a16="http://schemas.microsoft.com/office/drawing/2014/main" val="3075743327"/>
                    </a:ext>
                  </a:extLst>
                </a:gridCol>
                <a:gridCol w="4536489">
                  <a:extLst>
                    <a:ext uri="{9D8B030D-6E8A-4147-A177-3AD203B41FA5}">
                      <a16:colId xmlns:a16="http://schemas.microsoft.com/office/drawing/2014/main" val="2388053262"/>
                    </a:ext>
                  </a:extLst>
                </a:gridCol>
                <a:gridCol w="1696161">
                  <a:extLst>
                    <a:ext uri="{9D8B030D-6E8A-4147-A177-3AD203B41FA5}">
                      <a16:colId xmlns:a16="http://schemas.microsoft.com/office/drawing/2014/main" val="2923104272"/>
                    </a:ext>
                  </a:extLst>
                </a:gridCol>
              </a:tblGrid>
              <a:tr h="520353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termín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přednáška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seminář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97720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/>
                        <a:t>26.9.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Teoretický úvod do problematiky mikroekonomie</a:t>
                      </a:r>
                      <a:endParaRPr lang="cs-CZ" sz="1400" kern="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opakování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720438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/>
                        <a:t>3.10.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Teorie spotřebitele – optimum spotřebitele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60573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>
                          <a:solidFill>
                            <a:srgbClr val="C00000"/>
                          </a:solidFill>
                        </a:rPr>
                        <a:t>10.10.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Služební cesta – výuka se nekoná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899543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/>
                        <a:t>17.10.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Teorie spotřebitele  - elasticity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495881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/>
                        <a:t>24.10.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Teorie spotřebitele  - mezičasový výběr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0791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/>
                        <a:t>31.10.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Nákladové optimum firmy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9511013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/>
                        <a:t>7.11.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Všeobecná rovnováha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průběžný test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(spotřebitel)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2610582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/>
                        <a:t>14.11.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Náklady, příjmy a zisk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1766247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/>
                        <a:t>21.11.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Volba výstupu firmy v dokonale konkurenčním tržním prostředí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0062860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/>
                        <a:t>28.11.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Volba výstupu firmy v  nekonkurenčním tržním prostředí - monopol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3123671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/>
                        <a:t>5.12.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Volba výstupu firmy v  nekonkurenčním tržním prostředí – oligopol a monopolistická konkurence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900061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>
                          <a:solidFill>
                            <a:srgbClr val="7030A0"/>
                          </a:solidFill>
                        </a:rPr>
                        <a:t>12.12.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náhrada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>
                          <a:solidFill>
                            <a:srgbClr val="7030A0"/>
                          </a:solidFill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Trh výrobních faktorů (půda, práce, kapitál)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4592034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>
                          <a:solidFill>
                            <a:srgbClr val="002060"/>
                          </a:solidFill>
                        </a:rPr>
                        <a:t>19.12.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>
                          <a:solidFill>
                            <a:srgbClr val="002060"/>
                          </a:solidFill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Předtermín v čase a místě přednášky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Náhradní průběžný test pro omluvené studenty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vyhodnocení předtermínu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3787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314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Průběžný test a zkouška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559293"/>
            <a:ext cx="8096434" cy="5903651"/>
          </a:xfrm>
        </p:spPr>
        <p:txBody>
          <a:bodyPr>
            <a:normAutofit lnSpcReduction="10000"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Průběžný test (30 bodů) se bude skládat z teoretických otázek z teorie spotřebitele a příkladů.</a:t>
            </a:r>
          </a:p>
          <a:p>
            <a:pPr lvl="1"/>
            <a:r>
              <a:rPr lang="cs-CZ" sz="3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cca 30% teorie a 70 % příklady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Zkouškový test (60) bodů se bude skládat z celé teorie (včetně znalosti grafů) a bude doplněn o </a:t>
            </a:r>
            <a:r>
              <a:rPr lang="cs-CZ" sz="3600" u="sng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příklady mimo oblast teorie spotřebitele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</a:t>
            </a:r>
          </a:p>
          <a:p>
            <a:pPr lvl="1"/>
            <a:r>
              <a:rPr lang="cs-CZ" sz="3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cca 70% teorie a 30 % příklady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V případě potřeby lze studenta dozkoušet ústně a závěrečné hodnocení tomu přizpůsobit.</a:t>
            </a:r>
          </a:p>
        </p:txBody>
      </p:sp>
    </p:spTree>
    <p:extLst>
      <p:ext uri="{BB962C8B-B14F-4D97-AF65-F5344CB8AC3E}">
        <p14:creationId xmlns:p14="http://schemas.microsoft.com/office/powerpoint/2010/main" val="2610820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Další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864107"/>
            <a:ext cx="8096434" cy="5296995"/>
          </a:xfrm>
        </p:spPr>
        <p:txBody>
          <a:bodyPr>
            <a:normAutofit fontScale="85000" lnSpcReduction="20000"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Omluvenky do 5 pracovních dnů (doložit lékařským potvrzením).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Doporučuji nosit si kalkulačky a barevné propisky či fixy.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Prezentace a zadání příkladů budou na „public“ vkládány průběžně.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Přes LMS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Moodle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kurz probíhat nebude.</a:t>
            </a:r>
          </a:p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Ukázky výpočtů příkladů jsou také zpracovány přes </a:t>
            </a:r>
            <a:r>
              <a:rPr lang="cs-CZ" sz="3600" b="1" dirty="0" err="1">
                <a:solidFill>
                  <a:schemeClr val="accent2">
                    <a:lumMod val="50000"/>
                  </a:schemeClr>
                </a:solidFill>
              </a:rPr>
              <a:t>videoprezentace</a:t>
            </a:r>
            <a:endParaRPr lang="cs-CZ" sz="36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cs-CZ" sz="3400" b="1" dirty="0">
                <a:solidFill>
                  <a:schemeClr val="accent2">
                    <a:lumMod val="50000"/>
                  </a:schemeClr>
                </a:solidFill>
              </a:rPr>
              <a:t>http://media.slu.cz/videolist.php?idsada=131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Přednášky je potřeba doplnit samostudiem z doporučené i jiné relevantní literatury.</a:t>
            </a:r>
          </a:p>
        </p:txBody>
      </p:sp>
    </p:spTree>
    <p:extLst>
      <p:ext uri="{BB962C8B-B14F-4D97-AF65-F5344CB8AC3E}">
        <p14:creationId xmlns:p14="http://schemas.microsoft.com/office/powerpoint/2010/main" val="2985169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Studijní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864108"/>
            <a:ext cx="8096434" cy="5120640"/>
          </a:xfrm>
        </p:spPr>
        <p:txBody>
          <a:bodyPr>
            <a:normAutofit fontScale="77500" lnSpcReduction="20000"/>
          </a:bodyPr>
          <a:lstStyle/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Základní: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HOŘEJŠÍ, B. et al., 2010. Mikroekonomie. Praha: Management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Press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ISBN 978-80-7261-218-5.</a:t>
            </a:r>
          </a:p>
          <a:p>
            <a:endParaRPr lang="cs-CZ" sz="36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Doporučená: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MUSIL, P., 2010. Mikroekonomie: středně pokročilý kurz. Plzeň: A. Čeněk. ISBN 978-80-7380-207-3.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TULEJA, P., P., NEZVAL a MAJEROVÁ, I., 2005. Základy mikroekonomie. Praha: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Computer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Press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ISBN 80-251-0603-9.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MANKIW, N. G., 2016.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Principles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of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Microeconomics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London: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Cengage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Learning. ISBN 9781305971493. </a:t>
            </a:r>
          </a:p>
          <a:p>
            <a:r>
              <a:rPr lang="cs-CZ" sz="3600" u="sng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Studijní </a:t>
            </a:r>
            <a:r>
              <a:rPr lang="cs-CZ" sz="3600" u="sng">
                <a:solidFill>
                  <a:schemeClr val="tx1">
                    <a:lumMod val="90000"/>
                    <a:lumOff val="10000"/>
                  </a:schemeClr>
                </a:solidFill>
              </a:rPr>
              <a:t>opora Mikroekonomie, </a:t>
            </a:r>
            <a:r>
              <a:rPr lang="cs-CZ" sz="3600" u="sng" dirty="0">
                <a:solidFill>
                  <a:schemeClr val="tx1">
                    <a:lumMod val="90000"/>
                    <a:lumOff val="10000"/>
                  </a:schemeClr>
                </a:solidFill>
              </a:rPr>
              <a:t>viz Public</a:t>
            </a:r>
          </a:p>
        </p:txBody>
      </p:sp>
    </p:spTree>
    <p:extLst>
      <p:ext uri="{BB962C8B-B14F-4D97-AF65-F5344CB8AC3E}">
        <p14:creationId xmlns:p14="http://schemas.microsoft.com/office/powerpoint/2010/main" val="1871752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4B5CC49-6FAE-42FA-99B6-A3FDA8C68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5FC61E-1B21-4708-A6C6-5E6B205EB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295" y="1083732"/>
            <a:ext cx="5509628" cy="4690534"/>
          </a:xfrm>
        </p:spPr>
        <p:txBody>
          <a:bodyPr anchor="ctr">
            <a:normAutofit/>
          </a:bodyPr>
          <a:lstStyle/>
          <a:p>
            <a:pPr algn="r"/>
            <a:r>
              <a:rPr lang="cs-CZ" sz="7200">
                <a:solidFill>
                  <a:schemeClr val="tx1">
                    <a:lumMod val="75000"/>
                    <a:lumOff val="25000"/>
                  </a:schemeClr>
                </a:solidFill>
              </a:rPr>
              <a:t>Děkuji za pozornost.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BC9B4A-2119-4645-B4CA-7817D5FAF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8D888F-D87A-4C3C-BD82-273E4C8C5E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99A2CD81-3BB6-4ED6-A50F-DC14F37A9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577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25030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508</Words>
  <Application>Microsoft Office PowerPoint</Application>
  <PresentationFormat>Širokoúhlá obrazovka</PresentationFormat>
  <Paragraphs>103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Calibri</vt:lpstr>
      <vt:lpstr>Corbel</vt:lpstr>
      <vt:lpstr>Wingdings 2</vt:lpstr>
      <vt:lpstr>Rámeček</vt:lpstr>
      <vt:lpstr>Mikroekonomie 2+1, NPMKB  Úvodní informace</vt:lpstr>
      <vt:lpstr>Základní informace</vt:lpstr>
      <vt:lpstr>Podmínky absolvování kurzu</vt:lpstr>
      <vt:lpstr>Harmonogram kurzu 2019/2020</vt:lpstr>
      <vt:lpstr>Průběžný test a zkouška</vt:lpstr>
      <vt:lpstr>Další informace</vt:lpstr>
      <vt:lpstr>Studijní literatura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Mikroekonomie 2+1, NPMKB</dc:title>
  <dc:creator>Kamila</dc:creator>
  <cp:lastModifiedBy>tur0001</cp:lastModifiedBy>
  <cp:revision>20</cp:revision>
  <cp:lastPrinted>2019-08-27T04:57:58Z</cp:lastPrinted>
  <dcterms:created xsi:type="dcterms:W3CDTF">2019-08-09T18:58:20Z</dcterms:created>
  <dcterms:modified xsi:type="dcterms:W3CDTF">2019-09-26T10:29:15Z</dcterms:modified>
</cp:coreProperties>
</file>