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317" r:id="rId3"/>
    <p:sldId id="257" r:id="rId4"/>
    <p:sldId id="325" r:id="rId5"/>
    <p:sldId id="312" r:id="rId6"/>
    <p:sldId id="323" r:id="rId7"/>
    <p:sldId id="324" r:id="rId8"/>
    <p:sldId id="306" r:id="rId9"/>
    <p:sldId id="321" r:id="rId10"/>
    <p:sldId id="265" r:id="rId11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81E3A"/>
    <a:srgbClr val="307871"/>
    <a:srgbClr val="000000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 Středně sytá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Styl Světlá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51" autoAdjust="0"/>
    <p:restoredTop sz="94660"/>
  </p:normalViewPr>
  <p:slideViewPr>
    <p:cSldViewPr>
      <p:cViewPr varScale="1">
        <p:scale>
          <a:sx n="97" d="100"/>
          <a:sy n="97" d="100"/>
        </p:scale>
        <p:origin x="606" y="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954F75-53B8-494E-9CAC-FA5464EAA3D2}" type="datetimeFigureOut">
              <a:rPr lang="cs-CZ" smtClean="0"/>
              <a:t>12.11.2019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3ABF00-4210-4AC7-93DD-E53A328AF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64405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12.11.2019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22437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5583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18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76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7746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1513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15516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pPr>
              <a:spcBef>
                <a:spcPts val="0"/>
              </a:spcBef>
              <a:defRPr/>
            </a:pPr>
            <a:r>
              <a:rPr lang="cs-CZ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Úvodné</a:t>
            </a:r>
            <a: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inforácie</a:t>
            </a:r>
            <a: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cs-C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Mezinárodní </a:t>
            </a:r>
            <a:r>
              <a:rPr lang="cs-C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finanční instituce</a:t>
            </a:r>
          </a:p>
        </p:txBody>
      </p:sp>
      <p:sp>
        <p:nvSpPr>
          <p:cNvPr id="13" name="Podnadpis 2"/>
          <p:cNvSpPr txBox="1">
            <a:spLocks/>
          </p:cNvSpPr>
          <p:nvPr/>
        </p:nvSpPr>
        <p:spPr>
          <a:xfrm>
            <a:off x="6795864" y="3876278"/>
            <a:ext cx="21686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60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Zuzana </a:t>
            </a:r>
            <a:r>
              <a:rPr lang="cs-CZ" altLang="cs-CZ" sz="1600" b="1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Szkorupová</a:t>
            </a:r>
            <a:endParaRPr lang="cs-CZ" altLang="cs-CZ" sz="1600" b="1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1050" b="1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Katedra </a:t>
            </a:r>
            <a:r>
              <a:rPr lang="cs-CZ" altLang="cs-CZ" sz="105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financí a účetnictví</a:t>
            </a:r>
          </a:p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8169" y="555694"/>
            <a:ext cx="1938460" cy="15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1"/>
          <p:cNvSpPr txBox="1">
            <a:spLocks/>
          </p:cNvSpPr>
          <p:nvPr/>
        </p:nvSpPr>
        <p:spPr>
          <a:xfrm>
            <a:off x="395537" y="1347614"/>
            <a:ext cx="8144308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i="1" dirty="0" smtClean="0">
                <a:solidFill>
                  <a:srgbClr val="307871"/>
                </a:solidFill>
              </a:rPr>
              <a:t> </a:t>
            </a:r>
            <a:r>
              <a:rPr lang="pl-PL" sz="4000" b="1" i="1" dirty="0" smtClean="0">
                <a:solidFill>
                  <a:srgbClr val="307871"/>
                </a:solidFill>
              </a:rPr>
              <a:t>Ďakujem za pozornosť</a:t>
            </a:r>
            <a:r>
              <a:rPr lang="cs-CZ" sz="4000" b="1" i="1" dirty="0">
                <a:solidFill>
                  <a:srgbClr val="307871"/>
                </a:solidFill>
              </a:rPr>
              <a:t/>
            </a:r>
            <a:br>
              <a:rPr lang="cs-CZ" sz="4000" b="1" i="1" dirty="0">
                <a:solidFill>
                  <a:srgbClr val="307871"/>
                </a:solidFill>
              </a:rPr>
            </a:br>
            <a:r>
              <a:rPr lang="cs-CZ" sz="4000" b="1" i="1" dirty="0">
                <a:solidFill>
                  <a:srgbClr val="307871"/>
                </a:solidFill>
              </a:rPr>
              <a:t/>
            </a:r>
            <a:br>
              <a:rPr lang="cs-CZ" sz="4000" b="1" i="1" dirty="0">
                <a:solidFill>
                  <a:srgbClr val="307871"/>
                </a:solidFill>
              </a:rPr>
            </a:br>
            <a:r>
              <a:rPr lang="cs-CZ" sz="4000" b="1" i="1" dirty="0">
                <a:solidFill>
                  <a:srgbClr val="307871"/>
                </a:solidFill>
                <a:sym typeface="Wingdings" panose="05000000000000000000" pitchFamily="2" charset="2"/>
              </a:rPr>
              <a:t></a:t>
            </a:r>
            <a:r>
              <a:rPr lang="cs-CZ" sz="4000" b="1" i="1" dirty="0">
                <a:solidFill>
                  <a:srgbClr val="307871"/>
                </a:solidFill>
              </a:rPr>
              <a:t/>
            </a:r>
            <a:br>
              <a:rPr lang="cs-CZ" sz="4000" b="1" i="1" dirty="0">
                <a:solidFill>
                  <a:srgbClr val="307871"/>
                </a:solidFill>
              </a:rPr>
            </a:br>
            <a:endParaRPr lang="cs-CZ" sz="4000" b="1" i="1" dirty="0">
              <a:solidFill>
                <a:srgbClr val="307871"/>
              </a:solidFill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226939"/>
            <a:ext cx="956040" cy="74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01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624736" cy="507703"/>
          </a:xfrm>
        </p:spPr>
        <p:txBody>
          <a:bodyPr/>
          <a:lstStyle/>
          <a:p>
            <a:r>
              <a:rPr lang="cs-CZ" dirty="0" smtClean="0">
                <a:solidFill>
                  <a:srgbClr val="000000"/>
                </a:solidFill>
              </a:rPr>
              <a:t>Kontakt</a:t>
            </a:r>
            <a:endParaRPr lang="cs-CZ" sz="2000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611560" y="1059582"/>
            <a:ext cx="6912768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cs-CZ" sz="1350" dirty="0">
              <a:solidFill>
                <a:srgbClr val="307871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 b="1" dirty="0">
                <a:solidFill>
                  <a:srgbClr val="307871"/>
                </a:solidFill>
                <a:latin typeface="Arial" charset="0"/>
                <a:cs typeface="Arial" charset="0"/>
              </a:rPr>
              <a:t>Ing. </a:t>
            </a:r>
            <a:r>
              <a:rPr lang="cs-CZ" sz="1350" b="1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Zuzana </a:t>
            </a:r>
            <a:r>
              <a:rPr lang="cs-CZ" sz="1350" b="1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Szkorupová</a:t>
            </a:r>
            <a:r>
              <a:rPr lang="cs-CZ" sz="1350" b="1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, Ph.D. 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Kancelária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A332</a:t>
            </a: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/>
            </a:r>
            <a:b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</a:b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>tel. 596 398 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236</a:t>
            </a: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/>
            </a:r>
            <a:b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</a:b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>email: 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szkorupova@opf.slu.cz</a:t>
            </a:r>
            <a:b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</a:b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konzultačné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hodiny: </a:t>
            </a: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pondelok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10:00 – 11:00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>	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	    </a:t>
            </a: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utorok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9:30 – 10:30</a:t>
            </a: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r>
              <a:rPr lang="cs-CZ" sz="1350" dirty="0">
                <a:solidFill>
                  <a:srgbClr val="307871"/>
                </a:solidFill>
                <a:latin typeface="Arial" charset="0"/>
                <a:cs typeface="Arial" charset="0"/>
              </a:rPr>
              <a:t>	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	    </a:t>
            </a: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štvrtok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12:00 – 13:00; pouze v období </a:t>
            </a:r>
            <a:r>
              <a:rPr lang="cs-CZ" sz="1350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tutroiálov</a:t>
            </a:r>
            <a:r>
              <a:rPr lang="cs-CZ" sz="1350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, tj. </a:t>
            </a:r>
            <a:r>
              <a:rPr lang="cs-CZ" sz="1350" smtClean="0">
                <a:solidFill>
                  <a:srgbClr val="307871"/>
                </a:solidFill>
                <a:latin typeface="Arial" charset="0"/>
                <a:cs typeface="Arial" charset="0"/>
              </a:rPr>
              <a:t>17/10/2019,   			 14/11/2019 a 5/12/2019</a:t>
            </a:r>
            <a:endParaRPr lang="cs-CZ" sz="135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553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84576" cy="507703"/>
          </a:xfrm>
        </p:spPr>
        <p:txBody>
          <a:bodyPr/>
          <a:lstStyle/>
          <a:p>
            <a:r>
              <a:rPr lang="cs-CZ" dirty="0" err="1" smtClean="0">
                <a:solidFill>
                  <a:srgbClr val="000000"/>
                </a:solidFill>
              </a:rPr>
              <a:t>Témy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prednášok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611560" y="1131590"/>
            <a:ext cx="6172200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>
                <a:solidFill>
                  <a:srgbClr val="307871"/>
                </a:solidFill>
              </a:rPr>
              <a:t>Vývoj </a:t>
            </a:r>
            <a:r>
              <a:rPr lang="sk-SK" sz="2000" dirty="0" err="1">
                <a:solidFill>
                  <a:srgbClr val="307871"/>
                </a:solidFill>
              </a:rPr>
              <a:t>mezinárodního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měnového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smtClean="0">
                <a:solidFill>
                  <a:srgbClr val="307871"/>
                </a:solidFill>
              </a:rPr>
              <a:t>systému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err="1" smtClean="0">
                <a:solidFill>
                  <a:srgbClr val="307871"/>
                </a:solidFill>
              </a:rPr>
              <a:t>Mezinárodní</a:t>
            </a:r>
            <a:r>
              <a:rPr lang="sk-SK" sz="2000" dirty="0" smtClean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měnový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smtClean="0">
                <a:solidFill>
                  <a:srgbClr val="307871"/>
                </a:solidFill>
              </a:rPr>
              <a:t>fond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err="1" smtClean="0">
                <a:solidFill>
                  <a:srgbClr val="307871"/>
                </a:solidFill>
              </a:rPr>
              <a:t>Činnost</a:t>
            </a:r>
            <a:r>
              <a:rPr lang="sk-SK" sz="2000" dirty="0" smtClean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Mezinárodního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měnového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smtClean="0">
                <a:solidFill>
                  <a:srgbClr val="307871"/>
                </a:solidFill>
              </a:rPr>
              <a:t>fondu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err="1" smtClean="0">
                <a:solidFill>
                  <a:srgbClr val="307871"/>
                </a:solidFill>
              </a:rPr>
              <a:t>Světová</a:t>
            </a:r>
            <a:r>
              <a:rPr lang="sk-SK" sz="2000" dirty="0" smtClean="0">
                <a:solidFill>
                  <a:srgbClr val="307871"/>
                </a:solidFill>
              </a:rPr>
              <a:t> </a:t>
            </a:r>
            <a:r>
              <a:rPr lang="sk-SK" sz="2000" dirty="0">
                <a:solidFill>
                  <a:srgbClr val="307871"/>
                </a:solidFill>
              </a:rPr>
              <a:t>banka a </a:t>
            </a:r>
            <a:r>
              <a:rPr lang="sk-SK" sz="2000" dirty="0" err="1">
                <a:solidFill>
                  <a:srgbClr val="307871"/>
                </a:solidFill>
              </a:rPr>
              <a:t>její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smtClean="0">
                <a:solidFill>
                  <a:srgbClr val="307871"/>
                </a:solidFill>
              </a:rPr>
              <a:t>skupina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err="1" smtClean="0">
                <a:solidFill>
                  <a:srgbClr val="307871"/>
                </a:solidFill>
              </a:rPr>
              <a:t>Činnost</a:t>
            </a:r>
            <a:r>
              <a:rPr lang="sk-SK" sz="2000" dirty="0" smtClean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Světové</a:t>
            </a:r>
            <a:r>
              <a:rPr lang="sk-SK" sz="2000" dirty="0">
                <a:solidFill>
                  <a:srgbClr val="307871"/>
                </a:solidFill>
              </a:rPr>
              <a:t> </a:t>
            </a:r>
            <a:r>
              <a:rPr lang="sk-SK" sz="2000" dirty="0" smtClean="0">
                <a:solidFill>
                  <a:srgbClr val="307871"/>
                </a:solidFill>
              </a:rPr>
              <a:t>banky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err="1" smtClean="0">
                <a:solidFill>
                  <a:srgbClr val="307871"/>
                </a:solidFill>
              </a:rPr>
              <a:t>Světové</a:t>
            </a:r>
            <a:r>
              <a:rPr lang="sk-SK" sz="2000" dirty="0" smtClean="0">
                <a:solidFill>
                  <a:srgbClr val="307871"/>
                </a:solidFill>
              </a:rPr>
              <a:t> </a:t>
            </a:r>
            <a:r>
              <a:rPr lang="sk-SK" sz="2000" dirty="0" err="1">
                <a:solidFill>
                  <a:srgbClr val="307871"/>
                </a:solidFill>
              </a:rPr>
              <a:t>regionální</a:t>
            </a:r>
            <a:r>
              <a:rPr lang="sk-SK" sz="2000" dirty="0">
                <a:solidFill>
                  <a:srgbClr val="307871"/>
                </a:solidFill>
              </a:rPr>
              <a:t> rozvojové </a:t>
            </a:r>
            <a:r>
              <a:rPr lang="sk-SK" sz="2000" dirty="0" smtClean="0">
                <a:solidFill>
                  <a:srgbClr val="307871"/>
                </a:solidFill>
              </a:rPr>
              <a:t>banky</a:t>
            </a:r>
          </a:p>
          <a:p>
            <a:pPr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</a:pPr>
            <a:endParaRPr lang="cs-CZ" sz="2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84576" cy="507703"/>
          </a:xfrm>
        </p:spPr>
        <p:txBody>
          <a:bodyPr/>
          <a:lstStyle/>
          <a:p>
            <a:r>
              <a:rPr lang="cs-CZ" dirty="0" err="1" smtClean="0">
                <a:solidFill>
                  <a:srgbClr val="000000"/>
                </a:solidFill>
              </a:rPr>
              <a:t>Témy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prednášok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611560" y="1131590"/>
            <a:ext cx="6172200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smtClean="0"/>
              <a:t> </a:t>
            </a:r>
            <a:r>
              <a:rPr lang="sk-SK" sz="2000" dirty="0" err="1" smtClean="0"/>
              <a:t>Evropská</a:t>
            </a:r>
            <a:r>
              <a:rPr lang="sk-SK" sz="2000" dirty="0" smtClean="0"/>
              <a:t> </a:t>
            </a:r>
            <a:r>
              <a:rPr lang="sk-SK" sz="2000" dirty="0"/>
              <a:t>banka pro obnovu a </a:t>
            </a:r>
            <a:r>
              <a:rPr lang="sk-SK" sz="2000" dirty="0" smtClean="0"/>
              <a:t>rozvoj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smtClean="0"/>
              <a:t> Banka </a:t>
            </a:r>
            <a:r>
              <a:rPr lang="sk-SK" sz="2000" dirty="0"/>
              <a:t>pro </a:t>
            </a:r>
            <a:r>
              <a:rPr lang="sk-SK" sz="2000" dirty="0" err="1"/>
              <a:t>mezinárodní</a:t>
            </a:r>
            <a:r>
              <a:rPr lang="sk-SK" sz="2000" dirty="0"/>
              <a:t> </a:t>
            </a:r>
            <a:r>
              <a:rPr lang="sk-SK" sz="2000" dirty="0" smtClean="0"/>
              <a:t>platby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smtClean="0"/>
              <a:t> </a:t>
            </a:r>
            <a:r>
              <a:rPr lang="sk-SK" sz="2000" dirty="0" err="1" smtClean="0"/>
              <a:t>Evropská</a:t>
            </a:r>
            <a:r>
              <a:rPr lang="sk-SK" sz="2000" dirty="0" smtClean="0"/>
              <a:t> </a:t>
            </a:r>
            <a:r>
              <a:rPr lang="sk-SK" sz="2000" dirty="0"/>
              <a:t>investiční </a:t>
            </a:r>
            <a:r>
              <a:rPr lang="sk-SK" sz="2000" dirty="0" smtClean="0"/>
              <a:t>banka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smtClean="0"/>
              <a:t> </a:t>
            </a:r>
            <a:r>
              <a:rPr lang="sk-SK" sz="2000" dirty="0" err="1" smtClean="0"/>
              <a:t>Evropská</a:t>
            </a:r>
            <a:r>
              <a:rPr lang="sk-SK" sz="2000" dirty="0" smtClean="0"/>
              <a:t> </a:t>
            </a:r>
            <a:r>
              <a:rPr lang="sk-SK" sz="2000" dirty="0" err="1"/>
              <a:t>centrální</a:t>
            </a:r>
            <a:r>
              <a:rPr lang="sk-SK" sz="2000" dirty="0"/>
              <a:t> </a:t>
            </a:r>
            <a:r>
              <a:rPr lang="sk-SK" sz="2000" dirty="0" smtClean="0"/>
              <a:t>banka</a:t>
            </a:r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 smtClean="0"/>
              <a:t> </a:t>
            </a:r>
            <a:r>
              <a:rPr lang="sk-SK" sz="2000" dirty="0" err="1"/>
              <a:t>Evropská</a:t>
            </a:r>
            <a:r>
              <a:rPr lang="sk-SK" sz="2000" dirty="0"/>
              <a:t> </a:t>
            </a:r>
            <a:r>
              <a:rPr lang="sk-SK" sz="2000" dirty="0" err="1"/>
              <a:t>měnová</a:t>
            </a:r>
            <a:r>
              <a:rPr lang="sk-SK" sz="2000" dirty="0"/>
              <a:t> </a:t>
            </a:r>
            <a:r>
              <a:rPr lang="sk-SK" sz="2000" dirty="0" err="1" smtClean="0"/>
              <a:t>integrace</a:t>
            </a:r>
            <a:endParaRPr lang="sk-SK" sz="2000" dirty="0" smtClean="0"/>
          </a:p>
          <a:p>
            <a:pPr marL="171450" indent="-171450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2000" dirty="0"/>
              <a:t> </a:t>
            </a:r>
            <a:r>
              <a:rPr lang="sk-SK" sz="2000" dirty="0" err="1" smtClean="0"/>
              <a:t>Současnost</a:t>
            </a:r>
            <a:r>
              <a:rPr lang="sk-SK" sz="2000" dirty="0" smtClean="0"/>
              <a:t> </a:t>
            </a:r>
            <a:r>
              <a:rPr lang="sk-SK" sz="2000" dirty="0"/>
              <a:t>a </a:t>
            </a:r>
            <a:r>
              <a:rPr lang="sk-SK" sz="2000" dirty="0" err="1"/>
              <a:t>perspektivy</a:t>
            </a:r>
            <a:r>
              <a:rPr lang="sk-SK" sz="2000" dirty="0"/>
              <a:t> </a:t>
            </a:r>
            <a:r>
              <a:rPr lang="sk-SK" sz="2000" dirty="0" err="1"/>
              <a:t>evropské</a:t>
            </a:r>
            <a:r>
              <a:rPr lang="sk-SK" sz="2000" dirty="0"/>
              <a:t> </a:t>
            </a:r>
            <a:r>
              <a:rPr lang="sk-SK" sz="2000" dirty="0" err="1"/>
              <a:t>měnové</a:t>
            </a:r>
            <a:r>
              <a:rPr lang="sk-SK" sz="2000" dirty="0"/>
              <a:t> </a:t>
            </a:r>
            <a:r>
              <a:rPr lang="sk-SK" sz="2000" dirty="0" err="1"/>
              <a:t>integrace</a:t>
            </a:r>
            <a:endParaRPr lang="cs-CZ" sz="20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177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84576" cy="507703"/>
          </a:xfrm>
        </p:spPr>
        <p:txBody>
          <a:bodyPr/>
          <a:lstStyle/>
          <a:p>
            <a:r>
              <a:rPr lang="cs-CZ" dirty="0" smtClean="0">
                <a:solidFill>
                  <a:srgbClr val="000000"/>
                </a:solidFill>
              </a:rPr>
              <a:t>Aktivity v </a:t>
            </a:r>
            <a:r>
              <a:rPr lang="cs-CZ" dirty="0" err="1" smtClean="0">
                <a:solidFill>
                  <a:srgbClr val="000000"/>
                </a:solidFill>
              </a:rPr>
              <a:t>priebehu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semestra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323528" y="987574"/>
            <a:ext cx="669674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Arial" panose="020B0604020202020204" pitchFamily="34" charset="0"/>
              <a:buChar char="•"/>
            </a:pPr>
            <a:r>
              <a:rPr lang="sk-SK" dirty="0" err="1"/>
              <a:t>průběžný</a:t>
            </a:r>
            <a:r>
              <a:rPr lang="sk-SK" dirty="0"/>
              <a:t> test </a:t>
            </a:r>
            <a:r>
              <a:rPr lang="sk-SK" dirty="0" smtClean="0"/>
              <a:t>1 – 10 bodov</a:t>
            </a:r>
          </a:p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Arial" panose="020B0604020202020204" pitchFamily="34" charset="0"/>
              <a:buChar char="•"/>
            </a:pPr>
            <a:r>
              <a:rPr lang="sk-SK" dirty="0" err="1" smtClean="0"/>
              <a:t>průběžný</a:t>
            </a:r>
            <a:r>
              <a:rPr lang="sk-SK" dirty="0" smtClean="0"/>
              <a:t> </a:t>
            </a:r>
            <a:r>
              <a:rPr lang="sk-SK" dirty="0"/>
              <a:t>test </a:t>
            </a:r>
            <a:r>
              <a:rPr lang="sk-SK" dirty="0" smtClean="0"/>
              <a:t>2 – 15 bodov</a:t>
            </a:r>
          </a:p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Arial" panose="020B0604020202020204" pitchFamily="34" charset="0"/>
              <a:buChar char="•"/>
            </a:pPr>
            <a:r>
              <a:rPr lang="sk-SK" dirty="0" smtClean="0"/>
              <a:t>esej – 15 bodov</a:t>
            </a:r>
          </a:p>
          <a:p>
            <a:pPr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40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84576" cy="507703"/>
          </a:xfrm>
        </p:spPr>
        <p:txBody>
          <a:bodyPr/>
          <a:lstStyle/>
          <a:p>
            <a:r>
              <a:rPr lang="cs-CZ" dirty="0" smtClean="0">
                <a:solidFill>
                  <a:srgbClr val="000000"/>
                </a:solidFill>
              </a:rPr>
              <a:t>Aktivity v </a:t>
            </a:r>
            <a:r>
              <a:rPr lang="cs-CZ" dirty="0" err="1" smtClean="0">
                <a:solidFill>
                  <a:srgbClr val="000000"/>
                </a:solidFill>
              </a:rPr>
              <a:t>priebehu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semestra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323528" y="987574"/>
            <a:ext cx="669674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600" dirty="0" err="1"/>
              <a:t>Průběžný</a:t>
            </a:r>
            <a:r>
              <a:rPr lang="sk-SK" sz="1600" dirty="0"/>
              <a:t> test č. 1 obsahuje otázky z </a:t>
            </a:r>
            <a:r>
              <a:rPr lang="sk-SK" sz="1600" dirty="0" err="1"/>
              <a:t>doplňkových</a:t>
            </a:r>
            <a:r>
              <a:rPr lang="sk-SK" sz="1600" dirty="0"/>
              <a:t> </a:t>
            </a:r>
            <a:r>
              <a:rPr lang="sk-SK" sz="1600" dirty="0" err="1"/>
              <a:t>studijních</a:t>
            </a:r>
            <a:r>
              <a:rPr lang="sk-SK" sz="1600" dirty="0"/>
              <a:t> </a:t>
            </a:r>
            <a:r>
              <a:rPr lang="sk-SK" sz="1600" dirty="0" err="1"/>
              <a:t>materiálů</a:t>
            </a:r>
            <a:r>
              <a:rPr lang="sk-SK" sz="1600" dirty="0"/>
              <a:t>. Test je </a:t>
            </a:r>
            <a:r>
              <a:rPr lang="sk-SK" sz="1600" dirty="0" err="1"/>
              <a:t>časově</a:t>
            </a:r>
            <a:r>
              <a:rPr lang="sk-SK" sz="1600" dirty="0"/>
              <a:t> </a:t>
            </a:r>
            <a:r>
              <a:rPr lang="sk-SK" sz="1600" dirty="0" err="1"/>
              <a:t>omezen</a:t>
            </a:r>
            <a:r>
              <a:rPr lang="sk-SK" sz="1600" dirty="0"/>
              <a:t>: </a:t>
            </a:r>
            <a:r>
              <a:rPr lang="sk-SK" sz="1600" dirty="0" err="1"/>
              <a:t>hlídejte</a:t>
            </a:r>
            <a:r>
              <a:rPr lang="sk-SK" sz="1600" dirty="0"/>
              <a:t> si čas</a:t>
            </a:r>
            <a:r>
              <a:rPr lang="sk-SK" sz="1600" dirty="0" smtClean="0"/>
              <a:t>.</a:t>
            </a:r>
          </a:p>
          <a:p>
            <a:pPr marL="1085850" lvl="2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b="1" dirty="0">
                <a:solidFill>
                  <a:srgbClr val="FF0000"/>
                </a:solidFill>
              </a:rPr>
              <a:t>Test </a:t>
            </a:r>
            <a:r>
              <a:rPr lang="sk-SK" sz="1400" b="1" dirty="0" err="1">
                <a:solidFill>
                  <a:srgbClr val="FF0000"/>
                </a:solidFill>
              </a:rPr>
              <a:t>se</a:t>
            </a:r>
            <a:r>
              <a:rPr lang="sk-SK" sz="1400" b="1" dirty="0">
                <a:solidFill>
                  <a:srgbClr val="FF0000"/>
                </a:solidFill>
              </a:rPr>
              <a:t> </a:t>
            </a:r>
            <a:r>
              <a:rPr lang="sk-SK" sz="1400" b="1" dirty="0" err="1">
                <a:solidFill>
                  <a:srgbClr val="FF0000"/>
                </a:solidFill>
              </a:rPr>
              <a:t>vypracovává</a:t>
            </a:r>
            <a:r>
              <a:rPr lang="sk-SK" sz="1400" b="1" dirty="0">
                <a:solidFill>
                  <a:srgbClr val="FF0000"/>
                </a:solidFill>
              </a:rPr>
              <a:t> online v systému </a:t>
            </a:r>
            <a:r>
              <a:rPr lang="sk-SK" sz="1400" b="1" dirty="0" err="1">
                <a:solidFill>
                  <a:srgbClr val="FF0000"/>
                </a:solidFill>
              </a:rPr>
              <a:t>moodle</a:t>
            </a:r>
            <a:r>
              <a:rPr lang="sk-SK" sz="1400" b="1" dirty="0">
                <a:solidFill>
                  <a:srgbClr val="FF0000"/>
                </a:solidFill>
              </a:rPr>
              <a:t> a bude </a:t>
            </a:r>
            <a:r>
              <a:rPr lang="sk-SK" sz="1400" b="1" dirty="0" err="1">
                <a:solidFill>
                  <a:srgbClr val="FF0000"/>
                </a:solidFill>
              </a:rPr>
              <a:t>zpřístupněn</a:t>
            </a:r>
            <a:r>
              <a:rPr lang="sk-SK" sz="1400" b="1" dirty="0">
                <a:solidFill>
                  <a:srgbClr val="FF0000"/>
                </a:solidFill>
              </a:rPr>
              <a:t> od </a:t>
            </a:r>
            <a:r>
              <a:rPr lang="sk-SK" sz="1400" b="1" dirty="0" smtClean="0">
                <a:solidFill>
                  <a:srgbClr val="FF0000"/>
                </a:solidFill>
              </a:rPr>
              <a:t>15/11/2019 </a:t>
            </a:r>
            <a:r>
              <a:rPr lang="sk-SK" sz="1400" b="1" dirty="0">
                <a:solidFill>
                  <a:srgbClr val="FF0000"/>
                </a:solidFill>
              </a:rPr>
              <a:t>16:00 do </a:t>
            </a:r>
            <a:r>
              <a:rPr lang="sk-SK" sz="1400" b="1" dirty="0" smtClean="0">
                <a:solidFill>
                  <a:srgbClr val="FF0000"/>
                </a:solidFill>
              </a:rPr>
              <a:t>16/11/2019 </a:t>
            </a:r>
            <a:r>
              <a:rPr lang="sk-SK" sz="1400" b="1" dirty="0">
                <a:solidFill>
                  <a:srgbClr val="FF0000"/>
                </a:solidFill>
              </a:rPr>
              <a:t>12:00</a:t>
            </a:r>
            <a:r>
              <a:rPr lang="sk-SK" sz="1400" b="1" dirty="0" smtClean="0">
                <a:solidFill>
                  <a:srgbClr val="FF0000"/>
                </a:solidFill>
              </a:rPr>
              <a:t>.</a:t>
            </a:r>
          </a:p>
          <a:p>
            <a:pPr marL="800100" lvl="2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endParaRPr lang="cs-CZ" sz="1400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600" dirty="0" err="1"/>
              <a:t>Průběžný</a:t>
            </a:r>
            <a:r>
              <a:rPr lang="sk-SK" sz="1600" dirty="0"/>
              <a:t> test č. 2 obsahuje otázky z </a:t>
            </a:r>
            <a:r>
              <a:rPr lang="sk-SK" sz="1600" dirty="0" err="1"/>
              <a:t>přednášek</a:t>
            </a:r>
            <a:r>
              <a:rPr lang="sk-SK" sz="1600" dirty="0"/>
              <a:t> prezentovaných na </a:t>
            </a:r>
            <a:r>
              <a:rPr lang="sk-SK" sz="1600" dirty="0" err="1"/>
              <a:t>tutoriálech</a:t>
            </a:r>
            <a:r>
              <a:rPr lang="sk-SK" sz="1600" dirty="0"/>
              <a:t> nebo </a:t>
            </a:r>
            <a:r>
              <a:rPr lang="sk-SK" sz="1600" dirty="0" err="1"/>
              <a:t>obsažených</a:t>
            </a:r>
            <a:r>
              <a:rPr lang="sk-SK" sz="1600" dirty="0"/>
              <a:t> v </a:t>
            </a:r>
            <a:r>
              <a:rPr lang="sk-SK" sz="1600" dirty="0" err="1"/>
              <a:t>přednáškových</a:t>
            </a:r>
            <a:r>
              <a:rPr lang="sk-SK" sz="1600" dirty="0"/>
              <a:t> </a:t>
            </a:r>
            <a:r>
              <a:rPr lang="sk-SK" sz="1600" dirty="0" err="1" smtClean="0"/>
              <a:t>prezentacích</a:t>
            </a:r>
            <a:endParaRPr lang="sk-SK" sz="1600" dirty="0" smtClean="0"/>
          </a:p>
          <a:p>
            <a:pPr marL="1085850" lvl="2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b="1" dirty="0">
                <a:solidFill>
                  <a:srgbClr val="FF0000"/>
                </a:solidFill>
              </a:rPr>
              <a:t>Test </a:t>
            </a:r>
            <a:r>
              <a:rPr lang="sk-SK" sz="1400" b="1" dirty="0" err="1">
                <a:solidFill>
                  <a:srgbClr val="FF0000"/>
                </a:solidFill>
              </a:rPr>
              <a:t>se</a:t>
            </a:r>
            <a:r>
              <a:rPr lang="sk-SK" sz="1400" b="1" dirty="0">
                <a:solidFill>
                  <a:srgbClr val="FF0000"/>
                </a:solidFill>
              </a:rPr>
              <a:t> </a:t>
            </a:r>
            <a:r>
              <a:rPr lang="sk-SK" sz="1400" b="1" dirty="0" err="1">
                <a:solidFill>
                  <a:srgbClr val="FF0000"/>
                </a:solidFill>
              </a:rPr>
              <a:t>vypracovává</a:t>
            </a:r>
            <a:r>
              <a:rPr lang="sk-SK" sz="1400" b="1" dirty="0">
                <a:solidFill>
                  <a:srgbClr val="FF0000"/>
                </a:solidFill>
              </a:rPr>
              <a:t> online v systému </a:t>
            </a:r>
            <a:r>
              <a:rPr lang="sk-SK" sz="1400" b="1" dirty="0" err="1">
                <a:solidFill>
                  <a:srgbClr val="FF0000"/>
                </a:solidFill>
              </a:rPr>
              <a:t>moodle</a:t>
            </a:r>
            <a:r>
              <a:rPr lang="sk-SK" sz="1400" b="1" dirty="0">
                <a:solidFill>
                  <a:srgbClr val="FF0000"/>
                </a:solidFill>
              </a:rPr>
              <a:t> a bude </a:t>
            </a:r>
            <a:r>
              <a:rPr lang="sk-SK" sz="1400" b="1" dirty="0" err="1">
                <a:solidFill>
                  <a:srgbClr val="FF0000"/>
                </a:solidFill>
              </a:rPr>
              <a:t>zpřístupněn</a:t>
            </a:r>
            <a:r>
              <a:rPr lang="sk-SK" sz="1400" b="1" dirty="0">
                <a:solidFill>
                  <a:srgbClr val="FF0000"/>
                </a:solidFill>
              </a:rPr>
              <a:t> od </a:t>
            </a:r>
            <a:r>
              <a:rPr lang="sk-SK" sz="1400" b="1" dirty="0" smtClean="0">
                <a:solidFill>
                  <a:srgbClr val="FF0000"/>
                </a:solidFill>
              </a:rPr>
              <a:t>13/12/2019 </a:t>
            </a:r>
            <a:r>
              <a:rPr lang="sk-SK" sz="1400" b="1" dirty="0">
                <a:solidFill>
                  <a:srgbClr val="FF0000"/>
                </a:solidFill>
              </a:rPr>
              <a:t>16:00 do </a:t>
            </a:r>
            <a:r>
              <a:rPr lang="sk-SK" sz="1400" b="1" dirty="0" smtClean="0">
                <a:solidFill>
                  <a:srgbClr val="FF0000"/>
                </a:solidFill>
              </a:rPr>
              <a:t>14/12/2019 </a:t>
            </a:r>
            <a:r>
              <a:rPr lang="sk-SK" sz="1400" b="1" dirty="0">
                <a:solidFill>
                  <a:srgbClr val="FF0000"/>
                </a:solidFill>
              </a:rPr>
              <a:t>12:00.</a:t>
            </a:r>
            <a:endParaRPr lang="sk-SK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7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5184576" cy="507703"/>
          </a:xfrm>
        </p:spPr>
        <p:txBody>
          <a:bodyPr/>
          <a:lstStyle/>
          <a:p>
            <a:r>
              <a:rPr lang="cs-CZ" dirty="0" smtClean="0">
                <a:solidFill>
                  <a:srgbClr val="000000"/>
                </a:solidFill>
              </a:rPr>
              <a:t>Aktivity v </a:t>
            </a:r>
            <a:r>
              <a:rPr lang="cs-CZ" dirty="0" err="1" smtClean="0">
                <a:solidFill>
                  <a:srgbClr val="000000"/>
                </a:solidFill>
              </a:rPr>
              <a:t>priebehu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semestra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323528" y="987574"/>
            <a:ext cx="6696744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dirty="0" smtClean="0"/>
              <a:t>Esej  - hodnotenie – 15 b.</a:t>
            </a:r>
          </a:p>
          <a:p>
            <a:pPr marL="628650" lvl="1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dirty="0" smtClean="0"/>
              <a:t>Téma eseje: </a:t>
            </a:r>
            <a:r>
              <a:rPr lang="sk-SK" b="1" i="1" dirty="0" smtClean="0">
                <a:solidFill>
                  <a:srgbClr val="981E3A"/>
                </a:solidFill>
              </a:rPr>
              <a:t>Facebook LIBRA a jej potenciálny vplyv na 				  medzinárodný menový systém</a:t>
            </a:r>
          </a:p>
          <a:p>
            <a:pPr marL="1085850" lvl="2" indent="-285750"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i="1" dirty="0" smtClean="0"/>
              <a:t>Zamyslenie a podanie argumentov pre vlastný názor na tému eseje</a:t>
            </a:r>
          </a:p>
          <a:p>
            <a:pPr marL="1085850" lvl="2" indent="-285750"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i="1" dirty="0" smtClean="0"/>
              <a:t>Intenzívna práca s odbornými a relevantnými zdrojmi a ich správna citácia v texte eseje</a:t>
            </a:r>
          </a:p>
          <a:p>
            <a:pPr marL="1085850" lvl="2" indent="-285750"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i="1" dirty="0" smtClean="0"/>
              <a:t>Dĺžka max. 3 strany</a:t>
            </a:r>
          </a:p>
          <a:p>
            <a:pPr marL="1085850" lvl="2" indent="-285750"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r>
              <a:rPr lang="sk-SK" sz="1400" i="1" dirty="0" smtClean="0"/>
              <a:t>Okrem správnej citácie zdrojov a zoznamu použitej literatúry nie sú zvláštne formálne požiadavky</a:t>
            </a:r>
          </a:p>
          <a:p>
            <a:pPr marL="800100" lvl="2"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r>
              <a:rPr lang="sk-SK" sz="1400" b="1" dirty="0" smtClean="0">
                <a:solidFill>
                  <a:srgbClr val="981E3A"/>
                </a:solidFill>
              </a:rPr>
              <a:t>Esej sa odovzdáva najneskôr </a:t>
            </a:r>
            <a:r>
              <a:rPr lang="sk-SK" sz="1400" b="1" smtClean="0">
                <a:solidFill>
                  <a:srgbClr val="981E3A"/>
                </a:solidFill>
              </a:rPr>
              <a:t>do 15/12/2019 </a:t>
            </a:r>
            <a:r>
              <a:rPr lang="sk-SK" sz="1400" b="1" dirty="0" smtClean="0">
                <a:solidFill>
                  <a:srgbClr val="981E3A"/>
                </a:solidFill>
              </a:rPr>
              <a:t>prostredníctvom „</a:t>
            </a:r>
            <a:r>
              <a:rPr lang="sk-SK" sz="1400" b="1" dirty="0" err="1" smtClean="0">
                <a:solidFill>
                  <a:srgbClr val="981E3A"/>
                </a:solidFill>
              </a:rPr>
              <a:t>Odevzdávárny</a:t>
            </a:r>
            <a:r>
              <a:rPr lang="sk-SK" sz="1400" b="1" dirty="0" smtClean="0">
                <a:solidFill>
                  <a:srgbClr val="981E3A"/>
                </a:solidFill>
              </a:rPr>
              <a:t>“ </a:t>
            </a:r>
            <a:r>
              <a:rPr lang="sk-SK" sz="1400" b="1" dirty="0">
                <a:solidFill>
                  <a:srgbClr val="981E3A"/>
                </a:solidFill>
              </a:rPr>
              <a:t>na </a:t>
            </a:r>
            <a:r>
              <a:rPr lang="sk-SK" sz="1400" b="1" dirty="0">
                <a:solidFill>
                  <a:srgbClr val="981E3A"/>
                </a:solidFill>
                <a:hlinkClick r:id="rId3"/>
              </a:rPr>
              <a:t>https://is.slu.cz</a:t>
            </a:r>
            <a:r>
              <a:rPr lang="sk-SK" sz="1400" b="1" dirty="0" smtClean="0">
                <a:solidFill>
                  <a:srgbClr val="981E3A"/>
                </a:solidFill>
                <a:hlinkClick r:id="rId3"/>
              </a:rPr>
              <a:t>/</a:t>
            </a:r>
            <a:r>
              <a:rPr lang="sk-SK" sz="1400" b="1" dirty="0" smtClean="0">
                <a:solidFill>
                  <a:srgbClr val="981E3A"/>
                </a:solidFill>
              </a:rPr>
              <a:t>. </a:t>
            </a:r>
            <a:r>
              <a:rPr lang="sk-SK" sz="1400" dirty="0" smtClean="0"/>
              <a:t>Čím skôr je esej odovzdaná, tým viac času zostane na prípadné prepracovanie a získanie väčšieho počtu bodov.</a:t>
            </a:r>
          </a:p>
          <a:p>
            <a:pPr marL="800100" lvl="2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endParaRPr lang="sk-SK" i="1" dirty="0" smtClean="0"/>
          </a:p>
          <a:p>
            <a:pPr marL="1085850" lvl="2" indent="-285750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  <a:buFont typeface="Wingdings" panose="05000000000000000000" pitchFamily="2" charset="2"/>
              <a:buChar char="Ø"/>
            </a:pPr>
            <a:endParaRPr lang="sk-SK" i="1" dirty="0" smtClean="0"/>
          </a:p>
          <a:p>
            <a:pPr marL="342900" lvl="1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endParaRPr lang="sk-SK" dirty="0" smtClean="0"/>
          </a:p>
          <a:p>
            <a:pPr marL="342900" lvl="1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204788" indent="-204788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 2" pitchFamily="18" charset="2"/>
              <a:buChar char="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62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4"/>
            <a:ext cx="7272808" cy="432048"/>
          </a:xfrm>
        </p:spPr>
        <p:txBody>
          <a:bodyPr/>
          <a:lstStyle/>
          <a:p>
            <a:r>
              <a:rPr lang="cs-CZ" dirty="0" err="1" smtClean="0">
                <a:solidFill>
                  <a:srgbClr val="000000"/>
                </a:solidFill>
              </a:rPr>
              <a:t>Bodovanie</a:t>
            </a:r>
            <a:r>
              <a:rPr lang="cs-CZ" dirty="0" smtClean="0">
                <a:solidFill>
                  <a:srgbClr val="000000"/>
                </a:solidFill>
              </a:rPr>
              <a:t> </a:t>
            </a:r>
            <a:r>
              <a:rPr lang="cs-CZ" dirty="0" err="1" smtClean="0">
                <a:solidFill>
                  <a:srgbClr val="000000"/>
                </a:solidFill>
              </a:rPr>
              <a:t>aktivít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4" name="Zástupný symbol pro obsah 2"/>
          <p:cNvSpPr txBox="1">
            <a:spLocks/>
          </p:cNvSpPr>
          <p:nvPr/>
        </p:nvSpPr>
        <p:spPr bwMode="auto">
          <a:xfrm>
            <a:off x="1115616" y="987574"/>
            <a:ext cx="6172200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204788" indent="-204788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 2" pitchFamily="18" charset="2"/>
              <a:buChar char="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204788" indent="-204788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 2" pitchFamily="18" charset="2"/>
              <a:buChar char="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0" lvl="1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r>
              <a:rPr lang="sk-SK" dirty="0" err="1">
                <a:latin typeface="Arial" panose="020B0604020202020204" pitchFamily="34" charset="0"/>
                <a:cs typeface="Arial" panose="020B0604020202020204" pitchFamily="34" charset="0"/>
              </a:rPr>
              <a:t>průběžný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 test 1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			     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10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b.</a:t>
            </a:r>
          </a:p>
          <a:p>
            <a:pPr marL="0" lvl="1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r>
              <a:rPr lang="sk-SK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průběžný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k-SK" dirty="0">
                <a:latin typeface="Arial" panose="020B0604020202020204" pitchFamily="34" charset="0"/>
                <a:cs typeface="Arial" panose="020B0604020202020204" pitchFamily="34" charset="0"/>
              </a:rPr>
              <a:t>test 2 </a:t>
            </a: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			      15 b.</a:t>
            </a:r>
          </a:p>
          <a:p>
            <a:pPr marL="0" lvl="1" algn="just" defTabSz="6858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307871"/>
              </a:buClr>
              <a:buSzPct val="95000"/>
            </a:pPr>
            <a:r>
              <a:rPr lang="sk-SK" dirty="0" smtClean="0">
                <a:latin typeface="Arial" panose="020B0604020202020204" pitchFamily="34" charset="0"/>
                <a:cs typeface="Arial" panose="020B0604020202020204" pitchFamily="34" charset="0"/>
              </a:rPr>
              <a:t>esej 					      15 b.</a:t>
            </a:r>
            <a:endParaRPr lang="sk-SK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</a:pPr>
            <a:r>
              <a:rPr lang="sk-SK" u="sng" dirty="0" err="1">
                <a:solidFill>
                  <a:srgbClr val="307871"/>
                </a:solidFill>
                <a:latin typeface="Arial" charset="0"/>
                <a:cs typeface="Arial" charset="0"/>
              </a:rPr>
              <a:t>ú</a:t>
            </a:r>
            <a:r>
              <a:rPr lang="sk-SK" u="sng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stní</a:t>
            </a:r>
            <a:r>
              <a:rPr lang="sk-SK" u="sng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</a:t>
            </a:r>
            <a:r>
              <a:rPr lang="sk-SK" u="sng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zkouška</a:t>
            </a:r>
            <a:r>
              <a:rPr lang="sk-SK" u="sng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			      60 b. (2x 30 b.)</a:t>
            </a:r>
          </a:p>
          <a:p>
            <a:pPr algn="just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</a:pP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    </a:t>
            </a:r>
            <a:r>
              <a:rPr lang="sk-SK" dirty="0" err="1" smtClean="0">
                <a:solidFill>
                  <a:srgbClr val="307871"/>
                </a:solidFill>
                <a:latin typeface="Arial" charset="0"/>
                <a:cs typeface="Arial" charset="0"/>
              </a:rPr>
              <a:t>Celkem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			               100 b.</a:t>
            </a:r>
            <a:endParaRPr lang="sk-SK" dirty="0">
              <a:solidFill>
                <a:srgbClr val="30787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344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267494"/>
            <a:ext cx="7272808" cy="432048"/>
          </a:xfrm>
        </p:spPr>
        <p:txBody>
          <a:bodyPr/>
          <a:lstStyle/>
          <a:p>
            <a:r>
              <a:rPr lang="cs-CZ" dirty="0" smtClean="0">
                <a:solidFill>
                  <a:srgbClr val="000000"/>
                </a:solidFill>
              </a:rPr>
              <a:t>Celkové </a:t>
            </a:r>
            <a:r>
              <a:rPr lang="cs-CZ" dirty="0" err="1" smtClean="0">
                <a:solidFill>
                  <a:srgbClr val="000000"/>
                </a:solidFill>
              </a:rPr>
              <a:t>hodnotenie</a:t>
            </a:r>
            <a:endParaRPr lang="cs-CZ" dirty="0">
              <a:solidFill>
                <a:srgbClr val="000000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 bwMode="auto">
          <a:xfrm>
            <a:off x="899592" y="843558"/>
            <a:ext cx="6172200" cy="329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sk-SK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defTabSz="685800" fontAlgn="base">
              <a:spcBef>
                <a:spcPct val="0"/>
              </a:spcBef>
              <a:spcAft>
                <a:spcPct val="0"/>
              </a:spcAft>
            </a:pPr>
            <a:endParaRPr lang="sk-SK" dirty="0">
              <a:solidFill>
                <a:prstClr val="black"/>
              </a:solidFill>
              <a:latin typeface="Arial" charset="0"/>
              <a:cs typeface="Arial" charset="0"/>
            </a:endParaRP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A(1)	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výborne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	  91 - 100 b.</a:t>
            </a: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B(1,5)	</a:t>
            </a:r>
            <a:r>
              <a:rPr lang="sk-SK" dirty="0" err="1">
                <a:solidFill>
                  <a:srgbClr val="307871"/>
                </a:solidFill>
                <a:latin typeface="Arial" charset="0"/>
                <a:cs typeface="Arial" charset="0"/>
              </a:rPr>
              <a:t>velmi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 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dobre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	  81 - 90 b.</a:t>
            </a: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C(2)	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dobre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		  71 - 80 b.</a:t>
            </a: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D(2,5)	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uspokojivo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	  61 - 70 b.</a:t>
            </a: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E(3)	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dostatočne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	  51 - 60 b.</a:t>
            </a:r>
          </a:p>
          <a:p>
            <a:pPr marL="342900" lvl="1" algn="just" defTabSz="6858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F(4)	</a:t>
            </a:r>
            <a:r>
              <a:rPr lang="sk-SK" dirty="0" smtClean="0">
                <a:solidFill>
                  <a:srgbClr val="307871"/>
                </a:solidFill>
                <a:latin typeface="Arial" charset="0"/>
                <a:cs typeface="Arial" charset="0"/>
              </a:rPr>
              <a:t>nedostatočne    </a:t>
            </a:r>
            <a:r>
              <a:rPr lang="sk-SK" dirty="0">
                <a:solidFill>
                  <a:srgbClr val="307871"/>
                </a:solidFill>
                <a:latin typeface="Arial" charset="0"/>
                <a:cs typeface="Arial" charset="0"/>
              </a:rPr>
              <a:t>0 - 50 b.</a:t>
            </a:r>
            <a:endParaRPr lang="cs-CZ" dirty="0">
              <a:solidFill>
                <a:srgbClr val="307871"/>
              </a:solidFill>
              <a:latin typeface="Arial" charset="0"/>
              <a:cs typeface="Arial" charset="0"/>
            </a:endParaRPr>
          </a:p>
          <a:p>
            <a:pPr marL="204788" indent="-204788" defTabSz="685800" fontAlgn="base">
              <a:spcBef>
                <a:spcPct val="20000"/>
              </a:spcBef>
              <a:spcAft>
                <a:spcPct val="0"/>
              </a:spcAft>
              <a:buClr>
                <a:srgbClr val="B32C16"/>
              </a:buClr>
              <a:buSzPct val="95000"/>
              <a:buFont typeface="Wingdings 2" pitchFamily="18" charset="2"/>
              <a:buChar char=""/>
            </a:pPr>
            <a:endParaRPr lang="cs-CZ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62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Vlastní 1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307871"/>
      </a:accent6>
      <a:hlink>
        <a:srgbClr val="307871"/>
      </a:hlink>
      <a:folHlink>
        <a:srgbClr val="307871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4057</TotalTime>
  <Words>213</Words>
  <Application>Microsoft Office PowerPoint</Application>
  <PresentationFormat>Předvádění na obrazovce (16:9)</PresentationFormat>
  <Paragraphs>69</Paragraphs>
  <Slides>10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Wingdings 2</vt:lpstr>
      <vt:lpstr>SLU</vt:lpstr>
      <vt:lpstr>Úvodné inforácie  Mezinárodní finanční instituce</vt:lpstr>
      <vt:lpstr>Kontakt</vt:lpstr>
      <vt:lpstr>Témy prednášok</vt:lpstr>
      <vt:lpstr>Témy prednášok</vt:lpstr>
      <vt:lpstr>Aktivity v priebehu semestra</vt:lpstr>
      <vt:lpstr>Aktivity v priebehu semestra</vt:lpstr>
      <vt:lpstr>Aktivity v priebehu semestra</vt:lpstr>
      <vt:lpstr>Bodovanie aktivít</vt:lpstr>
      <vt:lpstr>Celkové hodnotenie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uzivatel</cp:lastModifiedBy>
  <cp:revision>131</cp:revision>
  <cp:lastPrinted>2017-08-30T05:44:44Z</cp:lastPrinted>
  <dcterms:created xsi:type="dcterms:W3CDTF">2016-07-06T15:42:34Z</dcterms:created>
  <dcterms:modified xsi:type="dcterms:W3CDTF">2019-11-12T09:56:55Z</dcterms:modified>
</cp:coreProperties>
</file>