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7" r:id="rId3"/>
    <p:sldId id="257" r:id="rId4"/>
    <p:sldId id="325" r:id="rId5"/>
    <p:sldId id="312" r:id="rId6"/>
    <p:sldId id="323" r:id="rId7"/>
    <p:sldId id="324" r:id="rId8"/>
    <p:sldId id="306" r:id="rId9"/>
    <p:sldId id="321" r:id="rId10"/>
    <p:sldId id="265" r:id="rId1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307871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 autoAdjust="0"/>
    <p:restoredTop sz="94660"/>
  </p:normalViewPr>
  <p:slideViewPr>
    <p:cSldViewPr>
      <p:cViewPr varScale="1">
        <p:scale>
          <a:sx n="97" d="100"/>
          <a:sy n="97" d="100"/>
        </p:scale>
        <p:origin x="60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4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58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18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6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746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51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Úvodné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inforácie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Mezinárodní 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finanční instituce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 smtClean="0">
                <a:solidFill>
                  <a:srgbClr val="307871"/>
                </a:solidFill>
              </a:rPr>
              <a:t> </a:t>
            </a:r>
            <a:r>
              <a:rPr lang="pl-PL" sz="4000" b="1" i="1" dirty="0" smtClean="0">
                <a:solidFill>
                  <a:srgbClr val="307871"/>
                </a:solidFill>
              </a:rPr>
              <a:t>Ďakujem za pozornosť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Kontakt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1059582"/>
            <a:ext cx="6912768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 dirty="0">
              <a:solidFill>
                <a:srgbClr val="307871"/>
              </a:solidFill>
              <a:latin typeface="Arial" charset="0"/>
              <a:cs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 b="1" dirty="0">
                <a:solidFill>
                  <a:srgbClr val="307871"/>
                </a:solidFill>
                <a:latin typeface="Arial" charset="0"/>
                <a:cs typeface="Arial" charset="0"/>
              </a:rPr>
              <a:t>Ing. </a:t>
            </a:r>
            <a:r>
              <a:rPr lang="cs-CZ" sz="1350" b="1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Zuzana </a:t>
            </a:r>
            <a:r>
              <a:rPr lang="cs-CZ" sz="1350" b="1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Szkorupová</a:t>
            </a:r>
            <a:r>
              <a:rPr lang="cs-CZ" sz="1350" b="1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, Ph.D.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Kancelária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A332</a:t>
            </a: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/>
            </a:r>
            <a:b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</a:b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>tel. 596 398 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236</a:t>
            </a: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/>
            </a:r>
            <a:b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</a:b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>email: 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szkorupova@opf.slu.cz</a:t>
            </a:r>
            <a:b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</a:b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konzultačné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hodiny: </a:t>
            </a: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pondelok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10:00 – 11:00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>	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	    </a:t>
            </a: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utorok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9:30 – 10:30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 dirty="0">
                <a:solidFill>
                  <a:srgbClr val="307871"/>
                </a:solidFill>
                <a:latin typeface="Arial" charset="0"/>
                <a:cs typeface="Arial" charset="0"/>
              </a:rPr>
              <a:t>	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	    </a:t>
            </a: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štvrtok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12:00 – 13:00; pouze v období </a:t>
            </a:r>
            <a:r>
              <a:rPr lang="cs-CZ" sz="1350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tutroiálov</a:t>
            </a:r>
            <a:r>
              <a:rPr lang="cs-CZ" sz="1350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, tj. </a:t>
            </a:r>
            <a:r>
              <a:rPr lang="cs-CZ" sz="1350" smtClean="0">
                <a:solidFill>
                  <a:srgbClr val="307871"/>
                </a:solidFill>
                <a:latin typeface="Arial" charset="0"/>
                <a:cs typeface="Arial" charset="0"/>
              </a:rPr>
              <a:t>17/10/2019,   			 14/11/2019 a 5/12/2019</a:t>
            </a:r>
            <a:endParaRPr lang="cs-CZ" sz="135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Témy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prednášok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1131590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rgbClr val="307871"/>
                </a:solidFill>
              </a:rPr>
              <a:t>Vývoj </a:t>
            </a:r>
            <a:r>
              <a:rPr lang="sk-SK" sz="2000" dirty="0" err="1">
                <a:solidFill>
                  <a:srgbClr val="307871"/>
                </a:solidFill>
              </a:rPr>
              <a:t>mezinárodního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měnového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smtClean="0">
                <a:solidFill>
                  <a:srgbClr val="307871"/>
                </a:solidFill>
              </a:rPr>
              <a:t>systému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err="1" smtClean="0">
                <a:solidFill>
                  <a:srgbClr val="307871"/>
                </a:solidFill>
              </a:rPr>
              <a:t>Mezinárodní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měnový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smtClean="0">
                <a:solidFill>
                  <a:srgbClr val="307871"/>
                </a:solidFill>
              </a:rPr>
              <a:t>fond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err="1" smtClean="0">
                <a:solidFill>
                  <a:srgbClr val="307871"/>
                </a:solidFill>
              </a:rPr>
              <a:t>Činnost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Mezinárodního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měnového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smtClean="0">
                <a:solidFill>
                  <a:srgbClr val="307871"/>
                </a:solidFill>
              </a:rPr>
              <a:t>fondu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err="1" smtClean="0">
                <a:solidFill>
                  <a:srgbClr val="307871"/>
                </a:solidFill>
              </a:rPr>
              <a:t>Světová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>
                <a:solidFill>
                  <a:srgbClr val="307871"/>
                </a:solidFill>
              </a:rPr>
              <a:t>banka a </a:t>
            </a:r>
            <a:r>
              <a:rPr lang="sk-SK" sz="2000" dirty="0" err="1">
                <a:solidFill>
                  <a:srgbClr val="307871"/>
                </a:solidFill>
              </a:rPr>
              <a:t>její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smtClean="0">
                <a:solidFill>
                  <a:srgbClr val="307871"/>
                </a:solidFill>
              </a:rPr>
              <a:t>skupina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err="1" smtClean="0">
                <a:solidFill>
                  <a:srgbClr val="307871"/>
                </a:solidFill>
              </a:rPr>
              <a:t>Činnost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Světové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smtClean="0">
                <a:solidFill>
                  <a:srgbClr val="307871"/>
                </a:solidFill>
              </a:rPr>
              <a:t>banky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err="1" smtClean="0">
                <a:solidFill>
                  <a:srgbClr val="307871"/>
                </a:solidFill>
              </a:rPr>
              <a:t>Světové</a:t>
            </a:r>
            <a:r>
              <a:rPr lang="sk-SK" sz="2000" dirty="0" smtClean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regionální</a:t>
            </a:r>
            <a:r>
              <a:rPr lang="sk-SK" sz="2000" dirty="0">
                <a:solidFill>
                  <a:srgbClr val="307871"/>
                </a:solidFill>
              </a:rPr>
              <a:t> rozvojové </a:t>
            </a:r>
            <a:r>
              <a:rPr lang="sk-SK" sz="2000" dirty="0" smtClean="0">
                <a:solidFill>
                  <a:srgbClr val="307871"/>
                </a:solidFill>
              </a:rPr>
              <a:t>banky</a:t>
            </a:r>
          </a:p>
          <a:p>
            <a:pPr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Témy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prednášok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1131590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smtClean="0"/>
              <a:t> </a:t>
            </a:r>
            <a:r>
              <a:rPr lang="sk-SK" sz="2000" dirty="0" err="1" smtClean="0"/>
              <a:t>Evropská</a:t>
            </a:r>
            <a:r>
              <a:rPr lang="sk-SK" sz="2000" dirty="0" smtClean="0"/>
              <a:t> </a:t>
            </a:r>
            <a:r>
              <a:rPr lang="sk-SK" sz="2000" dirty="0"/>
              <a:t>banka pro obnovu a </a:t>
            </a:r>
            <a:r>
              <a:rPr lang="sk-SK" sz="2000" dirty="0" smtClean="0"/>
              <a:t>rozvoj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smtClean="0"/>
              <a:t> Banka </a:t>
            </a:r>
            <a:r>
              <a:rPr lang="sk-SK" sz="2000" dirty="0"/>
              <a:t>pro </a:t>
            </a:r>
            <a:r>
              <a:rPr lang="sk-SK" sz="2000" dirty="0" err="1"/>
              <a:t>mezinárodní</a:t>
            </a:r>
            <a:r>
              <a:rPr lang="sk-SK" sz="2000" dirty="0"/>
              <a:t> </a:t>
            </a:r>
            <a:r>
              <a:rPr lang="sk-SK" sz="2000" dirty="0" smtClean="0"/>
              <a:t>platby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smtClean="0"/>
              <a:t> </a:t>
            </a:r>
            <a:r>
              <a:rPr lang="sk-SK" sz="2000" dirty="0" err="1" smtClean="0"/>
              <a:t>Evropská</a:t>
            </a:r>
            <a:r>
              <a:rPr lang="sk-SK" sz="2000" dirty="0" smtClean="0"/>
              <a:t> </a:t>
            </a:r>
            <a:r>
              <a:rPr lang="sk-SK" sz="2000" dirty="0"/>
              <a:t>investiční </a:t>
            </a:r>
            <a:r>
              <a:rPr lang="sk-SK" sz="2000" dirty="0" smtClean="0"/>
              <a:t>banka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smtClean="0"/>
              <a:t> </a:t>
            </a:r>
            <a:r>
              <a:rPr lang="sk-SK" sz="2000" dirty="0" err="1" smtClean="0"/>
              <a:t>Evropská</a:t>
            </a:r>
            <a:r>
              <a:rPr lang="sk-SK" sz="2000" dirty="0" smtClean="0"/>
              <a:t> </a:t>
            </a:r>
            <a:r>
              <a:rPr lang="sk-SK" sz="2000" dirty="0" err="1"/>
              <a:t>centrální</a:t>
            </a:r>
            <a:r>
              <a:rPr lang="sk-SK" sz="2000" dirty="0"/>
              <a:t> </a:t>
            </a:r>
            <a:r>
              <a:rPr lang="sk-SK" sz="2000" dirty="0" smtClean="0"/>
              <a:t>banka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 smtClean="0"/>
              <a:t> </a:t>
            </a:r>
            <a:r>
              <a:rPr lang="sk-SK" sz="2000" dirty="0" err="1"/>
              <a:t>Evropská</a:t>
            </a:r>
            <a:r>
              <a:rPr lang="sk-SK" sz="2000" dirty="0"/>
              <a:t> </a:t>
            </a:r>
            <a:r>
              <a:rPr lang="sk-SK" sz="2000" dirty="0" err="1"/>
              <a:t>měnová</a:t>
            </a:r>
            <a:r>
              <a:rPr lang="sk-SK" sz="2000" dirty="0"/>
              <a:t> </a:t>
            </a:r>
            <a:r>
              <a:rPr lang="sk-SK" sz="2000" dirty="0" err="1" smtClean="0"/>
              <a:t>integrace</a:t>
            </a:r>
            <a:endParaRPr lang="sk-SK" sz="2000" dirty="0" smtClean="0"/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/>
              <a:t> </a:t>
            </a:r>
            <a:r>
              <a:rPr lang="sk-SK" sz="2000" dirty="0" err="1" smtClean="0"/>
              <a:t>Současnost</a:t>
            </a:r>
            <a:r>
              <a:rPr lang="sk-SK" sz="2000" dirty="0" smtClean="0"/>
              <a:t> </a:t>
            </a:r>
            <a:r>
              <a:rPr lang="sk-SK" sz="2000" dirty="0"/>
              <a:t>a </a:t>
            </a:r>
            <a:r>
              <a:rPr lang="sk-SK" sz="2000" dirty="0" err="1"/>
              <a:t>perspektivy</a:t>
            </a:r>
            <a:r>
              <a:rPr lang="sk-SK" sz="2000" dirty="0"/>
              <a:t> </a:t>
            </a:r>
            <a:r>
              <a:rPr lang="sk-SK" sz="2000" dirty="0" err="1"/>
              <a:t>evropské</a:t>
            </a:r>
            <a:r>
              <a:rPr lang="sk-SK" sz="2000" dirty="0"/>
              <a:t> </a:t>
            </a:r>
            <a:r>
              <a:rPr lang="sk-SK" sz="2000" dirty="0" err="1"/>
              <a:t>měnové</a:t>
            </a:r>
            <a:r>
              <a:rPr lang="sk-SK" sz="2000" dirty="0"/>
              <a:t> </a:t>
            </a:r>
            <a:r>
              <a:rPr lang="sk-SK" sz="2000" dirty="0" err="1"/>
              <a:t>integrace</a:t>
            </a: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7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Aktivity v </a:t>
            </a:r>
            <a:r>
              <a:rPr lang="cs-CZ" dirty="0" err="1" smtClean="0">
                <a:solidFill>
                  <a:srgbClr val="000000"/>
                </a:solidFill>
              </a:rPr>
              <a:t>priebehu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semestra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987574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Arial" panose="020B0604020202020204" pitchFamily="34" charset="0"/>
              <a:buChar char="•"/>
            </a:pPr>
            <a:r>
              <a:rPr lang="sk-SK" dirty="0" err="1"/>
              <a:t>průběžný</a:t>
            </a:r>
            <a:r>
              <a:rPr lang="sk-SK" dirty="0"/>
              <a:t> test </a:t>
            </a:r>
            <a:r>
              <a:rPr lang="sk-SK" dirty="0" smtClean="0"/>
              <a:t>1 – 10 bodov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Arial" panose="020B0604020202020204" pitchFamily="34" charset="0"/>
              <a:buChar char="•"/>
            </a:pPr>
            <a:r>
              <a:rPr lang="sk-SK" dirty="0" err="1" smtClean="0"/>
              <a:t>průběžný</a:t>
            </a:r>
            <a:r>
              <a:rPr lang="sk-SK" dirty="0" smtClean="0"/>
              <a:t> </a:t>
            </a:r>
            <a:r>
              <a:rPr lang="sk-SK" dirty="0"/>
              <a:t>test </a:t>
            </a:r>
            <a:r>
              <a:rPr lang="sk-SK" dirty="0" smtClean="0"/>
              <a:t>2 – 15 bodov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Arial" panose="020B0604020202020204" pitchFamily="34" charset="0"/>
              <a:buChar char="•"/>
            </a:pPr>
            <a:r>
              <a:rPr lang="sk-SK" dirty="0" smtClean="0"/>
              <a:t>esej – 15 bodov</a:t>
            </a:r>
          </a:p>
          <a:p>
            <a:pPr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Aktivity v </a:t>
            </a:r>
            <a:r>
              <a:rPr lang="cs-CZ" dirty="0" err="1" smtClean="0">
                <a:solidFill>
                  <a:srgbClr val="000000"/>
                </a:solidFill>
              </a:rPr>
              <a:t>priebehu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semestra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987574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 err="1"/>
              <a:t>Průběžný</a:t>
            </a:r>
            <a:r>
              <a:rPr lang="sk-SK" sz="1600" dirty="0"/>
              <a:t> test č. 1 obsahuje otázky z </a:t>
            </a:r>
            <a:r>
              <a:rPr lang="sk-SK" sz="1600" dirty="0" err="1"/>
              <a:t>doplňkových</a:t>
            </a:r>
            <a:r>
              <a:rPr lang="sk-SK" sz="1600" dirty="0"/>
              <a:t> </a:t>
            </a:r>
            <a:r>
              <a:rPr lang="sk-SK" sz="1600" dirty="0" err="1"/>
              <a:t>studijních</a:t>
            </a:r>
            <a:r>
              <a:rPr lang="sk-SK" sz="1600" dirty="0"/>
              <a:t> </a:t>
            </a:r>
            <a:r>
              <a:rPr lang="sk-SK" sz="1600" dirty="0" err="1"/>
              <a:t>materiálů</a:t>
            </a:r>
            <a:r>
              <a:rPr lang="sk-SK" sz="1600" dirty="0"/>
              <a:t>. Test je </a:t>
            </a:r>
            <a:r>
              <a:rPr lang="sk-SK" sz="1600" dirty="0" err="1"/>
              <a:t>časově</a:t>
            </a:r>
            <a:r>
              <a:rPr lang="sk-SK" sz="1600" dirty="0"/>
              <a:t> </a:t>
            </a:r>
            <a:r>
              <a:rPr lang="sk-SK" sz="1600" dirty="0" err="1"/>
              <a:t>omezen</a:t>
            </a:r>
            <a:r>
              <a:rPr lang="sk-SK" sz="1600" dirty="0"/>
              <a:t>: </a:t>
            </a:r>
            <a:r>
              <a:rPr lang="sk-SK" sz="1600" dirty="0" err="1"/>
              <a:t>hlídejte</a:t>
            </a:r>
            <a:r>
              <a:rPr lang="sk-SK" sz="1600" dirty="0"/>
              <a:t> si čas</a:t>
            </a:r>
            <a:r>
              <a:rPr lang="sk-SK" sz="1600" dirty="0" smtClean="0"/>
              <a:t>.</a:t>
            </a:r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b="1" dirty="0">
                <a:solidFill>
                  <a:srgbClr val="FF0000"/>
                </a:solidFill>
              </a:rPr>
              <a:t>Test </a:t>
            </a:r>
            <a:r>
              <a:rPr lang="sk-SK" sz="1400" b="1" dirty="0" err="1">
                <a:solidFill>
                  <a:srgbClr val="FF0000"/>
                </a:solidFill>
              </a:rPr>
              <a:t>se</a:t>
            </a:r>
            <a:r>
              <a:rPr lang="sk-SK" sz="1400" b="1" dirty="0">
                <a:solidFill>
                  <a:srgbClr val="FF0000"/>
                </a:solidFill>
              </a:rPr>
              <a:t> </a:t>
            </a:r>
            <a:r>
              <a:rPr lang="sk-SK" sz="1400" b="1" dirty="0" err="1">
                <a:solidFill>
                  <a:srgbClr val="FF0000"/>
                </a:solidFill>
              </a:rPr>
              <a:t>vypracovává</a:t>
            </a:r>
            <a:r>
              <a:rPr lang="sk-SK" sz="1400" b="1" dirty="0">
                <a:solidFill>
                  <a:srgbClr val="FF0000"/>
                </a:solidFill>
              </a:rPr>
              <a:t> online v systému </a:t>
            </a:r>
            <a:r>
              <a:rPr lang="sk-SK" sz="1400" b="1" dirty="0" err="1">
                <a:solidFill>
                  <a:srgbClr val="FF0000"/>
                </a:solidFill>
              </a:rPr>
              <a:t>moodle</a:t>
            </a:r>
            <a:r>
              <a:rPr lang="sk-SK" sz="1400" b="1" dirty="0">
                <a:solidFill>
                  <a:srgbClr val="FF0000"/>
                </a:solidFill>
              </a:rPr>
              <a:t> a bude </a:t>
            </a:r>
            <a:r>
              <a:rPr lang="sk-SK" sz="1400" b="1" dirty="0" err="1">
                <a:solidFill>
                  <a:srgbClr val="FF0000"/>
                </a:solidFill>
              </a:rPr>
              <a:t>zpřístupněn</a:t>
            </a:r>
            <a:r>
              <a:rPr lang="sk-SK" sz="1400" b="1" dirty="0">
                <a:solidFill>
                  <a:srgbClr val="FF0000"/>
                </a:solidFill>
              </a:rPr>
              <a:t> od </a:t>
            </a:r>
            <a:r>
              <a:rPr lang="sk-SK" sz="1400" b="1" dirty="0" smtClean="0">
                <a:solidFill>
                  <a:srgbClr val="FF0000"/>
                </a:solidFill>
              </a:rPr>
              <a:t>15/11/2019 </a:t>
            </a:r>
            <a:r>
              <a:rPr lang="sk-SK" sz="1400" b="1" dirty="0">
                <a:solidFill>
                  <a:srgbClr val="FF0000"/>
                </a:solidFill>
              </a:rPr>
              <a:t>16:00 do </a:t>
            </a:r>
            <a:r>
              <a:rPr lang="sk-SK" sz="1400" b="1" dirty="0" smtClean="0">
                <a:solidFill>
                  <a:srgbClr val="FF0000"/>
                </a:solidFill>
              </a:rPr>
              <a:t>16/11/2019 </a:t>
            </a:r>
            <a:r>
              <a:rPr lang="sk-SK" sz="1400" b="1" dirty="0">
                <a:solidFill>
                  <a:srgbClr val="FF0000"/>
                </a:solidFill>
              </a:rPr>
              <a:t>12:00</a:t>
            </a:r>
            <a:r>
              <a:rPr lang="sk-SK" sz="1400" b="1" dirty="0" smtClean="0">
                <a:solidFill>
                  <a:srgbClr val="FF0000"/>
                </a:solidFill>
              </a:rPr>
              <a:t>.</a:t>
            </a:r>
          </a:p>
          <a:p>
            <a:pPr marL="800100" lvl="2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cs-CZ" sz="1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 err="1"/>
              <a:t>Průběžný</a:t>
            </a:r>
            <a:r>
              <a:rPr lang="sk-SK" sz="1600" dirty="0"/>
              <a:t> test č. 2 obsahuje otázky z </a:t>
            </a:r>
            <a:r>
              <a:rPr lang="sk-SK" sz="1600" dirty="0" err="1"/>
              <a:t>přednášek</a:t>
            </a:r>
            <a:r>
              <a:rPr lang="sk-SK" sz="1600" dirty="0"/>
              <a:t> prezentovaných na </a:t>
            </a:r>
            <a:r>
              <a:rPr lang="sk-SK" sz="1600" dirty="0" err="1"/>
              <a:t>tutoriálech</a:t>
            </a:r>
            <a:r>
              <a:rPr lang="sk-SK" sz="1600" dirty="0"/>
              <a:t> nebo </a:t>
            </a:r>
            <a:r>
              <a:rPr lang="sk-SK" sz="1600" dirty="0" err="1"/>
              <a:t>obsažených</a:t>
            </a:r>
            <a:r>
              <a:rPr lang="sk-SK" sz="1600" dirty="0"/>
              <a:t> v </a:t>
            </a:r>
            <a:r>
              <a:rPr lang="sk-SK" sz="1600" dirty="0" err="1"/>
              <a:t>přednáškových</a:t>
            </a:r>
            <a:r>
              <a:rPr lang="sk-SK" sz="1600" dirty="0"/>
              <a:t> </a:t>
            </a:r>
            <a:r>
              <a:rPr lang="sk-SK" sz="1600" dirty="0" err="1" smtClean="0"/>
              <a:t>prezentacích</a:t>
            </a:r>
            <a:endParaRPr lang="sk-SK" sz="1600" dirty="0" smtClean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b="1" dirty="0">
                <a:solidFill>
                  <a:srgbClr val="FF0000"/>
                </a:solidFill>
              </a:rPr>
              <a:t>Test </a:t>
            </a:r>
            <a:r>
              <a:rPr lang="sk-SK" sz="1400" b="1" dirty="0" err="1">
                <a:solidFill>
                  <a:srgbClr val="FF0000"/>
                </a:solidFill>
              </a:rPr>
              <a:t>se</a:t>
            </a:r>
            <a:r>
              <a:rPr lang="sk-SK" sz="1400" b="1" dirty="0">
                <a:solidFill>
                  <a:srgbClr val="FF0000"/>
                </a:solidFill>
              </a:rPr>
              <a:t> </a:t>
            </a:r>
            <a:r>
              <a:rPr lang="sk-SK" sz="1400" b="1" dirty="0" err="1">
                <a:solidFill>
                  <a:srgbClr val="FF0000"/>
                </a:solidFill>
              </a:rPr>
              <a:t>vypracovává</a:t>
            </a:r>
            <a:r>
              <a:rPr lang="sk-SK" sz="1400" b="1" dirty="0">
                <a:solidFill>
                  <a:srgbClr val="FF0000"/>
                </a:solidFill>
              </a:rPr>
              <a:t> online v systému </a:t>
            </a:r>
            <a:r>
              <a:rPr lang="sk-SK" sz="1400" b="1" dirty="0" err="1">
                <a:solidFill>
                  <a:srgbClr val="FF0000"/>
                </a:solidFill>
              </a:rPr>
              <a:t>moodle</a:t>
            </a:r>
            <a:r>
              <a:rPr lang="sk-SK" sz="1400" b="1" dirty="0">
                <a:solidFill>
                  <a:srgbClr val="FF0000"/>
                </a:solidFill>
              </a:rPr>
              <a:t> a bude </a:t>
            </a:r>
            <a:r>
              <a:rPr lang="sk-SK" sz="1400" b="1" dirty="0" err="1">
                <a:solidFill>
                  <a:srgbClr val="FF0000"/>
                </a:solidFill>
              </a:rPr>
              <a:t>zpřístupněn</a:t>
            </a:r>
            <a:r>
              <a:rPr lang="sk-SK" sz="1400" b="1" dirty="0">
                <a:solidFill>
                  <a:srgbClr val="FF0000"/>
                </a:solidFill>
              </a:rPr>
              <a:t> od </a:t>
            </a:r>
            <a:r>
              <a:rPr lang="sk-SK" sz="1400" b="1" dirty="0" smtClean="0">
                <a:solidFill>
                  <a:srgbClr val="FF0000"/>
                </a:solidFill>
              </a:rPr>
              <a:t>13/12/2019 </a:t>
            </a:r>
            <a:r>
              <a:rPr lang="sk-SK" sz="1400" b="1" dirty="0">
                <a:solidFill>
                  <a:srgbClr val="FF0000"/>
                </a:solidFill>
              </a:rPr>
              <a:t>16:00 do </a:t>
            </a:r>
            <a:r>
              <a:rPr lang="sk-SK" sz="1400" b="1" dirty="0" smtClean="0">
                <a:solidFill>
                  <a:srgbClr val="FF0000"/>
                </a:solidFill>
              </a:rPr>
              <a:t>14/12/2019 </a:t>
            </a:r>
            <a:r>
              <a:rPr lang="sk-SK" sz="1400" b="1" dirty="0">
                <a:solidFill>
                  <a:srgbClr val="FF0000"/>
                </a:solidFill>
              </a:rPr>
              <a:t>12:00.</a:t>
            </a:r>
            <a:endParaRPr lang="sk-SK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Aktivity v </a:t>
            </a:r>
            <a:r>
              <a:rPr lang="cs-CZ" dirty="0" err="1" smtClean="0">
                <a:solidFill>
                  <a:srgbClr val="000000"/>
                </a:solidFill>
              </a:rPr>
              <a:t>priebehu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semestra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987574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dirty="0" smtClean="0"/>
              <a:t>Esej  - hodnotenie – 15 b.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dirty="0" smtClean="0"/>
              <a:t>Téma eseje: </a:t>
            </a:r>
            <a:r>
              <a:rPr lang="sk-SK" b="1" i="1" dirty="0" smtClean="0">
                <a:solidFill>
                  <a:srgbClr val="981E3A"/>
                </a:solidFill>
              </a:rPr>
              <a:t>Facebook LIBRA a jej potenciálny vplyv na 				  medzinárodný menový systém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i="1" dirty="0" smtClean="0"/>
              <a:t>Zamyslenie a podanie argumentov pre vlastný názor na tému eseje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i="1" dirty="0" smtClean="0"/>
              <a:t>Intenzívna práca s odbornými a relevantnými zdrojmi a ich správna citácia v texte eseje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i="1" dirty="0" smtClean="0"/>
              <a:t>Dĺžka max. 3 strany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i="1" dirty="0" smtClean="0"/>
              <a:t>Okrem správnej citácie zdrojov a zoznamu použitej literatúry nie sú zvláštne formálne požiadavky</a:t>
            </a:r>
          </a:p>
          <a:p>
            <a:pPr marL="800100" lvl="2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sz="1400" b="1" dirty="0" smtClean="0">
                <a:solidFill>
                  <a:srgbClr val="981E3A"/>
                </a:solidFill>
              </a:rPr>
              <a:t>Esej sa odovzdáva najneskôr </a:t>
            </a:r>
            <a:r>
              <a:rPr lang="sk-SK" sz="1400" b="1" smtClean="0">
                <a:solidFill>
                  <a:srgbClr val="981E3A"/>
                </a:solidFill>
              </a:rPr>
              <a:t>do 15/12/2019 </a:t>
            </a:r>
            <a:r>
              <a:rPr lang="sk-SK" sz="1400" b="1" dirty="0" smtClean="0">
                <a:solidFill>
                  <a:srgbClr val="981E3A"/>
                </a:solidFill>
              </a:rPr>
              <a:t>prostredníctvom „</a:t>
            </a:r>
            <a:r>
              <a:rPr lang="sk-SK" sz="1400" b="1" dirty="0" err="1" smtClean="0">
                <a:solidFill>
                  <a:srgbClr val="981E3A"/>
                </a:solidFill>
              </a:rPr>
              <a:t>Odevzdávárny</a:t>
            </a:r>
            <a:r>
              <a:rPr lang="sk-SK" sz="1400" b="1" dirty="0" smtClean="0">
                <a:solidFill>
                  <a:srgbClr val="981E3A"/>
                </a:solidFill>
              </a:rPr>
              <a:t>“ </a:t>
            </a:r>
            <a:r>
              <a:rPr lang="sk-SK" sz="1400" b="1" dirty="0">
                <a:solidFill>
                  <a:srgbClr val="981E3A"/>
                </a:solidFill>
              </a:rPr>
              <a:t>na </a:t>
            </a:r>
            <a:r>
              <a:rPr lang="sk-SK" sz="1400" b="1" dirty="0">
                <a:solidFill>
                  <a:srgbClr val="981E3A"/>
                </a:solidFill>
                <a:hlinkClick r:id="rId3"/>
              </a:rPr>
              <a:t>https://is.slu.cz</a:t>
            </a:r>
            <a:r>
              <a:rPr lang="sk-SK" sz="1400" b="1" dirty="0" smtClean="0">
                <a:solidFill>
                  <a:srgbClr val="981E3A"/>
                </a:solidFill>
                <a:hlinkClick r:id="rId3"/>
              </a:rPr>
              <a:t>/</a:t>
            </a:r>
            <a:r>
              <a:rPr lang="sk-SK" sz="1400" b="1" dirty="0" smtClean="0">
                <a:solidFill>
                  <a:srgbClr val="981E3A"/>
                </a:solidFill>
              </a:rPr>
              <a:t>. </a:t>
            </a:r>
            <a:r>
              <a:rPr lang="sk-SK" sz="1400" dirty="0" smtClean="0"/>
              <a:t>Čím skôr je esej odovzdaná, tým viac času zostane na prípadné prepracovanie a získanie väčšieho počtu bodov.</a:t>
            </a:r>
          </a:p>
          <a:p>
            <a:pPr marL="800100" lvl="2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i="1" dirty="0" smtClean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i="1" dirty="0" smtClean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 smtClean="0"/>
          </a:p>
          <a:p>
            <a:pPr marL="342900" lvl="1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272808" cy="432048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Bodovanie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aktivít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115616" y="987574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průběžný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test 1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			     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</a:p>
          <a:p>
            <a:pPr marL="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průběžný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test 2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			      15 b.</a:t>
            </a:r>
          </a:p>
          <a:p>
            <a:pPr marL="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esej 					      15 b.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sk-SK" u="sng" dirty="0" err="1">
                <a:solidFill>
                  <a:srgbClr val="307871"/>
                </a:solidFill>
                <a:latin typeface="Arial" charset="0"/>
                <a:cs typeface="Arial" charset="0"/>
              </a:rPr>
              <a:t>ú</a:t>
            </a:r>
            <a:r>
              <a:rPr lang="sk-SK" u="sng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stní</a:t>
            </a:r>
            <a:r>
              <a:rPr lang="sk-SK" u="sng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</a:t>
            </a:r>
            <a:r>
              <a:rPr lang="sk-SK" u="sng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zkouška</a:t>
            </a:r>
            <a:r>
              <a:rPr lang="sk-SK" u="sng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			      60 b. (2x 30 b.)</a:t>
            </a: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    </a:t>
            </a:r>
            <a:r>
              <a:rPr lang="sk-SK" dirty="0" err="1" smtClean="0">
                <a:solidFill>
                  <a:srgbClr val="307871"/>
                </a:solidFill>
                <a:latin typeface="Arial" charset="0"/>
                <a:cs typeface="Arial" charset="0"/>
              </a:rPr>
              <a:t>Celkem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			               100 b.</a:t>
            </a:r>
            <a:endParaRPr lang="sk-SK" dirty="0">
              <a:solidFill>
                <a:srgbClr val="30787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34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272808" cy="432048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Celkové </a:t>
            </a:r>
            <a:r>
              <a:rPr lang="cs-CZ" dirty="0" err="1" smtClean="0">
                <a:solidFill>
                  <a:srgbClr val="000000"/>
                </a:solidFill>
              </a:rPr>
              <a:t>hodnotenie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899592" y="843558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sk-SK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sk-SK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A(1)	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výborne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91 - 100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B(1,5)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velmi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 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dobre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81 - 90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C(2)	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dobre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	  71 - 80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D(2,5)	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uspokojivo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61 - 70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E(3)	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dostatočne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51 - 60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F(4)	</a:t>
            </a:r>
            <a:r>
              <a:rPr lang="sk-SK" dirty="0" smtClean="0">
                <a:solidFill>
                  <a:srgbClr val="307871"/>
                </a:solidFill>
                <a:latin typeface="Arial" charset="0"/>
                <a:cs typeface="Arial" charset="0"/>
              </a:rPr>
              <a:t>nedostatočne    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0 - 50 b.</a:t>
            </a:r>
            <a:endParaRPr lang="cs-CZ" dirty="0">
              <a:solidFill>
                <a:srgbClr val="307871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7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4057</TotalTime>
  <Words>213</Words>
  <Application>Microsoft Office PowerPoint</Application>
  <PresentationFormat>Předvádění na obrazovce (16:9)</PresentationFormat>
  <Paragraphs>69</Paragraphs>
  <Slides>10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Wingdings 2</vt:lpstr>
      <vt:lpstr>SLU</vt:lpstr>
      <vt:lpstr>Úvodné inforácie  Mezinárodní finanční instituce</vt:lpstr>
      <vt:lpstr>Kontakt</vt:lpstr>
      <vt:lpstr>Témy prednášok</vt:lpstr>
      <vt:lpstr>Témy prednášok</vt:lpstr>
      <vt:lpstr>Aktivity v priebehu semestra</vt:lpstr>
      <vt:lpstr>Aktivity v priebehu semestra</vt:lpstr>
      <vt:lpstr>Aktivity v priebehu semestra</vt:lpstr>
      <vt:lpstr>Bodovanie aktivít</vt:lpstr>
      <vt:lpstr>Celkové hodnotenie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131</cp:revision>
  <cp:lastPrinted>2017-08-30T05:44:44Z</cp:lastPrinted>
  <dcterms:created xsi:type="dcterms:W3CDTF">2016-07-06T15:42:34Z</dcterms:created>
  <dcterms:modified xsi:type="dcterms:W3CDTF">2019-11-12T09:56:55Z</dcterms:modified>
</cp:coreProperties>
</file>