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305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56" r:id="rId23"/>
    <p:sldId id="326" r:id="rId24"/>
    <p:sldId id="327" r:id="rId25"/>
    <p:sldId id="328" r:id="rId26"/>
    <p:sldId id="329" r:id="rId27"/>
    <p:sldId id="330" r:id="rId28"/>
    <p:sldId id="331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3" r:id="rId40"/>
    <p:sldId id="344" r:id="rId41"/>
    <p:sldId id="345" r:id="rId42"/>
    <p:sldId id="346" r:id="rId43"/>
    <p:sldId id="347" r:id="rId44"/>
    <p:sldId id="348" r:id="rId45"/>
    <p:sldId id="349" r:id="rId46"/>
    <p:sldId id="350" r:id="rId47"/>
    <p:sldId id="351" r:id="rId48"/>
    <p:sldId id="352" r:id="rId49"/>
    <p:sldId id="353" r:id="rId50"/>
    <p:sldId id="354" r:id="rId51"/>
    <p:sldId id="355" r:id="rId52"/>
    <p:sldId id="304" r:id="rId53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89B2AE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2963" autoAdjust="0"/>
  </p:normalViewPr>
  <p:slideViewPr>
    <p:cSldViewPr>
      <p:cViewPr varScale="1">
        <p:scale>
          <a:sx n="90" d="100"/>
          <a:sy n="90" d="100"/>
        </p:scale>
        <p:origin x="774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8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172A0-6DD2-4A4B-960F-7F7F33944674}" type="datetimeFigureOut">
              <a:rPr lang="cs-CZ" smtClean="0"/>
              <a:t>08.12.2019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67F2C-2C21-402F-954D-A9D48ED9FA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47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08.12.2019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fiu.cms.opf.slu.cz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306811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47" y="555526"/>
            <a:ext cx="1699500" cy="1325611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000"/>
            </a:lvl1pPr>
          </a:lstStyle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</a:p>
        </p:txBody>
      </p:sp>
      <p:sp>
        <p:nvSpPr>
          <p:cNvPr id="5" name="Podnadpis 2"/>
          <p:cNvSpPr txBox="1">
            <a:spLocks/>
          </p:cNvSpPr>
          <p:nvPr userDrawn="1"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dnadpis 2"/>
          <p:cNvSpPr txBox="1">
            <a:spLocks/>
          </p:cNvSpPr>
          <p:nvPr userDrawn="1"/>
        </p:nvSpPr>
        <p:spPr>
          <a:xfrm>
            <a:off x="6956047" y="3876278"/>
            <a:ext cx="21686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Stavárek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05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  <a:p>
            <a:pPr algn="r"/>
            <a:r>
              <a:rPr lang="cs-CZ" altLang="cs-CZ" sz="105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http://fiu.cms.opf.slu.cz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435698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>
                <a:solidFill>
                  <a:srgbClr val="000000"/>
                </a:solidFill>
              </a:defRPr>
            </a:lvl1pPr>
          </a:lstStyle>
          <a:p>
            <a:pPr algn="l"/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450000" y="972650"/>
            <a:ext cx="7218344" cy="375933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obsah 2"/>
          <p:cNvSpPr txBox="1">
            <a:spLocks/>
          </p:cNvSpPr>
          <p:nvPr userDrawn="1"/>
        </p:nvSpPr>
        <p:spPr>
          <a:xfrm>
            <a:off x="2699792" y="483975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Regionální rozvojové banky</a:t>
            </a: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 userDrawn="1"/>
        </p:nvSpPr>
        <p:spPr>
          <a:xfrm>
            <a:off x="395537" y="1347614"/>
            <a:ext cx="8144308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>  KONEC PŘEDNÁŠKY</a:t>
            </a:r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>DĚKUJI ZA POZORNOST</a:t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  <a:sym typeface="Wingdings" panose="05000000000000000000" pitchFamily="2" charset="2"/>
              </a:rPr>
              <a:t></a:t>
            </a: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endParaRPr lang="cs-CZ" sz="4000" b="1" i="1" dirty="0">
              <a:solidFill>
                <a:srgbClr val="30787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47260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Regionální 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rozvojové banky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945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principy úvěrové činnosti RRB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Zdroje pro úvěrové operace</a:t>
            </a:r>
          </a:p>
          <a:p>
            <a:pPr lvl="1"/>
            <a:r>
              <a:rPr lang="cs-CZ" dirty="0"/>
              <a:t>Splacené kapitálové příspěvky členských zemí</a:t>
            </a:r>
          </a:p>
          <a:p>
            <a:pPr lvl="1"/>
            <a:r>
              <a:rPr lang="cs-CZ" dirty="0"/>
              <a:t>Výpůjčky na mezinárodních kapitálových </a:t>
            </a:r>
            <a:r>
              <a:rPr lang="cs-CZ" dirty="0" smtClean="0"/>
              <a:t>trzích</a:t>
            </a:r>
            <a:br>
              <a:rPr lang="cs-CZ" dirty="0" smtClean="0"/>
            </a:br>
            <a:endParaRPr lang="cs-CZ" dirty="0"/>
          </a:p>
          <a:p>
            <a:r>
              <a:rPr lang="cs-CZ" dirty="0"/>
              <a:t>Financování standardních operací</a:t>
            </a:r>
          </a:p>
          <a:p>
            <a:pPr lvl="1"/>
            <a:r>
              <a:rPr lang="cs-CZ" dirty="0"/>
              <a:t>Operace na tržních základech →</a:t>
            </a:r>
            <a:r>
              <a:rPr lang="cs-CZ" dirty="0" smtClean="0"/>
              <a:t> </a:t>
            </a:r>
            <a:r>
              <a:rPr lang="cs-CZ" dirty="0"/>
              <a:t>financovány z výpůjček na kapitálových </a:t>
            </a:r>
            <a:r>
              <a:rPr lang="cs-CZ" dirty="0" smtClean="0"/>
              <a:t>trzích</a:t>
            </a:r>
            <a:br>
              <a:rPr lang="cs-CZ" dirty="0" smtClean="0"/>
            </a:br>
            <a:endParaRPr lang="cs-CZ" dirty="0"/>
          </a:p>
          <a:p>
            <a:r>
              <a:rPr lang="cs-CZ" dirty="0"/>
              <a:t>Financování zvýhodněných operací</a:t>
            </a:r>
          </a:p>
          <a:p>
            <a:pPr lvl="1"/>
            <a:r>
              <a:rPr lang="cs-CZ" dirty="0"/>
              <a:t>Operace se značným zvýhodněním →</a:t>
            </a:r>
            <a:r>
              <a:rPr lang="cs-CZ" dirty="0" smtClean="0"/>
              <a:t> </a:t>
            </a:r>
            <a:r>
              <a:rPr lang="cs-CZ" dirty="0"/>
              <a:t>financovány </a:t>
            </a:r>
            <a:br>
              <a:rPr lang="cs-CZ" dirty="0"/>
            </a:br>
            <a:r>
              <a:rPr lang="cs-CZ" dirty="0"/>
              <a:t>z doplňování základního kapitálu banky členskými zeměmi a </a:t>
            </a:r>
            <a:br>
              <a:rPr lang="cs-CZ" dirty="0"/>
            </a:br>
            <a:r>
              <a:rPr lang="cs-CZ" dirty="0"/>
              <a:t>z dárcovských příspěvků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2093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Rizika úvěrové činnosti RRB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Standardní operace</a:t>
            </a:r>
          </a:p>
          <a:p>
            <a:pPr lvl="1"/>
            <a:r>
              <a:rPr lang="cs-CZ" dirty="0"/>
              <a:t>Politické riziko: odpovědnost RRB vůči akcionářům</a:t>
            </a:r>
          </a:p>
          <a:p>
            <a:pPr lvl="1"/>
            <a:r>
              <a:rPr lang="cs-CZ" dirty="0"/>
              <a:t>Tržní riziko: schopnost RRB získávat zdroje na kapitálových trzích za výhodných podmínek</a:t>
            </a:r>
          </a:p>
          <a:p>
            <a:pPr lvl="1"/>
            <a:r>
              <a:rPr lang="cs-CZ" dirty="0"/>
              <a:t>Portfoliové (úvěrové) riziko: kvalita a struktura souboru poskytnutých </a:t>
            </a:r>
            <a:r>
              <a:rPr lang="cs-CZ" dirty="0" smtClean="0"/>
              <a:t>úvěrů</a:t>
            </a:r>
            <a:br>
              <a:rPr lang="cs-CZ" dirty="0" smtClean="0"/>
            </a:br>
            <a:endParaRPr lang="cs-CZ" dirty="0"/>
          </a:p>
          <a:p>
            <a:r>
              <a:rPr lang="cs-CZ" dirty="0"/>
              <a:t>Zvýhodněné operace</a:t>
            </a:r>
          </a:p>
          <a:p>
            <a:pPr lvl="1"/>
            <a:r>
              <a:rPr lang="cs-CZ" dirty="0"/>
              <a:t>Politické riziko</a:t>
            </a:r>
          </a:p>
          <a:p>
            <a:pPr lvl="1"/>
            <a:r>
              <a:rPr lang="cs-CZ" dirty="0"/>
              <a:t>Portfoliové (úvěrové) riziko: schopnost dlužnických zemí dostát svým závazkům</a:t>
            </a:r>
          </a:p>
          <a:p>
            <a:pPr lvl="1"/>
            <a:r>
              <a:rPr lang="cs-CZ" dirty="0"/>
              <a:t>Riziko i u RRB: menší kontrola než u soukromých věřitelů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6010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Zaměření a objem úvěrových operací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50. – 70.léta</a:t>
            </a:r>
          </a:p>
          <a:p>
            <a:pPr lvl="1"/>
            <a:r>
              <a:rPr lang="cs-CZ" dirty="0"/>
              <a:t>Investice do energetiky, infrastruktury, zásobování vodou</a:t>
            </a:r>
          </a:p>
          <a:p>
            <a:pPr lvl="1"/>
            <a:r>
              <a:rPr lang="cs-CZ" dirty="0"/>
              <a:t>Větší diverzifikace na konci 60.let</a:t>
            </a:r>
          </a:p>
          <a:p>
            <a:pPr lvl="1"/>
            <a:r>
              <a:rPr lang="cs-CZ" dirty="0"/>
              <a:t>Zvýšená pomoc do sociální oblasti po ropných krizích v 70.letech</a:t>
            </a:r>
          </a:p>
          <a:p>
            <a:r>
              <a:rPr lang="cs-CZ" dirty="0"/>
              <a:t>80.léta</a:t>
            </a:r>
          </a:p>
          <a:p>
            <a:pPr lvl="1"/>
            <a:r>
              <a:rPr lang="cs-CZ" dirty="0"/>
              <a:t>V důsledku dlužnických krizí nárůst objemu úvěrů na stabilitu platební bilance</a:t>
            </a:r>
          </a:p>
          <a:p>
            <a:pPr lvl="1"/>
            <a:r>
              <a:rPr lang="cs-CZ" dirty="0"/>
              <a:t>Programy pomáhající odstranit strukturální problémy ekonomiky</a:t>
            </a:r>
          </a:p>
          <a:p>
            <a:r>
              <a:rPr lang="cs-CZ" dirty="0"/>
              <a:t>90.léta</a:t>
            </a:r>
          </a:p>
          <a:p>
            <a:pPr lvl="1"/>
            <a:r>
              <a:rPr lang="cs-CZ" dirty="0"/>
              <a:t>Zvýšený důraz na lidská práva, rovnoprávnost pohlaví a menšin, ochranu životního prostředí, sociální sféru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8968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Čisté transfery do rozvojových zemí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116" y="913461"/>
            <a:ext cx="7093769" cy="388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83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a užití zisku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Příjmy z úvěrových operací</a:t>
            </a:r>
          </a:p>
          <a:p>
            <a:pPr lvl="1"/>
            <a:r>
              <a:rPr lang="cs-CZ" dirty="0"/>
              <a:t>Nárůst přes zvýšení celkového objemu úvěrů nebo růst úrokových sazeb</a:t>
            </a:r>
          </a:p>
          <a:p>
            <a:pPr lvl="1"/>
            <a:r>
              <a:rPr lang="cs-CZ" dirty="0"/>
              <a:t>První i druhé vede v důsledku ke zvýšení portfoliového rizika</a:t>
            </a:r>
          </a:p>
          <a:p>
            <a:r>
              <a:rPr lang="cs-CZ" dirty="0"/>
              <a:t>Příjmy z managementu aktiv</a:t>
            </a:r>
          </a:p>
          <a:p>
            <a:pPr lvl="1"/>
            <a:r>
              <a:rPr lang="cs-CZ" dirty="0"/>
              <a:t>Nárůst přes zvýšení krátkodobých investic nebo akceptování vyšší míry rizika investic</a:t>
            </a:r>
          </a:p>
          <a:p>
            <a:pPr lvl="1"/>
            <a:r>
              <a:rPr lang="cs-CZ" dirty="0"/>
              <a:t>Příjmy více volatilní a závislé na vývoji na kapitálových trzích</a:t>
            </a:r>
          </a:p>
          <a:p>
            <a:r>
              <a:rPr lang="cs-CZ" dirty="0"/>
              <a:t>Rozdělení zisku</a:t>
            </a:r>
          </a:p>
          <a:p>
            <a:pPr lvl="1"/>
            <a:r>
              <a:rPr lang="cs-CZ" dirty="0"/>
              <a:t>Každá RRB přistupuje k rozdělení zisku odlišně</a:t>
            </a:r>
          </a:p>
          <a:p>
            <a:pPr lvl="1"/>
            <a:r>
              <a:rPr lang="cs-CZ" dirty="0"/>
              <a:t>Základní úkol spočívá v určení podílu rezerv, zvýšení úvěrové aktivity, poskytování grantů či rozhodnutí o snížení úrokových sazeb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7855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Evropská banka pro obnovu a rozvoj (EBRD)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0000" y="915566"/>
            <a:ext cx="7218344" cy="3759339"/>
          </a:xfrm>
        </p:spPr>
        <p:txBody>
          <a:bodyPr/>
          <a:lstStyle/>
          <a:p>
            <a:r>
              <a:rPr lang="cs-CZ" dirty="0"/>
              <a:t>Založena v roce 1990 (činnost od dubna 1991)</a:t>
            </a:r>
          </a:p>
          <a:p>
            <a:pPr lvl="1"/>
            <a:r>
              <a:rPr lang="cs-CZ" dirty="0"/>
              <a:t>Cíl: přispět k rychlejší transformaci ekonomik bývalých komunistických zemí střední a východní Evropy a k rychlejšímu postupu směrem k moderní tržní ekonomice </a:t>
            </a:r>
          </a:p>
          <a:p>
            <a:r>
              <a:rPr lang="cs-CZ" dirty="0"/>
              <a:t>Rostoucí členská základna</a:t>
            </a:r>
          </a:p>
          <a:p>
            <a:pPr lvl="1"/>
            <a:r>
              <a:rPr lang="cs-CZ" dirty="0"/>
              <a:t>38 zakládajících zemí</a:t>
            </a:r>
          </a:p>
          <a:p>
            <a:pPr lvl="1"/>
            <a:r>
              <a:rPr lang="cs-CZ" dirty="0"/>
              <a:t>V současnosti </a:t>
            </a:r>
            <a:r>
              <a:rPr lang="cs-CZ" dirty="0" smtClean="0"/>
              <a:t>67 </a:t>
            </a:r>
            <a:r>
              <a:rPr lang="cs-CZ" dirty="0"/>
              <a:t>členů (</a:t>
            </a:r>
            <a:r>
              <a:rPr lang="cs-CZ" dirty="0" smtClean="0"/>
              <a:t>65 </a:t>
            </a:r>
            <a:r>
              <a:rPr lang="cs-CZ" dirty="0"/>
              <a:t>zemí + EIB + ES)</a:t>
            </a:r>
          </a:p>
          <a:p>
            <a:r>
              <a:rPr lang="cs-CZ" dirty="0"/>
              <a:t>Menší regionální charakter banky</a:t>
            </a:r>
          </a:p>
          <a:p>
            <a:pPr lvl="1"/>
            <a:r>
              <a:rPr lang="cs-CZ" dirty="0"/>
              <a:t>Největší akcionář USA (10 %)</a:t>
            </a:r>
          </a:p>
          <a:p>
            <a:pPr lvl="1"/>
            <a:r>
              <a:rPr lang="cs-CZ" dirty="0"/>
              <a:t>Francie, Německo, Itálie, Japonsko a Velká Británie (8,5 %)</a:t>
            </a:r>
          </a:p>
          <a:p>
            <a:pPr lvl="1"/>
            <a:r>
              <a:rPr lang="cs-CZ" dirty="0"/>
              <a:t>Česko (0,85 %)</a:t>
            </a:r>
          </a:p>
          <a:p>
            <a:r>
              <a:rPr lang="cs-CZ" dirty="0"/>
              <a:t>Sídlo v Londýně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4301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struktura EBRD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Rada guvernérů</a:t>
            </a:r>
          </a:p>
          <a:p>
            <a:pPr lvl="1"/>
            <a:r>
              <a:rPr lang="cs-CZ" dirty="0"/>
              <a:t>Česko zastoupeno ministrem financí</a:t>
            </a:r>
          </a:p>
          <a:p>
            <a:r>
              <a:rPr lang="cs-CZ" dirty="0"/>
              <a:t>Rada výkonných ředitelů (23 členů)</a:t>
            </a:r>
          </a:p>
          <a:p>
            <a:pPr lvl="1"/>
            <a:r>
              <a:rPr lang="cs-CZ" dirty="0"/>
              <a:t>11 ředitelů ze zemí EU15, EIB a ES a každá ze skupin (země střední a východní Evropy, ostatní evropské země a mimoevropské země) zastoupena 4 řediteli</a:t>
            </a:r>
          </a:p>
          <a:p>
            <a:r>
              <a:rPr lang="cs-CZ" dirty="0"/>
              <a:t>Prezident (Sir Suma </a:t>
            </a:r>
            <a:r>
              <a:rPr lang="cs-CZ" dirty="0" err="1"/>
              <a:t>Chakrabarti</a:t>
            </a:r>
            <a:r>
              <a:rPr lang="cs-CZ" dirty="0"/>
              <a:t>)</a:t>
            </a:r>
          </a:p>
          <a:p>
            <a:pPr lvl="1"/>
            <a:r>
              <a:rPr lang="cs-CZ" dirty="0" smtClean="0"/>
              <a:t>Volen </a:t>
            </a:r>
            <a:r>
              <a:rPr lang="cs-CZ" dirty="0"/>
              <a:t>Radou guvernérů na 4-leté funkční období</a:t>
            </a:r>
          </a:p>
          <a:p>
            <a:pPr lvl="1"/>
            <a:r>
              <a:rPr lang="cs-CZ" dirty="0"/>
              <a:t>Obyvatel některé z evropských členských států</a:t>
            </a:r>
          </a:p>
          <a:p>
            <a:r>
              <a:rPr lang="cs-CZ" dirty="0"/>
              <a:t>Pobočky v mnoha zemích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5242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zdroje EBRD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Vlastní zdroje</a:t>
            </a:r>
          </a:p>
          <a:p>
            <a:pPr lvl="1"/>
            <a:r>
              <a:rPr lang="cs-CZ" dirty="0"/>
              <a:t>Základní kapitál </a:t>
            </a:r>
            <a:r>
              <a:rPr lang="cs-CZ" dirty="0" smtClean="0"/>
              <a:t>(30 </a:t>
            </a:r>
            <a:r>
              <a:rPr lang="cs-CZ" dirty="0"/>
              <a:t>mld. EUR, 6 mld. splaceno, není využíván k přímému financování úvěrových aktivit)</a:t>
            </a:r>
          </a:p>
          <a:p>
            <a:r>
              <a:rPr lang="cs-CZ" dirty="0"/>
              <a:t>Cizí zdroje</a:t>
            </a:r>
          </a:p>
          <a:p>
            <a:pPr lvl="1"/>
            <a:r>
              <a:rPr lang="cs-CZ" dirty="0"/>
              <a:t>Většina zdrojů banky</a:t>
            </a:r>
          </a:p>
          <a:p>
            <a:pPr lvl="1"/>
            <a:r>
              <a:rPr lang="cs-CZ" dirty="0"/>
              <a:t>Zejména emise obligací s ratingem AAA na kapitálových trzích</a:t>
            </a:r>
          </a:p>
          <a:p>
            <a:pPr lvl="2"/>
            <a:r>
              <a:rPr lang="cs-CZ" dirty="0"/>
              <a:t>Celkem emitováno za </a:t>
            </a:r>
            <a:r>
              <a:rPr lang="cs-CZ" dirty="0" smtClean="0"/>
              <a:t>72.3 </a:t>
            </a:r>
            <a:r>
              <a:rPr lang="cs-CZ" dirty="0"/>
              <a:t>mld. EUR v </a:t>
            </a:r>
            <a:r>
              <a:rPr lang="cs-CZ" dirty="0" smtClean="0"/>
              <a:t>40 </a:t>
            </a:r>
            <a:r>
              <a:rPr lang="cs-CZ" dirty="0"/>
              <a:t>měnách, </a:t>
            </a:r>
            <a:r>
              <a:rPr lang="cs-CZ" dirty="0" smtClean="0"/>
              <a:t>26,5 </a:t>
            </a:r>
            <a:r>
              <a:rPr lang="cs-CZ" dirty="0"/>
              <a:t>mld. je nesplaceno</a:t>
            </a:r>
          </a:p>
          <a:p>
            <a:pPr lvl="2"/>
            <a:r>
              <a:rPr lang="cs-CZ" dirty="0"/>
              <a:t>Průměrná splatnost </a:t>
            </a:r>
            <a:r>
              <a:rPr lang="cs-CZ" dirty="0" smtClean="0"/>
              <a:t>7,4 </a:t>
            </a:r>
            <a:r>
              <a:rPr lang="cs-CZ" dirty="0"/>
              <a:t>let, u nesplaceného dluhu aktuálně </a:t>
            </a:r>
            <a:r>
              <a:rPr lang="cs-CZ" dirty="0" smtClean="0"/>
              <a:t>3,2 </a:t>
            </a:r>
            <a:r>
              <a:rPr lang="cs-CZ" dirty="0"/>
              <a:t>roků</a:t>
            </a:r>
          </a:p>
          <a:p>
            <a:r>
              <a:rPr lang="cs-CZ" dirty="0" smtClean="0"/>
              <a:t>Spolufinancování</a:t>
            </a:r>
            <a:endParaRPr lang="cs-CZ" dirty="0"/>
          </a:p>
          <a:p>
            <a:pPr lvl="1"/>
            <a:r>
              <a:rPr lang="cs-CZ" dirty="0"/>
              <a:t>U projektů v soukromém sektoru angažovanost EBRD max. 35%</a:t>
            </a:r>
          </a:p>
          <a:p>
            <a:pPr lvl="1"/>
            <a:r>
              <a:rPr lang="cs-CZ" dirty="0"/>
              <a:t>Spolupráce zejména s komerčními bankami, vládními agenturami, rozvojovými institucemi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7699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7992888" cy="435698"/>
          </a:xfrm>
        </p:spPr>
        <p:txBody>
          <a:bodyPr/>
          <a:lstStyle/>
          <a:p>
            <a:r>
              <a:rPr lang="cs-CZ" sz="2000" dirty="0"/>
              <a:t>Emise obligací EBRD v lokálních </a:t>
            </a:r>
            <a:r>
              <a:rPr lang="cs-CZ" sz="2000" dirty="0" smtClean="0"/>
              <a:t>měnách</a:t>
            </a:r>
            <a:endParaRPr lang="cs-CZ" sz="1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119" y="915566"/>
            <a:ext cx="6267689" cy="382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38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Úvěrové operace EBRD (1)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Úvěry pouze členským zemím z regionu</a:t>
            </a:r>
          </a:p>
          <a:p>
            <a:pPr lvl="1"/>
            <a:r>
              <a:rPr lang="cs-CZ" dirty="0"/>
              <a:t>Do veřejného sektoru a odvětví se státním zájmem max. 40 % aktivit (celkově i v jednotlivých zemích)</a:t>
            </a:r>
          </a:p>
          <a:p>
            <a:r>
              <a:rPr lang="cs-CZ" dirty="0"/>
              <a:t>Za dobu existence </a:t>
            </a:r>
            <a:r>
              <a:rPr lang="cs-CZ" dirty="0" smtClean="0"/>
              <a:t>4504 </a:t>
            </a:r>
            <a:r>
              <a:rPr lang="cs-CZ" dirty="0"/>
              <a:t>projektů v objemu </a:t>
            </a:r>
            <a:r>
              <a:rPr lang="cs-CZ" dirty="0" smtClean="0"/>
              <a:t>106,6 </a:t>
            </a:r>
            <a:r>
              <a:rPr lang="cs-CZ" dirty="0"/>
              <a:t>mld. </a:t>
            </a:r>
            <a:r>
              <a:rPr lang="cs-CZ" dirty="0" smtClean="0"/>
              <a:t>EUR</a:t>
            </a:r>
            <a:endParaRPr lang="cs-CZ" dirty="0"/>
          </a:p>
          <a:p>
            <a:pPr lvl="1"/>
            <a:r>
              <a:rPr lang="cs-CZ" dirty="0"/>
              <a:t>Roční úvěrová aktivita přibližně </a:t>
            </a:r>
            <a:r>
              <a:rPr lang="cs-CZ" dirty="0" smtClean="0"/>
              <a:t>8 </a:t>
            </a:r>
            <a:r>
              <a:rPr lang="cs-CZ" dirty="0"/>
              <a:t>mld. EUR, nárůst </a:t>
            </a:r>
            <a:r>
              <a:rPr lang="cs-CZ" dirty="0" smtClean="0"/>
              <a:t>od roku 2010</a:t>
            </a:r>
            <a:endParaRPr lang="cs-CZ" dirty="0"/>
          </a:p>
          <a:p>
            <a:r>
              <a:rPr lang="cs-CZ" dirty="0"/>
              <a:t>Zaměření úvěrů</a:t>
            </a:r>
          </a:p>
          <a:p>
            <a:pPr lvl="1"/>
            <a:r>
              <a:rPr lang="cs-CZ" dirty="0"/>
              <a:t>Podporu produktivního soukromého sektoru (hlavně MSP)</a:t>
            </a:r>
          </a:p>
          <a:p>
            <a:pPr lvl="1"/>
            <a:r>
              <a:rPr lang="cs-CZ" dirty="0"/>
              <a:t>Reforma finančního sektoru (rozvoj kapitálových trhů a privatizace bank)</a:t>
            </a:r>
          </a:p>
          <a:p>
            <a:pPr lvl="1"/>
            <a:r>
              <a:rPr lang="cs-CZ" dirty="0"/>
              <a:t>Zlepšení infrastruktury</a:t>
            </a:r>
          </a:p>
          <a:p>
            <a:pPr lvl="1"/>
            <a:r>
              <a:rPr lang="cs-CZ" dirty="0"/>
              <a:t>Zlepšení ochrany životního prostředí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1176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Vznik regionálních rozvojových bank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Osamostatnění mnoha bývalých kolonií a vznik nových rozvojových států</a:t>
            </a:r>
          </a:p>
          <a:p>
            <a:r>
              <a:rPr lang="cs-CZ" dirty="0"/>
              <a:t>Integrační tendence</a:t>
            </a:r>
          </a:p>
          <a:p>
            <a:r>
              <a:rPr lang="cs-CZ" dirty="0"/>
              <a:t>Ekonomická a sociální spolupráce mezi rozvojovými zeměmi</a:t>
            </a:r>
          </a:p>
          <a:p>
            <a:r>
              <a:rPr lang="cs-CZ" dirty="0"/>
              <a:t>Vznik tří bank v 50. a 60. letech 20.století</a:t>
            </a:r>
          </a:p>
          <a:p>
            <a:endParaRPr lang="cs-CZ" dirty="0"/>
          </a:p>
          <a:p>
            <a:r>
              <a:rPr lang="cs-CZ" dirty="0"/>
              <a:t>Pád komunismu ve střední a východní Evropě a rozpad Sovětského svazu a Jugoslávie</a:t>
            </a:r>
          </a:p>
          <a:p>
            <a:r>
              <a:rPr lang="cs-CZ" dirty="0"/>
              <a:t>Vznik Evropské banky pro obnovu a rozvoj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8161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Úvěrové operace EBRD (2)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Podmínky úvěrů</a:t>
            </a:r>
          </a:p>
          <a:p>
            <a:pPr lvl="1"/>
            <a:r>
              <a:rPr lang="cs-CZ" dirty="0"/>
              <a:t>Minimální výše angažovanosti EBRD je 5 mil. EUR</a:t>
            </a:r>
          </a:p>
          <a:p>
            <a:pPr lvl="1"/>
            <a:r>
              <a:rPr lang="cs-CZ" dirty="0"/>
              <a:t>Úvěry na komerčních principech</a:t>
            </a:r>
          </a:p>
          <a:p>
            <a:pPr lvl="1"/>
            <a:r>
              <a:rPr lang="cs-CZ" dirty="0"/>
              <a:t>Půjčky ve veřejném sektoru</a:t>
            </a:r>
          </a:p>
          <a:p>
            <a:pPr lvl="2"/>
            <a:r>
              <a:rPr lang="cs-CZ" dirty="0"/>
              <a:t>Splatnost 5-15 let, odklad 3-5 let, úroková sazba variabilní (základní + přirážka)</a:t>
            </a:r>
          </a:p>
          <a:p>
            <a:pPr lvl="1"/>
            <a:r>
              <a:rPr lang="cs-CZ" dirty="0"/>
              <a:t>Soukromý sektor </a:t>
            </a:r>
          </a:p>
          <a:p>
            <a:pPr lvl="2"/>
            <a:r>
              <a:rPr lang="cs-CZ" dirty="0"/>
              <a:t>Splatnost 5-10 let, bez odkladu, stejný princip úrokové </a:t>
            </a:r>
            <a:r>
              <a:rPr lang="cs-CZ" dirty="0" smtClean="0"/>
              <a:t>sazby</a:t>
            </a:r>
          </a:p>
          <a:p>
            <a:pPr lvl="2"/>
            <a:endParaRPr lang="cs-CZ" dirty="0"/>
          </a:p>
          <a:p>
            <a:r>
              <a:rPr lang="cs-CZ" dirty="0"/>
              <a:t>Typy úvěrů</a:t>
            </a:r>
          </a:p>
          <a:p>
            <a:pPr lvl="1"/>
            <a:r>
              <a:rPr lang="cs-CZ" dirty="0"/>
              <a:t>Standardní půjčky</a:t>
            </a:r>
          </a:p>
          <a:p>
            <a:pPr lvl="1"/>
            <a:r>
              <a:rPr lang="cs-CZ" dirty="0"/>
              <a:t>Projekty malým a středním firmám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5823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Projekty EBRD </a:t>
            </a:r>
            <a:r>
              <a:rPr lang="cs-CZ" sz="1800" dirty="0"/>
              <a:t>(</a:t>
            </a:r>
            <a:r>
              <a:rPr lang="cs-CZ" sz="1800" dirty="0" smtClean="0"/>
              <a:t>2000-2015, </a:t>
            </a:r>
            <a:r>
              <a:rPr lang="cs-CZ" sz="1800" dirty="0"/>
              <a:t>počet a mld. EUR)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987574"/>
            <a:ext cx="4104343" cy="377562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9709"/>
          <a:stretch/>
        </p:blipFill>
        <p:spPr>
          <a:xfrm>
            <a:off x="3887924" y="963349"/>
            <a:ext cx="3348372" cy="376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38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Kam EBRD investuje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5" y="843558"/>
            <a:ext cx="6305419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0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Schválené a poskytnuté úvěry EBRD </a:t>
            </a:r>
            <a:r>
              <a:rPr lang="cs-CZ" sz="1800" dirty="0"/>
              <a:t>(</a:t>
            </a:r>
            <a:r>
              <a:rPr lang="cs-CZ" sz="1800" dirty="0" smtClean="0"/>
              <a:t>1991-2015, </a:t>
            </a:r>
            <a:r>
              <a:rPr lang="cs-CZ" sz="1800" dirty="0" err="1" smtClean="0"/>
              <a:t>mil.EUR</a:t>
            </a:r>
            <a:r>
              <a:rPr lang="cs-CZ" sz="1800" dirty="0"/>
              <a:t>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03598"/>
            <a:ext cx="4210050" cy="34575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203598"/>
            <a:ext cx="41624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59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Objem úvěrové aktivity EBRD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00" y="1635646"/>
            <a:ext cx="8983737" cy="16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40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výsledky EBRD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9622"/>
            <a:ext cx="8839721" cy="273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14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projektů EBRD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843558"/>
            <a:ext cx="660976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49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EBRD v </a:t>
            </a:r>
            <a:r>
              <a:rPr lang="cs-CZ" dirty="0" smtClean="0"/>
              <a:t>Česku </a:t>
            </a:r>
            <a:r>
              <a:rPr lang="cs-CZ" sz="1800" dirty="0" smtClean="0"/>
              <a:t>(2004-2006</a:t>
            </a:r>
            <a:r>
              <a:rPr lang="cs-CZ" sz="1800" dirty="0"/>
              <a:t>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012" y="802916"/>
            <a:ext cx="3751976" cy="392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723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EBRD a Česko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Říjen 2007 dokončen proces graduace</a:t>
            </a:r>
          </a:p>
          <a:p>
            <a:r>
              <a:rPr lang="cs-CZ" dirty="0"/>
              <a:t>Česko již nemá právo čerpat pomoc od EBRD</a:t>
            </a:r>
          </a:p>
          <a:p>
            <a:r>
              <a:rPr lang="cs-CZ" dirty="0"/>
              <a:t>Zahájené projekty budou nadále pokračovat</a:t>
            </a:r>
          </a:p>
          <a:p>
            <a:r>
              <a:rPr lang="cs-CZ" dirty="0"/>
              <a:t>Česko jako dárce ve Western </a:t>
            </a:r>
            <a:r>
              <a:rPr lang="cs-CZ" dirty="0" err="1"/>
              <a:t>Balkans</a:t>
            </a:r>
            <a:r>
              <a:rPr lang="cs-CZ" dirty="0"/>
              <a:t> </a:t>
            </a:r>
            <a:r>
              <a:rPr lang="cs-CZ" dirty="0" err="1"/>
              <a:t>Fund</a:t>
            </a:r>
            <a:r>
              <a:rPr lang="cs-CZ" dirty="0"/>
              <a:t> od r. 2006 přispělo 4 mil. EUR</a:t>
            </a:r>
          </a:p>
          <a:p>
            <a:r>
              <a:rPr lang="cs-CZ" dirty="0"/>
              <a:t>V roce 2007 založen Czech </a:t>
            </a:r>
            <a:r>
              <a:rPr lang="cs-CZ" dirty="0" err="1"/>
              <a:t>Official</a:t>
            </a:r>
            <a:r>
              <a:rPr lang="cs-CZ" dirty="0"/>
              <a:t> Development </a:t>
            </a:r>
            <a:r>
              <a:rPr lang="cs-CZ" dirty="0" err="1"/>
              <a:t>Assistance</a:t>
            </a:r>
            <a:r>
              <a:rPr lang="cs-CZ" dirty="0"/>
              <a:t> (ODA) </a:t>
            </a:r>
            <a:r>
              <a:rPr lang="cs-CZ" dirty="0" err="1"/>
              <a:t>Technical</a:t>
            </a:r>
            <a:r>
              <a:rPr lang="cs-CZ" dirty="0"/>
              <a:t> </a:t>
            </a:r>
            <a:r>
              <a:rPr lang="cs-CZ" dirty="0" err="1"/>
              <a:t>Cooperation</a:t>
            </a:r>
            <a:r>
              <a:rPr lang="cs-CZ" dirty="0"/>
              <a:t> (TC) </a:t>
            </a:r>
            <a:r>
              <a:rPr lang="cs-CZ" dirty="0" err="1"/>
              <a:t>Fund</a:t>
            </a:r>
            <a:r>
              <a:rPr lang="cs-CZ" dirty="0"/>
              <a:t>. Česko přispělo v letech 2010-11 9,5 mil. EUR</a:t>
            </a:r>
          </a:p>
          <a:p>
            <a:r>
              <a:rPr lang="cs-CZ" dirty="0"/>
              <a:t>Spolupráce s 13 českými bankami v rámci Trade </a:t>
            </a:r>
            <a:r>
              <a:rPr lang="cs-CZ" dirty="0" err="1"/>
              <a:t>Facilitation</a:t>
            </a:r>
            <a:r>
              <a:rPr lang="cs-CZ" dirty="0"/>
              <a:t> </a:t>
            </a:r>
            <a:r>
              <a:rPr lang="cs-CZ" dirty="0" err="1"/>
              <a:t>Programme</a:t>
            </a:r>
            <a:r>
              <a:rPr lang="cs-CZ" dirty="0"/>
              <a:t> (v Česku zatím podpora 77 obchodů za 32 mil. EUR)</a:t>
            </a:r>
          </a:p>
          <a:p>
            <a:r>
              <a:rPr lang="cs-CZ" dirty="0"/>
              <a:t>V roce 2010 čeští konzultanti zvítězili ve 20 výběrových řízeních na poradenství v hodnotě 1,68 mil. EUR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451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Meziamerická rozvojová banka (IADB)</a:t>
            </a:r>
            <a:br>
              <a:rPr lang="cs-CZ" dirty="0"/>
            </a:b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Založena v prosinci 1959</a:t>
            </a:r>
          </a:p>
          <a:p>
            <a:pPr lvl="1"/>
            <a:r>
              <a:rPr lang="cs-CZ" dirty="0"/>
              <a:t>Cíl: podpořit a urychlit ekonomický a sociální rozvoj v latinské Americe a Karibiku</a:t>
            </a:r>
          </a:p>
          <a:p>
            <a:r>
              <a:rPr lang="cs-CZ" dirty="0"/>
              <a:t>Rostoucí členská základna</a:t>
            </a:r>
          </a:p>
          <a:p>
            <a:pPr lvl="1"/>
            <a:r>
              <a:rPr lang="cs-CZ" dirty="0"/>
              <a:t>20 zakládajících zemí (19 regionálních + USA)</a:t>
            </a:r>
          </a:p>
          <a:p>
            <a:pPr lvl="1"/>
            <a:r>
              <a:rPr lang="cs-CZ" dirty="0"/>
              <a:t>V současnosti 48 členů (26 regionálních + 22 neregionálních)</a:t>
            </a:r>
          </a:p>
          <a:p>
            <a:r>
              <a:rPr lang="cs-CZ" dirty="0"/>
              <a:t>Zachování regionálního charakteru banky</a:t>
            </a:r>
          </a:p>
          <a:p>
            <a:pPr lvl="1"/>
            <a:r>
              <a:rPr lang="cs-CZ" dirty="0"/>
              <a:t>Země z latinské Ameriky a Karibiku drží zhruba 50 % kapitálu</a:t>
            </a:r>
          </a:p>
          <a:p>
            <a:pPr lvl="1"/>
            <a:r>
              <a:rPr lang="cs-CZ" dirty="0"/>
              <a:t>USA 30 %, Japonsko 5 %, Kanada 4 %, ostatní 11 %</a:t>
            </a:r>
          </a:p>
          <a:p>
            <a:r>
              <a:rPr lang="cs-CZ" dirty="0"/>
              <a:t>Sídlo ve Washingtonu D.C.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6418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Regionální rozvojové banky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Meziamerická rozvojová banka (Inter-American Development Bank)</a:t>
            </a:r>
          </a:p>
          <a:p>
            <a:pPr lvl="1"/>
            <a:r>
              <a:rPr lang="cs-CZ" dirty="0"/>
              <a:t>Multilaterální investiční fond (</a:t>
            </a:r>
            <a:r>
              <a:rPr lang="cs-CZ" dirty="0" err="1"/>
              <a:t>Multilateral</a:t>
            </a:r>
            <a:r>
              <a:rPr lang="cs-CZ" dirty="0"/>
              <a:t> </a:t>
            </a:r>
            <a:r>
              <a:rPr lang="cs-CZ" dirty="0" err="1"/>
              <a:t>Investment</a:t>
            </a:r>
            <a:r>
              <a:rPr lang="cs-CZ" dirty="0"/>
              <a:t> </a:t>
            </a:r>
            <a:r>
              <a:rPr lang="cs-CZ" dirty="0" err="1"/>
              <a:t>Fund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Meziamerická investiční korporace (Inter-American </a:t>
            </a:r>
            <a:r>
              <a:rPr lang="cs-CZ" dirty="0" err="1"/>
              <a:t>Investment</a:t>
            </a:r>
            <a:r>
              <a:rPr lang="cs-CZ" dirty="0"/>
              <a:t> </a:t>
            </a:r>
            <a:r>
              <a:rPr lang="cs-CZ" dirty="0" err="1"/>
              <a:t>Corporation</a:t>
            </a:r>
            <a:r>
              <a:rPr lang="cs-CZ" dirty="0"/>
              <a:t>)</a:t>
            </a:r>
          </a:p>
          <a:p>
            <a:r>
              <a:rPr lang="cs-CZ" dirty="0"/>
              <a:t>Africká rozvojová banka (</a:t>
            </a:r>
            <a:r>
              <a:rPr lang="cs-CZ" dirty="0" err="1"/>
              <a:t>African</a:t>
            </a:r>
            <a:r>
              <a:rPr lang="cs-CZ" dirty="0"/>
              <a:t> Development Bank)</a:t>
            </a:r>
          </a:p>
          <a:p>
            <a:pPr lvl="1"/>
            <a:r>
              <a:rPr lang="cs-CZ" dirty="0"/>
              <a:t>Africký rozvojový fond (</a:t>
            </a:r>
            <a:r>
              <a:rPr lang="cs-CZ" dirty="0" err="1"/>
              <a:t>African</a:t>
            </a:r>
            <a:r>
              <a:rPr lang="cs-CZ" dirty="0"/>
              <a:t> Development </a:t>
            </a:r>
            <a:r>
              <a:rPr lang="cs-CZ" dirty="0" err="1"/>
              <a:t>Fund</a:t>
            </a:r>
            <a:r>
              <a:rPr lang="cs-CZ" dirty="0"/>
              <a:t>)</a:t>
            </a:r>
          </a:p>
          <a:p>
            <a:r>
              <a:rPr lang="cs-CZ" dirty="0"/>
              <a:t>Asijská rozvojová banka (</a:t>
            </a:r>
            <a:r>
              <a:rPr lang="cs-CZ" dirty="0" err="1"/>
              <a:t>Asian</a:t>
            </a:r>
            <a:r>
              <a:rPr lang="cs-CZ" dirty="0"/>
              <a:t> Development Bank)</a:t>
            </a:r>
          </a:p>
          <a:p>
            <a:pPr lvl="1"/>
            <a:r>
              <a:rPr lang="cs-CZ" dirty="0"/>
              <a:t>Asijský rozvojový fond (</a:t>
            </a:r>
            <a:r>
              <a:rPr lang="cs-CZ" dirty="0" err="1"/>
              <a:t>Asian</a:t>
            </a:r>
            <a:r>
              <a:rPr lang="cs-CZ" dirty="0"/>
              <a:t> Development </a:t>
            </a:r>
            <a:r>
              <a:rPr lang="cs-CZ" dirty="0" err="1"/>
              <a:t>Fund</a:t>
            </a:r>
            <a:r>
              <a:rPr lang="cs-CZ" dirty="0"/>
              <a:t>)</a:t>
            </a:r>
          </a:p>
          <a:p>
            <a:r>
              <a:rPr lang="cs-CZ" dirty="0"/>
              <a:t>Evropská banka pro obnovu a rozvoj (European Bank for </a:t>
            </a:r>
            <a:r>
              <a:rPr lang="cs-CZ" dirty="0" err="1"/>
              <a:t>Reconstruction</a:t>
            </a:r>
            <a:r>
              <a:rPr lang="cs-CZ" dirty="0"/>
              <a:t> and Development)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51408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struktura IADB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Rada guvernérů</a:t>
            </a:r>
          </a:p>
          <a:p>
            <a:r>
              <a:rPr lang="cs-CZ" dirty="0"/>
              <a:t>Rada výkonných ředitelů (14 členů)</a:t>
            </a:r>
          </a:p>
          <a:p>
            <a:pPr lvl="1"/>
            <a:r>
              <a:rPr lang="cs-CZ" dirty="0"/>
              <a:t>USA a Kanada mají své výkonné ředitele</a:t>
            </a:r>
          </a:p>
          <a:p>
            <a:r>
              <a:rPr lang="cs-CZ" dirty="0"/>
              <a:t>prezident (Luis Alberto </a:t>
            </a:r>
            <a:r>
              <a:rPr lang="cs-CZ" dirty="0" err="1"/>
              <a:t>Moreno</a:t>
            </a:r>
            <a:r>
              <a:rPr lang="cs-CZ" dirty="0"/>
              <a:t> – Kolumbie)</a:t>
            </a:r>
          </a:p>
          <a:p>
            <a:pPr lvl="1"/>
            <a:r>
              <a:rPr lang="cs-CZ" dirty="0"/>
              <a:t>volen Radou guvernérů na 5-leté funkční období</a:t>
            </a:r>
          </a:p>
          <a:p>
            <a:pPr lvl="1"/>
            <a:r>
              <a:rPr lang="cs-CZ" dirty="0"/>
              <a:t>tradičně občan latinskoamerické země</a:t>
            </a:r>
          </a:p>
          <a:p>
            <a:pPr lvl="2"/>
            <a:r>
              <a:rPr lang="cs-CZ" dirty="0"/>
              <a:t>viceprezident tradičně občan USA</a:t>
            </a:r>
          </a:p>
          <a:p>
            <a:r>
              <a:rPr lang="cs-CZ" dirty="0"/>
              <a:t>organizace skupiny IADB</a:t>
            </a:r>
          </a:p>
          <a:p>
            <a:pPr lvl="1"/>
            <a:r>
              <a:rPr lang="cs-CZ" dirty="0"/>
              <a:t>Meziamerická investiční korporace (IAIC)</a:t>
            </a:r>
          </a:p>
          <a:p>
            <a:pPr lvl="2"/>
            <a:r>
              <a:rPr lang="cs-CZ" dirty="0"/>
              <a:t>založena 1986, podpora zakládání a modernizaci malých a středních firem</a:t>
            </a:r>
          </a:p>
          <a:p>
            <a:pPr lvl="1"/>
            <a:r>
              <a:rPr lang="cs-CZ" dirty="0"/>
              <a:t>Multilaterální investiční fond (MIF)</a:t>
            </a:r>
          </a:p>
          <a:p>
            <a:pPr lvl="2"/>
            <a:r>
              <a:rPr lang="cs-CZ" dirty="0"/>
              <a:t>založen 1993, poskytování grantů na rozvoj soukromého sektoru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41024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zdroje IADB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vlastní zdroje</a:t>
            </a:r>
          </a:p>
          <a:p>
            <a:pPr lvl="1"/>
            <a:r>
              <a:rPr lang="cs-CZ" dirty="0"/>
              <a:t>základní kapitál 101 mld. USD (splaceno 4,3 %)</a:t>
            </a:r>
          </a:p>
          <a:p>
            <a:pPr lvl="1"/>
            <a:r>
              <a:rPr lang="cs-CZ" dirty="0"/>
              <a:t>Fond pro speciální operace 10 mld. USD (dárcovské příspěvky členských zemí)</a:t>
            </a:r>
          </a:p>
          <a:p>
            <a:r>
              <a:rPr lang="cs-CZ" dirty="0"/>
              <a:t>cizí zdroje</a:t>
            </a:r>
          </a:p>
          <a:p>
            <a:pPr lvl="1"/>
            <a:r>
              <a:rPr lang="cs-CZ" dirty="0"/>
              <a:t>většina zdrojů banky (80 % operací financováno z cizích zdrojů)</a:t>
            </a:r>
          </a:p>
          <a:p>
            <a:pPr lvl="1"/>
            <a:r>
              <a:rPr lang="cs-CZ" dirty="0"/>
              <a:t>zejména emise obligací na kapitálových trzích</a:t>
            </a:r>
          </a:p>
          <a:p>
            <a:pPr lvl="2"/>
            <a:r>
              <a:rPr lang="cs-CZ" dirty="0"/>
              <a:t>roční emise 6-9 mld. USD</a:t>
            </a:r>
          </a:p>
          <a:p>
            <a:r>
              <a:rPr lang="cs-CZ" dirty="0"/>
              <a:t>svěřenecké fondy a spolufinancování</a:t>
            </a:r>
          </a:p>
          <a:p>
            <a:pPr lvl="1"/>
            <a:r>
              <a:rPr lang="cs-CZ" dirty="0"/>
              <a:t>45 svěřeneckých fondů na základě multilaterálních smluv</a:t>
            </a:r>
          </a:p>
          <a:p>
            <a:pPr lvl="1"/>
            <a:r>
              <a:rPr lang="cs-CZ" dirty="0"/>
              <a:t>spolufinancování především se Světovou bankou, Japonskem a evropskými zeměmi</a:t>
            </a:r>
          </a:p>
          <a:p>
            <a:pPr lvl="2"/>
            <a:r>
              <a:rPr lang="cs-CZ" dirty="0"/>
              <a:t>roční objem spolufinancování 3,5 mld. USD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93596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zdroje IADB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304" y="783120"/>
            <a:ext cx="5989392" cy="402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49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Úvěrové operace IADB (1)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Úvěry pouze členským zemím z regionu</a:t>
            </a:r>
          </a:p>
          <a:p>
            <a:pPr lvl="1"/>
            <a:r>
              <a:rPr lang="cs-CZ" dirty="0"/>
              <a:t>Jako příjemci vlády zemí, regionů, samospráva, občanské organizace </a:t>
            </a:r>
            <a:br>
              <a:rPr lang="cs-CZ" dirty="0"/>
            </a:br>
            <a:r>
              <a:rPr lang="cs-CZ" dirty="0"/>
              <a:t>s garancí vlády</a:t>
            </a:r>
          </a:p>
          <a:p>
            <a:pPr lvl="1"/>
            <a:r>
              <a:rPr lang="cs-CZ" dirty="0"/>
              <a:t>V soukromé sféře bez záruk max. 5 % úvěrů</a:t>
            </a:r>
          </a:p>
          <a:p>
            <a:r>
              <a:rPr lang="cs-CZ" dirty="0"/>
              <a:t>Za dobu existence úvěry ve výši 155 mld. USD</a:t>
            </a:r>
          </a:p>
          <a:p>
            <a:pPr lvl="1"/>
            <a:r>
              <a:rPr lang="cs-CZ" dirty="0"/>
              <a:t>Roční úvěrová kapacita zhruba 7-8 mld. USD</a:t>
            </a:r>
          </a:p>
          <a:p>
            <a:r>
              <a:rPr lang="cs-CZ" dirty="0"/>
              <a:t>Zaměření úvěrů</a:t>
            </a:r>
          </a:p>
          <a:p>
            <a:pPr lvl="1"/>
            <a:r>
              <a:rPr lang="cs-CZ" dirty="0"/>
              <a:t>V minulosti zejména sektory průmyslu a zemědělství, energetická a dopravní infrastruktura </a:t>
            </a:r>
          </a:p>
          <a:p>
            <a:pPr lvl="1"/>
            <a:r>
              <a:rPr lang="cs-CZ" dirty="0"/>
              <a:t>V 70. letech do sociální oblasti a vzdělávání </a:t>
            </a:r>
          </a:p>
          <a:p>
            <a:pPr lvl="1"/>
            <a:r>
              <a:rPr lang="cs-CZ" dirty="0"/>
              <a:t>Současné priority jsou snižování chudoby, oblast strukturálních a legislativních reforem a ochrana životního prostředí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8847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Úvěrové operace IADB (2)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Podmínky úvěrů</a:t>
            </a:r>
          </a:p>
          <a:p>
            <a:pPr lvl="1"/>
            <a:r>
              <a:rPr lang="cs-CZ" dirty="0"/>
              <a:t>Závisí na zdrojích financování</a:t>
            </a:r>
          </a:p>
          <a:p>
            <a:pPr lvl="1"/>
            <a:r>
              <a:rPr lang="cs-CZ" dirty="0"/>
              <a:t>Běžné zdroje: splatnost 15-25 let, variabilní sazby</a:t>
            </a:r>
          </a:p>
          <a:p>
            <a:pPr lvl="1"/>
            <a:r>
              <a:rPr lang="cs-CZ" dirty="0"/>
              <a:t>Granty a zvýhodněné operace: podmínky sjednávány jednotlivě</a:t>
            </a:r>
          </a:p>
          <a:p>
            <a:pPr lvl="1"/>
            <a:r>
              <a:rPr lang="cs-CZ" dirty="0"/>
              <a:t>Fond pro speciální operace: sazba 2 %, splatnost 40 let, odklad 10 let</a:t>
            </a:r>
          </a:p>
          <a:p>
            <a:endParaRPr lang="cs-CZ" dirty="0"/>
          </a:p>
          <a:p>
            <a:r>
              <a:rPr lang="cs-CZ" dirty="0"/>
              <a:t>IADB nikdy nefinancuje celý projekt ze svých zdrojů</a:t>
            </a:r>
          </a:p>
          <a:p>
            <a:pPr lvl="1"/>
            <a:r>
              <a:rPr lang="cs-CZ" dirty="0"/>
              <a:t>Země rozděleny do čtyř skupin (80 %, 70 %, 60 % a 50 % nákladů</a:t>
            </a:r>
          </a:p>
        </p:txBody>
      </p:sp>
    </p:spTree>
    <p:extLst>
      <p:ext uri="{BB962C8B-B14F-4D97-AF65-F5344CB8AC3E}">
        <p14:creationId xmlns:p14="http://schemas.microsoft.com/office/powerpoint/2010/main" val="33205188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Úvěrové operace IADB (3)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519" y="1156901"/>
            <a:ext cx="6760962" cy="356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76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Úvěrové operace IADB (4)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22" y="1059582"/>
            <a:ext cx="6913757" cy="359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965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Africká rozvojová banka (</a:t>
            </a:r>
            <a:r>
              <a:rPr lang="cs-CZ" dirty="0" err="1"/>
              <a:t>AfDB</a:t>
            </a:r>
            <a:r>
              <a:rPr lang="cs-CZ" dirty="0"/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Založena v září 1964</a:t>
            </a:r>
          </a:p>
          <a:p>
            <a:pPr lvl="1"/>
            <a:r>
              <a:rPr lang="cs-CZ" dirty="0"/>
              <a:t>Cíl: podporovat ekonomický a sociální pokrok svých členských zemí </a:t>
            </a:r>
          </a:p>
          <a:p>
            <a:r>
              <a:rPr lang="cs-CZ" dirty="0"/>
              <a:t>Rostoucí členská základna</a:t>
            </a:r>
          </a:p>
          <a:p>
            <a:pPr lvl="1"/>
            <a:r>
              <a:rPr lang="cs-CZ" dirty="0"/>
              <a:t>20 zakládajících zemí (původně pouze africké země)</a:t>
            </a:r>
          </a:p>
          <a:p>
            <a:pPr lvl="1"/>
            <a:r>
              <a:rPr lang="cs-CZ" dirty="0"/>
              <a:t>Od 1982 také neregionální členové</a:t>
            </a:r>
          </a:p>
          <a:p>
            <a:pPr lvl="1"/>
            <a:r>
              <a:rPr lang="cs-CZ" dirty="0"/>
              <a:t>V současnosti 77 členů (53 regionálních + 24 neregionálních)</a:t>
            </a:r>
          </a:p>
          <a:p>
            <a:r>
              <a:rPr lang="cs-CZ" dirty="0"/>
              <a:t>Zachování regionálního charakteru banky</a:t>
            </a:r>
          </a:p>
          <a:p>
            <a:pPr lvl="1"/>
            <a:r>
              <a:rPr lang="cs-CZ" dirty="0"/>
              <a:t>Země z Afriky drží zhruba 59,35 % kapitálu (Nigérie 9,27 % a Egypt 5,35 %)</a:t>
            </a:r>
          </a:p>
          <a:p>
            <a:pPr lvl="1"/>
            <a:r>
              <a:rPr lang="cs-CZ" dirty="0"/>
              <a:t>40,65 % drží neregionální země (USA 6,85 % a Japonsko </a:t>
            </a:r>
            <a:br>
              <a:rPr lang="cs-CZ" dirty="0"/>
            </a:br>
            <a:r>
              <a:rPr lang="cs-CZ" dirty="0"/>
              <a:t>5,65 %)</a:t>
            </a:r>
          </a:p>
          <a:p>
            <a:r>
              <a:rPr lang="cs-CZ" dirty="0"/>
              <a:t>Sídlo v Abidjanu (Pobřeží Slonoviny)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04733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struktura </a:t>
            </a:r>
            <a:r>
              <a:rPr lang="cs-CZ" dirty="0" err="1"/>
              <a:t>AfDB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Rada guvernérů</a:t>
            </a:r>
          </a:p>
          <a:p>
            <a:r>
              <a:rPr lang="cs-CZ" dirty="0"/>
              <a:t>Rada výkonných ředitelů (18 členů)</a:t>
            </a:r>
          </a:p>
          <a:p>
            <a:pPr lvl="1"/>
            <a:r>
              <a:rPr lang="cs-CZ" dirty="0"/>
              <a:t>12 ředitelů z regionálních a 6 z neregionálních zemí</a:t>
            </a:r>
          </a:p>
          <a:p>
            <a:r>
              <a:rPr lang="cs-CZ" dirty="0"/>
              <a:t>Prezident (Donald </a:t>
            </a:r>
            <a:r>
              <a:rPr lang="cs-CZ" dirty="0" err="1"/>
              <a:t>Kaberuka</a:t>
            </a:r>
            <a:r>
              <a:rPr lang="cs-CZ" dirty="0"/>
              <a:t> – Rwanda)</a:t>
            </a:r>
          </a:p>
          <a:p>
            <a:pPr lvl="1"/>
            <a:r>
              <a:rPr lang="cs-CZ" dirty="0"/>
              <a:t>Volen Radou guvernérů na 5-leté funkční období</a:t>
            </a:r>
          </a:p>
          <a:p>
            <a:pPr lvl="1"/>
            <a:r>
              <a:rPr lang="cs-CZ" dirty="0"/>
              <a:t>Tradičně občan některé z regionálních zemí</a:t>
            </a:r>
          </a:p>
          <a:p>
            <a:r>
              <a:rPr lang="cs-CZ" dirty="0"/>
              <a:t>Organizace skupiny </a:t>
            </a:r>
            <a:r>
              <a:rPr lang="cs-CZ" dirty="0" err="1"/>
              <a:t>AfDB</a:t>
            </a:r>
            <a:endParaRPr lang="cs-CZ" dirty="0"/>
          </a:p>
          <a:p>
            <a:pPr lvl="1"/>
            <a:r>
              <a:rPr lang="cs-CZ" dirty="0"/>
              <a:t>Africký rozvojový fond (</a:t>
            </a:r>
            <a:r>
              <a:rPr lang="cs-CZ" dirty="0" err="1"/>
              <a:t>AfDB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Založen 1972, maximálně zvýhodněné úvěry nejchudším africkým zemím</a:t>
            </a:r>
          </a:p>
          <a:p>
            <a:pPr lvl="1"/>
            <a:r>
              <a:rPr lang="cs-CZ" dirty="0"/>
              <a:t>Nigerijský svěřenecký fond (NTF)</a:t>
            </a:r>
          </a:p>
          <a:p>
            <a:pPr lvl="2"/>
            <a:r>
              <a:rPr lang="cs-CZ" dirty="0"/>
              <a:t>Založen 1976 vládou Nigérie se záměrem asistovat snahám o rozvoj a pokrok v nejchudších členských zemích </a:t>
            </a:r>
            <a:r>
              <a:rPr lang="cs-CZ" dirty="0" err="1"/>
              <a:t>AfDB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26018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zdroje </a:t>
            </a:r>
            <a:r>
              <a:rPr lang="cs-CZ" dirty="0" err="1"/>
              <a:t>AfDB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Vlastní zdroje</a:t>
            </a:r>
          </a:p>
          <a:p>
            <a:pPr lvl="1"/>
            <a:r>
              <a:rPr lang="cs-CZ" dirty="0"/>
              <a:t>Kapitál 67,69 mld. UA, </a:t>
            </a:r>
            <a:r>
              <a:rPr lang="cs-CZ" dirty="0" err="1"/>
              <a:t>předpsaný</a:t>
            </a:r>
            <a:r>
              <a:rPr lang="cs-CZ" dirty="0"/>
              <a:t> 23,92 mld. UA, splacený 2,38 mld. UA</a:t>
            </a:r>
          </a:p>
          <a:p>
            <a:r>
              <a:rPr lang="cs-CZ" dirty="0"/>
              <a:t>Cizí zdroje</a:t>
            </a:r>
          </a:p>
          <a:p>
            <a:pPr lvl="1"/>
            <a:r>
              <a:rPr lang="cs-CZ" dirty="0"/>
              <a:t>Většina zdrojů banky (80 % operací financováno z cizích zdrojů)</a:t>
            </a:r>
          </a:p>
          <a:p>
            <a:pPr lvl="1"/>
            <a:r>
              <a:rPr lang="cs-CZ" dirty="0"/>
              <a:t>Zejména emise obligací s ratingem AA+ nebo AAA na kapitálových trzích</a:t>
            </a:r>
          </a:p>
          <a:p>
            <a:pPr lvl="2"/>
            <a:r>
              <a:rPr lang="cs-CZ" dirty="0"/>
              <a:t>Roční emise 0,5 - 1 mld. USD</a:t>
            </a:r>
          </a:p>
          <a:p>
            <a:r>
              <a:rPr lang="cs-CZ" dirty="0"/>
              <a:t>Svěřenecké fondy a spolufinancování</a:t>
            </a:r>
          </a:p>
          <a:p>
            <a:pPr lvl="1"/>
            <a:r>
              <a:rPr lang="cs-CZ" dirty="0"/>
              <a:t>Několik svěřeneckých fondů na základě multilaterálních smluv</a:t>
            </a:r>
          </a:p>
          <a:p>
            <a:pPr lvl="1"/>
            <a:r>
              <a:rPr lang="cs-CZ" dirty="0"/>
              <a:t>Kromě </a:t>
            </a:r>
            <a:r>
              <a:rPr lang="cs-CZ" dirty="0" err="1"/>
              <a:t>AfDF</a:t>
            </a:r>
            <a:r>
              <a:rPr lang="cs-CZ" dirty="0"/>
              <a:t> a NTF ještě Arabský ropný fond a Speciální fond v případě nouze</a:t>
            </a:r>
          </a:p>
          <a:p>
            <a:pPr lvl="2"/>
            <a:r>
              <a:rPr lang="cs-CZ" dirty="0"/>
              <a:t>Roční objem prostředků ve fondech 10 mil. USD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9272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Sub-regionální rozvojové banky</a:t>
            </a:r>
            <a:br>
              <a:rPr lang="cs-CZ" dirty="0"/>
            </a:b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1700" dirty="0"/>
              <a:t>Evropská investiční banka (European </a:t>
            </a:r>
            <a:r>
              <a:rPr lang="cs-CZ" sz="1700" dirty="0" err="1"/>
              <a:t>Investment</a:t>
            </a:r>
            <a:r>
              <a:rPr lang="cs-CZ" sz="1700" dirty="0"/>
              <a:t> Bank)</a:t>
            </a:r>
          </a:p>
          <a:p>
            <a:r>
              <a:rPr lang="cs-CZ" sz="1700" dirty="0"/>
              <a:t>Středoamerická banka pro ekonomickou integraci (</a:t>
            </a:r>
            <a:r>
              <a:rPr lang="cs-CZ" sz="1700" dirty="0" err="1"/>
              <a:t>Central</a:t>
            </a:r>
            <a:r>
              <a:rPr lang="cs-CZ" sz="1700" dirty="0"/>
              <a:t> American Bank for Economic </a:t>
            </a:r>
            <a:r>
              <a:rPr lang="cs-CZ" sz="1700" dirty="0" err="1"/>
              <a:t>Integration</a:t>
            </a:r>
            <a:r>
              <a:rPr lang="cs-CZ" sz="1700" dirty="0"/>
              <a:t>)</a:t>
            </a:r>
          </a:p>
          <a:p>
            <a:r>
              <a:rPr lang="cs-CZ" sz="1700" dirty="0"/>
              <a:t>Karibská rozvojová banka (</a:t>
            </a:r>
            <a:r>
              <a:rPr lang="cs-CZ" sz="1700" dirty="0" err="1"/>
              <a:t>Caribbean</a:t>
            </a:r>
            <a:r>
              <a:rPr lang="cs-CZ" sz="1700" dirty="0"/>
              <a:t> Development Bank)</a:t>
            </a:r>
          </a:p>
          <a:p>
            <a:r>
              <a:rPr lang="cs-CZ" sz="1700" dirty="0"/>
              <a:t>Andská rozvojová korporace (</a:t>
            </a:r>
            <a:r>
              <a:rPr lang="cs-CZ" sz="1700" dirty="0" err="1"/>
              <a:t>Andean</a:t>
            </a:r>
            <a:r>
              <a:rPr lang="cs-CZ" sz="1700" dirty="0"/>
              <a:t> Development </a:t>
            </a:r>
            <a:r>
              <a:rPr lang="cs-CZ" sz="1700" dirty="0" err="1"/>
              <a:t>Corporation</a:t>
            </a:r>
            <a:r>
              <a:rPr lang="cs-CZ" sz="1700" dirty="0"/>
              <a:t>)</a:t>
            </a:r>
          </a:p>
          <a:p>
            <a:r>
              <a:rPr lang="cs-CZ" sz="1700" dirty="0"/>
              <a:t>Severská investiční banka (</a:t>
            </a:r>
            <a:r>
              <a:rPr lang="cs-CZ" sz="1700" dirty="0" err="1"/>
              <a:t>Nordic</a:t>
            </a:r>
            <a:r>
              <a:rPr lang="cs-CZ" sz="1700" dirty="0"/>
              <a:t> </a:t>
            </a:r>
            <a:r>
              <a:rPr lang="cs-CZ" sz="1700" dirty="0" err="1"/>
              <a:t>Investment</a:t>
            </a:r>
            <a:r>
              <a:rPr lang="cs-CZ" sz="1700" dirty="0"/>
              <a:t> Bank)</a:t>
            </a:r>
          </a:p>
          <a:p>
            <a:r>
              <a:rPr lang="cs-CZ" sz="1700" dirty="0"/>
              <a:t>Islámská rozvojová banka (</a:t>
            </a:r>
            <a:r>
              <a:rPr lang="cs-CZ" sz="1700" dirty="0" err="1"/>
              <a:t>Islamic</a:t>
            </a:r>
            <a:r>
              <a:rPr lang="cs-CZ" sz="1700" dirty="0"/>
              <a:t> Development Bank)</a:t>
            </a:r>
          </a:p>
          <a:p>
            <a:r>
              <a:rPr lang="cs-CZ" sz="1700" dirty="0"/>
              <a:t>Východoafrická rozvojová banka (East </a:t>
            </a:r>
            <a:r>
              <a:rPr lang="cs-CZ" sz="1700" dirty="0" err="1"/>
              <a:t>African</a:t>
            </a:r>
            <a:r>
              <a:rPr lang="cs-CZ" sz="1700" dirty="0"/>
              <a:t> Development Bank)</a:t>
            </a:r>
          </a:p>
          <a:p>
            <a:r>
              <a:rPr lang="cs-CZ" sz="1700" dirty="0"/>
              <a:t>Arabská banka pro ekonomický rozvoj v Africe (Arab Bank for Economic Development in </a:t>
            </a:r>
            <a:r>
              <a:rPr lang="cs-CZ" sz="1700" dirty="0" err="1"/>
              <a:t>Africa</a:t>
            </a:r>
            <a:r>
              <a:rPr lang="cs-CZ" sz="1700" dirty="0"/>
              <a:t>)</a:t>
            </a:r>
          </a:p>
          <a:p>
            <a:r>
              <a:rPr lang="cs-CZ" sz="1700" dirty="0"/>
              <a:t>Západoafrická rozvojová banka (</a:t>
            </a:r>
            <a:r>
              <a:rPr lang="cs-CZ" sz="1700" dirty="0" err="1"/>
              <a:t>West</a:t>
            </a:r>
            <a:r>
              <a:rPr lang="cs-CZ" sz="1700" dirty="0"/>
              <a:t> </a:t>
            </a:r>
            <a:r>
              <a:rPr lang="cs-CZ" sz="1700" dirty="0" err="1"/>
              <a:t>African</a:t>
            </a:r>
            <a:r>
              <a:rPr lang="cs-CZ" sz="1700" dirty="0"/>
              <a:t> Development Bank)</a:t>
            </a:r>
          </a:p>
          <a:p>
            <a:r>
              <a:rPr lang="cs-CZ" sz="1700" dirty="0"/>
              <a:t>Severoamerická rozvojová banka (</a:t>
            </a:r>
            <a:r>
              <a:rPr lang="cs-CZ" sz="1700" dirty="0" err="1"/>
              <a:t>North</a:t>
            </a:r>
            <a:r>
              <a:rPr lang="cs-CZ" sz="1700" dirty="0"/>
              <a:t> American Development Bank)</a:t>
            </a:r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15378102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Úvěrové operace </a:t>
            </a:r>
            <a:r>
              <a:rPr lang="cs-CZ" dirty="0" err="1"/>
              <a:t>AfDB</a:t>
            </a:r>
            <a:r>
              <a:rPr lang="cs-CZ" dirty="0"/>
              <a:t> (1)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0000" y="972650"/>
            <a:ext cx="8442480" cy="3759339"/>
          </a:xfrm>
        </p:spPr>
        <p:txBody>
          <a:bodyPr/>
          <a:lstStyle/>
          <a:p>
            <a:r>
              <a:rPr lang="cs-CZ" dirty="0"/>
              <a:t>Úvěry pouze členským zemím z regionu</a:t>
            </a:r>
          </a:p>
          <a:p>
            <a:pPr lvl="1"/>
            <a:r>
              <a:rPr lang="cs-CZ" dirty="0"/>
              <a:t>Největší podíl oficiální exekutivní orgány s celostátní působností</a:t>
            </a:r>
          </a:p>
          <a:p>
            <a:pPr lvl="1"/>
            <a:r>
              <a:rPr lang="cs-CZ" dirty="0"/>
              <a:t>Neoficiálním institucím s garancí vlády</a:t>
            </a:r>
          </a:p>
          <a:p>
            <a:r>
              <a:rPr lang="cs-CZ" dirty="0"/>
              <a:t>Za dobu existence 3526 úvěrů ve výši 55,93 mld. UA</a:t>
            </a:r>
          </a:p>
          <a:p>
            <a:pPr lvl="1"/>
            <a:r>
              <a:rPr lang="cs-CZ" dirty="0"/>
              <a:t>UA (Unit of </a:t>
            </a:r>
            <a:r>
              <a:rPr lang="cs-CZ" dirty="0" err="1"/>
              <a:t>Account</a:t>
            </a:r>
            <a:r>
              <a:rPr lang="cs-CZ" dirty="0"/>
              <a:t>) = SDR</a:t>
            </a:r>
          </a:p>
          <a:p>
            <a:r>
              <a:rPr lang="cs-CZ" dirty="0"/>
              <a:t>Zvýhodněné úvěry a granty v celkové výši 26,23 mld. UA</a:t>
            </a:r>
          </a:p>
          <a:p>
            <a:r>
              <a:rPr lang="cs-CZ" dirty="0"/>
              <a:t>Zaměření úvěrů</a:t>
            </a:r>
          </a:p>
          <a:p>
            <a:pPr lvl="1"/>
            <a:r>
              <a:rPr lang="cs-CZ" dirty="0"/>
              <a:t>Zpočátku investice jasně identifikovatelné v určitých sektorech.  </a:t>
            </a:r>
          </a:p>
          <a:p>
            <a:pPr lvl="1"/>
            <a:r>
              <a:rPr lang="cs-CZ" dirty="0"/>
              <a:t>Od 80. let větší diverzifikaci úvěrových aktivit  </a:t>
            </a:r>
          </a:p>
          <a:p>
            <a:pPr lvl="1"/>
            <a:r>
              <a:rPr lang="cs-CZ" dirty="0"/>
              <a:t>Nyní důraz na zvyšování životní úrovně Afričanů prostřednictvím projektů v zemědělství, místním rozvoji, zásobování nezávadnou vodou, regionální ekonomické spolupráci a integraci či ochraně životního prostředí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9956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Úvěrové operace </a:t>
            </a:r>
            <a:r>
              <a:rPr lang="cs-CZ" dirty="0" err="1"/>
              <a:t>AfDB</a:t>
            </a:r>
            <a:r>
              <a:rPr lang="cs-CZ" dirty="0"/>
              <a:t> (2)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Podmínky úvěrů</a:t>
            </a:r>
          </a:p>
          <a:p>
            <a:pPr lvl="1"/>
            <a:r>
              <a:rPr lang="cs-CZ" dirty="0"/>
              <a:t>Závisí na zdrojích financování</a:t>
            </a:r>
          </a:p>
          <a:p>
            <a:pPr lvl="1"/>
            <a:r>
              <a:rPr lang="cs-CZ" dirty="0"/>
              <a:t>Běžné zdroje: splatnost 12-20 let, variabilní sazby, odklad 5 let</a:t>
            </a:r>
          </a:p>
          <a:p>
            <a:pPr lvl="1"/>
            <a:r>
              <a:rPr lang="cs-CZ" dirty="0" err="1"/>
              <a:t>AfDF</a:t>
            </a:r>
            <a:r>
              <a:rPr lang="cs-CZ" dirty="0"/>
              <a:t>: bezúročné, splatnost až 50 let, odklad 10 let, manipulační poplatek 0,75 %</a:t>
            </a:r>
          </a:p>
          <a:p>
            <a:pPr lvl="1"/>
            <a:r>
              <a:rPr lang="cs-CZ" dirty="0"/>
              <a:t>NTF: splatnost až 25 let, úroková sazba 4 %, odklad 5 let</a:t>
            </a:r>
          </a:p>
          <a:p>
            <a:endParaRPr lang="cs-CZ" dirty="0"/>
          </a:p>
          <a:p>
            <a:r>
              <a:rPr lang="cs-CZ" dirty="0"/>
              <a:t>Spolufinancování</a:t>
            </a:r>
          </a:p>
          <a:p>
            <a:pPr lvl="1"/>
            <a:r>
              <a:rPr lang="cs-CZ" dirty="0"/>
              <a:t>Doposud účast na projektech ve výši zhruba 40 mld. USD (podíl skupiny </a:t>
            </a:r>
            <a:r>
              <a:rPr lang="cs-CZ" dirty="0" err="1"/>
              <a:t>AfDB</a:t>
            </a:r>
            <a:r>
              <a:rPr lang="cs-CZ" dirty="0"/>
              <a:t> cca 12,5 mld. USD)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72376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zemí pro úvěrovou činnost </a:t>
            </a:r>
            <a:r>
              <a:rPr lang="cs-CZ" dirty="0" err="1"/>
              <a:t>AfDB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254" y="1275606"/>
            <a:ext cx="6727492" cy="33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257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Úvěrová aktiva </a:t>
            </a:r>
            <a:r>
              <a:rPr lang="cs-CZ" dirty="0" err="1"/>
              <a:t>AdDB</a:t>
            </a:r>
            <a:r>
              <a:rPr lang="cs-CZ" dirty="0"/>
              <a:t> </a:t>
            </a:r>
            <a:r>
              <a:rPr lang="cs-CZ" sz="1800" dirty="0"/>
              <a:t>(mld. UA)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28" y="1114161"/>
            <a:ext cx="7668344" cy="3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441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Úvěrová aktivita </a:t>
            </a:r>
            <a:r>
              <a:rPr lang="cs-CZ" dirty="0" err="1"/>
              <a:t>AfDB</a:t>
            </a:r>
            <a:r>
              <a:rPr lang="cs-CZ" dirty="0"/>
              <a:t> </a:t>
            </a:r>
            <a:r>
              <a:rPr lang="cs-CZ" sz="1800" dirty="0"/>
              <a:t>(2001-2010, </a:t>
            </a:r>
            <a:r>
              <a:rPr lang="cs-CZ" sz="1800" dirty="0" err="1"/>
              <a:t>mild</a:t>
            </a:r>
            <a:r>
              <a:rPr lang="cs-CZ" sz="1800" dirty="0"/>
              <a:t> UA)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29388"/>
            <a:ext cx="8208912" cy="368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5559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portfolia </a:t>
            </a:r>
            <a:r>
              <a:rPr lang="cs-CZ" dirty="0" err="1"/>
              <a:t>AfDB</a:t>
            </a:r>
            <a:r>
              <a:rPr lang="cs-CZ" dirty="0"/>
              <a:t> </a:t>
            </a:r>
            <a:r>
              <a:rPr lang="cs-CZ" sz="1800" dirty="0"/>
              <a:t>(mil. UA)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710" y="972650"/>
            <a:ext cx="5996581" cy="375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731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Asijská rozvojová banka (</a:t>
            </a:r>
            <a:r>
              <a:rPr lang="cs-CZ" dirty="0" err="1"/>
              <a:t>AsDB</a:t>
            </a:r>
            <a:r>
              <a:rPr lang="cs-CZ" dirty="0"/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Založena v roce 1966</a:t>
            </a:r>
          </a:p>
          <a:p>
            <a:pPr lvl="1"/>
            <a:r>
              <a:rPr lang="cs-CZ" dirty="0"/>
              <a:t>Cíl: napomáhat urychlení ekonomického rozvoje v Asii a Pacifiku prostřednictvím poskytování finanční a technické pomoci a asistence </a:t>
            </a:r>
          </a:p>
          <a:p>
            <a:r>
              <a:rPr lang="cs-CZ" dirty="0"/>
              <a:t>Rostoucí členská základna</a:t>
            </a:r>
          </a:p>
          <a:p>
            <a:pPr lvl="1"/>
            <a:r>
              <a:rPr lang="cs-CZ" dirty="0"/>
              <a:t>31 zakládajících zemí</a:t>
            </a:r>
          </a:p>
          <a:p>
            <a:pPr lvl="1"/>
            <a:r>
              <a:rPr lang="cs-CZ" dirty="0"/>
              <a:t>V současnosti 67 členů (48 regionálních + 19 neregionálních)</a:t>
            </a:r>
          </a:p>
          <a:p>
            <a:r>
              <a:rPr lang="cs-CZ" dirty="0"/>
              <a:t>Zachování regionálního charakteru banky</a:t>
            </a:r>
          </a:p>
          <a:p>
            <a:pPr lvl="1"/>
            <a:r>
              <a:rPr lang="cs-CZ" dirty="0"/>
              <a:t>Většina kapitálu náleží asijským zemím</a:t>
            </a:r>
          </a:p>
          <a:p>
            <a:pPr lvl="1"/>
            <a:r>
              <a:rPr lang="cs-CZ" dirty="0"/>
              <a:t>Největší akcionáři USA a Japonsko (15,9 %)</a:t>
            </a:r>
          </a:p>
          <a:p>
            <a:r>
              <a:rPr lang="cs-CZ" dirty="0"/>
              <a:t>Sídlo v Manile (Filipíny)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48925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struktura </a:t>
            </a:r>
            <a:r>
              <a:rPr lang="cs-CZ" dirty="0" err="1"/>
              <a:t>AdDB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Rada guvernérů</a:t>
            </a:r>
          </a:p>
          <a:p>
            <a:r>
              <a:rPr lang="cs-CZ" dirty="0"/>
              <a:t>Rada výkonných ředitelů (12 členů)</a:t>
            </a:r>
          </a:p>
          <a:p>
            <a:pPr lvl="1"/>
            <a:r>
              <a:rPr lang="cs-CZ" dirty="0"/>
              <a:t>8 ředitelů z regionálních a 4 z neregionálních zemí</a:t>
            </a:r>
          </a:p>
          <a:p>
            <a:r>
              <a:rPr lang="cs-CZ" dirty="0"/>
              <a:t>Prezident (</a:t>
            </a:r>
            <a:r>
              <a:rPr lang="cs-CZ" dirty="0" err="1"/>
              <a:t>Haruhiko</a:t>
            </a:r>
            <a:r>
              <a:rPr lang="cs-CZ" dirty="0"/>
              <a:t> </a:t>
            </a:r>
            <a:r>
              <a:rPr lang="cs-CZ" dirty="0" err="1"/>
              <a:t>Kuroda</a:t>
            </a:r>
            <a:r>
              <a:rPr lang="cs-CZ" dirty="0"/>
              <a:t> – Japonsko)</a:t>
            </a:r>
          </a:p>
          <a:p>
            <a:pPr lvl="1"/>
            <a:r>
              <a:rPr lang="cs-CZ" dirty="0"/>
              <a:t>Volen Radou guvernérů na 5-leté funkční období</a:t>
            </a:r>
          </a:p>
          <a:p>
            <a:pPr lvl="1"/>
            <a:r>
              <a:rPr lang="cs-CZ" dirty="0"/>
              <a:t>Podle statutu občan členské regionální země, podle tradice vždy Japonec</a:t>
            </a:r>
          </a:p>
          <a:p>
            <a:r>
              <a:rPr lang="cs-CZ" dirty="0"/>
              <a:t>Zaměstnanci</a:t>
            </a:r>
          </a:p>
          <a:p>
            <a:pPr lvl="1"/>
            <a:r>
              <a:rPr lang="cs-CZ" dirty="0"/>
              <a:t>2100 zaměstnanců ze 47 zemí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55622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zdroje </a:t>
            </a:r>
            <a:r>
              <a:rPr lang="cs-CZ" dirty="0" err="1"/>
              <a:t>AsDB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Vlastní zdroje</a:t>
            </a:r>
          </a:p>
          <a:p>
            <a:pPr lvl="1"/>
            <a:r>
              <a:rPr lang="cs-CZ" dirty="0"/>
              <a:t>Základní kapitál zhruba 53,2 mld. USD (splaceno pouze 3,04 mld. USD)</a:t>
            </a:r>
          </a:p>
          <a:p>
            <a:r>
              <a:rPr lang="cs-CZ" dirty="0"/>
              <a:t>Cizí zdroje</a:t>
            </a:r>
          </a:p>
          <a:p>
            <a:pPr lvl="1"/>
            <a:r>
              <a:rPr lang="cs-CZ" dirty="0"/>
              <a:t>Většina zdrojů banky</a:t>
            </a:r>
          </a:p>
          <a:p>
            <a:pPr lvl="1"/>
            <a:r>
              <a:rPr lang="cs-CZ" dirty="0"/>
              <a:t>Zejména emise obligací s ratingem AAA na kapitálových trzích</a:t>
            </a:r>
          </a:p>
          <a:p>
            <a:pPr lvl="2"/>
            <a:r>
              <a:rPr lang="cs-CZ" dirty="0"/>
              <a:t>Obligace v hlavních světových měnách</a:t>
            </a:r>
          </a:p>
          <a:p>
            <a:pPr lvl="2"/>
            <a:r>
              <a:rPr lang="cs-CZ" dirty="0"/>
              <a:t>Kapitál splatný na požádání převyšuje objem závazků 1,64krát</a:t>
            </a:r>
          </a:p>
          <a:p>
            <a:r>
              <a:rPr lang="cs-CZ" dirty="0"/>
              <a:t>Zdroje pro zvýhodněné půjčky</a:t>
            </a:r>
          </a:p>
          <a:p>
            <a:pPr lvl="1"/>
            <a:r>
              <a:rPr lang="cs-CZ" dirty="0"/>
              <a:t>Asijský rozvojový fond (</a:t>
            </a:r>
            <a:r>
              <a:rPr lang="cs-CZ" dirty="0" err="1"/>
              <a:t>AsDF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Založen 1973</a:t>
            </a:r>
          </a:p>
          <a:p>
            <a:pPr lvl="2"/>
            <a:r>
              <a:rPr lang="cs-CZ" dirty="0"/>
              <a:t>Prostřednictvím pravidelných splátek se doplňují zdroje (18 mld. USD)</a:t>
            </a:r>
          </a:p>
          <a:p>
            <a:pPr lvl="1"/>
            <a:r>
              <a:rPr lang="cs-CZ" dirty="0"/>
              <a:t>Japonský fond pro snižování chudoby (JFPR)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60704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Úvěrové opera </a:t>
            </a:r>
            <a:r>
              <a:rPr lang="cs-CZ" dirty="0" err="1"/>
              <a:t>AsDB</a:t>
            </a:r>
            <a:r>
              <a:rPr lang="cs-CZ" dirty="0"/>
              <a:t> (1)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0000" y="771550"/>
            <a:ext cx="8370472" cy="3960439"/>
          </a:xfrm>
        </p:spPr>
        <p:txBody>
          <a:bodyPr/>
          <a:lstStyle/>
          <a:p>
            <a:r>
              <a:rPr lang="cs-CZ" sz="1700" dirty="0"/>
              <a:t>Úvěry pouze členským zemím z regionu</a:t>
            </a:r>
          </a:p>
          <a:p>
            <a:pPr lvl="1"/>
            <a:r>
              <a:rPr lang="cs-CZ" sz="1500" dirty="0"/>
              <a:t>Zejména vlády, vládní organizace, regionální instituce</a:t>
            </a:r>
          </a:p>
          <a:p>
            <a:pPr lvl="1"/>
            <a:r>
              <a:rPr lang="cs-CZ" sz="1500" dirty="0"/>
              <a:t>Úvěry také soukromým firmám</a:t>
            </a:r>
          </a:p>
          <a:p>
            <a:r>
              <a:rPr lang="cs-CZ" sz="1700" dirty="0"/>
              <a:t>Za dobu existence úvěry ve výši124,35 mld. USD</a:t>
            </a:r>
          </a:p>
          <a:p>
            <a:pPr lvl="1"/>
            <a:r>
              <a:rPr lang="cs-CZ" sz="1500" dirty="0"/>
              <a:t>Standardní půjčky 84,15 mld. USD, zvýhodněné půjčky 40,20 mld. USD</a:t>
            </a:r>
          </a:p>
          <a:p>
            <a:pPr lvl="1"/>
            <a:r>
              <a:rPr lang="cs-CZ" sz="1500" dirty="0"/>
              <a:t>Roční úvěrová aktivita přibližně 9 mld. USD</a:t>
            </a:r>
          </a:p>
          <a:p>
            <a:r>
              <a:rPr lang="cs-CZ" sz="1700" dirty="0"/>
              <a:t>Zaměření úvěrů</a:t>
            </a:r>
          </a:p>
          <a:p>
            <a:pPr lvl="1"/>
            <a:r>
              <a:rPr lang="cs-CZ" sz="1500" dirty="0"/>
              <a:t>Nová strategie od roku 1999  a následně 2008</a:t>
            </a:r>
          </a:p>
          <a:p>
            <a:pPr lvl="1"/>
            <a:r>
              <a:rPr lang="cs-CZ" sz="1500" dirty="0"/>
              <a:t>Klíčové oblasti zájmu především investice do fyzické  a sociální infrastruktury, programy na ochranu životního prostředí, rozvoj soukromého sektoru, různé typy reforem, zrovnoprávnění žen, menšin a handicapovaných občanů</a:t>
            </a:r>
          </a:p>
          <a:p>
            <a:pPr lvl="1"/>
            <a:r>
              <a:rPr lang="cs-CZ" sz="1500" dirty="0"/>
              <a:t>Postavení připadá zemědělství, poněvadž většina chudých obyvatel bude v následujících 15 letech žít na venkově</a:t>
            </a:r>
          </a:p>
          <a:p>
            <a:pPr lvl="1"/>
            <a:r>
              <a:rPr lang="cs-CZ" sz="1500" dirty="0"/>
              <a:t>Důraz na ekonomický růst s jasnými sociálními efekty, růst šetrný k životnímu prostředí a regionální ekonomickou integraci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5008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Ostatní fondy</a:t>
            </a:r>
            <a:br>
              <a:rPr lang="cs-CZ" dirty="0"/>
            </a:b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Severský rozvojový fond (</a:t>
            </a:r>
            <a:r>
              <a:rPr lang="cs-CZ" dirty="0" err="1"/>
              <a:t>Nordic</a:t>
            </a:r>
            <a:r>
              <a:rPr lang="cs-CZ" dirty="0"/>
              <a:t> Development </a:t>
            </a:r>
            <a:r>
              <a:rPr lang="cs-CZ" dirty="0" err="1"/>
              <a:t>Fund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/>
              <a:t>Mezinárodní fond pro rozvoj zemědělství a venkova (International </a:t>
            </a:r>
            <a:r>
              <a:rPr lang="cs-CZ" dirty="0" err="1"/>
              <a:t>Fund</a:t>
            </a:r>
            <a:r>
              <a:rPr lang="cs-CZ" dirty="0"/>
              <a:t> for </a:t>
            </a:r>
            <a:r>
              <a:rPr lang="cs-CZ" dirty="0" err="1"/>
              <a:t>Agricultural</a:t>
            </a:r>
            <a:r>
              <a:rPr lang="cs-CZ" dirty="0"/>
              <a:t> and </a:t>
            </a:r>
            <a:r>
              <a:rPr lang="cs-CZ" dirty="0" err="1"/>
              <a:t>Rural</a:t>
            </a:r>
            <a:r>
              <a:rPr lang="cs-CZ" dirty="0"/>
              <a:t> </a:t>
            </a:r>
            <a:r>
              <a:rPr lang="cs-CZ" dirty="0" err="1"/>
              <a:t>Development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/>
              <a:t>Arabský fond pro ekonomický a sociální rozvoj (Arab </a:t>
            </a:r>
            <a:r>
              <a:rPr lang="cs-CZ" dirty="0" err="1"/>
              <a:t>Fund</a:t>
            </a:r>
            <a:r>
              <a:rPr lang="cs-CZ" dirty="0"/>
              <a:t> for Economic and Social </a:t>
            </a:r>
            <a:r>
              <a:rPr lang="cs-CZ" dirty="0" err="1"/>
              <a:t>Development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/>
              <a:t>Fond organizace OPEC (OPEC </a:t>
            </a:r>
            <a:r>
              <a:rPr lang="cs-CZ" dirty="0" err="1"/>
              <a:t>Fund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00051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Úvěrové opera </a:t>
            </a:r>
            <a:r>
              <a:rPr lang="cs-CZ" dirty="0" err="1"/>
              <a:t>AsDB</a:t>
            </a:r>
            <a:r>
              <a:rPr lang="cs-CZ" dirty="0"/>
              <a:t> (2)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Podmínky úvěrů</a:t>
            </a:r>
          </a:p>
          <a:p>
            <a:pPr lvl="1"/>
            <a:r>
              <a:rPr lang="cs-CZ" dirty="0"/>
              <a:t>Závisí na zdrojích financování</a:t>
            </a:r>
          </a:p>
          <a:p>
            <a:pPr lvl="1"/>
            <a:r>
              <a:rPr lang="cs-CZ" dirty="0"/>
              <a:t>Běžné zdroje: splatnost 15-25 let, variabilní sazby, odklad 2-7 let, za nečerpaný úvěr poplatek 0,75 %</a:t>
            </a:r>
          </a:p>
          <a:p>
            <a:pPr lvl="1"/>
            <a:r>
              <a:rPr lang="cs-CZ" dirty="0"/>
              <a:t>Zvýhodněné půjčky: splatnost až 40 let, odklad 10 let, úroková sazba 1 %</a:t>
            </a:r>
          </a:p>
          <a:p>
            <a:endParaRPr lang="cs-CZ" dirty="0"/>
          </a:p>
          <a:p>
            <a:r>
              <a:rPr lang="cs-CZ" dirty="0"/>
              <a:t>Spolufinancování</a:t>
            </a:r>
          </a:p>
          <a:p>
            <a:pPr lvl="1"/>
            <a:r>
              <a:rPr lang="cs-CZ" dirty="0"/>
              <a:t>Doposud účast na projektech ve výši zhruba 60 mld. USD (podíl skupiny </a:t>
            </a:r>
            <a:r>
              <a:rPr lang="cs-CZ" dirty="0" err="1"/>
              <a:t>AsDB</a:t>
            </a:r>
            <a:r>
              <a:rPr lang="cs-CZ" dirty="0"/>
              <a:t> cca 36 mld. USD)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84842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Úvěrové opera </a:t>
            </a:r>
            <a:r>
              <a:rPr lang="cs-CZ" dirty="0" err="1"/>
              <a:t>AsDB</a:t>
            </a:r>
            <a:r>
              <a:rPr lang="cs-CZ" dirty="0"/>
              <a:t> (3)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71" y="1131590"/>
            <a:ext cx="7768659" cy="361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31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395537" y="1347614"/>
            <a:ext cx="8144308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>  KONEC PŘEDNÁŠKY</a:t>
            </a:r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>DĚKUJI ZA POZORNOST</a:t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  <a:sym typeface="Wingdings" panose="05000000000000000000" pitchFamily="2" charset="2"/>
              </a:rPr>
              <a:t></a:t>
            </a: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endParaRPr lang="cs-CZ" sz="4000" b="1" i="1" dirty="0">
              <a:solidFill>
                <a:srgbClr val="30787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84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Podstata činnosti RRB</a:t>
            </a:r>
            <a:br>
              <a:rPr lang="cs-CZ" dirty="0"/>
            </a:b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Činnost založena na velice podobném principu jako Světová banka</a:t>
            </a:r>
          </a:p>
          <a:p>
            <a:r>
              <a:rPr lang="cs-CZ" dirty="0"/>
              <a:t>Užší regionální zaměření</a:t>
            </a:r>
          </a:p>
          <a:p>
            <a:r>
              <a:rPr lang="cs-CZ" dirty="0"/>
              <a:t>Rozvojová pomoc ve formě půjček, grantů, garancí na podporu soukromých investic, technické asistence</a:t>
            </a:r>
          </a:p>
          <a:p>
            <a:r>
              <a:rPr lang="cs-CZ" dirty="0"/>
              <a:t>Zdroje z emise obligací a dárcovských příspěvků</a:t>
            </a:r>
          </a:p>
          <a:p>
            <a:pPr lvl="1"/>
            <a:r>
              <a:rPr lang="cs-CZ" dirty="0"/>
              <a:t>Nízké náklady díky vysokému ratingu</a:t>
            </a:r>
          </a:p>
          <a:p>
            <a:r>
              <a:rPr lang="cs-CZ" dirty="0"/>
              <a:t>Statut preferovaného věřitele</a:t>
            </a:r>
          </a:p>
          <a:p>
            <a:r>
              <a:rPr lang="cs-CZ" dirty="0"/>
              <a:t>Dvojí úloha RRB</a:t>
            </a:r>
          </a:p>
          <a:p>
            <a:pPr lvl="1"/>
            <a:r>
              <a:rPr lang="cs-CZ" dirty="0"/>
              <a:t>Banka jako finanční zprostředkovatel</a:t>
            </a:r>
          </a:p>
          <a:p>
            <a:pPr lvl="1"/>
            <a:r>
              <a:rPr lang="cs-CZ" dirty="0"/>
              <a:t>Vrcholná instituce zodpovědná za plnění rozvojových cílů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3608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Pozice RRB v mezinárodním kontextu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7380" y="987574"/>
            <a:ext cx="6345104" cy="371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18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struktura RRB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Také organizační struktura podobná Světové bance</a:t>
            </a:r>
          </a:p>
          <a:p>
            <a:pPr lvl="1"/>
            <a:r>
              <a:rPr lang="cs-CZ" dirty="0"/>
              <a:t>Rada guvernérů</a:t>
            </a:r>
          </a:p>
          <a:p>
            <a:pPr lvl="2"/>
            <a:r>
              <a:rPr lang="cs-CZ" dirty="0"/>
              <a:t>Každý stát zastoupen guvernérem, rozhodování o nejpodstatnějších záležitostech, které nevyžadují každodenní agendu</a:t>
            </a:r>
          </a:p>
          <a:p>
            <a:pPr lvl="1"/>
            <a:r>
              <a:rPr lang="cs-CZ" dirty="0"/>
              <a:t>Rada výkonných ředitelů</a:t>
            </a:r>
          </a:p>
          <a:p>
            <a:pPr lvl="2"/>
            <a:r>
              <a:rPr lang="cs-CZ" dirty="0"/>
              <a:t>Výkonný řídící orgán, implementace strategie, schvalování rozpočtu či jednotlivých operací</a:t>
            </a:r>
          </a:p>
          <a:p>
            <a:pPr lvl="1"/>
            <a:r>
              <a:rPr lang="cs-CZ" dirty="0"/>
              <a:t>Prezident a vice-prezidenti</a:t>
            </a:r>
          </a:p>
          <a:p>
            <a:pPr lvl="2"/>
            <a:r>
              <a:rPr lang="cs-CZ" dirty="0"/>
              <a:t>Dle tradice zástupce regionu, předsedá Radě výkonných ředitelů a hlasuje jen v nerozhodných případech, reprezentace banky navenek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5357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Akcionáři RRB a SRRB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87624" y="843558"/>
            <a:ext cx="6120680" cy="413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71679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Vlastní 3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307871"/>
      </a:accent6>
      <a:hlink>
        <a:srgbClr val="307871"/>
      </a:hlink>
      <a:folHlink>
        <a:srgbClr val="800080"/>
      </a:folHlink>
    </a:clrScheme>
    <a:fontScheme name="Vlastní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-sablona-OPF" id="{03B121F2-7AB1-4F95-9E0E-4032E0AAF7D9}" vid="{3A2D7B7A-8C72-486E-9E73-6E7B6F4DADB5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4714</TotalTime>
  <Words>2110</Words>
  <Application>Microsoft Office PowerPoint</Application>
  <PresentationFormat>Předvádění na obrazovce (16:9)</PresentationFormat>
  <Paragraphs>334</Paragraphs>
  <Slides>52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8" baseType="lpstr">
      <vt:lpstr>Arial</vt:lpstr>
      <vt:lpstr>Calibri</vt:lpstr>
      <vt:lpstr>Enriqueta</vt:lpstr>
      <vt:lpstr>Times New Roman</vt:lpstr>
      <vt:lpstr>Wingdings</vt:lpstr>
      <vt:lpstr>SLU</vt:lpstr>
      <vt:lpstr>Regionální  rozvojové banky</vt:lpstr>
      <vt:lpstr>Vznik regionálních rozvojových bank</vt:lpstr>
      <vt:lpstr>Regionální rozvojové banky</vt:lpstr>
      <vt:lpstr>Sub-regionální rozvojové banky </vt:lpstr>
      <vt:lpstr>Ostatní fondy </vt:lpstr>
      <vt:lpstr>Podstata činnosti RRB </vt:lpstr>
      <vt:lpstr>Pozice RRB v mezinárodním kontextu</vt:lpstr>
      <vt:lpstr>Organizační struktura RRB</vt:lpstr>
      <vt:lpstr>Akcionáři RRB a SRRB</vt:lpstr>
      <vt:lpstr>Hlavní principy úvěrové činnosti RRB</vt:lpstr>
      <vt:lpstr>Rizika úvěrové činnosti RRB</vt:lpstr>
      <vt:lpstr>Zaměření a objem úvěrových operací</vt:lpstr>
      <vt:lpstr>Čisté transfery do rozvojových zemí</vt:lpstr>
      <vt:lpstr>Tvorba a užití zisku</vt:lpstr>
      <vt:lpstr>Evropská banka pro obnovu a rozvoj (EBRD)</vt:lpstr>
      <vt:lpstr>Organizační struktura EBRD</vt:lpstr>
      <vt:lpstr>Finanční zdroje EBRD</vt:lpstr>
      <vt:lpstr>Emise obligací EBRD v lokálních měnách</vt:lpstr>
      <vt:lpstr>Úvěrové operace EBRD (1)</vt:lpstr>
      <vt:lpstr>Úvěrové operace EBRD (2)</vt:lpstr>
      <vt:lpstr>Projekty EBRD (2000-2015, počet a mld. EUR)</vt:lpstr>
      <vt:lpstr>Kam EBRD investuje</vt:lpstr>
      <vt:lpstr>Schválené a poskytnuté úvěry EBRD (1991-2015, mil.EUR)</vt:lpstr>
      <vt:lpstr>Objem úvěrové aktivity EBRD</vt:lpstr>
      <vt:lpstr>Finanční výsledky EBRD</vt:lpstr>
      <vt:lpstr>Výsledky projektů EBRD</vt:lpstr>
      <vt:lpstr>EBRD v Česku (2004-2006)</vt:lpstr>
      <vt:lpstr>EBRD a Česko</vt:lpstr>
      <vt:lpstr>Meziamerická rozvojová banka (IADB) </vt:lpstr>
      <vt:lpstr>Organizační struktura IADB</vt:lpstr>
      <vt:lpstr>Finanční zdroje IADB</vt:lpstr>
      <vt:lpstr>Finanční zdroje IADB</vt:lpstr>
      <vt:lpstr>Úvěrové operace IADB (1)</vt:lpstr>
      <vt:lpstr>Úvěrové operace IADB (2)</vt:lpstr>
      <vt:lpstr>Úvěrové operace IADB (3)</vt:lpstr>
      <vt:lpstr>Úvěrové operace IADB (4)</vt:lpstr>
      <vt:lpstr>Africká rozvojová banka (AfDB)</vt:lpstr>
      <vt:lpstr>Organizační struktura AfDB</vt:lpstr>
      <vt:lpstr>Finanční zdroje AfDB</vt:lpstr>
      <vt:lpstr>Úvěrové operace AfDB (1)</vt:lpstr>
      <vt:lpstr>Úvěrové operace AfDB (2)</vt:lpstr>
      <vt:lpstr>Klasifikace zemí pro úvěrovou činnost AfDB</vt:lpstr>
      <vt:lpstr>Úvěrová aktiva AdDB (mld. UA)</vt:lpstr>
      <vt:lpstr>Úvěrová aktivita AfDB (2001-2010, mild UA)</vt:lpstr>
      <vt:lpstr>Struktura portfolia AfDB (mil. UA)</vt:lpstr>
      <vt:lpstr>Asijská rozvojová banka (AsDB)</vt:lpstr>
      <vt:lpstr>Organizační struktura AdDB</vt:lpstr>
      <vt:lpstr>Finanční zdroje AsDB</vt:lpstr>
      <vt:lpstr>Úvěrové opera AsDB (1)</vt:lpstr>
      <vt:lpstr>Úvěrové opera AsDB (2)</vt:lpstr>
      <vt:lpstr>Úvěrové opera AsDB (3)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uzivatel</cp:lastModifiedBy>
  <cp:revision>151</cp:revision>
  <dcterms:created xsi:type="dcterms:W3CDTF">2016-07-06T15:42:34Z</dcterms:created>
  <dcterms:modified xsi:type="dcterms:W3CDTF">2019-12-08T14:55:14Z</dcterms:modified>
</cp:coreProperties>
</file>