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75" r:id="rId4"/>
    <p:sldId id="277" r:id="rId5"/>
    <p:sldId id="280" r:id="rId6"/>
    <p:sldId id="281" r:id="rId7"/>
    <p:sldId id="283" r:id="rId8"/>
    <p:sldId id="270" r:id="rId9"/>
    <p:sldId id="276" r:id="rId10"/>
    <p:sldId id="271" r:id="rId11"/>
    <p:sldId id="282" r:id="rId12"/>
    <p:sldId id="273" r:id="rId13"/>
    <p:sldId id="272" r:id="rId14"/>
    <p:sldId id="257" r:id="rId15"/>
    <p:sldId id="258" r:id="rId16"/>
    <p:sldId id="259" r:id="rId17"/>
    <p:sldId id="260" r:id="rId18"/>
    <p:sldId id="261" r:id="rId19"/>
    <p:sldId id="262" r:id="rId20"/>
    <p:sldId id="266" r:id="rId21"/>
    <p:sldId id="264" r:id="rId22"/>
    <p:sldId id="265" r:id="rId23"/>
    <p:sldId id="268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AA937-BACA-427E-B526-4B8E02B757BD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46BE6-1C68-4A00-ADB5-60F1894B4E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0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46BE6-1C68-4A00-ADB5-60F1894B4EE0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66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75E-42E7-4506-B9D8-9CD7F6E7AAE0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D9B-FBE6-4BF0-8D38-273F886592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75E-42E7-4506-B9D8-9CD7F6E7AAE0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D9B-FBE6-4BF0-8D38-273F886592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75E-42E7-4506-B9D8-9CD7F6E7AAE0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D9B-FBE6-4BF0-8D38-273F886592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75E-42E7-4506-B9D8-9CD7F6E7AAE0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D9B-FBE6-4BF0-8D38-273F886592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75E-42E7-4506-B9D8-9CD7F6E7AAE0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D9B-FBE6-4BF0-8D38-273F886592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75E-42E7-4506-B9D8-9CD7F6E7AAE0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D9B-FBE6-4BF0-8D38-273F886592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75E-42E7-4506-B9D8-9CD7F6E7AAE0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D9B-FBE6-4BF0-8D38-273F886592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75E-42E7-4506-B9D8-9CD7F6E7AAE0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D9B-FBE6-4BF0-8D38-273F886592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75E-42E7-4506-B9D8-9CD7F6E7AAE0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D9B-FBE6-4BF0-8D38-273F886592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75E-42E7-4506-B9D8-9CD7F6E7AAE0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D9B-FBE6-4BF0-8D38-273F886592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375E-42E7-4506-B9D8-9CD7F6E7AAE0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5D9B-FBE6-4BF0-8D38-273F886592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375E-42E7-4506-B9D8-9CD7F6E7AAE0}" type="datetimeFigureOut">
              <a:rPr lang="cs-CZ" smtClean="0"/>
              <a:pPr/>
              <a:t>24.11.2020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5D9B-FBE6-4BF0-8D38-273F8865928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cs-CZ" b="1" dirty="0" smtClean="0"/>
              <a:t>Stravovací služby hotelu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5105400"/>
            <a:ext cx="6400800" cy="1752600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25602" name="Picture 2" descr="http://gastroahotel.cz/files/2016/11/Pupp-980x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860473" cy="5093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Hostinská zařízení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cs-CZ" dirty="0" smtClean="0"/>
              <a:t>Podle funkce:</a:t>
            </a:r>
          </a:p>
          <a:p>
            <a:pPr lvl="0"/>
            <a:r>
              <a:rPr lang="cs-CZ" dirty="0" smtClean="0"/>
              <a:t>zařízení s funkcí stravovací,</a:t>
            </a:r>
          </a:p>
          <a:p>
            <a:pPr lvl="0"/>
            <a:r>
              <a:rPr lang="cs-CZ" dirty="0" smtClean="0"/>
              <a:t>zařízení s funkcí doplňkového </a:t>
            </a:r>
          </a:p>
          <a:p>
            <a:pPr lvl="0">
              <a:buNone/>
            </a:pPr>
            <a:r>
              <a:rPr lang="cs-CZ" dirty="0" smtClean="0"/>
              <a:t>	stravování,</a:t>
            </a:r>
          </a:p>
          <a:p>
            <a:pPr lvl="0"/>
            <a:r>
              <a:rPr lang="cs-CZ" dirty="0" smtClean="0"/>
              <a:t>zařízení s funkcí společensko-zábavní.</a:t>
            </a:r>
          </a:p>
          <a:p>
            <a:pPr>
              <a:buNone/>
            </a:pPr>
            <a:endParaRPr lang="cs-CZ" dirty="0" smtClean="0"/>
          </a:p>
          <a:p>
            <a:pPr lvl="0">
              <a:buNone/>
            </a:pPr>
            <a:r>
              <a:rPr lang="cs-CZ" dirty="0" smtClean="0"/>
              <a:t>Podle místa působnosti:</a:t>
            </a:r>
          </a:p>
          <a:p>
            <a:pPr lvl="0"/>
            <a:r>
              <a:rPr lang="cs-CZ" dirty="0" smtClean="0"/>
              <a:t>ve městě, na venkově, v lázeňských </a:t>
            </a:r>
          </a:p>
          <a:p>
            <a:pPr lvl="0"/>
            <a:r>
              <a:rPr lang="cs-CZ" dirty="0" smtClean="0"/>
              <a:t>a rekreačních oblastech.</a:t>
            </a:r>
          </a:p>
          <a:p>
            <a:endParaRPr lang="cs-CZ" dirty="0" smtClean="0"/>
          </a:p>
          <a:p>
            <a:pPr lvl="0">
              <a:buNone/>
            </a:pPr>
            <a:r>
              <a:rPr lang="cs-CZ" dirty="0" smtClean="0"/>
              <a:t>Podle doby provozu:</a:t>
            </a:r>
          </a:p>
          <a:p>
            <a:pPr lvl="0"/>
            <a:r>
              <a:rPr lang="cs-CZ" dirty="0" smtClean="0"/>
              <a:t>s celoročním, příležitostným a sezónním provozem.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Stravovací činnost v hotelu zahrnuje: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nákupní a skladovací činnosti – nákup a skladování zboží a surovin,</a:t>
            </a:r>
          </a:p>
          <a:p>
            <a:pPr lvl="0"/>
            <a:r>
              <a:rPr lang="cs-CZ" dirty="0" smtClean="0"/>
              <a:t>výrobní činnosti – zabezpečení výroby jídel,</a:t>
            </a:r>
          </a:p>
          <a:p>
            <a:pPr lvl="0"/>
            <a:r>
              <a:rPr lang="cs-CZ" dirty="0" smtClean="0"/>
              <a:t>prodejní a odbytové činnosti – prodej jídel, nápojů, stravování hostů,</a:t>
            </a:r>
          </a:p>
          <a:p>
            <a:pPr lvl="0"/>
            <a:r>
              <a:rPr lang="cs-CZ" dirty="0" smtClean="0"/>
              <a:t>kontrolní činnost a úseku F&amp; B.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3800" dirty="0" smtClean="0"/>
              <a:t>V hotelu stravovací úsek zajišťuje:</a:t>
            </a:r>
          </a:p>
          <a:p>
            <a:pPr lvl="0"/>
            <a:r>
              <a:rPr lang="cs-CZ" sz="3800" dirty="0" smtClean="0"/>
              <a:t>snídaně, celodenní stravování,  </a:t>
            </a:r>
          </a:p>
          <a:p>
            <a:pPr lvl="0"/>
            <a:r>
              <a:rPr lang="cs-CZ" sz="3800" dirty="0" smtClean="0"/>
              <a:t>stravování skupin – oddělené vyhrazené stravování,    </a:t>
            </a:r>
          </a:p>
          <a:p>
            <a:pPr lvl="0"/>
            <a:r>
              <a:rPr lang="cs-CZ" sz="3800" dirty="0" err="1" smtClean="0"/>
              <a:t>Room</a:t>
            </a:r>
            <a:r>
              <a:rPr lang="cs-CZ" sz="3800" dirty="0" smtClean="0"/>
              <a:t> Servis,</a:t>
            </a:r>
          </a:p>
          <a:p>
            <a:pPr lvl="0"/>
            <a:r>
              <a:rPr lang="cs-CZ" sz="3800" dirty="0" smtClean="0"/>
              <a:t> rychlé občerstvení, </a:t>
            </a:r>
          </a:p>
          <a:p>
            <a:pPr>
              <a:buNone/>
            </a:pPr>
            <a:r>
              <a:rPr lang="cs-CZ" sz="3800" dirty="0" smtClean="0"/>
              <a:t>banketní činnost – zajišťování akcí.</a:t>
            </a:r>
            <a:r>
              <a:rPr lang="cs-CZ" sz="3800" b="1" dirty="0" smtClean="0"/>
              <a:t> </a:t>
            </a:r>
          </a:p>
          <a:p>
            <a:pPr>
              <a:buNone/>
            </a:pPr>
            <a:r>
              <a:rPr lang="cs-CZ" sz="3800" b="1" dirty="0" smtClean="0"/>
              <a:t>F&amp; B manažer = vedoucí stravovacího úseku</a:t>
            </a:r>
            <a:endParaRPr lang="cs-CZ" sz="3800" dirty="0" smtClean="0"/>
          </a:p>
          <a:p>
            <a:pPr lvl="0"/>
            <a:r>
              <a:rPr lang="cs-CZ" sz="3800" dirty="0" smtClean="0"/>
              <a:t>řeší otázky plánování, kontroly, péče o zákazníka, stanovování zásad, forem a způsobu obsluhy, zajišťuje plynulost procesů nákupu, skladování, výroby, prodeje a kontroly s cílem zabezpečit rentabilitu provozu.</a:t>
            </a:r>
            <a:endParaRPr lang="cs-CZ" sz="3600" dirty="0" smtClean="0"/>
          </a:p>
          <a:p>
            <a:pPr lvl="0"/>
            <a:endParaRPr lang="cs-CZ" sz="3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Pracovní funkce a náplně práce pracovníků stravovacího úseku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dirty="0" smtClean="0"/>
              <a:t>podmíněno velikostí zařízení, počtem středisek, rozsahem poskytovaných služeb, způsobem provozování apod., pracovníci výrobní a odbytové části: </a:t>
            </a:r>
          </a:p>
          <a:p>
            <a:r>
              <a:rPr lang="cs-CZ" dirty="0" smtClean="0"/>
              <a:t>F&amp; B manažer,</a:t>
            </a:r>
          </a:p>
          <a:p>
            <a:r>
              <a:rPr lang="cs-CZ" dirty="0" smtClean="0"/>
              <a:t>Asistent vedoucího stravovacího úseku,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ODBYT</a:t>
            </a:r>
          </a:p>
          <a:p>
            <a:r>
              <a:rPr lang="cs-CZ" dirty="0" smtClean="0"/>
              <a:t>Vedoucí odbytového střediska – Restaurant </a:t>
            </a:r>
            <a:r>
              <a:rPr lang="cs-CZ" dirty="0" err="1" smtClean="0"/>
              <a:t>Manager</a:t>
            </a:r>
            <a:r>
              <a:rPr lang="cs-CZ" dirty="0" smtClean="0"/>
              <a:t>, </a:t>
            </a:r>
            <a:r>
              <a:rPr lang="cs-CZ" dirty="0" err="1" smtClean="0"/>
              <a:t>Banqueting</a:t>
            </a:r>
            <a:r>
              <a:rPr lang="cs-CZ" dirty="0" smtClean="0"/>
              <a:t> </a:t>
            </a:r>
            <a:r>
              <a:rPr lang="cs-CZ" dirty="0" err="1" smtClean="0"/>
              <a:t>Manager</a:t>
            </a:r>
            <a:r>
              <a:rPr lang="cs-CZ" dirty="0" smtClean="0"/>
              <a:t>,</a:t>
            </a:r>
          </a:p>
          <a:p>
            <a:r>
              <a:rPr lang="cs-CZ" dirty="0" smtClean="0"/>
              <a:t>Vedoucí směny – </a:t>
            </a:r>
            <a:r>
              <a:rPr lang="cs-CZ" dirty="0" err="1" smtClean="0"/>
              <a:t>Supervisor</a:t>
            </a:r>
            <a:r>
              <a:rPr lang="cs-CZ" dirty="0" smtClean="0"/>
              <a:t>,</a:t>
            </a:r>
          </a:p>
          <a:p>
            <a:r>
              <a:rPr lang="cs-CZ" dirty="0" smtClean="0"/>
              <a:t>Číšník, servírka,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VÝROBA</a:t>
            </a:r>
          </a:p>
          <a:p>
            <a:r>
              <a:rPr lang="cs-CZ" dirty="0" smtClean="0"/>
              <a:t>Vedoucí výrobního střediska – </a:t>
            </a:r>
            <a:r>
              <a:rPr lang="cs-CZ" dirty="0" err="1" smtClean="0"/>
              <a:t>Executive</a:t>
            </a:r>
            <a:r>
              <a:rPr lang="cs-CZ" dirty="0" smtClean="0"/>
              <a:t> </a:t>
            </a:r>
            <a:r>
              <a:rPr lang="cs-CZ" dirty="0" err="1" smtClean="0"/>
              <a:t>Chef</a:t>
            </a:r>
            <a:r>
              <a:rPr lang="cs-CZ" dirty="0" smtClean="0"/>
              <a:t>,</a:t>
            </a:r>
          </a:p>
          <a:p>
            <a:r>
              <a:rPr lang="cs-CZ" dirty="0" smtClean="0"/>
              <a:t>Šéfkuchař – </a:t>
            </a:r>
            <a:r>
              <a:rPr lang="cs-CZ" dirty="0" err="1" smtClean="0"/>
              <a:t>Sous</a:t>
            </a:r>
            <a:r>
              <a:rPr lang="cs-CZ" dirty="0" smtClean="0"/>
              <a:t> </a:t>
            </a:r>
            <a:r>
              <a:rPr lang="cs-CZ" dirty="0" err="1" smtClean="0"/>
              <a:t>Cef</a:t>
            </a:r>
            <a:r>
              <a:rPr lang="cs-CZ" dirty="0" smtClean="0"/>
              <a:t>, </a:t>
            </a:r>
            <a:r>
              <a:rPr lang="cs-CZ" dirty="0" err="1" smtClean="0"/>
              <a:t>Pastry</a:t>
            </a:r>
            <a:r>
              <a:rPr lang="cs-CZ" dirty="0" smtClean="0"/>
              <a:t> </a:t>
            </a:r>
            <a:r>
              <a:rPr lang="cs-CZ" dirty="0" err="1" smtClean="0"/>
              <a:t>Chef</a:t>
            </a:r>
            <a:r>
              <a:rPr lang="cs-CZ" dirty="0" smtClean="0"/>
              <a:t>,</a:t>
            </a:r>
          </a:p>
          <a:p>
            <a:r>
              <a:rPr lang="cs-CZ" dirty="0" smtClean="0"/>
              <a:t>Kuchař, cukrář,</a:t>
            </a:r>
          </a:p>
          <a:p>
            <a:r>
              <a:rPr lang="cs-CZ" dirty="0" smtClean="0"/>
              <a:t>Kalkulant,</a:t>
            </a:r>
          </a:p>
          <a:p>
            <a:r>
              <a:rPr lang="cs-CZ" dirty="0" smtClean="0"/>
              <a:t>Kuchyňská hospodyně,</a:t>
            </a:r>
          </a:p>
          <a:p>
            <a:r>
              <a:rPr lang="cs-CZ" dirty="0" err="1" smtClean="0"/>
              <a:t>Manažér</a:t>
            </a:r>
            <a:r>
              <a:rPr lang="cs-CZ" dirty="0" smtClean="0"/>
              <a:t> cateringových služeb,</a:t>
            </a:r>
          </a:p>
          <a:p>
            <a:r>
              <a:rPr lang="cs-CZ" dirty="0" err="1" smtClean="0"/>
              <a:t>Manažér</a:t>
            </a:r>
            <a:r>
              <a:rPr lang="cs-CZ" dirty="0" smtClean="0"/>
              <a:t> slavnostních příležitostí,</a:t>
            </a:r>
          </a:p>
          <a:p>
            <a:r>
              <a:rPr lang="cs-CZ" dirty="0" err="1" smtClean="0"/>
              <a:t>Manažér</a:t>
            </a:r>
            <a:r>
              <a:rPr lang="cs-CZ" dirty="0" smtClean="0"/>
              <a:t> kvality,</a:t>
            </a:r>
          </a:p>
          <a:p>
            <a:r>
              <a:rPr lang="cs-CZ" dirty="0" err="1" smtClean="0"/>
              <a:t>Manažér</a:t>
            </a:r>
            <a:r>
              <a:rPr lang="cs-CZ" dirty="0" smtClean="0"/>
              <a:t> kontroly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4208" y="3356992"/>
            <a:ext cx="398490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Skladové hospodářství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Zásoby</a:t>
            </a:r>
            <a:r>
              <a:rPr lang="cs-CZ" dirty="0"/>
              <a:t>: suroviny, zásoby hotových výrobků, obchodní zboží.</a:t>
            </a:r>
          </a:p>
          <a:p>
            <a:pPr>
              <a:buNone/>
            </a:pPr>
            <a:r>
              <a:rPr lang="cs-CZ" dirty="0"/>
              <a:t>Plánování zásob – faktory, které ovlivňují výši zásob:</a:t>
            </a:r>
          </a:p>
          <a:p>
            <a:pPr lvl="0"/>
            <a:r>
              <a:rPr lang="cs-CZ" dirty="0"/>
              <a:t>maloobchodní obrat, sortiment zboží, dodávkový cyklus, vlastnosti zboží, velikost minimálních dodávek, bankovní úvěr.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3579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b="1" dirty="0"/>
              <a:t>Objednávka </a:t>
            </a:r>
            <a:r>
              <a:rPr lang="cs-CZ" b="1" dirty="0" smtClean="0"/>
              <a:t>zboží:</a:t>
            </a:r>
            <a:r>
              <a:rPr lang="cs-CZ" dirty="0" smtClean="0"/>
              <a:t> </a:t>
            </a:r>
            <a:r>
              <a:rPr lang="cs-CZ" dirty="0"/>
              <a:t>písemná, osobní, věcná.</a:t>
            </a:r>
          </a:p>
          <a:p>
            <a:pPr>
              <a:buNone/>
            </a:pPr>
            <a:r>
              <a:rPr lang="cs-CZ" b="1" dirty="0"/>
              <a:t>Dodávka </a:t>
            </a:r>
            <a:r>
              <a:rPr lang="cs-CZ" b="1" dirty="0" smtClean="0"/>
              <a:t>zboží:</a:t>
            </a:r>
            <a:r>
              <a:rPr lang="cs-CZ" dirty="0" smtClean="0"/>
              <a:t> </a:t>
            </a:r>
            <a:r>
              <a:rPr lang="cs-CZ" dirty="0"/>
              <a:t>v proměnlivém množství a sortimentu, v pevném množství.</a:t>
            </a:r>
          </a:p>
          <a:p>
            <a:pPr>
              <a:buNone/>
            </a:pPr>
            <a:r>
              <a:rPr lang="cs-CZ" b="1" dirty="0"/>
              <a:t>Pracovní operace ve skladě:</a:t>
            </a:r>
          </a:p>
          <a:p>
            <a:pPr lvl="0"/>
            <a:r>
              <a:rPr lang="cs-CZ" dirty="0"/>
              <a:t>příjem zboží – sortimentní, kvantitativní, kvalitativní.</a:t>
            </a:r>
          </a:p>
          <a:p>
            <a:pPr lvl="0"/>
            <a:r>
              <a:rPr lang="cs-CZ" dirty="0"/>
              <a:t>uložení a skladování zásob</a:t>
            </a:r>
          </a:p>
          <a:p>
            <a:pPr lvl="0"/>
            <a:r>
              <a:rPr lang="cs-CZ" dirty="0"/>
              <a:t>výdej zboží ze skladu</a:t>
            </a:r>
          </a:p>
          <a:p>
            <a:pPr lvl="0"/>
            <a:r>
              <a:rPr lang="cs-CZ" dirty="0"/>
              <a:t>reklamace zboží</a:t>
            </a:r>
          </a:p>
          <a:p>
            <a:pPr lvl="0"/>
            <a:r>
              <a:rPr lang="cs-CZ" dirty="0"/>
              <a:t>inventarizace zásob /skutečný stav zásob, přebytky, přirozené úbytky, manka/</a:t>
            </a:r>
          </a:p>
          <a:p>
            <a:pPr lvl="0"/>
            <a:r>
              <a:rPr lang="cs-CZ" dirty="0"/>
              <a:t>hospodaření s obaly / přepravní – vnější a distribuční – výrobní, obaly finanční a evidenční/</a:t>
            </a:r>
          </a:p>
          <a:p>
            <a:pPr>
              <a:buNone/>
            </a:pPr>
            <a:r>
              <a:rPr lang="cs-CZ" b="1" dirty="0"/>
              <a:t>Pracovníci skladu.</a:t>
            </a:r>
          </a:p>
          <a:p>
            <a:pPr>
              <a:buNone/>
            </a:pPr>
            <a:r>
              <a:rPr lang="cs-CZ" b="1" dirty="0"/>
              <a:t>Druhy a typy </a:t>
            </a:r>
            <a:r>
              <a:rPr lang="cs-CZ" b="1" dirty="0" smtClean="0"/>
              <a:t>skladů – </a:t>
            </a:r>
            <a:r>
              <a:rPr lang="cs-CZ" dirty="0" smtClean="0"/>
              <a:t>suché, chladné, chladící, mrazící.</a:t>
            </a:r>
            <a:endParaRPr lang="cs-CZ" b="1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Výrobní středisko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= </a:t>
            </a:r>
            <a:r>
              <a:rPr lang="cs-CZ" b="1" dirty="0"/>
              <a:t>spojení výroby, odbytu a spotřeby v místě, čase – vliv na decentralizaci výrobní činnosti v malých provozních jednotkách bez možnosti efektivního využití moderní </a:t>
            </a:r>
            <a:r>
              <a:rPr lang="cs-CZ" b="1" dirty="0" smtClean="0"/>
              <a:t>velkovýroby.</a:t>
            </a:r>
            <a:endParaRPr lang="cs-CZ" dirty="0"/>
          </a:p>
          <a:p>
            <a:pPr lvl="0"/>
            <a:r>
              <a:rPr lang="cs-CZ" dirty="0" smtClean="0"/>
              <a:t>Každodenní </a:t>
            </a:r>
            <a:r>
              <a:rPr lang="cs-CZ" dirty="0"/>
              <a:t>změny výrobního sortimentu kladou zvýšené nároky na </a:t>
            </a:r>
            <a:r>
              <a:rPr lang="cs-CZ" dirty="0" smtClean="0"/>
              <a:t>kvalifikaci,</a:t>
            </a:r>
            <a:endParaRPr lang="cs-CZ" dirty="0"/>
          </a:p>
          <a:p>
            <a:pPr lvl="0"/>
            <a:r>
              <a:rPr lang="cs-CZ" dirty="0"/>
              <a:t>výkyvy ve frekvenci </a:t>
            </a:r>
            <a:r>
              <a:rPr lang="cs-CZ" dirty="0" smtClean="0"/>
              <a:t>spotřebitelů,</a:t>
            </a:r>
            <a:endParaRPr lang="cs-CZ" dirty="0"/>
          </a:p>
          <a:p>
            <a:pPr lvl="0"/>
            <a:r>
              <a:rPr lang="cs-CZ" dirty="0"/>
              <a:t>charakteristický relativně krátký výrobní </a:t>
            </a:r>
            <a:r>
              <a:rPr lang="cs-CZ" dirty="0" smtClean="0"/>
              <a:t>cyklus,</a:t>
            </a:r>
            <a:endParaRPr lang="cs-CZ" dirty="0"/>
          </a:p>
          <a:p>
            <a:pPr lvl="0"/>
            <a:r>
              <a:rPr lang="cs-CZ" dirty="0"/>
              <a:t>vysoká spotřeba živé práce a nízké využití technických </a:t>
            </a:r>
            <a:r>
              <a:rPr lang="cs-CZ" dirty="0" smtClean="0"/>
              <a:t>prostředků,</a:t>
            </a:r>
            <a:endParaRPr lang="cs-CZ" dirty="0"/>
          </a:p>
          <a:p>
            <a:pPr lvl="0"/>
            <a:r>
              <a:rPr lang="cs-CZ" dirty="0"/>
              <a:t>z ekonomického hlediska = pokračování výrobního procesu ve sféře </a:t>
            </a:r>
            <a:r>
              <a:rPr lang="cs-CZ" dirty="0" smtClean="0"/>
              <a:t>oběhu.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1257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Plánování výroby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60722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= </a:t>
            </a:r>
            <a:r>
              <a:rPr lang="cs-CZ" b="1" dirty="0"/>
              <a:t>určení optimálního objemu a struktury sortimentu.</a:t>
            </a:r>
          </a:p>
          <a:p>
            <a:pPr>
              <a:buNone/>
            </a:pPr>
            <a:r>
              <a:rPr lang="cs-CZ" dirty="0" smtClean="0"/>
              <a:t>Receptury – </a:t>
            </a:r>
            <a:r>
              <a:rPr lang="cs-CZ" dirty="0"/>
              <a:t>význam:</a:t>
            </a:r>
          </a:p>
          <a:p>
            <a:pPr lvl="0"/>
            <a:r>
              <a:rPr lang="cs-CZ" dirty="0"/>
              <a:t>sestavení výrobního </a:t>
            </a:r>
            <a:r>
              <a:rPr lang="cs-CZ" dirty="0" smtClean="0"/>
              <a:t>plánu,</a:t>
            </a:r>
            <a:endParaRPr lang="cs-CZ" dirty="0"/>
          </a:p>
          <a:p>
            <a:pPr lvl="0"/>
            <a:r>
              <a:rPr lang="cs-CZ" dirty="0"/>
              <a:t>plánování </a:t>
            </a:r>
            <a:r>
              <a:rPr lang="cs-CZ" dirty="0" smtClean="0"/>
              <a:t>spotřeby,</a:t>
            </a:r>
            <a:endParaRPr lang="cs-CZ" dirty="0"/>
          </a:p>
          <a:p>
            <a:pPr lvl="0"/>
            <a:r>
              <a:rPr lang="cs-CZ" dirty="0"/>
              <a:t>zajištění jednotných a standardních užitných v</a:t>
            </a:r>
            <a:r>
              <a:rPr lang="cs-CZ" dirty="0" smtClean="0"/>
              <a:t>lastností,</a:t>
            </a:r>
            <a:endParaRPr lang="cs-CZ" dirty="0"/>
          </a:p>
          <a:p>
            <a:pPr lvl="0"/>
            <a:r>
              <a:rPr lang="cs-CZ" dirty="0"/>
              <a:t>tvorba </a:t>
            </a:r>
            <a:r>
              <a:rPr lang="cs-CZ" dirty="0" smtClean="0"/>
              <a:t>cen.</a:t>
            </a:r>
            <a:r>
              <a:rPr lang="cs-CZ" dirty="0"/>
              <a:t> </a:t>
            </a:r>
          </a:p>
          <a:p>
            <a:pPr>
              <a:buNone/>
            </a:pPr>
            <a:r>
              <a:rPr lang="cs-CZ" b="1" dirty="0"/>
              <a:t>Operativní plán </a:t>
            </a:r>
            <a:r>
              <a:rPr lang="cs-CZ" dirty="0"/>
              <a:t>výroby ovlivňuje:</a:t>
            </a:r>
          </a:p>
          <a:p>
            <a:pPr lvl="0"/>
            <a:r>
              <a:rPr lang="cs-CZ" i="1" dirty="0"/>
              <a:t>vnitřní činitelé </a:t>
            </a:r>
            <a:r>
              <a:rPr lang="cs-CZ" dirty="0"/>
              <a:t>– pracovníci, </a:t>
            </a:r>
            <a:r>
              <a:rPr lang="cs-CZ" dirty="0" err="1"/>
              <a:t>technol</a:t>
            </a:r>
            <a:r>
              <a:rPr lang="cs-CZ" dirty="0"/>
              <a:t>. zařízení, rozsah výrobních a odbytových kapacit, cenové </a:t>
            </a:r>
            <a:r>
              <a:rPr lang="cs-CZ" dirty="0" err="1"/>
              <a:t>sortim</a:t>
            </a:r>
            <a:r>
              <a:rPr lang="cs-CZ" dirty="0"/>
              <a:t>. </a:t>
            </a:r>
            <a:r>
              <a:rPr lang="cs-CZ" dirty="0" smtClean="0"/>
              <a:t>minimum, </a:t>
            </a:r>
            <a:r>
              <a:rPr lang="cs-CZ" dirty="0"/>
              <a:t>stravovací </a:t>
            </a:r>
            <a:r>
              <a:rPr lang="cs-CZ" dirty="0" smtClean="0"/>
              <a:t>limit,</a:t>
            </a:r>
            <a:endParaRPr lang="cs-CZ" dirty="0"/>
          </a:p>
          <a:p>
            <a:pPr lvl="0"/>
            <a:r>
              <a:rPr lang="cs-CZ" i="1" dirty="0"/>
              <a:t>vnější činitelé </a:t>
            </a:r>
            <a:r>
              <a:rPr lang="cs-CZ" dirty="0"/>
              <a:t>– charakter a rozsah spotřebitelské poptávky, kvalita, dodav. – odběr. vztahy, nabídka </a:t>
            </a:r>
            <a:r>
              <a:rPr lang="cs-CZ" dirty="0" smtClean="0"/>
              <a:t>konkurence.</a:t>
            </a:r>
            <a:r>
              <a:rPr lang="cs-CZ" dirty="0"/>
              <a:t> </a:t>
            </a:r>
          </a:p>
          <a:p>
            <a:pPr>
              <a:buNone/>
            </a:pPr>
            <a:r>
              <a:rPr lang="cs-CZ" b="1" dirty="0"/>
              <a:t>Výrobní plán:</a:t>
            </a:r>
          </a:p>
          <a:p>
            <a:pPr lvl="0"/>
            <a:r>
              <a:rPr lang="cs-CZ" dirty="0"/>
              <a:t>podchycuje objem a strukturu výroby</a:t>
            </a:r>
          </a:p>
          <a:p>
            <a:pPr lvl="0"/>
            <a:r>
              <a:rPr lang="cs-CZ" dirty="0"/>
              <a:t>organizace práce a </a:t>
            </a:r>
            <a:r>
              <a:rPr lang="cs-CZ" dirty="0" err="1"/>
              <a:t>prac</a:t>
            </a:r>
            <a:r>
              <a:rPr lang="cs-CZ" dirty="0"/>
              <a:t>. doby</a:t>
            </a:r>
          </a:p>
          <a:p>
            <a:pPr lvl="0"/>
            <a:r>
              <a:rPr lang="cs-CZ" dirty="0"/>
              <a:t>normování spotřeby surovin ze skladu</a:t>
            </a:r>
          </a:p>
          <a:p>
            <a:pPr lvl="0"/>
            <a:r>
              <a:rPr lang="cs-CZ" dirty="0"/>
              <a:t>kontrola spotřeby surovin ve výrobním středisku</a:t>
            </a:r>
          </a:p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9" y="285728"/>
            <a:ext cx="246461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48680"/>
            <a:ext cx="8229600" cy="60230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Pracovní operace:</a:t>
            </a:r>
          </a:p>
          <a:p>
            <a:pPr lvl="0"/>
            <a:r>
              <a:rPr lang="cs-CZ" dirty="0"/>
              <a:t>hrubé a čisté opracování </a:t>
            </a:r>
            <a:r>
              <a:rPr lang="cs-CZ" dirty="0" smtClean="0"/>
              <a:t>surovin,</a:t>
            </a:r>
            <a:endParaRPr lang="cs-CZ" dirty="0"/>
          </a:p>
          <a:p>
            <a:pPr lvl="0"/>
            <a:r>
              <a:rPr lang="cs-CZ" dirty="0"/>
              <a:t>výroba </a:t>
            </a:r>
            <a:r>
              <a:rPr lang="cs-CZ" dirty="0" smtClean="0"/>
              <a:t>pokrmů,</a:t>
            </a:r>
            <a:endParaRPr lang="cs-CZ" dirty="0"/>
          </a:p>
          <a:p>
            <a:pPr lvl="0"/>
            <a:r>
              <a:rPr lang="cs-CZ" dirty="0"/>
              <a:t>dohotovování a expedice, nebo </a:t>
            </a:r>
            <a:endParaRPr lang="cs-CZ" dirty="0" smtClean="0"/>
          </a:p>
          <a:p>
            <a:pPr lvl="0">
              <a:buNone/>
            </a:pPr>
            <a:r>
              <a:rPr lang="cs-CZ" dirty="0"/>
              <a:t>	</a:t>
            </a:r>
            <a:r>
              <a:rPr lang="cs-CZ" dirty="0" smtClean="0"/>
              <a:t>krátkodobé skladování.</a:t>
            </a:r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b="1" dirty="0"/>
              <a:t>Pomocné provozy</a:t>
            </a:r>
            <a:r>
              <a:rPr lang="cs-CZ" dirty="0"/>
              <a:t> – příruční sklad, </a:t>
            </a:r>
            <a:endParaRPr lang="cs-CZ" dirty="0" smtClean="0"/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umývárny</a:t>
            </a:r>
            <a:r>
              <a:rPr lang="cs-CZ" dirty="0"/>
              <a:t>, výčep </a:t>
            </a:r>
            <a:r>
              <a:rPr lang="cs-CZ" dirty="0" smtClean="0"/>
              <a:t>nápojů.</a:t>
            </a:r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/>
              <a:t>Zařazení pracovníků.</a:t>
            </a:r>
          </a:p>
          <a:p>
            <a:r>
              <a:rPr lang="cs-CZ" dirty="0" smtClean="0"/>
              <a:t>Jídelní </a:t>
            </a:r>
            <a:r>
              <a:rPr lang="cs-CZ" dirty="0"/>
              <a:t>a nápojový lístek – tvorba a význam.</a:t>
            </a:r>
          </a:p>
          <a:p>
            <a:r>
              <a:rPr lang="cs-CZ" dirty="0"/>
              <a:t>Formy prodeje.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0"/>
            <a:ext cx="335755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Služby odbytových středisek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643866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290"/>
            <a:ext cx="5050904" cy="642942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Food</a:t>
            </a:r>
            <a:r>
              <a:rPr lang="cs-CZ" b="1" dirty="0" smtClean="0">
                <a:solidFill>
                  <a:srgbClr val="FF0000"/>
                </a:solidFill>
              </a:rPr>
              <a:t> &amp; </a:t>
            </a:r>
            <a:r>
              <a:rPr lang="cs-CZ" b="1" dirty="0" err="1" smtClean="0">
                <a:solidFill>
                  <a:srgbClr val="FF0000"/>
                </a:solidFill>
              </a:rPr>
              <a:t>Beverage</a:t>
            </a:r>
            <a:r>
              <a:rPr lang="cs-CZ" b="1" dirty="0" smtClean="0">
                <a:solidFill>
                  <a:srgbClr val="FF0000"/>
                </a:solidFill>
              </a:rPr>
              <a:t> management – </a:t>
            </a:r>
          </a:p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řízení stravovacích činností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b="1" dirty="0" smtClean="0"/>
              <a:t>= systém řízení stravovací činnosti hotelového nebo samostatného restauračního podniku, problematika řízení procesů v oblasti plánování výroby, prodeje a kontroly práce ve stravovacím úseku (konec 80.let, převzato z manuálů mezinárodních hotel. společností).</a:t>
            </a:r>
          </a:p>
          <a:p>
            <a:pPr>
              <a:buNone/>
            </a:pPr>
            <a:r>
              <a:rPr lang="cs-CZ" dirty="0" smtClean="0"/>
              <a:t>FOOD = jídlo, strava</a:t>
            </a:r>
          </a:p>
          <a:p>
            <a:pPr>
              <a:buNone/>
            </a:pPr>
            <a:r>
              <a:rPr lang="cs-CZ" dirty="0" smtClean="0"/>
              <a:t>BEVERAGE = nápoje</a:t>
            </a:r>
          </a:p>
          <a:p>
            <a:pPr>
              <a:buNone/>
            </a:pPr>
            <a:r>
              <a:rPr lang="cs-CZ" dirty="0" smtClean="0"/>
              <a:t> 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335755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632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4929190" y="428604"/>
            <a:ext cx="4086196" cy="3929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356992"/>
            <a:ext cx="66437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dirty="0" smtClean="0"/>
              <a:t>Pracovní operace v odbytovém středisku:</a:t>
            </a:r>
          </a:p>
          <a:p>
            <a:pPr>
              <a:buNone/>
            </a:pPr>
            <a:endParaRPr lang="cs-CZ" dirty="0" smtClean="0"/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Příprava odbytové místnosti, personálu, kontrola zařízení a uvedení do chodu, příprava provozu,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obsluha zákazníka,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vyúčtování s hostem – na základě důvěry, </a:t>
            </a:r>
            <a:r>
              <a:rPr lang="cs-CZ" sz="2400" dirty="0" err="1" smtClean="0"/>
              <a:t>guest</a:t>
            </a:r>
            <a:r>
              <a:rPr lang="cs-CZ" sz="2400" dirty="0" smtClean="0"/>
              <a:t> </a:t>
            </a:r>
            <a:r>
              <a:rPr lang="cs-CZ" sz="2400" dirty="0" err="1" smtClean="0"/>
              <a:t>check</a:t>
            </a:r>
            <a:r>
              <a:rPr lang="cs-CZ" sz="2400" dirty="0" smtClean="0"/>
              <a:t> </a:t>
            </a:r>
            <a:r>
              <a:rPr lang="cs-CZ" sz="2400" dirty="0" err="1" smtClean="0"/>
              <a:t>system</a:t>
            </a:r>
            <a:r>
              <a:rPr lang="cs-CZ" sz="2400" dirty="0" smtClean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kontrola tržeb a spotřeby,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ukončení provozu.</a:t>
            </a:r>
          </a:p>
          <a:p>
            <a:pPr lvl="0">
              <a:buFont typeface="Arial" pitchFamily="34" charset="0"/>
              <a:buChar char="•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 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6437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 smtClean="0"/>
              <a:t>Způsoby obsluhy </a:t>
            </a:r>
            <a:r>
              <a:rPr lang="cs-CZ" dirty="0" smtClean="0"/>
              <a:t>:</a:t>
            </a:r>
          </a:p>
          <a:p>
            <a:pPr lvl="0"/>
            <a:r>
              <a:rPr lang="cs-CZ" dirty="0" smtClean="0"/>
              <a:t>francouzský</a:t>
            </a:r>
            <a:r>
              <a:rPr lang="cs-CZ" dirty="0"/>
              <a:t>, anglický, americký, ruský, </a:t>
            </a:r>
            <a:r>
              <a:rPr lang="cs-CZ" dirty="0" smtClean="0"/>
              <a:t>mezinárodní.</a:t>
            </a:r>
            <a:endParaRPr lang="cs-CZ" dirty="0"/>
          </a:p>
          <a:p>
            <a:pPr>
              <a:buNone/>
            </a:pPr>
            <a:r>
              <a:rPr lang="cs-CZ" dirty="0"/>
              <a:t> </a:t>
            </a:r>
            <a:r>
              <a:rPr lang="cs-CZ" b="1" dirty="0" smtClean="0"/>
              <a:t>Samoobsluha</a:t>
            </a:r>
            <a:r>
              <a:rPr lang="cs-CZ" b="1" dirty="0"/>
              <a:t>.</a:t>
            </a:r>
            <a:endParaRPr lang="cs-CZ" dirty="0"/>
          </a:p>
          <a:p>
            <a:pPr>
              <a:buNone/>
            </a:pPr>
            <a:r>
              <a:rPr lang="cs-CZ" b="1" dirty="0"/>
              <a:t>Kombinované systémy obsluhy:</a:t>
            </a:r>
            <a:endParaRPr lang="cs-CZ" dirty="0"/>
          </a:p>
          <a:p>
            <a:pPr lvl="0"/>
            <a:r>
              <a:rPr lang="cs-CZ" dirty="0"/>
              <a:t>obsluha u barového </a:t>
            </a:r>
            <a:r>
              <a:rPr lang="cs-CZ" dirty="0" smtClean="0"/>
              <a:t>pultu,</a:t>
            </a:r>
            <a:endParaRPr lang="cs-CZ" dirty="0"/>
          </a:p>
          <a:p>
            <a:pPr lvl="0"/>
            <a:r>
              <a:rPr lang="cs-CZ" dirty="0"/>
              <a:t>nabídkový /bufetový / </a:t>
            </a:r>
            <a:r>
              <a:rPr lang="cs-CZ" dirty="0" smtClean="0"/>
              <a:t>stůl,</a:t>
            </a:r>
            <a:endParaRPr lang="cs-CZ" dirty="0"/>
          </a:p>
          <a:p>
            <a:pPr lvl="0"/>
            <a:r>
              <a:rPr lang="cs-CZ" dirty="0"/>
              <a:t>obsluha z nabídkového </a:t>
            </a:r>
            <a:r>
              <a:rPr lang="cs-CZ" dirty="0" smtClean="0"/>
              <a:t>vozíků,</a:t>
            </a:r>
            <a:endParaRPr lang="cs-CZ" dirty="0"/>
          </a:p>
          <a:p>
            <a:pPr lvl="0"/>
            <a:r>
              <a:rPr lang="cs-CZ" dirty="0"/>
              <a:t>etážová </a:t>
            </a:r>
            <a:r>
              <a:rPr lang="cs-CZ" dirty="0" smtClean="0"/>
              <a:t>služba,</a:t>
            </a:r>
            <a:endParaRPr lang="cs-CZ" dirty="0"/>
          </a:p>
          <a:p>
            <a:pPr lvl="0"/>
            <a:r>
              <a:rPr lang="cs-CZ" dirty="0"/>
              <a:t>prodej přes </a:t>
            </a:r>
            <a:r>
              <a:rPr lang="cs-CZ" dirty="0" smtClean="0"/>
              <a:t>pult,</a:t>
            </a:r>
            <a:endParaRPr lang="cs-CZ" dirty="0"/>
          </a:p>
          <a:p>
            <a:pPr lvl="0"/>
            <a:r>
              <a:rPr lang="cs-CZ" dirty="0"/>
              <a:t>ambulantní </a:t>
            </a:r>
            <a:r>
              <a:rPr lang="cs-CZ" dirty="0" smtClean="0"/>
              <a:t>prodej,</a:t>
            </a:r>
            <a:endParaRPr lang="cs-CZ" dirty="0"/>
          </a:p>
          <a:p>
            <a:pPr lvl="0"/>
            <a:r>
              <a:rPr lang="cs-CZ" dirty="0"/>
              <a:t>automatový </a:t>
            </a:r>
            <a:r>
              <a:rPr lang="cs-CZ" dirty="0" smtClean="0"/>
              <a:t>prodej.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Zařazení </a:t>
            </a:r>
            <a:r>
              <a:rPr lang="cs-CZ" b="1" dirty="0" smtClean="0"/>
              <a:t>pracovníků:</a:t>
            </a:r>
            <a:endParaRPr lang="cs-CZ" dirty="0"/>
          </a:p>
          <a:p>
            <a:pPr lvl="0"/>
            <a:r>
              <a:rPr lang="cs-CZ" dirty="0" err="1"/>
              <a:t>polévkář</a:t>
            </a:r>
            <a:r>
              <a:rPr lang="cs-CZ" dirty="0"/>
              <a:t>, </a:t>
            </a:r>
            <a:endParaRPr lang="cs-CZ" dirty="0" smtClean="0"/>
          </a:p>
          <a:p>
            <a:pPr lvl="0"/>
            <a:r>
              <a:rPr lang="cs-CZ" dirty="0" err="1" smtClean="0"/>
              <a:t>nápojář</a:t>
            </a:r>
            <a:r>
              <a:rPr lang="cs-CZ" dirty="0" smtClean="0"/>
              <a:t>,</a:t>
            </a:r>
          </a:p>
          <a:p>
            <a:pPr lvl="0"/>
            <a:r>
              <a:rPr lang="cs-CZ" dirty="0" smtClean="0"/>
              <a:t> </a:t>
            </a:r>
            <a:r>
              <a:rPr lang="cs-CZ" dirty="0" err="1"/>
              <a:t>sommeliér</a:t>
            </a:r>
            <a:r>
              <a:rPr lang="cs-CZ" dirty="0"/>
              <a:t>, </a:t>
            </a:r>
            <a:endParaRPr lang="cs-CZ" dirty="0" smtClean="0"/>
          </a:p>
          <a:p>
            <a:pPr lvl="0"/>
            <a:r>
              <a:rPr lang="cs-CZ" dirty="0" err="1" smtClean="0"/>
              <a:t>debarasiér</a:t>
            </a:r>
            <a:r>
              <a:rPr lang="cs-CZ" dirty="0"/>
              <a:t>, </a:t>
            </a:r>
            <a:endParaRPr lang="cs-CZ" dirty="0" smtClean="0"/>
          </a:p>
          <a:p>
            <a:pPr lvl="0"/>
            <a:r>
              <a:rPr lang="cs-CZ" dirty="0" err="1" smtClean="0"/>
              <a:t>ordeuvriér</a:t>
            </a:r>
            <a:r>
              <a:rPr lang="cs-CZ" dirty="0"/>
              <a:t>, </a:t>
            </a:r>
            <a:endParaRPr lang="cs-CZ" dirty="0" smtClean="0"/>
          </a:p>
          <a:p>
            <a:pPr lvl="0"/>
            <a:r>
              <a:rPr lang="cs-CZ" dirty="0" err="1" smtClean="0"/>
              <a:t>maitre</a:t>
            </a:r>
            <a:r>
              <a:rPr lang="cs-CZ" dirty="0" smtClean="0"/>
              <a:t> </a:t>
            </a:r>
            <a:r>
              <a:rPr lang="cs-CZ" dirty="0"/>
              <a:t>d´hotel, </a:t>
            </a:r>
            <a:endParaRPr lang="cs-CZ" dirty="0" smtClean="0"/>
          </a:p>
          <a:p>
            <a:pPr lvl="0"/>
            <a:r>
              <a:rPr lang="cs-CZ" dirty="0" err="1" smtClean="0"/>
              <a:t>chef</a:t>
            </a:r>
            <a:r>
              <a:rPr lang="cs-CZ" dirty="0" smtClean="0"/>
              <a:t> </a:t>
            </a:r>
            <a:r>
              <a:rPr lang="cs-CZ" dirty="0"/>
              <a:t>de rang, </a:t>
            </a:r>
            <a:endParaRPr lang="cs-CZ" dirty="0" smtClean="0"/>
          </a:p>
          <a:p>
            <a:pPr lvl="0"/>
            <a:r>
              <a:rPr lang="cs-CZ" dirty="0" err="1" smtClean="0"/>
              <a:t>commis</a:t>
            </a:r>
            <a:r>
              <a:rPr lang="cs-CZ" dirty="0" smtClean="0"/>
              <a:t> </a:t>
            </a:r>
            <a:r>
              <a:rPr lang="cs-CZ" dirty="0"/>
              <a:t>de </a:t>
            </a:r>
            <a:r>
              <a:rPr lang="cs-CZ" dirty="0" smtClean="0"/>
              <a:t>rang, </a:t>
            </a:r>
          </a:p>
          <a:p>
            <a:pPr lvl="0"/>
            <a:r>
              <a:rPr lang="cs-CZ" dirty="0" err="1" smtClean="0"/>
              <a:t>buffetiér</a:t>
            </a:r>
            <a:r>
              <a:rPr lang="cs-CZ" dirty="0"/>
              <a:t>, </a:t>
            </a:r>
            <a:endParaRPr lang="cs-CZ" dirty="0" smtClean="0"/>
          </a:p>
          <a:p>
            <a:pPr lvl="0"/>
            <a:r>
              <a:rPr lang="cs-CZ" dirty="0" err="1" smtClean="0"/>
              <a:t>barista</a:t>
            </a:r>
            <a:r>
              <a:rPr lang="cs-CZ" dirty="0" smtClean="0"/>
              <a:t>, barman, </a:t>
            </a:r>
          </a:p>
          <a:p>
            <a:pPr lvl="0"/>
            <a:r>
              <a:rPr lang="cs-CZ" dirty="0" smtClean="0"/>
              <a:t>kuchyňská </a:t>
            </a:r>
            <a:r>
              <a:rPr lang="cs-CZ" dirty="0"/>
              <a:t>pokladní, </a:t>
            </a:r>
            <a:endParaRPr lang="cs-CZ" dirty="0" smtClean="0"/>
          </a:p>
          <a:p>
            <a:pPr lvl="0"/>
            <a:r>
              <a:rPr lang="cs-CZ" dirty="0" smtClean="0"/>
              <a:t>vedoucí </a:t>
            </a:r>
            <a:r>
              <a:rPr lang="cs-CZ" dirty="0"/>
              <a:t>odbytového střediska.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79912" y="1556792"/>
            <a:ext cx="5206110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429000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38893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5076056" y="764704"/>
            <a:ext cx="4067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 smtClean="0"/>
              <a:t>Společenské akce: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Table d´</a:t>
            </a:r>
            <a:r>
              <a:rPr lang="cs-CZ" dirty="0" err="1" smtClean="0"/>
              <a:t>hote</a:t>
            </a:r>
            <a:r>
              <a:rPr lang="cs-CZ" dirty="0" smtClean="0"/>
              <a:t>´         Číše vína</a:t>
            </a:r>
          </a:p>
          <a:p>
            <a:pPr>
              <a:buNone/>
            </a:pPr>
            <a:r>
              <a:rPr lang="cs-CZ" dirty="0" smtClean="0"/>
              <a:t>Raut                        </a:t>
            </a:r>
            <a:r>
              <a:rPr lang="cs-CZ" dirty="0" err="1" smtClean="0"/>
              <a:t>Welcome</a:t>
            </a:r>
            <a:r>
              <a:rPr lang="cs-CZ" dirty="0" smtClean="0"/>
              <a:t> drink</a:t>
            </a:r>
          </a:p>
          <a:p>
            <a:pPr>
              <a:buNone/>
            </a:pPr>
            <a:r>
              <a:rPr lang="cs-CZ" dirty="0" err="1" smtClean="0"/>
              <a:t>Coctail</a:t>
            </a:r>
            <a:r>
              <a:rPr lang="cs-CZ" dirty="0" smtClean="0"/>
              <a:t> party           </a:t>
            </a:r>
            <a:r>
              <a:rPr lang="cs-CZ" dirty="0" err="1" smtClean="0"/>
              <a:t>Coffe</a:t>
            </a:r>
            <a:r>
              <a:rPr lang="cs-CZ" dirty="0" smtClean="0"/>
              <a:t> </a:t>
            </a:r>
            <a:r>
              <a:rPr lang="cs-CZ" dirty="0" err="1" smtClean="0"/>
              <a:t>break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Banket                     </a:t>
            </a:r>
            <a:r>
              <a:rPr lang="cs-CZ" dirty="0" err="1" smtClean="0"/>
              <a:t>Brunch</a:t>
            </a:r>
            <a:r>
              <a:rPr lang="cs-CZ" dirty="0" smtClean="0"/>
              <a:t> aj.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79512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cs-CZ" b="1" dirty="0" smtClean="0"/>
              <a:t>Etážový servis       </a:t>
            </a:r>
            <a:r>
              <a:rPr lang="cs-CZ" b="1" dirty="0" err="1" smtClean="0"/>
              <a:t>Room</a:t>
            </a:r>
            <a:r>
              <a:rPr lang="cs-CZ" b="1" dirty="0" smtClean="0"/>
              <a:t> </a:t>
            </a:r>
            <a:r>
              <a:rPr lang="cs-CZ" b="1" dirty="0" err="1" smtClean="0"/>
              <a:t>Service</a:t>
            </a:r>
            <a:endParaRPr lang="cs-CZ" b="1" dirty="0" smtClean="0"/>
          </a:p>
          <a:p>
            <a:r>
              <a:rPr lang="cs-CZ" dirty="0" smtClean="0"/>
              <a:t>poskytování gastronomických služeb v hotelových pokojích.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524625"/>
          </a:xfrm>
        </p:spPr>
        <p:txBody>
          <a:bodyPr/>
          <a:lstStyle/>
          <a:p>
            <a:pPr eaLnBrk="1" hangingPunct="1"/>
            <a:r>
              <a:rPr lang="cs-CZ" sz="2800" dirty="0" smtClean="0"/>
              <a:t>24 hod., do pozdních večerních hodin, nebo jen snídaně,</a:t>
            </a:r>
          </a:p>
          <a:p>
            <a:pPr eaLnBrk="1" hangingPunct="1"/>
            <a:r>
              <a:rPr lang="cs-CZ" sz="2800" dirty="0" smtClean="0"/>
              <a:t>etážový lístek,</a:t>
            </a:r>
          </a:p>
          <a:p>
            <a:pPr eaLnBrk="1" hangingPunct="1"/>
            <a:r>
              <a:rPr lang="cs-CZ" sz="2800" dirty="0" smtClean="0"/>
              <a:t>obsluhující obchodně zdatný s taktem, diskrétní,s nevtíravým chováním,</a:t>
            </a:r>
          </a:p>
          <a:p>
            <a:pPr eaLnBrk="1" hangingPunct="1"/>
            <a:r>
              <a:rPr lang="cs-CZ" sz="2800" dirty="0" smtClean="0"/>
              <a:t>objednávky zpravidla telefonicky, </a:t>
            </a:r>
          </a:p>
          <a:p>
            <a:pPr eaLnBrk="1" hangingPunct="1"/>
            <a:r>
              <a:rPr lang="cs-CZ" sz="2800" dirty="0" smtClean="0"/>
              <a:t>pro servis snídaní - visačky,</a:t>
            </a:r>
          </a:p>
          <a:p>
            <a:pPr eaLnBrk="1" hangingPunct="1"/>
            <a:r>
              <a:rPr lang="cs-CZ" sz="2800" dirty="0" smtClean="0"/>
              <a:t>přípravna číšníků v blízkosti schodiště a výtahů,</a:t>
            </a:r>
          </a:p>
          <a:p>
            <a:pPr eaLnBrk="1" hangingPunct="1"/>
            <a:r>
              <a:rPr lang="cs-CZ" sz="2800" dirty="0" smtClean="0"/>
              <a:t>specifický inventář a vybavení pracoviště (vozíky na přepravu plat, přepravní skříně, termosy, pojízdné stoly, skříňky na inventář, </a:t>
            </a:r>
            <a:r>
              <a:rPr lang="cs-CZ" sz="2800" dirty="0" err="1" smtClean="0"/>
              <a:t>kloše</a:t>
            </a:r>
            <a:r>
              <a:rPr lang="cs-CZ" sz="2800" dirty="0" smtClean="0"/>
              <a:t>, konvičky, plata apod.)</a:t>
            </a:r>
          </a:p>
          <a:p>
            <a:pPr eaLnBrk="1" hangingPunct="1"/>
            <a:r>
              <a:rPr lang="cs-CZ" sz="2800" dirty="0" smtClean="0"/>
              <a:t>poplatek za </a:t>
            </a:r>
            <a:r>
              <a:rPr lang="cs-CZ" sz="2800" smtClean="0"/>
              <a:t>servis - cena </a:t>
            </a:r>
            <a:r>
              <a:rPr lang="cs-CZ" sz="2800" dirty="0" smtClean="0"/>
              <a:t>vyšší o 10 – </a:t>
            </a:r>
            <a:r>
              <a:rPr lang="cs-CZ" sz="2800" smtClean="0"/>
              <a:t>20 %.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Funkce</a:t>
            </a:r>
            <a:r>
              <a:rPr lang="en-US" b="1" dirty="0" smtClean="0"/>
              <a:t> </a:t>
            </a:r>
            <a:r>
              <a:rPr lang="en-US" b="1" dirty="0" err="1" smtClean="0"/>
              <a:t>gastronomických</a:t>
            </a:r>
            <a:r>
              <a:rPr lang="en-US" b="1" dirty="0" smtClean="0"/>
              <a:t> </a:t>
            </a:r>
            <a:r>
              <a:rPr lang="en-US" b="1" dirty="0" err="1" smtClean="0"/>
              <a:t>provozů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err="1" smtClean="0"/>
              <a:t>Základním</a:t>
            </a:r>
            <a:r>
              <a:rPr lang="en-US" dirty="0" smtClean="0"/>
              <a:t> </a:t>
            </a:r>
            <a:r>
              <a:rPr lang="en-US" dirty="0" err="1" smtClean="0"/>
              <a:t>úkolem</a:t>
            </a:r>
            <a:r>
              <a:rPr lang="en-US" dirty="0" smtClean="0"/>
              <a:t> </a:t>
            </a:r>
            <a:r>
              <a:rPr lang="en-US" dirty="0" err="1" smtClean="0"/>
              <a:t>gastronomických</a:t>
            </a:r>
            <a:r>
              <a:rPr lang="en-US" dirty="0" smtClean="0"/>
              <a:t> </a:t>
            </a:r>
            <a:r>
              <a:rPr lang="en-US" dirty="0" err="1" smtClean="0"/>
              <a:t>provozů</a:t>
            </a:r>
            <a:r>
              <a:rPr lang="en-US" dirty="0" smtClean="0"/>
              <a:t> je </a:t>
            </a:r>
            <a:r>
              <a:rPr lang="en-US" b="1" dirty="0" err="1" smtClean="0"/>
              <a:t>uspokojovat</a:t>
            </a:r>
            <a:r>
              <a:rPr lang="en-US" b="1" dirty="0" smtClean="0"/>
              <a:t> </a:t>
            </a:r>
            <a:r>
              <a:rPr lang="en-US" b="1" dirty="0" err="1" smtClean="0"/>
              <a:t>poptávku</a:t>
            </a:r>
            <a:r>
              <a:rPr lang="en-US" b="1" dirty="0" smtClean="0"/>
              <a:t> </a:t>
            </a:r>
            <a:r>
              <a:rPr lang="en-US" b="1" dirty="0" err="1" smtClean="0"/>
              <a:t>výživových</a:t>
            </a:r>
            <a:r>
              <a:rPr lang="en-US" b="1" dirty="0" smtClean="0"/>
              <a:t> </a:t>
            </a:r>
            <a:r>
              <a:rPr lang="en-US" b="1" dirty="0" err="1" smtClean="0"/>
              <a:t>potřeb</a:t>
            </a:r>
            <a:r>
              <a:rPr lang="en-US" b="1" dirty="0" smtClean="0"/>
              <a:t> </a:t>
            </a:r>
            <a:r>
              <a:rPr lang="en-US" b="1" dirty="0" err="1" smtClean="0"/>
              <a:t>obyvatelstva</a:t>
            </a:r>
            <a:r>
              <a:rPr lang="en-US" b="1" dirty="0" smtClean="0"/>
              <a:t> </a:t>
            </a:r>
            <a:r>
              <a:rPr lang="en-US" dirty="0" err="1" smtClean="0"/>
              <a:t>rozvojem</a:t>
            </a:r>
            <a:r>
              <a:rPr lang="en-US" dirty="0" smtClean="0"/>
              <a:t> </a:t>
            </a:r>
            <a:r>
              <a:rPr lang="en-US" dirty="0" err="1" smtClean="0"/>
              <a:t>výroby</a:t>
            </a:r>
            <a:r>
              <a:rPr lang="en-US" dirty="0" smtClean="0"/>
              <a:t>, </a:t>
            </a:r>
            <a:r>
              <a:rPr lang="en-US" dirty="0" err="1" smtClean="0"/>
              <a:t>prodeje</a:t>
            </a:r>
            <a:r>
              <a:rPr lang="en-US" dirty="0" smtClean="0"/>
              <a:t> a </a:t>
            </a:r>
            <a:r>
              <a:rPr lang="en-US" dirty="0" err="1" smtClean="0"/>
              <a:t>organizací</a:t>
            </a:r>
            <a:r>
              <a:rPr lang="en-US" dirty="0" smtClean="0"/>
              <a:t> </a:t>
            </a:r>
            <a:r>
              <a:rPr lang="en-US" dirty="0" err="1" smtClean="0"/>
              <a:t>spotřeby</a:t>
            </a:r>
            <a:r>
              <a:rPr lang="en-US" dirty="0" smtClean="0"/>
              <a:t> </a:t>
            </a:r>
            <a:r>
              <a:rPr lang="en-US" dirty="0" err="1" smtClean="0"/>
              <a:t>pokrmů</a:t>
            </a:r>
            <a:r>
              <a:rPr lang="en-US" dirty="0" smtClean="0"/>
              <a:t> a </a:t>
            </a:r>
            <a:r>
              <a:rPr lang="en-US" dirty="0" err="1" smtClean="0"/>
              <a:t>nápojů</a:t>
            </a:r>
            <a:r>
              <a:rPr lang="en-US" dirty="0" smtClean="0"/>
              <a:t>. </a:t>
            </a:r>
            <a:endParaRPr lang="cs-CZ" dirty="0" smtClean="0"/>
          </a:p>
          <a:p>
            <a:pPr>
              <a:buNone/>
            </a:pPr>
            <a:r>
              <a:rPr lang="en-US" dirty="0" err="1" smtClean="0"/>
              <a:t>Gastronomie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svá</a:t>
            </a:r>
            <a:r>
              <a:rPr lang="en-US" dirty="0" smtClean="0"/>
              <a:t> </a:t>
            </a:r>
            <a:r>
              <a:rPr lang="en-US" dirty="0" err="1" smtClean="0"/>
              <a:t>specifika</a:t>
            </a:r>
            <a:r>
              <a:rPr lang="cs-CZ" dirty="0" smtClean="0"/>
              <a:t> - </a:t>
            </a:r>
            <a:r>
              <a:rPr lang="en-US" dirty="0" err="1" smtClean="0"/>
              <a:t>propojení</a:t>
            </a:r>
            <a:r>
              <a:rPr lang="en-US" dirty="0" smtClean="0"/>
              <a:t> </a:t>
            </a:r>
            <a:r>
              <a:rPr lang="en-US" dirty="0" err="1" smtClean="0"/>
              <a:t>výroby</a:t>
            </a:r>
            <a:r>
              <a:rPr lang="en-US" dirty="0" smtClean="0"/>
              <a:t> a </a:t>
            </a:r>
            <a:r>
              <a:rPr lang="en-US" dirty="0" err="1" smtClean="0"/>
              <a:t>oběhu</a:t>
            </a:r>
            <a:r>
              <a:rPr lang="en-US" dirty="0" smtClean="0"/>
              <a:t> </a:t>
            </a:r>
            <a:r>
              <a:rPr lang="en-US" dirty="0" err="1" smtClean="0"/>
              <a:t>jako</a:t>
            </a:r>
            <a:r>
              <a:rPr lang="en-US" dirty="0" smtClean="0"/>
              <a:t> </a:t>
            </a:r>
            <a:r>
              <a:rPr lang="en-US" dirty="0" err="1" smtClean="0"/>
              <a:t>dvou</a:t>
            </a:r>
            <a:r>
              <a:rPr lang="en-US" dirty="0" smtClean="0"/>
              <a:t> </a:t>
            </a:r>
            <a:r>
              <a:rPr lang="en-US" dirty="0" err="1" smtClean="0"/>
              <a:t>technologicky</a:t>
            </a:r>
            <a:r>
              <a:rPr lang="en-US" dirty="0" smtClean="0"/>
              <a:t> a </a:t>
            </a:r>
            <a:r>
              <a:rPr lang="en-US" dirty="0" err="1" smtClean="0"/>
              <a:t>ekonomicky</a:t>
            </a:r>
            <a:r>
              <a:rPr lang="en-US" dirty="0" smtClean="0"/>
              <a:t> </a:t>
            </a:r>
            <a:r>
              <a:rPr lang="en-US" dirty="0" err="1" smtClean="0"/>
              <a:t>odlišných</a:t>
            </a:r>
            <a:r>
              <a:rPr lang="en-US" dirty="0" smtClean="0"/>
              <a:t> </a:t>
            </a:r>
            <a:r>
              <a:rPr lang="en-US" dirty="0" err="1" smtClean="0"/>
              <a:t>činností</a:t>
            </a:r>
            <a:r>
              <a:rPr lang="en-US" dirty="0" smtClean="0"/>
              <a:t> v 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odvětví</a:t>
            </a:r>
            <a:r>
              <a:rPr lang="en-US" dirty="0" smtClean="0"/>
              <a:t> v </a:t>
            </a:r>
            <a:r>
              <a:rPr lang="en-US" dirty="0" err="1" smtClean="0"/>
              <a:t>rámci</a:t>
            </a:r>
            <a:r>
              <a:rPr lang="en-US" dirty="0" smtClean="0"/>
              <a:t> </a:t>
            </a:r>
            <a:r>
              <a:rPr lang="en-US" dirty="0" err="1" smtClean="0"/>
              <a:t>provozních</a:t>
            </a:r>
            <a:r>
              <a:rPr lang="en-US" dirty="0" smtClean="0"/>
              <a:t> </a:t>
            </a:r>
            <a:r>
              <a:rPr lang="en-US" dirty="0" err="1" smtClean="0"/>
              <a:t>jednotek</a:t>
            </a:r>
            <a:r>
              <a:rPr lang="en-US" dirty="0" smtClean="0"/>
              <a:t>.</a:t>
            </a:r>
            <a:endParaRPr lang="cs-CZ" dirty="0" smtClean="0"/>
          </a:p>
          <a:p>
            <a:pPr>
              <a:buNone/>
            </a:pPr>
            <a:r>
              <a:rPr lang="en-US" b="1" dirty="0" err="1" smtClean="0"/>
              <a:t>Propojení</a:t>
            </a:r>
            <a:r>
              <a:rPr lang="en-US" b="1" dirty="0" smtClean="0"/>
              <a:t> </a:t>
            </a:r>
            <a:r>
              <a:rPr lang="en-US" b="1" dirty="0" err="1" smtClean="0"/>
              <a:t>výroby</a:t>
            </a:r>
            <a:r>
              <a:rPr lang="en-US" b="1" dirty="0" smtClean="0"/>
              <a:t> a </a:t>
            </a:r>
            <a:r>
              <a:rPr lang="en-US" b="1" dirty="0" err="1" smtClean="0"/>
              <a:t>oběhu</a:t>
            </a:r>
            <a:r>
              <a:rPr lang="en-US" b="1" dirty="0" smtClean="0"/>
              <a:t> je </a:t>
            </a:r>
            <a:r>
              <a:rPr lang="en-US" b="1" dirty="0" err="1" smtClean="0"/>
              <a:t>charakteristické</a:t>
            </a:r>
            <a:r>
              <a:rPr lang="en-US" b="1" dirty="0" smtClean="0"/>
              <a:t>:</a:t>
            </a:r>
            <a:endParaRPr lang="cs-CZ" b="1" dirty="0" smtClean="0"/>
          </a:p>
          <a:p>
            <a:pPr lvl="0"/>
            <a:r>
              <a:rPr lang="en-US" dirty="0" err="1" smtClean="0"/>
              <a:t>místním</a:t>
            </a:r>
            <a:r>
              <a:rPr lang="en-US" dirty="0" smtClean="0"/>
              <a:t> </a:t>
            </a:r>
            <a:r>
              <a:rPr lang="en-US" dirty="0" err="1" smtClean="0"/>
              <a:t>spojením</a:t>
            </a:r>
            <a:r>
              <a:rPr lang="en-US" dirty="0" smtClean="0"/>
              <a:t> </a:t>
            </a:r>
            <a:r>
              <a:rPr lang="en-US" dirty="0" err="1" smtClean="0"/>
              <a:t>výroby</a:t>
            </a:r>
            <a:r>
              <a:rPr lang="en-US" dirty="0" smtClean="0"/>
              <a:t>, </a:t>
            </a:r>
            <a:r>
              <a:rPr lang="en-US" dirty="0" err="1" smtClean="0"/>
              <a:t>odbytu</a:t>
            </a:r>
            <a:r>
              <a:rPr lang="en-US" dirty="0" smtClean="0"/>
              <a:t> a </a:t>
            </a:r>
            <a:r>
              <a:rPr lang="en-US" dirty="0" err="1" smtClean="0"/>
              <a:t>konečné</a:t>
            </a:r>
            <a:r>
              <a:rPr lang="en-US" dirty="0" smtClean="0"/>
              <a:t> </a:t>
            </a:r>
            <a:r>
              <a:rPr lang="en-US" dirty="0" err="1" smtClean="0"/>
              <a:t>spotřeby</a:t>
            </a:r>
            <a:r>
              <a:rPr lang="en-US" dirty="0" smtClean="0"/>
              <a:t> </a:t>
            </a:r>
            <a:r>
              <a:rPr lang="en-US" dirty="0" err="1" smtClean="0"/>
              <a:t>pokrmů</a:t>
            </a:r>
            <a:r>
              <a:rPr lang="en-US" dirty="0" smtClean="0"/>
              <a:t> a </a:t>
            </a:r>
            <a:r>
              <a:rPr lang="en-US" dirty="0" err="1" smtClean="0"/>
              <a:t>nápojů</a:t>
            </a:r>
            <a:r>
              <a:rPr lang="en-US" dirty="0" smtClean="0"/>
              <a:t> s </a:t>
            </a:r>
            <a:r>
              <a:rPr lang="en-US" dirty="0" err="1" smtClean="0"/>
              <a:t>produkcí</a:t>
            </a:r>
            <a:r>
              <a:rPr lang="en-US" dirty="0" smtClean="0"/>
              <a:t> a </a:t>
            </a:r>
            <a:r>
              <a:rPr lang="en-US" dirty="0" err="1" smtClean="0"/>
              <a:t>realizací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r>
              <a:rPr lang="en-US" dirty="0" smtClean="0"/>
              <a:t>,</a:t>
            </a:r>
            <a:endParaRPr lang="cs-CZ" dirty="0" smtClean="0"/>
          </a:p>
          <a:p>
            <a:pPr lvl="0"/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výrobou</a:t>
            </a:r>
            <a:r>
              <a:rPr lang="en-US" dirty="0" smtClean="0"/>
              <a:t>, </a:t>
            </a:r>
            <a:r>
              <a:rPr lang="en-US" dirty="0" err="1" smtClean="0"/>
              <a:t>odbytem</a:t>
            </a:r>
            <a:r>
              <a:rPr lang="en-US" dirty="0" smtClean="0"/>
              <a:t> a </a:t>
            </a:r>
            <a:r>
              <a:rPr lang="en-US" dirty="0" err="1" smtClean="0"/>
              <a:t>spotřebou</a:t>
            </a:r>
            <a:r>
              <a:rPr lang="en-US" dirty="0" smtClean="0"/>
              <a:t> </a:t>
            </a:r>
            <a:r>
              <a:rPr lang="en-US" dirty="0" err="1" smtClean="0"/>
              <a:t>existuje</a:t>
            </a:r>
            <a:r>
              <a:rPr lang="en-US" dirty="0" smtClean="0"/>
              <a:t> </a:t>
            </a:r>
            <a:r>
              <a:rPr lang="en-US" dirty="0" err="1" smtClean="0"/>
              <a:t>relativně</a:t>
            </a:r>
            <a:r>
              <a:rPr lang="en-US" dirty="0" smtClean="0"/>
              <a:t> </a:t>
            </a:r>
            <a:r>
              <a:rPr lang="en-US" dirty="0" err="1" smtClean="0"/>
              <a:t>těsná</a:t>
            </a:r>
            <a:r>
              <a:rPr lang="en-US" dirty="0" smtClean="0"/>
              <a:t> </a:t>
            </a:r>
            <a:r>
              <a:rPr lang="en-US" dirty="0" err="1" smtClean="0"/>
              <a:t>časová</a:t>
            </a:r>
            <a:r>
              <a:rPr lang="en-US" dirty="0" smtClean="0"/>
              <a:t> </a:t>
            </a:r>
            <a:r>
              <a:rPr lang="en-US" dirty="0" err="1" smtClean="0"/>
              <a:t>kontinuita</a:t>
            </a:r>
            <a:r>
              <a:rPr lang="en-US" dirty="0" smtClean="0"/>
              <a:t>,</a:t>
            </a:r>
            <a:endParaRPr lang="cs-CZ" dirty="0" smtClean="0"/>
          </a:p>
          <a:p>
            <a:pPr lvl="0"/>
            <a:r>
              <a:rPr lang="en-US" dirty="0" err="1" smtClean="0"/>
              <a:t>produkovaný</a:t>
            </a:r>
            <a:r>
              <a:rPr lang="en-US" dirty="0" smtClean="0"/>
              <a:t> </a:t>
            </a:r>
            <a:r>
              <a:rPr lang="en-US" dirty="0" err="1" smtClean="0"/>
              <a:t>sortiment</a:t>
            </a:r>
            <a:r>
              <a:rPr lang="en-US" dirty="0" smtClean="0"/>
              <a:t> z </a:t>
            </a:r>
            <a:r>
              <a:rPr lang="en-US" dirty="0" err="1" smtClean="0"/>
              <a:t>hlediska</a:t>
            </a:r>
            <a:r>
              <a:rPr lang="en-US" dirty="0" smtClean="0"/>
              <a:t> </a:t>
            </a:r>
            <a:r>
              <a:rPr lang="en-US" dirty="0" err="1" smtClean="0"/>
              <a:t>času</a:t>
            </a:r>
            <a:r>
              <a:rPr lang="en-US" dirty="0" smtClean="0"/>
              <a:t> je </a:t>
            </a:r>
            <a:r>
              <a:rPr lang="en-US" dirty="0" err="1" smtClean="0"/>
              <a:t>vysoce</a:t>
            </a:r>
            <a:r>
              <a:rPr lang="en-US" dirty="0" smtClean="0"/>
              <a:t> </a:t>
            </a:r>
            <a:r>
              <a:rPr lang="en-US" dirty="0" err="1" smtClean="0"/>
              <a:t>variabilní</a:t>
            </a:r>
            <a:r>
              <a:rPr lang="en-US" dirty="0" smtClean="0"/>
              <a:t>, </a:t>
            </a:r>
            <a:r>
              <a:rPr lang="en-US" dirty="0" err="1" smtClean="0"/>
              <a:t>mění</a:t>
            </a:r>
            <a:r>
              <a:rPr lang="en-US" dirty="0" smtClean="0"/>
              <a:t> se </a:t>
            </a:r>
            <a:r>
              <a:rPr lang="en-US" dirty="0" err="1" smtClean="0"/>
              <a:t>i</a:t>
            </a:r>
            <a:r>
              <a:rPr lang="en-US" dirty="0" smtClean="0"/>
              <a:t> v </a:t>
            </a:r>
            <a:r>
              <a:rPr lang="en-US" dirty="0" err="1" smtClean="0"/>
              <a:t>průběhu</a:t>
            </a:r>
            <a:r>
              <a:rPr lang="en-US" dirty="0" smtClean="0"/>
              <a:t> </a:t>
            </a:r>
            <a:r>
              <a:rPr lang="en-US" dirty="0" err="1" smtClean="0"/>
              <a:t>dne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Charakteristika</a:t>
            </a:r>
            <a:r>
              <a:rPr lang="en-US" b="1" dirty="0" smtClean="0"/>
              <a:t> </a:t>
            </a:r>
            <a:r>
              <a:rPr lang="en-US" b="1" dirty="0" err="1" smtClean="0"/>
              <a:t>gastronomických</a:t>
            </a:r>
            <a:r>
              <a:rPr lang="en-US" b="1" dirty="0" smtClean="0"/>
              <a:t> </a:t>
            </a:r>
            <a:r>
              <a:rPr lang="en-US" b="1" dirty="0" err="1" smtClean="0"/>
              <a:t>služeb</a:t>
            </a:r>
            <a:r>
              <a:rPr lang="en-US" b="1" dirty="0" smtClean="0"/>
              <a:t> je </a:t>
            </a:r>
            <a:r>
              <a:rPr lang="en-US" b="1" dirty="0" err="1" smtClean="0"/>
              <a:t>dána</a:t>
            </a:r>
            <a:r>
              <a:rPr lang="en-US" b="1" dirty="0" smtClean="0"/>
              <a:t>: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 smtClean="0"/>
              <a:t>vázaností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místo</a:t>
            </a:r>
            <a:r>
              <a:rPr lang="en-US" dirty="0" smtClean="0"/>
              <a:t>,</a:t>
            </a:r>
            <a:endParaRPr lang="cs-CZ" dirty="0" smtClean="0"/>
          </a:p>
          <a:p>
            <a:pPr lvl="0"/>
            <a:r>
              <a:rPr lang="en-US" dirty="0" err="1" smtClean="0"/>
              <a:t>časovostí</a:t>
            </a:r>
            <a:r>
              <a:rPr lang="en-US" dirty="0" smtClean="0"/>
              <a:t> – </a:t>
            </a:r>
            <a:r>
              <a:rPr lang="en-US" dirty="0" err="1" smtClean="0"/>
              <a:t>tvorba</a:t>
            </a:r>
            <a:r>
              <a:rPr lang="en-US" dirty="0" smtClean="0"/>
              <a:t>, </a:t>
            </a:r>
            <a:r>
              <a:rPr lang="en-US" dirty="0" err="1" smtClean="0"/>
              <a:t>realizace</a:t>
            </a:r>
            <a:r>
              <a:rPr lang="en-US" dirty="0" smtClean="0"/>
              <a:t> a </a:t>
            </a:r>
            <a:r>
              <a:rPr lang="en-US" dirty="0" err="1" smtClean="0"/>
              <a:t>spotřeba</a:t>
            </a:r>
            <a:r>
              <a:rPr lang="en-US" dirty="0" smtClean="0"/>
              <a:t> </a:t>
            </a:r>
            <a:r>
              <a:rPr lang="en-US" dirty="0" err="1" smtClean="0"/>
              <a:t>služeb</a:t>
            </a:r>
            <a:r>
              <a:rPr lang="en-US" dirty="0" smtClean="0"/>
              <a:t> je </a:t>
            </a:r>
            <a:r>
              <a:rPr lang="en-US" dirty="0" err="1" smtClean="0"/>
              <a:t>časově</a:t>
            </a:r>
            <a:r>
              <a:rPr lang="en-US" dirty="0" smtClean="0"/>
              <a:t> </a:t>
            </a:r>
            <a:r>
              <a:rPr lang="en-US" dirty="0" err="1" smtClean="0"/>
              <a:t>propojená</a:t>
            </a:r>
            <a:r>
              <a:rPr lang="en-US" dirty="0" smtClean="0"/>
              <a:t>,</a:t>
            </a:r>
            <a:endParaRPr lang="cs-CZ" dirty="0" smtClean="0"/>
          </a:p>
          <a:p>
            <a:pPr lvl="0"/>
            <a:r>
              <a:rPr lang="en-US" dirty="0" err="1" smtClean="0"/>
              <a:t>pomíjivostí</a:t>
            </a:r>
            <a:r>
              <a:rPr lang="en-US" dirty="0" smtClean="0"/>
              <a:t>,</a:t>
            </a:r>
            <a:endParaRPr lang="cs-CZ" dirty="0" smtClean="0"/>
          </a:p>
          <a:p>
            <a:pPr lvl="0"/>
            <a:r>
              <a:rPr lang="en-US" dirty="0" err="1" smtClean="0"/>
              <a:t>osobním</a:t>
            </a:r>
            <a:r>
              <a:rPr lang="en-US" dirty="0" smtClean="0"/>
              <a:t> </a:t>
            </a:r>
            <a:r>
              <a:rPr lang="en-US" dirty="0" err="1" smtClean="0"/>
              <a:t>charakterem</a:t>
            </a:r>
            <a:r>
              <a:rPr lang="en-US" dirty="0" smtClean="0"/>
              <a:t> – </a:t>
            </a:r>
            <a:r>
              <a:rPr lang="en-US" dirty="0" err="1" smtClean="0"/>
              <a:t>slouží</a:t>
            </a:r>
            <a:r>
              <a:rPr lang="en-US" dirty="0" smtClean="0"/>
              <a:t> k </a:t>
            </a:r>
            <a:r>
              <a:rPr lang="en-US" dirty="0" err="1" smtClean="0"/>
              <a:t>bezprostřednímu</a:t>
            </a:r>
            <a:r>
              <a:rPr lang="en-US" dirty="0" smtClean="0"/>
              <a:t> </a:t>
            </a:r>
            <a:r>
              <a:rPr lang="en-US" dirty="0" err="1" smtClean="0"/>
              <a:t>uspokojování</a:t>
            </a:r>
            <a:r>
              <a:rPr lang="en-US" dirty="0" smtClean="0"/>
              <a:t> </a:t>
            </a:r>
            <a:r>
              <a:rPr lang="en-US" dirty="0" err="1" smtClean="0"/>
              <a:t>potřeb</a:t>
            </a:r>
            <a:r>
              <a:rPr lang="en-US" dirty="0" smtClean="0"/>
              <a:t> </a:t>
            </a:r>
            <a:r>
              <a:rPr lang="en-US" dirty="0" err="1" smtClean="0"/>
              <a:t>klientů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výslednicí</a:t>
            </a:r>
            <a:r>
              <a:rPr lang="en-US" dirty="0" smtClean="0"/>
              <a:t> </a:t>
            </a:r>
            <a:r>
              <a:rPr lang="en-US" dirty="0" err="1" smtClean="0"/>
              <a:t>společné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r>
              <a:rPr lang="en-US" dirty="0" smtClean="0"/>
              <a:t> </a:t>
            </a:r>
            <a:r>
              <a:rPr lang="en-US" dirty="0" err="1" smtClean="0"/>
              <a:t>mnoha</a:t>
            </a:r>
            <a:r>
              <a:rPr lang="en-US" dirty="0" smtClean="0"/>
              <a:t> </a:t>
            </a:r>
            <a:r>
              <a:rPr lang="en-US" dirty="0" err="1" smtClean="0"/>
              <a:t>odvětví</a:t>
            </a:r>
            <a:r>
              <a:rPr lang="en-US" dirty="0" smtClean="0"/>
              <a:t>, </a:t>
            </a:r>
            <a:r>
              <a:rPr lang="en-US" dirty="0" err="1" smtClean="0"/>
              <a:t>která</a:t>
            </a:r>
            <a:r>
              <a:rPr lang="en-US" dirty="0" smtClean="0"/>
              <a:t> se </a:t>
            </a:r>
            <a:r>
              <a:rPr lang="en-US" dirty="0" err="1" smtClean="0"/>
              <a:t>podílejí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zabezpečení</a:t>
            </a:r>
            <a:r>
              <a:rPr lang="en-US" dirty="0" smtClean="0"/>
              <a:t> </a:t>
            </a:r>
            <a:r>
              <a:rPr lang="en-US" dirty="0" err="1" smtClean="0"/>
              <a:t>fungování</a:t>
            </a:r>
            <a:r>
              <a:rPr lang="en-US" dirty="0" smtClean="0"/>
              <a:t> </a:t>
            </a:r>
            <a:r>
              <a:rPr lang="en-US" dirty="0" err="1" smtClean="0"/>
              <a:t>podniku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Hotelové stravovací služby: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29600" cy="5929330"/>
          </a:xfrm>
        </p:spPr>
        <p:txBody>
          <a:bodyPr>
            <a:normAutofit fontScale="92500"/>
          </a:bodyPr>
          <a:lstStyle/>
          <a:p>
            <a:pPr lvl="0"/>
            <a:r>
              <a:rPr lang="cs-CZ" b="1" dirty="0" smtClean="0"/>
              <a:t>Ubytování </a:t>
            </a:r>
            <a:r>
              <a:rPr lang="cs-CZ" b="1" dirty="0"/>
              <a:t>bez snídaně</a:t>
            </a:r>
            <a:r>
              <a:rPr lang="cs-CZ" dirty="0"/>
              <a:t> – sazba, při které cena ubytování neobsahuje jídla ani nápoje</a:t>
            </a:r>
          </a:p>
          <a:p>
            <a:pPr lvl="0"/>
            <a:r>
              <a:rPr lang="cs-CZ" b="1" dirty="0"/>
              <a:t>Ubytování se snídaní</a:t>
            </a:r>
            <a:r>
              <a:rPr lang="cs-CZ" dirty="0"/>
              <a:t> – sazba, při které je do ceny ubytování zahrnuta snídaně</a:t>
            </a:r>
          </a:p>
          <a:p>
            <a:pPr lvl="0"/>
            <a:r>
              <a:rPr lang="cs-CZ" b="1" dirty="0"/>
              <a:t>Polopenze</a:t>
            </a:r>
            <a:r>
              <a:rPr lang="cs-CZ" dirty="0"/>
              <a:t> – sazba, při které je do ceny ubytování zahrnuta snídaně </a:t>
            </a:r>
            <a:r>
              <a:rPr lang="cs-CZ"/>
              <a:t>a </a:t>
            </a:r>
            <a:r>
              <a:rPr lang="cs-CZ" smtClean="0"/>
              <a:t>oběd</a:t>
            </a:r>
            <a:r>
              <a:rPr lang="cs-CZ" dirty="0"/>
              <a:t>, nebo večeře</a:t>
            </a:r>
          </a:p>
          <a:p>
            <a:pPr lvl="0"/>
            <a:r>
              <a:rPr lang="cs-CZ" b="1" dirty="0"/>
              <a:t>Plná penze</a:t>
            </a:r>
            <a:r>
              <a:rPr lang="cs-CZ" dirty="0"/>
              <a:t> – sazba, při které je do ceny ubytování zahrnuta snídaně, oběd a večeře</a:t>
            </a:r>
          </a:p>
          <a:p>
            <a:pPr lvl="0"/>
            <a:r>
              <a:rPr lang="cs-CZ" b="1" dirty="0" err="1"/>
              <a:t>All</a:t>
            </a:r>
            <a:r>
              <a:rPr lang="cs-CZ" b="1" dirty="0"/>
              <a:t> </a:t>
            </a:r>
            <a:r>
              <a:rPr lang="cs-CZ" b="1" dirty="0" err="1"/>
              <a:t>inclusive</a:t>
            </a:r>
            <a:r>
              <a:rPr lang="cs-CZ" dirty="0"/>
              <a:t>, vše v ceně – sazba, při které je do ceny zahrnuto ubytování, strava a určené nápoje, společně s užíváním stanovených zařízení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Pokrmy a nápoje: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b="1" dirty="0" smtClean="0"/>
              <a:t>Kontinentální snídaně</a:t>
            </a:r>
            <a:r>
              <a:rPr lang="cs-CZ" dirty="0" smtClean="0"/>
              <a:t> – </a:t>
            </a:r>
            <a:r>
              <a:rPr lang="cs-CZ" dirty="0" err="1" smtClean="0"/>
              <a:t>snídaně</a:t>
            </a:r>
            <a:r>
              <a:rPr lang="cs-CZ" dirty="0" smtClean="0"/>
              <a:t>, obsahující alespoň chléb, pečivo, máslo, marmeládu anebo džem a horký nápoj</a:t>
            </a:r>
          </a:p>
          <a:p>
            <a:pPr lvl="0"/>
            <a:r>
              <a:rPr lang="cs-CZ" b="1" dirty="0" smtClean="0"/>
              <a:t>Rozšířená snídaně</a:t>
            </a:r>
            <a:r>
              <a:rPr lang="cs-CZ" dirty="0" smtClean="0"/>
              <a:t> – kontinentální snídaně doplněná o větší výběr pečiva, marmelády anebo džemu, studených nápojů a sýrů anebo studených masných výrobků</a:t>
            </a:r>
          </a:p>
          <a:p>
            <a:pPr lvl="0"/>
            <a:r>
              <a:rPr lang="cs-CZ" b="1" dirty="0" smtClean="0"/>
              <a:t>Snídaně formou švédských stolů</a:t>
            </a:r>
            <a:r>
              <a:rPr lang="cs-CZ" dirty="0" smtClean="0"/>
              <a:t> (bufetová snídaně) – samoobslužný volný výběr přinejmenším v rozsahu rozšířené snídaně</a:t>
            </a:r>
          </a:p>
          <a:p>
            <a:pPr lvl="0"/>
            <a:r>
              <a:rPr lang="cs-CZ" b="1" dirty="0" smtClean="0"/>
              <a:t>Anglická snídaně</a:t>
            </a:r>
            <a:r>
              <a:rPr lang="cs-CZ" dirty="0" smtClean="0"/>
              <a:t> – rozšířená snídaně doplněná dalšími horkými a studenými pokrmy Poznámka: v některých zemích je uváděna jako úplná nebo americká snídaně.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Restaurační zařízení – klasifikace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Hostinská činnost – živnost řemeslná, volné určení typu RZ a rozsah služeb.</a:t>
            </a:r>
          </a:p>
          <a:p>
            <a:pPr>
              <a:buNone/>
            </a:pPr>
            <a:r>
              <a:rPr lang="cs-CZ" b="1" dirty="0" smtClean="0"/>
              <a:t>Klasifikace</a:t>
            </a:r>
          </a:p>
          <a:p>
            <a:pPr lvl="0"/>
            <a:r>
              <a:rPr lang="cs-CZ" dirty="0" smtClean="0"/>
              <a:t>Neexistuje jednotná klasifikace SZ.</a:t>
            </a:r>
          </a:p>
          <a:p>
            <a:pPr lvl="0"/>
            <a:r>
              <a:rPr lang="cs-CZ" dirty="0" smtClean="0"/>
              <a:t>Doporučení 1994, podle </a:t>
            </a:r>
            <a:r>
              <a:rPr lang="cs-CZ" dirty="0" err="1" smtClean="0"/>
              <a:t>EUROSTATu</a:t>
            </a:r>
            <a:r>
              <a:rPr lang="cs-CZ" dirty="0" smtClean="0"/>
              <a:t> a UNWTO ke statistice CR z důvodu sjednocení v EU – základní informace, zlepšení orientace pro podnikatele, ochrana před </a:t>
            </a:r>
            <a:r>
              <a:rPr lang="cs-CZ" dirty="0" err="1" smtClean="0"/>
              <a:t>nekalou</a:t>
            </a:r>
            <a:r>
              <a:rPr lang="cs-CZ" dirty="0" smtClean="0"/>
              <a:t> konkurencí a také spotřebitele.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Kategorizace hostinských zařízení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864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Dělí se podle druhu do kategorií podle převažujícího charakteru jejich činnosti podle statistické metody EU </a:t>
            </a:r>
          </a:p>
          <a:p>
            <a:pPr lvl="0">
              <a:buNone/>
            </a:pPr>
            <a:endParaRPr lang="cs-CZ" b="1" dirty="0" smtClean="0"/>
          </a:p>
          <a:p>
            <a:pPr lvl="0">
              <a:buNone/>
            </a:pPr>
            <a:r>
              <a:rPr lang="cs-CZ" b="1" dirty="0" smtClean="0"/>
              <a:t>RESTAURACE </a:t>
            </a:r>
            <a:endParaRPr lang="cs-CZ" dirty="0" smtClean="0"/>
          </a:p>
          <a:p>
            <a:pPr lvl="0"/>
            <a:r>
              <a:rPr lang="cs-CZ" dirty="0" smtClean="0"/>
              <a:t>restaurace – </a:t>
            </a:r>
            <a:r>
              <a:rPr lang="cs-CZ" dirty="0" err="1" smtClean="0"/>
              <a:t>restaurace</a:t>
            </a:r>
            <a:r>
              <a:rPr lang="cs-CZ" dirty="0" smtClean="0"/>
              <a:t>, pohostinství, motoresty,</a:t>
            </a:r>
          </a:p>
          <a:p>
            <a:pPr lvl="0"/>
            <a:r>
              <a:rPr lang="cs-CZ" dirty="0" smtClean="0"/>
              <a:t>samoobslužné restaurace (jídelny) – </a:t>
            </a:r>
            <a:r>
              <a:rPr lang="cs-CZ" dirty="0" err="1" smtClean="0"/>
              <a:t>samooobslužná</a:t>
            </a:r>
            <a:r>
              <a:rPr lang="cs-CZ" dirty="0" smtClean="0"/>
              <a:t> restaurace, bufet,</a:t>
            </a:r>
          </a:p>
          <a:p>
            <a:pPr lvl="0"/>
            <a:r>
              <a:rPr lang="cs-CZ" dirty="0" smtClean="0"/>
              <a:t>rychlé občerstvení – bistro, občerstvení, kiosek,</a:t>
            </a:r>
          </a:p>
          <a:p>
            <a:pPr lvl="0"/>
            <a:r>
              <a:rPr lang="cs-CZ" dirty="0" smtClean="0"/>
              <a:t>železniční jídelní vozy a jiná zařízení pro přepravu cestujících </a:t>
            </a:r>
          </a:p>
          <a:p>
            <a:pPr lvl="0">
              <a:buNone/>
            </a:pPr>
            <a:endParaRPr lang="cs-CZ" b="1" dirty="0" smtClean="0"/>
          </a:p>
          <a:p>
            <a:pPr lvl="0">
              <a:buNone/>
            </a:pPr>
            <a:r>
              <a:rPr lang="cs-CZ" b="1" dirty="0" smtClean="0"/>
              <a:t>BARY</a:t>
            </a:r>
            <a:endParaRPr lang="cs-CZ" dirty="0" smtClean="0"/>
          </a:p>
          <a:p>
            <a:pPr lvl="0"/>
            <a:r>
              <a:rPr lang="cs-CZ" dirty="0" smtClean="0"/>
              <a:t>bary – gril bar, pizzerie </a:t>
            </a:r>
            <a:r>
              <a:rPr lang="cs-CZ" dirty="0" err="1" smtClean="0"/>
              <a:t>snack</a:t>
            </a:r>
            <a:r>
              <a:rPr lang="cs-CZ" dirty="0" smtClean="0"/>
              <a:t> bar, aperitiv bar, lobby bar, koktejl bar aj.,</a:t>
            </a:r>
          </a:p>
          <a:p>
            <a:pPr lvl="0"/>
            <a:r>
              <a:rPr lang="cs-CZ" dirty="0" smtClean="0"/>
              <a:t>noční kluby, varieté, dancing,</a:t>
            </a:r>
          </a:p>
          <a:p>
            <a:pPr lvl="0"/>
            <a:r>
              <a:rPr lang="cs-CZ" dirty="0" smtClean="0"/>
              <a:t>pivnice, hostinec, výčep piva,</a:t>
            </a:r>
          </a:p>
          <a:p>
            <a:pPr lvl="0"/>
            <a:r>
              <a:rPr lang="cs-CZ" dirty="0" smtClean="0"/>
              <a:t>vinárny,</a:t>
            </a:r>
          </a:p>
          <a:p>
            <a:pPr lvl="0"/>
            <a:r>
              <a:rPr lang="cs-CZ" dirty="0" smtClean="0"/>
              <a:t>kavárny, espresa 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Kantýny a cateringové služby = prodej pokrmů a nápojů za upravené ceny (v uzavřeném typu stravování, v centrálních výrobnách a jejich dodávek na objednávku.</a:t>
            </a:r>
          </a:p>
          <a:p>
            <a:pPr>
              <a:buNone/>
            </a:pPr>
            <a:r>
              <a:rPr lang="cs-CZ" dirty="0" smtClean="0"/>
              <a:t>Zahraniční klasifikace rozeznává ještě další kategorie – Steak House, </a:t>
            </a:r>
            <a:r>
              <a:rPr lang="cs-CZ" dirty="0" err="1" smtClean="0"/>
              <a:t>Coffee</a:t>
            </a:r>
            <a:r>
              <a:rPr lang="cs-CZ" dirty="0" smtClean="0"/>
              <a:t> </a:t>
            </a:r>
            <a:r>
              <a:rPr lang="cs-CZ" dirty="0" err="1" smtClean="0"/>
              <a:t>Shop</a:t>
            </a:r>
            <a:r>
              <a:rPr lang="cs-CZ" dirty="0" smtClean="0"/>
              <a:t>, </a:t>
            </a:r>
            <a:r>
              <a:rPr lang="cs-CZ" dirty="0" err="1" smtClean="0"/>
              <a:t>Cafeterie</a:t>
            </a:r>
            <a:r>
              <a:rPr lang="cs-CZ" dirty="0" smtClean="0"/>
              <a:t>, </a:t>
            </a:r>
            <a:r>
              <a:rPr lang="cs-CZ" dirty="0" err="1" smtClean="0"/>
              <a:t>Fast</a:t>
            </a:r>
            <a:r>
              <a:rPr lang="cs-CZ" dirty="0" smtClean="0"/>
              <a:t> </a:t>
            </a:r>
            <a:r>
              <a:rPr lang="cs-CZ" dirty="0" err="1" smtClean="0"/>
              <a:t>Food</a:t>
            </a:r>
            <a:r>
              <a:rPr lang="cs-CZ" dirty="0" smtClean="0"/>
              <a:t>, </a:t>
            </a:r>
            <a:r>
              <a:rPr lang="cs-CZ" dirty="0" err="1" smtClean="0"/>
              <a:t>Pizzeria</a:t>
            </a:r>
            <a:r>
              <a:rPr lang="cs-CZ" dirty="0" smtClean="0"/>
              <a:t>, </a:t>
            </a:r>
            <a:r>
              <a:rPr lang="cs-CZ" dirty="0" err="1" smtClean="0"/>
              <a:t>Paneria</a:t>
            </a:r>
            <a:r>
              <a:rPr lang="cs-CZ" dirty="0" smtClean="0"/>
              <a:t>, </a:t>
            </a:r>
            <a:r>
              <a:rPr lang="cs-CZ" dirty="0" err="1" smtClean="0"/>
              <a:t>Creperia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Sezónní, příležitostná odbytová střediska – zahrádky, předzahrádky, terasy, atria, salónky, sály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1536</Words>
  <Application>Microsoft Office PowerPoint</Application>
  <PresentationFormat>Předvádění na obrazovce (4:3)</PresentationFormat>
  <Paragraphs>202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sady Office</vt:lpstr>
      <vt:lpstr>Stravovací služby hotelu</vt:lpstr>
      <vt:lpstr>Prezentace aplikace PowerPoint</vt:lpstr>
      <vt:lpstr>Funkce gastronomických provozů </vt:lpstr>
      <vt:lpstr>Charakteristika gastronomických služeb je dána: </vt:lpstr>
      <vt:lpstr>Hotelové stravovací služby:  </vt:lpstr>
      <vt:lpstr>Pokrmy a nápoje:  </vt:lpstr>
      <vt:lpstr>Restaurační zařízení – klasifikace </vt:lpstr>
      <vt:lpstr>Kategorizace hostinských zařízení </vt:lpstr>
      <vt:lpstr>Prezentace aplikace PowerPoint</vt:lpstr>
      <vt:lpstr>Hostinská zařízení  </vt:lpstr>
      <vt:lpstr>Stravovací činnost v hotelu zahrnuje: </vt:lpstr>
      <vt:lpstr>Prezentace aplikace PowerPoint</vt:lpstr>
      <vt:lpstr>Pracovní funkce a náplně práce pracovníků stravovacího úseku </vt:lpstr>
      <vt:lpstr>Skladové hospodářství </vt:lpstr>
      <vt:lpstr>Prezentace aplikace PowerPoint</vt:lpstr>
      <vt:lpstr>Výrobní středisko </vt:lpstr>
      <vt:lpstr>Plánování výroby </vt:lpstr>
      <vt:lpstr>Prezentace aplikace PowerPoint</vt:lpstr>
      <vt:lpstr>Služby odbytových středisek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SO pro zachranu velryb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 stravovacích služeb</dc:title>
  <dc:creator>Filip</dc:creator>
  <cp:lastModifiedBy>Mirka</cp:lastModifiedBy>
  <cp:revision>26</cp:revision>
  <dcterms:created xsi:type="dcterms:W3CDTF">2009-11-29T18:25:00Z</dcterms:created>
  <dcterms:modified xsi:type="dcterms:W3CDTF">2020-11-24T08:06:28Z</dcterms:modified>
</cp:coreProperties>
</file>