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0" r:id="rId3"/>
    <p:sldId id="272" r:id="rId4"/>
    <p:sldId id="271" r:id="rId5"/>
    <p:sldId id="273" r:id="rId6"/>
    <p:sldId id="274" r:id="rId7"/>
    <p:sldId id="257" r:id="rId8"/>
    <p:sldId id="259" r:id="rId9"/>
    <p:sldId id="275" r:id="rId10"/>
    <p:sldId id="260" r:id="rId11"/>
    <p:sldId id="261" r:id="rId12"/>
    <p:sldId id="276" r:id="rId13"/>
    <p:sldId id="262" r:id="rId14"/>
    <p:sldId id="277" r:id="rId15"/>
    <p:sldId id="263" r:id="rId16"/>
    <p:sldId id="264" r:id="rId17"/>
    <p:sldId id="278" r:id="rId18"/>
    <p:sldId id="265" r:id="rId19"/>
    <p:sldId id="279" r:id="rId20"/>
    <p:sldId id="280" r:id="rId21"/>
    <p:sldId id="266" r:id="rId22"/>
    <p:sldId id="267" r:id="rId23"/>
    <p:sldId id="281" r:id="rId24"/>
    <p:sldId id="268" r:id="rId25"/>
    <p:sldId id="282" r:id="rId26"/>
    <p:sldId id="269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Zaoblený obdélník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0" name="Podnadpis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4052-9567-41B9-974C-0F53C8767545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5062-8A55-4808-B005-E2FFA4F305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4052-9567-41B9-974C-0F53C8767545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5062-8A55-4808-B005-E2FFA4F305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4052-9567-41B9-974C-0F53C8767545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5062-8A55-4808-B005-E2FFA4F305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4052-9567-41B9-974C-0F53C8767545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5062-8A55-4808-B005-E2FFA4F305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aoblený obdélník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Zaoblený obdélník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4052-9567-41B9-974C-0F53C8767545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5062-8A55-4808-B005-E2FFA4F305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4052-9567-41B9-974C-0F53C8767545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5062-8A55-4808-B005-E2FFA4F305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4052-9567-41B9-974C-0F53C8767545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5062-8A55-4808-B005-E2FFA4F305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4052-9567-41B9-974C-0F53C8767545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5062-8A55-4808-B005-E2FFA4F305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4052-9567-41B9-974C-0F53C8767545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5062-8A55-4808-B005-E2FFA4F305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4052-9567-41B9-974C-0F53C8767545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5062-8A55-4808-B005-E2FFA4F305C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s jedním zakulaceným rohem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C4052-9567-41B9-974C-0F53C8767545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5062-8A55-4808-B005-E2FFA4F305C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aoblený obdélní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Zástupný symbol pro nadpis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BCC4052-9567-41B9-974C-0F53C8767545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3FD5062-8A55-4808-B005-E2FFA4F305C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5300" b="1" dirty="0" err="1"/>
              <a:t>Yield</a:t>
            </a:r>
            <a:r>
              <a:rPr lang="cs-CZ" sz="5300" b="1" dirty="0"/>
              <a:t> </a:t>
            </a:r>
            <a:r>
              <a:rPr lang="cs-CZ" sz="5300" b="1" dirty="0" smtClean="0"/>
              <a:t>management </a:t>
            </a:r>
            <a:br>
              <a:rPr lang="cs-CZ" sz="5300" b="1" dirty="0" smtClean="0"/>
            </a:br>
            <a:r>
              <a:rPr lang="cs-CZ" sz="5300" b="1" dirty="0" smtClean="0"/>
              <a:t>v hotelnictví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949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 smtClean="0"/>
              <a:t>Ideální podmínky pro </a:t>
            </a:r>
            <a:r>
              <a:rPr lang="cs-CZ" b="1" dirty="0" err="1" smtClean="0"/>
              <a:t>Yield</a:t>
            </a:r>
            <a:r>
              <a:rPr lang="cs-CZ" b="1" dirty="0" smtClean="0"/>
              <a:t> management: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Pro jeho aplikaci je potřebné splnit určité podmínky, daná společnost by měla mít:</a:t>
            </a:r>
          </a:p>
          <a:p>
            <a:pPr lvl="0"/>
            <a:r>
              <a:rPr lang="cs-CZ" dirty="0" smtClean="0"/>
              <a:t>vysoké fixní náklady,</a:t>
            </a:r>
          </a:p>
          <a:p>
            <a:pPr lvl="0"/>
            <a:r>
              <a:rPr lang="cs-CZ" dirty="0" smtClean="0"/>
              <a:t>nízké variabilní náklady,</a:t>
            </a:r>
          </a:p>
          <a:p>
            <a:pPr lvl="0"/>
            <a:r>
              <a:rPr lang="cs-CZ" dirty="0" smtClean="0"/>
              <a:t>schopnost předpovídat příjmy,</a:t>
            </a:r>
          </a:p>
          <a:p>
            <a:pPr lvl="0"/>
            <a:r>
              <a:rPr lang="cs-CZ" dirty="0" smtClean="0"/>
              <a:t>dočasný nebo pomíjivý produkt,</a:t>
            </a:r>
          </a:p>
          <a:p>
            <a:pPr lvl="0"/>
            <a:r>
              <a:rPr lang="cs-CZ" dirty="0" smtClean="0"/>
              <a:t>schopnost segmentovat zákazníky,</a:t>
            </a:r>
          </a:p>
          <a:p>
            <a:pPr lvl="0"/>
            <a:r>
              <a:rPr lang="cs-CZ" dirty="0" smtClean="0"/>
              <a:t>produkt je prodáván předem.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2298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b="1" dirty="0" smtClean="0"/>
              <a:t>Příklad: </a:t>
            </a:r>
          </a:p>
          <a:p>
            <a:pPr>
              <a:buNone/>
            </a:pPr>
            <a:r>
              <a:rPr lang="cs-CZ" b="1" dirty="0" err="1" smtClean="0"/>
              <a:t>American</a:t>
            </a:r>
            <a:r>
              <a:rPr lang="cs-CZ" b="1" dirty="0" smtClean="0"/>
              <a:t> Airlines:</a:t>
            </a:r>
          </a:p>
          <a:p>
            <a:pPr lvl="0"/>
            <a:r>
              <a:rPr lang="cs-CZ" dirty="0" smtClean="0"/>
              <a:t>systém YM s názvem DINAMO (1988) měl tři základní části:</a:t>
            </a:r>
          </a:p>
          <a:p>
            <a:pPr>
              <a:buNone/>
            </a:pPr>
            <a:r>
              <a:rPr lang="cs-CZ" dirty="0" smtClean="0"/>
              <a:t> </a:t>
            </a:r>
          </a:p>
          <a:p>
            <a:pPr>
              <a:buNone/>
            </a:pPr>
            <a:r>
              <a:rPr lang="cs-CZ" b="1" dirty="0" smtClean="0"/>
              <a:t>1. </a:t>
            </a:r>
            <a:r>
              <a:rPr lang="cs-CZ" b="1" dirty="0" err="1" smtClean="0"/>
              <a:t>Overbooking</a:t>
            </a:r>
            <a:endParaRPr lang="cs-CZ" b="1" dirty="0" smtClean="0"/>
          </a:p>
          <a:p>
            <a:r>
              <a:rPr lang="cs-CZ" dirty="0" smtClean="0"/>
              <a:t>letecké společnosti povolují svým zákazníkům zrušit dosud nezaplacenou rezervaci bez pokuty, při zaplacené letence cestující obdrží alespoň část nákladů. </a:t>
            </a:r>
          </a:p>
          <a:p>
            <a:r>
              <a:rPr lang="cs-CZ" dirty="0" smtClean="0"/>
              <a:t>50% letenek je zrušena, nebo se cestující nedostaví (no-show). </a:t>
            </a:r>
          </a:p>
          <a:p>
            <a:r>
              <a:rPr lang="cs-CZ" dirty="0" smtClean="0"/>
              <a:t>15% všech vyprodaných sedadel zůstává nevyužit,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484784"/>
            <a:ext cx="8183880" cy="5850976"/>
          </a:xfrm>
        </p:spPr>
        <p:txBody>
          <a:bodyPr/>
          <a:lstStyle/>
          <a:p>
            <a:r>
              <a:rPr lang="cs-CZ" dirty="0"/>
              <a:t>propracovaný systém stanovování úrovní rezervací vyšší než je kapacita letadel,</a:t>
            </a:r>
          </a:p>
          <a:p>
            <a:r>
              <a:rPr lang="cs-CZ" dirty="0" smtClean="0"/>
              <a:t>kompenzace </a:t>
            </a:r>
            <a:r>
              <a:rPr lang="cs-CZ" dirty="0"/>
              <a:t>rušení rezervací a no-</a:t>
            </a:r>
            <a:r>
              <a:rPr lang="cs-CZ" dirty="0" err="1"/>
              <a:t>shows</a:t>
            </a:r>
            <a:r>
              <a:rPr lang="cs-CZ" dirty="0"/>
              <a:t> – větší využití sedadel,</a:t>
            </a:r>
          </a:p>
          <a:p>
            <a:r>
              <a:rPr lang="cs-CZ" dirty="0"/>
              <a:t>v roce 1988 redukce neobsazených sedadel v letadle na 7%, v roce 1990 na 3</a:t>
            </a:r>
            <a:r>
              <a:rPr lang="cs-CZ" dirty="0" smtClean="0"/>
              <a:t>%!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7632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935056"/>
            <a:ext cx="8183880" cy="59229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 smtClean="0"/>
              <a:t>2. Alokace </a:t>
            </a:r>
            <a:r>
              <a:rPr lang="cs-CZ" b="1" dirty="0" err="1" smtClean="0"/>
              <a:t>slevněných</a:t>
            </a:r>
            <a:r>
              <a:rPr lang="cs-CZ" b="1" dirty="0" smtClean="0"/>
              <a:t> sedadel</a:t>
            </a:r>
          </a:p>
          <a:p>
            <a:pPr lvl="0"/>
            <a:r>
              <a:rPr lang="cs-CZ" dirty="0" err="1" smtClean="0"/>
              <a:t>slevněné</a:t>
            </a:r>
            <a:r>
              <a:rPr lang="cs-CZ" dirty="0" smtClean="0"/>
              <a:t> letenky od poloviny 70. let,</a:t>
            </a:r>
          </a:p>
          <a:p>
            <a:pPr lvl="0"/>
            <a:r>
              <a:rPr lang="cs-CZ" dirty="0" smtClean="0"/>
              <a:t>– více </a:t>
            </a:r>
            <a:r>
              <a:rPr lang="cs-CZ" dirty="0" err="1" smtClean="0"/>
              <a:t>spokojený</a:t>
            </a:r>
            <a:r>
              <a:rPr lang="cs-CZ" b="1" dirty="0" err="1"/>
              <a:t>poskytování</a:t>
            </a:r>
            <a:r>
              <a:rPr lang="cs-CZ" b="1" dirty="0"/>
              <a:t> rozdílné sazby rozdílným segmentům zákazníků </a:t>
            </a:r>
            <a:r>
              <a:rPr lang="cs-CZ" dirty="0" smtClean="0"/>
              <a:t>ch zákazníků a více vydělaných peněz,</a:t>
            </a:r>
          </a:p>
          <a:p>
            <a:pPr lvl="0"/>
            <a:r>
              <a:rPr lang="cs-CZ" b="1" dirty="0" smtClean="0"/>
              <a:t>doba koupě rozhoduje o ceně</a:t>
            </a:r>
            <a:r>
              <a:rPr lang="cs-CZ" dirty="0" smtClean="0"/>
              <a:t>,</a:t>
            </a:r>
          </a:p>
          <a:p>
            <a:pPr lvl="0"/>
            <a:r>
              <a:rPr lang="cs-CZ" dirty="0" smtClean="0"/>
              <a:t>proces přidělování slev upravuje dostupnou minimální cenu, založenou na průzkumu poptávky pro každý let,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0263" y="1317698"/>
            <a:ext cx="8183880" cy="4187952"/>
          </a:xfrm>
        </p:spPr>
        <p:txBody>
          <a:bodyPr/>
          <a:lstStyle/>
          <a:p>
            <a:pPr lvl="0"/>
            <a:r>
              <a:rPr lang="cs-CZ" dirty="0"/>
              <a:t>YM umožňuje daleko větší flexibilitu při nabídce určitého množství produktů k prodeji,</a:t>
            </a:r>
          </a:p>
          <a:p>
            <a:pPr lvl="0"/>
            <a:r>
              <a:rPr lang="cs-CZ" dirty="0"/>
              <a:t>schopnost </a:t>
            </a:r>
            <a:r>
              <a:rPr lang="cs-CZ" dirty="0" err="1"/>
              <a:t>American</a:t>
            </a:r>
            <a:r>
              <a:rPr lang="cs-CZ" dirty="0"/>
              <a:t> Airlines kontrolovat nabídku </a:t>
            </a:r>
            <a:r>
              <a:rPr lang="cs-CZ" dirty="0" err="1"/>
              <a:t>s</a:t>
            </a:r>
            <a:r>
              <a:rPr lang="cs-CZ" dirty="0" err="1" smtClean="0"/>
              <a:t>levněných</a:t>
            </a:r>
            <a:r>
              <a:rPr lang="cs-CZ" dirty="0" smtClean="0"/>
              <a:t> </a:t>
            </a:r>
            <a:r>
              <a:rPr lang="cs-CZ" dirty="0"/>
              <a:t>sedadel přispěla k bankrotu řady konkurenčních leteckých společností.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0246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94992"/>
          </a:xfrm>
        </p:spPr>
        <p:txBody>
          <a:bodyPr/>
          <a:lstStyle/>
          <a:p>
            <a:pPr>
              <a:buNone/>
            </a:pPr>
            <a:r>
              <a:rPr lang="cs-CZ" b="1" dirty="0" smtClean="0"/>
              <a:t>3. Řízení provozu</a:t>
            </a:r>
          </a:p>
          <a:p>
            <a:pPr lvl="0"/>
            <a:r>
              <a:rPr lang="cs-CZ" dirty="0" smtClean="0"/>
              <a:t>proces kontroly rezervací </a:t>
            </a:r>
            <a:r>
              <a:rPr lang="cs-CZ" b="1" dirty="0" smtClean="0"/>
              <a:t>v závislosti na místě odletu a místě příletu</a:t>
            </a:r>
            <a:r>
              <a:rPr lang="cs-CZ" dirty="0" smtClean="0"/>
              <a:t> u jednotlivých pasažérů (multiple-</a:t>
            </a:r>
            <a:r>
              <a:rPr lang="cs-CZ" dirty="0" err="1" smtClean="0"/>
              <a:t>flight</a:t>
            </a:r>
            <a:r>
              <a:rPr lang="cs-CZ" dirty="0" smtClean="0"/>
              <a:t> </a:t>
            </a:r>
            <a:r>
              <a:rPr lang="cs-CZ" dirty="0" err="1" smtClean="0"/>
              <a:t>connecting</a:t>
            </a:r>
            <a:r>
              <a:rPr lang="cs-CZ" dirty="0" smtClean="0"/>
              <a:t> </a:t>
            </a:r>
            <a:r>
              <a:rPr lang="cs-CZ" dirty="0" err="1" smtClean="0"/>
              <a:t>markets</a:t>
            </a:r>
            <a:r>
              <a:rPr lang="cs-CZ" dirty="0" smtClean="0"/>
              <a:t> versus single-</a:t>
            </a:r>
            <a:r>
              <a:rPr lang="cs-CZ" dirty="0" err="1" smtClean="0"/>
              <a:t>flight</a:t>
            </a:r>
            <a:r>
              <a:rPr lang="cs-CZ" dirty="0" smtClean="0"/>
              <a:t> </a:t>
            </a:r>
            <a:r>
              <a:rPr lang="cs-CZ" dirty="0" err="1" smtClean="0"/>
              <a:t>markets</a:t>
            </a:r>
            <a:r>
              <a:rPr lang="cs-CZ" dirty="0" smtClean="0"/>
              <a:t>),</a:t>
            </a:r>
          </a:p>
          <a:p>
            <a:pPr lvl="0"/>
            <a:r>
              <a:rPr lang="cs-CZ" dirty="0" smtClean="0"/>
              <a:t>kontrola prostřednictvím YM zvyšuje příjmy z přepravy pasažérů o přibližně 6 – 7% ročně!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2298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sz="3200" b="1" dirty="0" smtClean="0"/>
              <a:t>Specifické problémy hotelového YM</a:t>
            </a:r>
            <a:endParaRPr lang="cs-CZ" sz="3200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Techniky YM vyvinuté leteckými společnostmi nejsou vždy aplikovatelné v HP. </a:t>
            </a:r>
          </a:p>
          <a:p>
            <a:pPr>
              <a:buNone/>
            </a:pPr>
            <a:r>
              <a:rPr lang="cs-CZ" dirty="0" smtClean="0"/>
              <a:t>	YM systém se v hotelech musí zabývat problémem:</a:t>
            </a:r>
          </a:p>
          <a:p>
            <a:pPr lvl="0">
              <a:buNone/>
            </a:pPr>
            <a:r>
              <a:rPr lang="cs-CZ" dirty="0" smtClean="0"/>
              <a:t>1. </a:t>
            </a:r>
            <a:r>
              <a:rPr lang="cs-CZ" b="1" dirty="0" smtClean="0"/>
              <a:t>Několikadenní pobyty</a:t>
            </a:r>
          </a:p>
          <a:p>
            <a:pPr>
              <a:buNone/>
            </a:pPr>
            <a:r>
              <a:rPr lang="cs-CZ" dirty="0" smtClean="0"/>
              <a:t>– příjezd v den s nízkou poptávkou po ubytování a odjezd v době, kdy poptávka je vysoká, která sazba má být účtována? </a:t>
            </a:r>
          </a:p>
          <a:p>
            <a:pPr>
              <a:buNone/>
            </a:pPr>
            <a:r>
              <a:rPr lang="cs-CZ" dirty="0" smtClean="0"/>
              <a:t>2.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1321308"/>
            <a:ext cx="8183880" cy="4187952"/>
          </a:xfrm>
        </p:spPr>
        <p:txBody>
          <a:bodyPr/>
          <a:lstStyle/>
          <a:p>
            <a:pPr>
              <a:buNone/>
            </a:pPr>
            <a:r>
              <a:rPr lang="cs-CZ" b="1" dirty="0" smtClean="0"/>
              <a:t>2. Multiplikační </a:t>
            </a:r>
            <a:r>
              <a:rPr lang="cs-CZ" b="1" dirty="0"/>
              <a:t>efekt</a:t>
            </a:r>
          </a:p>
          <a:p>
            <a:r>
              <a:rPr lang="cs-CZ" dirty="0" smtClean="0"/>
              <a:t>nejenom </a:t>
            </a:r>
            <a:r>
              <a:rPr lang="cs-CZ" dirty="0"/>
              <a:t>pokoje se prodávají v hotelu - restauranty, konference, doplňkové služby</a:t>
            </a:r>
            <a:r>
              <a:rPr lang="cs-CZ" dirty="0" smtClean="0"/>
              <a:t>,</a:t>
            </a:r>
          </a:p>
          <a:p>
            <a:r>
              <a:rPr lang="cs-CZ" dirty="0" smtClean="0"/>
              <a:t>v</a:t>
            </a:r>
            <a:r>
              <a:rPr lang="cs-CZ" dirty="0"/>
              <a:t> případě soustředění pozornosti pouze na pokoje jako zdroje příjmu by YM ignoroval </a:t>
            </a:r>
            <a:r>
              <a:rPr lang="cs-CZ" b="1" dirty="0"/>
              <a:t>možnosti získání příjmů </a:t>
            </a:r>
            <a:r>
              <a:rPr lang="cs-CZ" dirty="0"/>
              <a:t>v ostatních částech hotelu, </a:t>
            </a:r>
            <a:r>
              <a:rPr lang="cs-CZ" b="1" dirty="0"/>
              <a:t>z ostatních služeb</a:t>
            </a:r>
            <a:r>
              <a:rPr lang="cs-CZ" dirty="0"/>
              <a:t>.</a:t>
            </a:r>
          </a:p>
          <a:p>
            <a:pPr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77126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0580" y="863008"/>
            <a:ext cx="8183880" cy="59949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 smtClean="0"/>
              <a:t>3</a:t>
            </a:r>
            <a:r>
              <a:rPr lang="cs-CZ" dirty="0" smtClean="0"/>
              <a:t>. </a:t>
            </a:r>
            <a:r>
              <a:rPr lang="cs-CZ" b="1" dirty="0" smtClean="0"/>
              <a:t>Absence zřetelné struktury sazeb</a:t>
            </a:r>
          </a:p>
          <a:p>
            <a:pPr>
              <a:buFontTx/>
              <a:buChar char="-"/>
            </a:pPr>
            <a:r>
              <a:rPr lang="cs-CZ" dirty="0" smtClean="0"/>
              <a:t>hoteliér musí mít představu o vlivu měnící se ceny na poptávku po určitém druhu pokoje, </a:t>
            </a:r>
          </a:p>
          <a:p>
            <a:pPr>
              <a:buFontTx/>
              <a:buChar char="-"/>
            </a:pPr>
            <a:r>
              <a:rPr lang="cs-CZ" dirty="0" smtClean="0"/>
              <a:t>letecké společnosti mění cenu jednoho místa několikrát denně, </a:t>
            </a:r>
          </a:p>
          <a:p>
            <a:pPr>
              <a:buFontTx/>
              <a:buChar char="-"/>
            </a:pPr>
            <a:r>
              <a:rPr lang="cs-CZ" dirty="0" smtClean="0"/>
              <a:t>vliv cen konkurence v hotelnictví – zavedení pevnější, ale různorodé sazby.</a:t>
            </a:r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291572"/>
            <a:ext cx="8183880" cy="41879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b="1" dirty="0" smtClean="0"/>
              <a:t>4. Decentralizované </a:t>
            </a:r>
            <a:r>
              <a:rPr lang="cs-CZ" b="1" dirty="0"/>
              <a:t>informace</a:t>
            </a:r>
          </a:p>
          <a:p>
            <a:pPr>
              <a:buNone/>
            </a:pPr>
            <a:r>
              <a:rPr lang="cs-CZ" dirty="0"/>
              <a:t>- aby YM fungoval – </a:t>
            </a:r>
            <a:r>
              <a:rPr lang="cs-CZ" b="1" dirty="0"/>
              <a:t>dobrý informační systém, kompatibilita </a:t>
            </a:r>
            <a:r>
              <a:rPr lang="cs-CZ" dirty="0"/>
              <a:t>s RS, integrace CRS a vlastního RS – </a:t>
            </a:r>
            <a:r>
              <a:rPr lang="cs-CZ" b="1" dirty="0"/>
              <a:t>změna ceny podle rezervací</a:t>
            </a:r>
            <a:r>
              <a:rPr lang="cs-CZ" dirty="0"/>
              <a:t>, tak se zabrání tomu, aby pokoje byly prodávány za příliš nízkou cenu, nebo že by v systému nebyla uvedena nabídka za příliš nízkou cenu, nebo že by v systému nebyla uvedena nabídka určitých typů pokojů.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4186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7910" y="980728"/>
            <a:ext cx="8183880" cy="6120680"/>
          </a:xfrm>
        </p:spPr>
        <p:txBody>
          <a:bodyPr>
            <a:normAutofit/>
          </a:bodyPr>
          <a:lstStyle/>
          <a:p>
            <a:r>
              <a:rPr lang="cs-CZ" sz="3200" b="1" dirty="0" err="1" smtClean="0">
                <a:solidFill>
                  <a:srgbClr val="FF0000"/>
                </a:solidFill>
              </a:rPr>
              <a:t>Yield</a:t>
            </a:r>
            <a:r>
              <a:rPr lang="cs-CZ" sz="3200" b="1" dirty="0" smtClean="0">
                <a:solidFill>
                  <a:srgbClr val="FF0000"/>
                </a:solidFill>
              </a:rPr>
              <a:t> management </a:t>
            </a:r>
            <a:r>
              <a:rPr lang="cs-CZ" sz="3200" b="1" dirty="0" smtClean="0"/>
              <a:t>(též výnosový management; </a:t>
            </a:r>
            <a:r>
              <a:rPr lang="cs-CZ" sz="3200" b="1" dirty="0" err="1" smtClean="0"/>
              <a:t>angl</a:t>
            </a:r>
            <a:r>
              <a:rPr lang="cs-CZ" sz="3200" b="1" dirty="0" smtClean="0"/>
              <a:t>. </a:t>
            </a:r>
            <a:r>
              <a:rPr lang="cs-CZ" sz="3200" b="1" dirty="0" err="1" smtClean="0"/>
              <a:t>Yield</a:t>
            </a:r>
            <a:r>
              <a:rPr lang="cs-CZ" sz="3200" b="1" dirty="0" smtClean="0"/>
              <a:t> management, zkratka YM) = </a:t>
            </a:r>
          </a:p>
          <a:p>
            <a:endParaRPr lang="cs-CZ" sz="3200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3200" b="1" i="1" dirty="0" smtClean="0">
                <a:solidFill>
                  <a:srgbClr val="FF0000"/>
                </a:solidFill>
              </a:rPr>
              <a:t>= marketingová strategie, zaměřená na maximalizaci zisku letecké společnosti, hotelu , půjčovny aut a dalšího subjektu, který poskytuje služby CR.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343823"/>
            <a:ext cx="8183880" cy="4187952"/>
          </a:xfrm>
        </p:spPr>
        <p:txBody>
          <a:bodyPr/>
          <a:lstStyle/>
          <a:p>
            <a:pPr lvl="0">
              <a:buNone/>
            </a:pPr>
            <a:r>
              <a:rPr lang="cs-CZ" b="1" dirty="0" smtClean="0"/>
              <a:t>5. Příjezdy </a:t>
            </a:r>
            <a:r>
              <a:rPr lang="cs-CZ" b="1" dirty="0"/>
              <a:t>a odjezdy</a:t>
            </a:r>
          </a:p>
          <a:p>
            <a:r>
              <a:rPr lang="cs-CZ" dirty="0" smtClean="0"/>
              <a:t>hoteloví </a:t>
            </a:r>
            <a:r>
              <a:rPr lang="cs-CZ" dirty="0"/>
              <a:t>hosté přijíždějí do hotelu v průběhu dne - odlety dle letového </a:t>
            </a:r>
            <a:r>
              <a:rPr lang="cs-CZ" dirty="0" smtClean="0"/>
              <a:t>řádu,</a:t>
            </a:r>
          </a:p>
          <a:p>
            <a:r>
              <a:rPr lang="cs-CZ" dirty="0" smtClean="0"/>
              <a:t>hotely </a:t>
            </a:r>
            <a:r>
              <a:rPr lang="cs-CZ" dirty="0"/>
              <a:t>musí reagovat na nerovnoměrný proces příjezdů a odjezdů.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02412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89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 smtClean="0"/>
              <a:t>Aplikace YM v hotelech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Základní statistickou položkou je výnos:</a:t>
            </a:r>
          </a:p>
          <a:p>
            <a:endParaRPr lang="cs-CZ" dirty="0" smtClean="0"/>
          </a:p>
          <a:p>
            <a:pPr>
              <a:buNone/>
            </a:pPr>
            <a:r>
              <a:rPr lang="cs-CZ" dirty="0" smtClean="0"/>
              <a:t>                </a:t>
            </a:r>
            <a:r>
              <a:rPr lang="cs-CZ" b="1" dirty="0" smtClean="0"/>
              <a:t>realizované příjmy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Výnos = ---------------------------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               potencionální příjmy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b="1" dirty="0" smtClean="0">
                <a:solidFill>
                  <a:srgbClr val="FF0000"/>
                </a:solidFill>
              </a:rPr>
              <a:t>Odpovědností managementu je zvyšovat výnos.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3276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Efektivita hotelu ve zvyšování výnosu závisí </a:t>
            </a:r>
          </a:p>
          <a:p>
            <a:pPr>
              <a:buNone/>
            </a:pPr>
            <a:r>
              <a:rPr lang="cs-CZ" dirty="0" smtClean="0"/>
              <a:t>na 4 kritických oblastech:</a:t>
            </a:r>
          </a:p>
          <a:p>
            <a:pPr>
              <a:buNone/>
            </a:pPr>
            <a:r>
              <a:rPr lang="cs-CZ" dirty="0" smtClean="0"/>
              <a:t> </a:t>
            </a:r>
          </a:p>
          <a:p>
            <a:pPr lvl="0">
              <a:buNone/>
            </a:pPr>
            <a:r>
              <a:rPr lang="cs-CZ" b="1" dirty="0" smtClean="0"/>
              <a:t>1. Předpovídání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- nejefektivnější systémy YM mají denní, spíše než sezónní orientaci, k tomu, aby efektivně napomáhalo maximalizaci výnosu, musí předpovídání poskytovat budoucí odhady poptávky pro všechny jednotlivé dny.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4786" y="1196752"/>
            <a:ext cx="8183880" cy="4187952"/>
          </a:xfrm>
        </p:spPr>
        <p:txBody>
          <a:bodyPr/>
          <a:lstStyle/>
          <a:p>
            <a:pPr lvl="0">
              <a:buNone/>
            </a:pPr>
            <a:r>
              <a:rPr lang="cs-CZ" b="1" dirty="0"/>
              <a:t>2. Systémy a procedury</a:t>
            </a:r>
            <a:endParaRPr lang="cs-CZ" dirty="0"/>
          </a:p>
          <a:p>
            <a:r>
              <a:rPr lang="cs-CZ" b="1" dirty="0"/>
              <a:t>D</a:t>
            </a:r>
            <a:r>
              <a:rPr lang="cs-CZ" b="1" dirty="0" smtClean="0"/>
              <a:t>enní </a:t>
            </a:r>
            <a:r>
              <a:rPr lang="cs-CZ" b="1" dirty="0"/>
              <a:t>předpovědi </a:t>
            </a:r>
            <a:r>
              <a:rPr lang="cs-CZ" b="1" dirty="0" smtClean="0"/>
              <a:t>poptávky</a:t>
            </a:r>
            <a:r>
              <a:rPr lang="cs-CZ" dirty="0" smtClean="0"/>
              <a:t>, </a:t>
            </a:r>
            <a:r>
              <a:rPr lang="cs-CZ" dirty="0"/>
              <a:t>nehledě na </a:t>
            </a:r>
            <a:r>
              <a:rPr lang="cs-CZ" dirty="0" smtClean="0"/>
              <a:t>svou přesnost, </a:t>
            </a:r>
            <a:r>
              <a:rPr lang="cs-CZ" b="1" dirty="0"/>
              <a:t>nejsou dostatečné pro zvyšování výnosu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smtClean="0"/>
              <a:t>Musí </a:t>
            </a:r>
            <a:r>
              <a:rPr lang="cs-CZ" dirty="0"/>
              <a:t>zde existovat politiky, </a:t>
            </a:r>
            <a:r>
              <a:rPr lang="cs-CZ" b="1" dirty="0"/>
              <a:t>procedury a trénovaný personál,</a:t>
            </a:r>
            <a:r>
              <a:rPr lang="cs-CZ" dirty="0"/>
              <a:t> který využije výhod předpovědi a bude jednat takovým způsobem, aby se příjmy zvyšovaly.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67154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124744"/>
            <a:ext cx="8183880" cy="6327648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cs-CZ" b="1" dirty="0" smtClean="0"/>
              <a:t>3. Strategie a taktiky</a:t>
            </a:r>
            <a:endParaRPr lang="cs-CZ" dirty="0" smtClean="0"/>
          </a:p>
          <a:p>
            <a:r>
              <a:rPr lang="cs-CZ" dirty="0"/>
              <a:t>N</a:t>
            </a:r>
            <a:r>
              <a:rPr lang="cs-CZ" dirty="0" smtClean="0"/>
              <a:t>eodmyslitelnou součástí YM je </a:t>
            </a:r>
            <a:r>
              <a:rPr lang="cs-CZ" b="1" dirty="0" smtClean="0"/>
              <a:t>plánovací proces</a:t>
            </a:r>
            <a:r>
              <a:rPr lang="cs-CZ" dirty="0" smtClean="0"/>
              <a:t>, jsou pokládány otázky typu „Jaký by měl být náš obchodní mix, chceme-li maximalizovat výnos?“</a:t>
            </a:r>
          </a:p>
          <a:p>
            <a:r>
              <a:rPr lang="cs-CZ" dirty="0" smtClean="0"/>
              <a:t>Je také žádoucí, aby hotel využil každé situace, která na trhu vznikne, což předpokládá existenci dobře vytvořených plánů a možných taktik.</a:t>
            </a:r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3265" y="1196752"/>
            <a:ext cx="8183880" cy="4187952"/>
          </a:xfrm>
        </p:spPr>
        <p:txBody>
          <a:bodyPr/>
          <a:lstStyle/>
          <a:p>
            <a:pPr lvl="0">
              <a:buNone/>
            </a:pPr>
            <a:r>
              <a:rPr lang="cs-CZ" b="1" dirty="0"/>
              <a:t>4. Systém zpětné kontroly</a:t>
            </a:r>
            <a:endParaRPr lang="cs-CZ" dirty="0"/>
          </a:p>
          <a:p>
            <a:r>
              <a:rPr lang="cs-CZ" dirty="0"/>
              <a:t>J</a:t>
            </a:r>
            <a:r>
              <a:rPr lang="cs-CZ" dirty="0" smtClean="0"/>
              <a:t>e </a:t>
            </a:r>
            <a:r>
              <a:rPr lang="cs-CZ" dirty="0"/>
              <a:t>nezbytný pro posouzení účinnosti jednotlivých předpovědí, dopadu taktik a výkonu jednotlivců a celých oddělení v jejich snaze zlepšit výnos hotelu.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45230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4624" y="1412776"/>
            <a:ext cx="8183880" cy="5922984"/>
          </a:xfrm>
        </p:spPr>
        <p:txBody>
          <a:bodyPr>
            <a:normAutofit/>
          </a:bodyPr>
          <a:lstStyle/>
          <a:p>
            <a:r>
              <a:rPr lang="cs-CZ" sz="3200" dirty="0" smtClean="0"/>
              <a:t>YM představuje elementární základnu pro soustředění snah celé organizace,</a:t>
            </a:r>
          </a:p>
          <a:p>
            <a:r>
              <a:rPr lang="cs-CZ" sz="3200" dirty="0" smtClean="0"/>
              <a:t>nelze na něj hledět jako na způsob, jak zmátnout zákazníky a naúčtovat jim vyšší ceny. </a:t>
            </a:r>
          </a:p>
          <a:p>
            <a:pPr marL="0" indent="0"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1353312"/>
            <a:ext cx="8183880" cy="5504688"/>
          </a:xfrm>
        </p:spPr>
        <p:txBody>
          <a:bodyPr>
            <a:normAutofit/>
          </a:bodyPr>
          <a:lstStyle/>
          <a:p>
            <a:r>
              <a:rPr lang="cs-CZ" sz="3200" dirty="0"/>
              <a:t>Je to proces, který může zvýšit dosahované příjmy a umožnit, </a:t>
            </a:r>
            <a:r>
              <a:rPr lang="cs-CZ" sz="3200" b="1" dirty="0"/>
              <a:t>aby se zákazníkovi dostalo takového produktu, který lépe splní jeho očekávání. </a:t>
            </a:r>
          </a:p>
          <a:p>
            <a:r>
              <a:rPr lang="cs-CZ" sz="3200" dirty="0"/>
              <a:t>Jak dobře YM pracuje, závisí na tom, jak dobře je program vytvořen a implementován</a:t>
            </a:r>
            <a:r>
              <a:rPr lang="cs-CZ" sz="3200" dirty="0" smtClean="0"/>
              <a:t>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3463762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err="1"/>
              <a:t>Up­selling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56228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001" y="1456118"/>
            <a:ext cx="6447501" cy="4544632"/>
          </a:xfrm>
        </p:spPr>
        <p:txBody>
          <a:bodyPr>
            <a:normAutofit lnSpcReduction="10000"/>
          </a:bodyPr>
          <a:lstStyle/>
          <a:p>
            <a:r>
              <a:rPr lang="cs-CZ" sz="2100" b="1" dirty="0"/>
              <a:t>Pobídkový prodej</a:t>
            </a:r>
            <a:r>
              <a:rPr lang="cs-CZ" sz="2100" dirty="0"/>
              <a:t> je oblast, která obsahuje celou řadu pobídkových technik motivujících k nákupu. </a:t>
            </a:r>
            <a:endParaRPr lang="cs-CZ" sz="2100" dirty="0"/>
          </a:p>
          <a:p>
            <a:r>
              <a:rPr lang="cs-CZ" sz="2100" b="1" dirty="0"/>
              <a:t>Je </a:t>
            </a:r>
            <a:r>
              <a:rPr lang="cs-CZ" sz="2100" b="1" dirty="0"/>
              <a:t>to cílený systémový prodej, úzce zaměřený na potřeby zákazníka. </a:t>
            </a:r>
            <a:endParaRPr lang="cs-CZ" sz="2100" b="1" dirty="0"/>
          </a:p>
          <a:p>
            <a:r>
              <a:rPr lang="cs-CZ" sz="2100" b="1" dirty="0"/>
              <a:t>Základem </a:t>
            </a:r>
            <a:r>
              <a:rPr lang="cs-CZ" sz="2100" b="1" dirty="0"/>
              <a:t>je, že cílená systematická nabídka </a:t>
            </a:r>
            <a:r>
              <a:rPr lang="cs-CZ" sz="2100" dirty="0"/>
              <a:t>by měla být součástí každodenní praxe recepčních. Je to jedna z cest, jak navýšit tržby a zvýšit jejich kvalitu</a:t>
            </a:r>
            <a:r>
              <a:rPr lang="cs-CZ" sz="2100" dirty="0"/>
              <a:t>.</a:t>
            </a:r>
            <a:endParaRPr lang="cs-CZ" sz="2100" dirty="0"/>
          </a:p>
          <a:p>
            <a:r>
              <a:rPr lang="cs-CZ" sz="2100" dirty="0" err="1"/>
              <a:t>Up­selling</a:t>
            </a:r>
            <a:r>
              <a:rPr lang="cs-CZ" sz="2100" dirty="0"/>
              <a:t> přináší hotelu navýšení tržeb </a:t>
            </a:r>
            <a:r>
              <a:rPr lang="cs-CZ" sz="2100" b="1" dirty="0"/>
              <a:t>aktivním prodejem</a:t>
            </a:r>
            <a:r>
              <a:rPr lang="cs-CZ" sz="2100" dirty="0"/>
              <a:t> všech nabízených služeb všemi pracovníky, vede ke zvyšování kvality služeb a zvyšování spokojenosti hosta.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474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04688"/>
          </a:xfrm>
        </p:spPr>
        <p:txBody>
          <a:bodyPr>
            <a:normAutofit/>
          </a:bodyPr>
          <a:lstStyle/>
          <a:p>
            <a:r>
              <a:rPr lang="cs-CZ" b="1" i="1" dirty="0"/>
              <a:t>Nástroji </a:t>
            </a:r>
            <a:r>
              <a:rPr lang="cs-CZ" b="1" i="1" dirty="0" err="1"/>
              <a:t>Yield</a:t>
            </a:r>
            <a:r>
              <a:rPr lang="cs-CZ" b="1" i="1" dirty="0"/>
              <a:t> managementu jsou zejména </a:t>
            </a:r>
            <a:r>
              <a:rPr lang="cs-CZ" b="1" i="1" dirty="0">
                <a:solidFill>
                  <a:srgbClr val="FF0000"/>
                </a:solidFill>
              </a:rPr>
              <a:t>segmentace zákazníků </a:t>
            </a:r>
            <a:r>
              <a:rPr lang="cs-CZ" b="1" i="1" dirty="0"/>
              <a:t>podle jejich potřeb, ekonomicky motivovaného jednání a jejich segmentace v čase, prodej stejných nebo jen mírně se lišících služeb různým zákazníkům za různou cenu, predikce toku rezervací a storen  služeb a využívání </a:t>
            </a:r>
            <a:r>
              <a:rPr lang="cs-CZ" b="1" i="1" dirty="0" err="1"/>
              <a:t>přeobsazenosti</a:t>
            </a:r>
            <a:r>
              <a:rPr lang="cs-CZ" b="1" i="1" dirty="0"/>
              <a:t>, resp. manipulace s cenou a počtem rezervovaných míst v čase.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61539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76990" y="1778090"/>
            <a:ext cx="3214670" cy="9906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/>
              <a:t>Jeho cílem je </a:t>
            </a:r>
            <a:r>
              <a:rPr lang="cs-CZ" sz="1800" b="1" dirty="0"/>
              <a:t>na základě znalostí produktu a poznání potřeb zákazníka</a:t>
            </a:r>
            <a:r>
              <a:rPr lang="cs-CZ" sz="1800" dirty="0"/>
              <a:t> aktivně nabízet a prodávat další služby a produkty, čímž </a:t>
            </a:r>
            <a:r>
              <a:rPr lang="cs-CZ" sz="1800" b="1" dirty="0"/>
              <a:t>dochází ke zvýšení tržeb</a:t>
            </a:r>
            <a:r>
              <a:rPr lang="cs-CZ" sz="1800" dirty="0"/>
              <a:t>. </a:t>
            </a:r>
            <a:endParaRPr lang="cs-CZ" sz="1800" dirty="0"/>
          </a:p>
          <a:p>
            <a:r>
              <a:rPr lang="cs-CZ" sz="1800" dirty="0"/>
              <a:t>Z</a:t>
            </a:r>
            <a:r>
              <a:rPr lang="cs-CZ" sz="1800" dirty="0"/>
              <a:t> pohledu hosta je oceněno, že se personál zajímá o jeho potřeby tím, že se mu snaží přiblížit další služby hotelu a současně nabídnout výhodný nákup.</a:t>
            </a:r>
          </a:p>
          <a:p>
            <a:r>
              <a:rPr lang="cs-CZ" sz="1800" dirty="0"/>
              <a:t>Aby byla nabídka úspěšná, musí být vytvořen systém a určeny metody pro zjištění potřeb hosta, okamžité „ušití“ nabídky na míru a aktivního nabídnutí výhod, které služba hostovi přinese.</a:t>
            </a:r>
          </a:p>
          <a:p>
            <a:endParaRPr lang="cs-CZ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927279" y="1353841"/>
            <a:ext cx="455912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sz="1350"/>
          </a:p>
        </p:txBody>
      </p:sp>
      <p:sp>
        <p:nvSpPr>
          <p:cNvPr id="5" name="Rámec57"/>
          <p:cNvSpPr txBox="1">
            <a:spLocks/>
          </p:cNvSpPr>
          <p:nvPr/>
        </p:nvSpPr>
        <p:spPr bwMode="auto">
          <a:xfrm>
            <a:off x="-910204" y="1663790"/>
            <a:ext cx="134162" cy="269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cs-CZ" sz="135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27279" y="1115650"/>
            <a:ext cx="4559121" cy="1177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indent="134541" algn="just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b="1" i="1" dirty="0" err="1">
                <a:solidFill>
                  <a:srgbClr val="4F81BD"/>
                </a:solidFill>
                <a:latin typeface="Times New Roman" panose="02020603050405020304" pitchFamily="18" charset="0"/>
                <a:ea typeface="Andale Sans UI" charset="0"/>
                <a:cs typeface="Times New Roman" panose="02020603050405020304" pitchFamily="18" charset="0"/>
              </a:rPr>
              <a:t>Up­selling</a:t>
            </a:r>
            <a:r>
              <a:rPr lang="cs-CZ" altLang="cs-CZ" b="1" i="1" dirty="0">
                <a:solidFill>
                  <a:srgbClr val="4F81BD"/>
                </a:solidFill>
                <a:latin typeface="Times New Roman" panose="02020603050405020304" pitchFamily="18" charset="0"/>
                <a:ea typeface="Andale Sans UI" charset="0"/>
                <a:cs typeface="Times New Roman" panose="02020603050405020304" pitchFamily="18" charset="0"/>
              </a:rPr>
              <a:t> pro ubytovací úsek je program vytvořený za účelem maximalizace (navýšení) tržeb prostřednictvím prodeje nad běžný rámec.</a:t>
            </a:r>
            <a:endParaRPr lang="cs-CZ" altLang="cs-CZ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9192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Na začátku je důležité určit několik oblastí: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sz="2700" dirty="0"/>
              <a:t>Kdo je náš cílový zákazník,</a:t>
            </a:r>
          </a:p>
          <a:p>
            <a:pPr lvl="0"/>
            <a:r>
              <a:rPr lang="cs-CZ" sz="2700" dirty="0"/>
              <a:t>jak zjistíme jeho potřeby,</a:t>
            </a:r>
          </a:p>
          <a:p>
            <a:pPr lvl="0"/>
            <a:r>
              <a:rPr lang="cs-CZ" sz="2700" dirty="0"/>
              <a:t>jak nejlépe připravit nabídku a prodat.</a:t>
            </a:r>
          </a:p>
          <a:p>
            <a:endParaRPr lang="cs-CZ" sz="2700" dirty="0"/>
          </a:p>
        </p:txBody>
      </p:sp>
    </p:spTree>
    <p:extLst>
      <p:ext uri="{BB962C8B-B14F-4D97-AF65-F5344CB8AC3E}">
        <p14:creationId xmlns:p14="http://schemas.microsoft.com/office/powerpoint/2010/main" val="24796166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001" y="1917461"/>
            <a:ext cx="6447501" cy="2910580"/>
          </a:xfrm>
        </p:spPr>
        <p:txBody>
          <a:bodyPr>
            <a:noAutofit/>
          </a:bodyPr>
          <a:lstStyle/>
          <a:p>
            <a:r>
              <a:rPr lang="cs-CZ" sz="1800" dirty="0"/>
              <a:t>Cílovým zákazníkem pro </a:t>
            </a:r>
            <a:r>
              <a:rPr lang="cs-CZ" sz="1800" dirty="0" err="1"/>
              <a:t>Up­selling</a:t>
            </a:r>
            <a:r>
              <a:rPr lang="cs-CZ" sz="1800" dirty="0"/>
              <a:t> je individuální klient nebo skupinka individuálních klientů, kteří cestují za účelem obchodu, nebo jako turisté. </a:t>
            </a:r>
            <a:endParaRPr lang="cs-CZ" sz="1800" dirty="0"/>
          </a:p>
          <a:p>
            <a:r>
              <a:rPr lang="cs-CZ" sz="1800" dirty="0"/>
              <a:t>Podstatným </a:t>
            </a:r>
            <a:r>
              <a:rPr lang="cs-CZ" sz="1800" dirty="0"/>
              <a:t>faktorem je, že za služby platí sami a nejsou součástí organizované skupiny. </a:t>
            </a:r>
            <a:endParaRPr lang="cs-CZ" sz="1800" dirty="0"/>
          </a:p>
          <a:p>
            <a:r>
              <a:rPr lang="cs-CZ" sz="1800" dirty="0"/>
              <a:t>Tento </a:t>
            </a:r>
            <a:r>
              <a:rPr lang="cs-CZ" sz="1800" dirty="0"/>
              <a:t>segment hostů je možné s nabídkou nejlépe oslovit, samostatně se rozhodují a většinou jsou to poměrně zkušení turisté</a:t>
            </a:r>
            <a:r>
              <a:rPr lang="cs-CZ" sz="1800" b="1" dirty="0"/>
              <a:t>. </a:t>
            </a:r>
            <a:endParaRPr lang="cs-CZ" sz="1800" b="1" dirty="0"/>
          </a:p>
          <a:p>
            <a:r>
              <a:rPr lang="cs-CZ" sz="1800" b="1" dirty="0"/>
              <a:t>U</a:t>
            </a:r>
            <a:r>
              <a:rPr lang="cs-CZ" sz="1800" b="1" dirty="0"/>
              <a:t> skupin a kongresů bývá </a:t>
            </a:r>
            <a:r>
              <a:rPr lang="cs-CZ" sz="1800" b="1" dirty="0" err="1"/>
              <a:t>Up­selling</a:t>
            </a:r>
            <a:r>
              <a:rPr lang="cs-CZ" sz="1800" b="1" dirty="0"/>
              <a:t> </a:t>
            </a:r>
            <a:r>
              <a:rPr lang="cs-CZ" sz="1800" dirty="0"/>
              <a:t>při příjezdu</a:t>
            </a:r>
            <a:r>
              <a:rPr lang="cs-CZ" sz="1800" b="1" dirty="0"/>
              <a:t> složitější</a:t>
            </a:r>
            <a:r>
              <a:rPr lang="cs-CZ" sz="1800" dirty="0"/>
              <a:t> v tom, že aranžmá těchto skupin je většinou předem připraveno a program se podřizuje předem domluvenému pevnému časovému harmonogramu</a:t>
            </a:r>
          </a:p>
        </p:txBody>
      </p:sp>
    </p:spTree>
    <p:extLst>
      <p:ext uri="{BB962C8B-B14F-4D97-AF65-F5344CB8AC3E}">
        <p14:creationId xmlns:p14="http://schemas.microsoft.com/office/powerpoint/2010/main" val="13056464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001" y="1053653"/>
            <a:ext cx="6447501" cy="4686299"/>
          </a:xfrm>
        </p:spPr>
        <p:txBody>
          <a:bodyPr>
            <a:normAutofit fontScale="92500" lnSpcReduction="10000"/>
          </a:bodyPr>
          <a:lstStyle/>
          <a:p>
            <a:r>
              <a:rPr lang="cs-CZ" sz="1800" dirty="0"/>
              <a:t>K určení potřeby zákazníka </a:t>
            </a:r>
            <a:r>
              <a:rPr lang="cs-CZ" sz="1800" b="1" dirty="0"/>
              <a:t>je nutné pochopit, jak lidé o svých nákupech rozhodují</a:t>
            </a:r>
            <a:r>
              <a:rPr lang="cs-CZ" sz="1800" dirty="0"/>
              <a:t>. </a:t>
            </a:r>
            <a:endParaRPr lang="cs-CZ" sz="1800" dirty="0"/>
          </a:p>
          <a:p>
            <a:r>
              <a:rPr lang="cs-CZ" sz="1800" dirty="0"/>
              <a:t>Při </a:t>
            </a:r>
            <a:r>
              <a:rPr lang="cs-CZ" sz="1800" dirty="0"/>
              <a:t>rozhodování každého člověka o tom, co, kdy a za kolik nakoupí, hraje roli osobnost nakupujícího, vzdělání a zkušenosti, účel nákupu, jeho potřeby, osobní preference = nákupní chování hosta. </a:t>
            </a:r>
            <a:endParaRPr lang="cs-CZ" sz="1800" dirty="0"/>
          </a:p>
          <a:p>
            <a:r>
              <a:rPr lang="cs-CZ" sz="1800" dirty="0"/>
              <a:t>Motivačními </a:t>
            </a:r>
            <a:r>
              <a:rPr lang="cs-CZ" sz="1800" dirty="0"/>
              <a:t>faktory jsou nejčastěji kvalita, cena, čas.</a:t>
            </a:r>
          </a:p>
          <a:p>
            <a:r>
              <a:rPr lang="cs-CZ" sz="1800" b="1" dirty="0"/>
              <a:t>Zákazník orientovaný na cenu </a:t>
            </a:r>
            <a:r>
              <a:rPr lang="cs-CZ" sz="1800" dirty="0"/>
              <a:t>nevyžaduje vždy tu nejvyšší kvalitu a luxus, ale spotřebně vyhovující služby za co nejnižší cenu.</a:t>
            </a:r>
          </a:p>
          <a:p>
            <a:r>
              <a:rPr lang="cs-CZ" sz="1800" b="1" dirty="0"/>
              <a:t>Faktor času </a:t>
            </a:r>
            <a:r>
              <a:rPr lang="cs-CZ" sz="1800" dirty="0"/>
              <a:t>– tito klienti ocení služby, které jim ušetří čas (mohou vést svá obchodní jednání v hotelu, vytvořit si zde dočasnou kancelář, pracovní obědy apod.), může hrát roli při rozhodování hosta již na počátku procesu nabídky obchodu (rezervace služeb přes internet – nízké náklady spojené s vlastním procesem prodeje a vysoká flexibilita).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67692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Základní zásady, které jsou důležité pro úspěch při pobídkovém prodeji: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001" y="2305050"/>
            <a:ext cx="6447501" cy="3584620"/>
          </a:xfrm>
        </p:spPr>
        <p:txBody>
          <a:bodyPr>
            <a:normAutofit/>
          </a:bodyPr>
          <a:lstStyle/>
          <a:p>
            <a:pPr lvl="0"/>
            <a:r>
              <a:rPr lang="cs-CZ" sz="1800" b="1" dirty="0"/>
              <a:t>Znalost produktu</a:t>
            </a:r>
            <a:r>
              <a:rPr lang="cs-CZ" sz="1800" dirty="0"/>
              <a:t> – prodejce musí perfektně znát svůj produkt a také produkt konkurence.</a:t>
            </a:r>
          </a:p>
          <a:p>
            <a:pPr lvl="0"/>
            <a:r>
              <a:rPr lang="cs-CZ" sz="1800" b="1" dirty="0"/>
              <a:t>Motivace prodejce</a:t>
            </a:r>
            <a:r>
              <a:rPr lang="cs-CZ" sz="1800" dirty="0"/>
              <a:t> je nejdůležitějším předpokladem úspěchu. </a:t>
            </a:r>
            <a:endParaRPr lang="cs-CZ" sz="1800" dirty="0"/>
          </a:p>
          <a:p>
            <a:pPr lvl="0"/>
            <a:r>
              <a:rPr lang="cs-CZ" sz="1800" dirty="0"/>
              <a:t>Zákazník </a:t>
            </a:r>
            <a:r>
              <a:rPr lang="cs-CZ" sz="1800" dirty="0"/>
              <a:t>okamžitě pozná, zda je prodejce zároveň nadšencem, který je přesvědčen, že nabízený produkt je kvalitní a na trhu tím nejlepším, co může nabídnout. </a:t>
            </a:r>
            <a:endParaRPr lang="cs-CZ" sz="1800" dirty="0"/>
          </a:p>
          <a:p>
            <a:pPr lvl="0"/>
            <a:r>
              <a:rPr lang="cs-CZ" sz="1800" dirty="0"/>
              <a:t>Každý </a:t>
            </a:r>
            <a:r>
              <a:rPr lang="cs-CZ" sz="1800" dirty="0"/>
              <a:t>zaměstnanec, který je v kontaktu s hostem je potencionální člen obchodního týmu. </a:t>
            </a:r>
            <a:endParaRPr lang="cs-CZ" sz="1800" dirty="0"/>
          </a:p>
          <a:p>
            <a:pPr lvl="0"/>
            <a:r>
              <a:rPr lang="cs-CZ" sz="1800" dirty="0"/>
              <a:t>V</a:t>
            </a:r>
            <a:r>
              <a:rPr lang="cs-CZ" sz="1800" dirty="0"/>
              <a:t> některých zařízeních je zaměstnanec na tomto prodeji přímo finančně zainteresován</a:t>
            </a:r>
            <a:r>
              <a:rPr lang="cs-CZ" sz="1800" dirty="0"/>
              <a:t>.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2006880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001" y="1314451"/>
            <a:ext cx="6447501" cy="4073822"/>
          </a:xfrm>
        </p:spPr>
        <p:txBody>
          <a:bodyPr>
            <a:normAutofit/>
          </a:bodyPr>
          <a:lstStyle/>
          <a:p>
            <a:pPr lvl="0"/>
            <a:r>
              <a:rPr lang="cs-CZ" sz="1800" b="1" dirty="0"/>
              <a:t>Výhoda pro zákazníka</a:t>
            </a:r>
            <a:r>
              <a:rPr lang="cs-CZ" sz="1800" dirty="0"/>
              <a:t>. Zákazník se zajímá o to, jakou výhodu mu vlastnosti produktu při užívání přinesou. </a:t>
            </a:r>
            <a:endParaRPr lang="cs-CZ" sz="1800" dirty="0"/>
          </a:p>
          <a:p>
            <a:pPr lvl="0"/>
            <a:r>
              <a:rPr lang="cs-CZ" sz="1800" dirty="0"/>
              <a:t>Proto </a:t>
            </a:r>
            <a:r>
              <a:rPr lang="cs-CZ" sz="1800" dirty="0"/>
              <a:t>je důležité při nabídce nenabízet a nepopisovat pouze vlastnosti, ale na základě otázkami zjištěných preferencí prodat zákazníkovi výhody.</a:t>
            </a:r>
          </a:p>
          <a:p>
            <a:pPr lvl="0"/>
            <a:r>
              <a:rPr lang="cs-CZ" sz="1800" dirty="0"/>
              <a:t>Vhodné uzavření obchodu</a:t>
            </a:r>
            <a:r>
              <a:rPr lang="cs-CZ" sz="1800" i="1" dirty="0"/>
              <a:t> </a:t>
            </a:r>
            <a:r>
              <a:rPr lang="cs-CZ" sz="1800" dirty="0"/>
              <a:t>je závěrečnou fází, kdy je již zákazník takřka rozhodnut obchod uzavřít a je třeba přijít s </a:t>
            </a:r>
            <a:r>
              <a:rPr lang="cs-CZ" sz="1800" b="1" dirty="0"/>
              <a:t>posledním impulsem</a:t>
            </a:r>
            <a:r>
              <a:rPr lang="cs-CZ" sz="1800" dirty="0"/>
              <a:t> a obchod potvrdit (například uzavření obchodu rekapitulací, kdy prodávající zopakuje, co vše hostovi zajistí a za jakou cenu, následně se zeptá hosta, zda je to takto v pořádku, upřesní způsob platby apod.).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536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1628800"/>
            <a:ext cx="8183880" cy="6408712"/>
          </a:xfrm>
        </p:spPr>
        <p:txBody>
          <a:bodyPr>
            <a:normAutofit/>
          </a:bodyPr>
          <a:lstStyle/>
          <a:p>
            <a:r>
              <a:rPr lang="cs-CZ" b="1" i="1" dirty="0" smtClean="0"/>
              <a:t>dlouhodobém sběru, </a:t>
            </a:r>
          </a:p>
          <a:p>
            <a:r>
              <a:rPr lang="cs-CZ" b="1" i="1" dirty="0" smtClean="0"/>
              <a:t>analýze </a:t>
            </a:r>
          </a:p>
          <a:p>
            <a:r>
              <a:rPr lang="cs-CZ" b="1" i="1" dirty="0" smtClean="0"/>
              <a:t>a dynamickém hodnocení velkého množství dat o chování zákazníků, obsazenosti, </a:t>
            </a:r>
          </a:p>
          <a:p>
            <a:r>
              <a:rPr lang="cs-CZ" b="1" i="1" dirty="0" smtClean="0"/>
              <a:t>závislosti na sezóně, </a:t>
            </a:r>
          </a:p>
          <a:p>
            <a:r>
              <a:rPr lang="cs-CZ" b="1" i="1" dirty="0" smtClean="0"/>
              <a:t>cenových relacích, </a:t>
            </a:r>
          </a:p>
          <a:p>
            <a:r>
              <a:rPr lang="cs-CZ" b="1" i="1" dirty="0" smtClean="0"/>
              <a:t>akcích významných pro cestovní ruch. 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611560" y="674693"/>
            <a:ext cx="73448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i="1" dirty="0"/>
              <a:t>Úspěšný </a:t>
            </a:r>
            <a:r>
              <a:rPr lang="cs-CZ" sz="2800" b="1" i="1" dirty="0" err="1"/>
              <a:t>Yield</a:t>
            </a:r>
            <a:r>
              <a:rPr lang="cs-CZ" sz="2800" b="1" i="1" dirty="0"/>
              <a:t> Management je založen na: </a:t>
            </a:r>
            <a:endParaRPr lang="cs-CZ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1052736"/>
            <a:ext cx="8183880" cy="5994992"/>
          </a:xfrm>
        </p:spPr>
        <p:txBody>
          <a:bodyPr>
            <a:normAutofit/>
          </a:bodyPr>
          <a:lstStyle/>
          <a:p>
            <a:r>
              <a:rPr lang="cs-CZ" b="1" i="1" dirty="0"/>
              <a:t>Jednání zákazníků je předpovídáno (predikováno) na základě modelů podložených statistickými údaji a jejich korelací s aktuálními vlivy (jednání zákazníků v minulosti, vliv změny ceny vlastních služeb nebo ceny služeb konkurence na prodej, vliv sezónnosti, vliv významných událostí na prodej). </a:t>
            </a:r>
          </a:p>
        </p:txBody>
      </p:sp>
    </p:spTree>
    <p:extLst>
      <p:ext uri="{BB962C8B-B14F-4D97-AF65-F5344CB8AC3E}">
        <p14:creationId xmlns:p14="http://schemas.microsoft.com/office/powerpoint/2010/main" val="4230363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988840"/>
            <a:ext cx="8183880" cy="4187952"/>
          </a:xfrm>
        </p:spPr>
        <p:txBody>
          <a:bodyPr/>
          <a:lstStyle/>
          <a:p>
            <a:r>
              <a:rPr lang="cs-CZ" b="1" i="1" dirty="0"/>
              <a:t>Ekonomicky je využití </a:t>
            </a:r>
            <a:r>
              <a:rPr lang="cs-CZ" b="1" i="1" dirty="0" err="1"/>
              <a:t>Yield</a:t>
            </a:r>
            <a:r>
              <a:rPr lang="cs-CZ" b="1" i="1" dirty="0"/>
              <a:t> managementu podmíněno vysokými fixními náklady a v poměru k nim nízkými variabilními náklady. 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6574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188640"/>
            <a:ext cx="8183880" cy="6327648"/>
          </a:xfrm>
        </p:spPr>
        <p:txBody>
          <a:bodyPr>
            <a:normAutofit/>
          </a:bodyPr>
          <a:lstStyle/>
          <a:p>
            <a:pPr lvl="0"/>
            <a:r>
              <a:rPr lang="cs-CZ" b="1" dirty="0" smtClean="0"/>
              <a:t>Místo vzniku </a:t>
            </a:r>
            <a:r>
              <a:rPr lang="cs-CZ" dirty="0" smtClean="0"/>
              <a:t>– americký letecký průmysl,</a:t>
            </a:r>
          </a:p>
          <a:p>
            <a:pPr lvl="0"/>
            <a:r>
              <a:rPr lang="cs-CZ" b="1" dirty="0" smtClean="0"/>
              <a:t>v důsledku deregulace letecké přepravy </a:t>
            </a:r>
            <a:r>
              <a:rPr lang="cs-CZ" dirty="0" smtClean="0"/>
              <a:t>koncem 70. let v USA zvýšením konkurence, potřebou leteckých společností využívat svá letadla co nejefektivněji - </a:t>
            </a:r>
            <a:r>
              <a:rPr lang="cs-CZ" dirty="0" err="1" smtClean="0"/>
              <a:t>Yield</a:t>
            </a:r>
            <a:r>
              <a:rPr lang="cs-CZ" dirty="0" smtClean="0"/>
              <a:t> management byl jednou z metod, která byla vyvinuta s cílem zvýšit konkurenční výhody společnosti a tím zvýšit její příjem,</a:t>
            </a:r>
          </a:p>
          <a:p>
            <a:pPr lvl="0"/>
            <a:r>
              <a:rPr lang="cs-CZ" dirty="0" smtClean="0"/>
              <a:t>později i železniční společnosti, organizátoři okružních plaveb po moři, touroperátoři, hotely, </a:t>
            </a:r>
            <a:r>
              <a:rPr lang="cs-CZ" dirty="0" err="1" smtClean="0"/>
              <a:t>autopůjčovny</a:t>
            </a:r>
            <a:r>
              <a:rPr lang="cs-CZ" dirty="0" smtClean="0"/>
              <a:t>, reklamní agentury a také výrobní závody.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1318" y="1124744"/>
            <a:ext cx="8183880" cy="59229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 smtClean="0"/>
              <a:t>Definice:</a:t>
            </a:r>
          </a:p>
          <a:p>
            <a:pPr lvl="0"/>
            <a:r>
              <a:rPr lang="cs-CZ" dirty="0" err="1" smtClean="0">
                <a:solidFill>
                  <a:srgbClr val="FF0000"/>
                </a:solidFill>
              </a:rPr>
              <a:t>Yield</a:t>
            </a:r>
            <a:r>
              <a:rPr lang="cs-CZ" dirty="0" smtClean="0">
                <a:solidFill>
                  <a:srgbClr val="FF0000"/>
                </a:solidFill>
              </a:rPr>
              <a:t> management je soubor technik, které s cílem dosáhnout maximálních výnosů kolektivně určují, kterou rezervaci přijmout a kterou odmítnout.</a:t>
            </a:r>
          </a:p>
          <a:p>
            <a:pPr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pPr lvl="0"/>
            <a:r>
              <a:rPr lang="cs-CZ" dirty="0" err="1" smtClean="0">
                <a:solidFill>
                  <a:srgbClr val="FF0000"/>
                </a:solidFill>
              </a:rPr>
              <a:t>Yield</a:t>
            </a:r>
            <a:r>
              <a:rPr lang="cs-CZ" dirty="0" smtClean="0">
                <a:solidFill>
                  <a:srgbClr val="FF0000"/>
                </a:solidFill>
              </a:rPr>
              <a:t> management je prodej správných sedadel správným zákazníkům za správnou cenu.</a:t>
            </a:r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50976"/>
          </a:xfrm>
        </p:spPr>
        <p:txBody>
          <a:bodyPr>
            <a:normAutofit/>
          </a:bodyPr>
          <a:lstStyle/>
          <a:p>
            <a:pPr lvl="0"/>
            <a:r>
              <a:rPr lang="cs-CZ" dirty="0" err="1"/>
              <a:t>Yield</a:t>
            </a:r>
            <a:r>
              <a:rPr lang="cs-CZ" dirty="0"/>
              <a:t> management je kontrola a management veškerých rezervací takovým způsobem, který zvyšuje /a pokud možno </a:t>
            </a:r>
            <a:r>
              <a:rPr lang="cs-CZ" dirty="0" smtClean="0"/>
              <a:t>maximalizuje/ </a:t>
            </a:r>
            <a:r>
              <a:rPr lang="cs-CZ" dirty="0"/>
              <a:t>ziskovost společnosti při daných letových řádech a cenové struktuře.</a:t>
            </a:r>
          </a:p>
          <a:p>
            <a:pPr>
              <a:buNone/>
            </a:pPr>
            <a:endParaRPr lang="cs-CZ" dirty="0"/>
          </a:p>
          <a:p>
            <a:pPr lvl="0"/>
            <a:r>
              <a:rPr lang="cs-CZ" dirty="0" err="1"/>
              <a:t>Yield</a:t>
            </a:r>
            <a:r>
              <a:rPr lang="cs-CZ" dirty="0"/>
              <a:t> management je účtování si rozdílných sazeb za stejnou službu rozdílným zákazníkům.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04757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44</TotalTime>
  <Words>1869</Words>
  <Application>Microsoft Office PowerPoint</Application>
  <PresentationFormat>Předvádění na obrazovce (4:3)</PresentationFormat>
  <Paragraphs>131</Paragraphs>
  <Slides>35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35</vt:i4>
      </vt:variant>
    </vt:vector>
  </HeadingPairs>
  <TitlesOfParts>
    <vt:vector size="41" baseType="lpstr">
      <vt:lpstr>Andale Sans UI</vt:lpstr>
      <vt:lpstr>Arial</vt:lpstr>
      <vt:lpstr>Times New Roman</vt:lpstr>
      <vt:lpstr>Verdana</vt:lpstr>
      <vt:lpstr>Wingdings 2</vt:lpstr>
      <vt:lpstr>Aspekt</vt:lpstr>
      <vt:lpstr>Yield management  v hotelnictví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Up­selling </vt:lpstr>
      <vt:lpstr>Prezentace aplikace PowerPoint</vt:lpstr>
      <vt:lpstr>Prezentace aplikace PowerPoint</vt:lpstr>
      <vt:lpstr>Na začátku je důležité určit několik oblastí: </vt:lpstr>
      <vt:lpstr>Prezentace aplikace PowerPoint</vt:lpstr>
      <vt:lpstr>Prezentace aplikace PowerPoint</vt:lpstr>
      <vt:lpstr>Základní zásady, které jsou důležité pro úspěch při pobídkovém prodeji: </vt:lpstr>
      <vt:lpstr>Prezentace aplikace PowerPoint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Yield management v hotelnictví</dc:title>
  <dc:creator>Kostkova</dc:creator>
  <cp:lastModifiedBy>Mirka</cp:lastModifiedBy>
  <cp:revision>11</cp:revision>
  <dcterms:created xsi:type="dcterms:W3CDTF">2013-09-27T09:39:20Z</dcterms:created>
  <dcterms:modified xsi:type="dcterms:W3CDTF">2020-11-24T08:18:35Z</dcterms:modified>
</cp:coreProperties>
</file>