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9" r:id="rId3"/>
    <p:sldId id="302" r:id="rId4"/>
    <p:sldId id="298" r:id="rId5"/>
    <p:sldId id="301" r:id="rId6"/>
    <p:sldId id="258" r:id="rId7"/>
    <p:sldId id="286" r:id="rId8"/>
    <p:sldId id="287" r:id="rId9"/>
    <p:sldId id="260" r:id="rId10"/>
    <p:sldId id="261" r:id="rId11"/>
    <p:sldId id="300" r:id="rId12"/>
    <p:sldId id="262" r:id="rId13"/>
    <p:sldId id="263" r:id="rId14"/>
    <p:sldId id="285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U</a:t>
            </a:r>
            <a:r>
              <a:rPr lang="cs-CZ" smtClean="0"/>
              <a:t>bytovací </a:t>
            </a:r>
            <a:r>
              <a:rPr lang="cs-CZ" dirty="0" smtClean="0"/>
              <a:t>středisko hotelu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Činnost řídí vedoucí US, </a:t>
            </a:r>
          </a:p>
          <a:p>
            <a:r>
              <a:rPr lang="cs-CZ" dirty="0" smtClean="0"/>
              <a:t>počet pracovníků závisí na velikosti hotelu, třídě, rozsahu poskytovaných služeb aj.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Obvyklé uspořádání recepčních služeb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8658196" cy="5947024"/>
          </a:xfrm>
        </p:spPr>
        <p:txBody>
          <a:bodyPr>
            <a:noAutofit/>
          </a:bodyPr>
          <a:lstStyle/>
          <a:p>
            <a:pPr lvl="1"/>
            <a:r>
              <a:rPr lang="cs-CZ" sz="1400" b="1" dirty="0" smtClean="0"/>
              <a:t>rezervace pokojů</a:t>
            </a:r>
          </a:p>
          <a:p>
            <a:pPr lvl="1"/>
            <a:r>
              <a:rPr lang="cs-CZ" sz="1400" b="1" dirty="0" smtClean="0"/>
              <a:t>příjem hosta</a:t>
            </a:r>
          </a:p>
          <a:p>
            <a:pPr lvl="1"/>
            <a:r>
              <a:rPr lang="cs-CZ" sz="1400" b="1" dirty="0" smtClean="0"/>
              <a:t>přidělování pokojů</a:t>
            </a:r>
          </a:p>
          <a:p>
            <a:pPr lvl="1"/>
            <a:r>
              <a:rPr lang="cs-CZ" sz="1400" b="1" dirty="0" smtClean="0"/>
              <a:t>registrace hostů,</a:t>
            </a:r>
          </a:p>
          <a:p>
            <a:pPr lvl="1"/>
            <a:r>
              <a:rPr lang="cs-CZ" sz="1400" b="1" dirty="0" smtClean="0"/>
              <a:t>přihlašování a odhlašování </a:t>
            </a:r>
          </a:p>
          <a:p>
            <a:pPr lvl="1">
              <a:buNone/>
            </a:pPr>
            <a:r>
              <a:rPr lang="cs-CZ" sz="1400" b="1" dirty="0" smtClean="0"/>
              <a:t>	na oddělení pasové a cizinecké policie,</a:t>
            </a:r>
          </a:p>
          <a:p>
            <a:pPr lvl="1"/>
            <a:r>
              <a:rPr lang="cs-CZ" sz="1400" b="1" dirty="0" smtClean="0"/>
              <a:t>směnárenská činnost</a:t>
            </a:r>
          </a:p>
          <a:p>
            <a:pPr lvl="1"/>
            <a:r>
              <a:rPr lang="cs-CZ" sz="1400" b="1" dirty="0" smtClean="0"/>
              <a:t>inkaso za ubytování</a:t>
            </a:r>
          </a:p>
          <a:p>
            <a:pPr lvl="1"/>
            <a:r>
              <a:rPr lang="cs-CZ" sz="1400" b="1" dirty="0" smtClean="0"/>
              <a:t>vydávání klíčů od pokoje</a:t>
            </a:r>
          </a:p>
          <a:p>
            <a:pPr lvl="1"/>
            <a:r>
              <a:rPr lang="cs-CZ" sz="1400" b="1" dirty="0" smtClean="0"/>
              <a:t>předávání pošty</a:t>
            </a:r>
          </a:p>
          <a:p>
            <a:pPr lvl="1"/>
            <a:r>
              <a:rPr lang="cs-CZ" sz="1400" b="1" dirty="0" smtClean="0"/>
              <a:t>vyřizování vzkazů</a:t>
            </a:r>
          </a:p>
          <a:p>
            <a:pPr lvl="1"/>
            <a:r>
              <a:rPr lang="cs-CZ" sz="1400" b="1" dirty="0" smtClean="0"/>
              <a:t>nošení zavazadel</a:t>
            </a:r>
          </a:p>
          <a:p>
            <a:pPr lvl="1"/>
            <a:r>
              <a:rPr lang="cs-CZ" sz="1400" b="1" dirty="0" smtClean="0"/>
              <a:t>podávání informací</a:t>
            </a:r>
          </a:p>
          <a:p>
            <a:pPr lvl="1"/>
            <a:r>
              <a:rPr lang="cs-CZ" sz="1400" b="1" dirty="0" smtClean="0"/>
              <a:t>zajišťování služeb v hotelu</a:t>
            </a:r>
          </a:p>
          <a:p>
            <a:pPr lvl="1"/>
            <a:r>
              <a:rPr lang="cs-CZ" sz="1400" b="1" dirty="0" smtClean="0"/>
              <a:t>zajišťování požadavků hosta </a:t>
            </a:r>
          </a:p>
          <a:p>
            <a:pPr lvl="1">
              <a:buNone/>
            </a:pPr>
            <a:r>
              <a:rPr lang="cs-CZ" sz="1400" b="1" dirty="0" smtClean="0"/>
              <a:t>	mimo hotel</a:t>
            </a:r>
          </a:p>
          <a:p>
            <a:pPr lvl="1"/>
            <a:r>
              <a:rPr lang="cs-CZ" sz="1400" b="1" dirty="0" smtClean="0"/>
              <a:t>služby vrátnice </a:t>
            </a:r>
          </a:p>
          <a:p>
            <a:pPr lvl="1"/>
            <a:r>
              <a:rPr lang="cs-CZ" sz="1400" b="1" dirty="0" smtClean="0"/>
              <a:t>telefon, fax</a:t>
            </a:r>
          </a:p>
          <a:p>
            <a:pPr lvl="1"/>
            <a:r>
              <a:rPr lang="cs-CZ" sz="1400" b="1" dirty="0" smtClean="0"/>
              <a:t>styk s cestovními kancelářemi</a:t>
            </a:r>
          </a:p>
          <a:p>
            <a:pPr>
              <a:buNone/>
            </a:pPr>
            <a:r>
              <a:rPr lang="cs-CZ" sz="1400" b="1" dirty="0" smtClean="0"/>
              <a:t>Úroveň </a:t>
            </a:r>
            <a:r>
              <a:rPr lang="cs-CZ" sz="1400" b="1" dirty="0"/>
              <a:t>technické vybavenosti zázemí ovlivňuje rychlost odbavení hosta a </a:t>
            </a:r>
            <a:r>
              <a:rPr lang="cs-CZ" sz="1400" b="1" dirty="0" smtClean="0"/>
              <a:t>vyřízení </a:t>
            </a:r>
            <a:r>
              <a:rPr lang="cs-CZ" sz="1400" b="1" dirty="0"/>
              <a:t>jeho </a:t>
            </a:r>
            <a:r>
              <a:rPr lang="cs-CZ" sz="1400" b="1" dirty="0" smtClean="0"/>
              <a:t>požadavků.</a:t>
            </a:r>
            <a:endParaRPr lang="cs-CZ" sz="1400" b="1" dirty="0"/>
          </a:p>
          <a:p>
            <a:pPr>
              <a:buNone/>
            </a:pPr>
            <a:r>
              <a:rPr lang="cs-CZ" sz="1400" b="1" dirty="0"/>
              <a:t> </a:t>
            </a:r>
          </a:p>
          <a:p>
            <a:pPr>
              <a:buNone/>
            </a:pPr>
            <a:r>
              <a:rPr lang="cs-CZ" sz="1400" b="1" dirty="0" smtClean="0"/>
              <a:t> </a:t>
            </a:r>
          </a:p>
          <a:p>
            <a:endParaRPr lang="cs-CZ" sz="1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9020" y="2060848"/>
            <a:ext cx="5194980" cy="345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Uspořádání</a:t>
            </a:r>
            <a:r>
              <a:rPr lang="en-US" dirty="0" smtClean="0"/>
              <a:t> </a:t>
            </a:r>
            <a:r>
              <a:rPr lang="en-US" dirty="0" err="1" smtClean="0"/>
              <a:t>halových</a:t>
            </a:r>
            <a:r>
              <a:rPr lang="en-US" dirty="0" smtClean="0"/>
              <a:t> </a:t>
            </a:r>
            <a:r>
              <a:rPr lang="en-US" dirty="0" err="1" smtClean="0"/>
              <a:t>služeb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recepčním</a:t>
            </a:r>
            <a:r>
              <a:rPr lang="en-US" dirty="0" smtClean="0"/>
              <a:t> </a:t>
            </a:r>
            <a:r>
              <a:rPr lang="en-US" dirty="0" err="1" smtClean="0"/>
              <a:t>pultu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/>
          </a:bodyPr>
          <a:lstStyle/>
          <a:p>
            <a:r>
              <a:rPr lang="en-US" dirty="0" err="1" smtClean="0"/>
              <a:t>Halová</a:t>
            </a:r>
            <a:r>
              <a:rPr lang="en-US" dirty="0" smtClean="0"/>
              <a:t> </a:t>
            </a:r>
            <a:r>
              <a:rPr lang="en-US" dirty="0" err="1" smtClean="0"/>
              <a:t>služba</a:t>
            </a:r>
            <a:r>
              <a:rPr lang="en-US" dirty="0" smtClean="0"/>
              <a:t> a </a:t>
            </a:r>
            <a:r>
              <a:rPr lang="en-US" dirty="0" err="1" smtClean="0"/>
              <a:t>úschova</a:t>
            </a:r>
            <a:r>
              <a:rPr lang="en-US" dirty="0" smtClean="0"/>
              <a:t> </a:t>
            </a:r>
            <a:r>
              <a:rPr lang="en-US" dirty="0" err="1" smtClean="0"/>
              <a:t>zavazadel</a:t>
            </a:r>
            <a:endParaRPr lang="cs-CZ" dirty="0" smtClean="0"/>
          </a:p>
          <a:p>
            <a:r>
              <a:rPr lang="en-US" dirty="0" smtClean="0"/>
              <a:t> </a:t>
            </a:r>
            <a:r>
              <a:rPr lang="en-US" dirty="0" err="1" smtClean="0"/>
              <a:t>Telefon</a:t>
            </a:r>
            <a:r>
              <a:rPr lang="en-US" dirty="0" smtClean="0"/>
              <a:t>, Fax</a:t>
            </a:r>
            <a:endParaRPr lang="cs-CZ" dirty="0" smtClean="0"/>
          </a:p>
          <a:p>
            <a:r>
              <a:rPr lang="en-US" dirty="0" smtClean="0"/>
              <a:t> </a:t>
            </a:r>
            <a:r>
              <a:rPr lang="en-US" dirty="0" err="1" smtClean="0"/>
              <a:t>Hotelová</a:t>
            </a:r>
            <a:r>
              <a:rPr lang="en-US" dirty="0" smtClean="0"/>
              <a:t> </a:t>
            </a:r>
            <a:r>
              <a:rPr lang="en-US" dirty="0" err="1" smtClean="0"/>
              <a:t>vrátnic</a:t>
            </a:r>
            <a:r>
              <a:rPr lang="cs-CZ" dirty="0" smtClean="0"/>
              <a:t>e</a:t>
            </a:r>
          </a:p>
          <a:p>
            <a:r>
              <a:rPr lang="en-US" dirty="0" err="1" smtClean="0"/>
              <a:t>Recepce</a:t>
            </a:r>
            <a:r>
              <a:rPr lang="en-US" dirty="0" smtClean="0"/>
              <a:t> a </a:t>
            </a:r>
            <a:r>
              <a:rPr lang="en-US" dirty="0" err="1" smtClean="0"/>
              <a:t>registrace</a:t>
            </a:r>
            <a:r>
              <a:rPr lang="en-US" dirty="0" smtClean="0"/>
              <a:t> </a:t>
            </a:r>
            <a:r>
              <a:rPr lang="en-US" dirty="0" err="1" smtClean="0"/>
              <a:t>hostů</a:t>
            </a:r>
            <a:endParaRPr lang="cs-CZ" dirty="0" smtClean="0"/>
          </a:p>
          <a:p>
            <a:r>
              <a:rPr lang="en-US" dirty="0" err="1" smtClean="0"/>
              <a:t>Pokladna</a:t>
            </a:r>
            <a:r>
              <a:rPr lang="en-US" dirty="0" smtClean="0"/>
              <a:t>, </a:t>
            </a:r>
            <a:r>
              <a:rPr lang="en-US" dirty="0" err="1" smtClean="0"/>
              <a:t>směnárna</a:t>
            </a:r>
            <a:r>
              <a:rPr lang="en-US" dirty="0" smtClean="0"/>
              <a:t> a </a:t>
            </a:r>
            <a:r>
              <a:rPr lang="en-US" dirty="0" err="1" smtClean="0"/>
              <a:t>fakturace</a:t>
            </a:r>
            <a:endParaRPr lang="cs-CZ" dirty="0" smtClean="0"/>
          </a:p>
          <a:p>
            <a:r>
              <a:rPr lang="en-US" dirty="0" err="1" smtClean="0"/>
              <a:t>Rezervační</a:t>
            </a:r>
            <a:r>
              <a:rPr lang="en-US" dirty="0" smtClean="0"/>
              <a:t> </a:t>
            </a:r>
            <a:r>
              <a:rPr lang="en-US" dirty="0" err="1" smtClean="0"/>
              <a:t>oddělení</a:t>
            </a:r>
            <a:endParaRPr lang="cs-CZ" dirty="0" smtClean="0"/>
          </a:p>
          <a:p>
            <a:r>
              <a:rPr lang="en-US" dirty="0" err="1" smtClean="0"/>
              <a:t>Akce</a:t>
            </a:r>
            <a:r>
              <a:rPr lang="en-US" dirty="0" smtClean="0"/>
              <a:t>, </a:t>
            </a:r>
            <a:r>
              <a:rPr lang="en-US" dirty="0" err="1" smtClean="0"/>
              <a:t>sympozia</a:t>
            </a:r>
            <a:r>
              <a:rPr lang="en-US" dirty="0" smtClean="0"/>
              <a:t>, </a:t>
            </a:r>
            <a:r>
              <a:rPr lang="en-US" dirty="0" err="1" smtClean="0"/>
              <a:t>kongresy</a:t>
            </a:r>
            <a:endParaRPr lang="cs-CZ" dirty="0" smtClean="0"/>
          </a:p>
          <a:p>
            <a:r>
              <a:rPr lang="en-US" dirty="0" smtClean="0"/>
              <a:t>CK, </a:t>
            </a:r>
            <a:r>
              <a:rPr lang="en-US" dirty="0" err="1" smtClean="0"/>
              <a:t>letecké</a:t>
            </a:r>
            <a:r>
              <a:rPr lang="en-US" dirty="0" smtClean="0"/>
              <a:t> </a:t>
            </a:r>
            <a:r>
              <a:rPr lang="en-US" dirty="0" err="1" smtClean="0"/>
              <a:t>společnosti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5008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Umístění recepčního pultu – rychlá orientace hosta.</a:t>
            </a:r>
            <a:endParaRPr lang="cs-CZ" sz="2800" dirty="0"/>
          </a:p>
          <a:p>
            <a:pPr>
              <a:buNone/>
            </a:pPr>
            <a:r>
              <a:rPr lang="cs-CZ" dirty="0"/>
              <a:t>Požadavky na uspořádání recepčního pultu jsou různé, účel a možnosti prostoru.</a:t>
            </a:r>
            <a:endParaRPr lang="cs-CZ" sz="2800" dirty="0"/>
          </a:p>
          <a:p>
            <a:pPr>
              <a:buNone/>
            </a:pPr>
            <a:r>
              <a:rPr lang="cs-CZ" dirty="0"/>
              <a:t>Uspořádání vytváří specializaci pracovních úkonů pracovišť.</a:t>
            </a:r>
            <a:endParaRPr lang="cs-CZ" sz="2800" dirty="0"/>
          </a:p>
          <a:p>
            <a:pPr>
              <a:buNone/>
            </a:pPr>
            <a:r>
              <a:rPr lang="cs-CZ" dirty="0"/>
              <a:t>Schémata uspořádání halových služeb vychází z velikosti nebo druhu UZ:</a:t>
            </a:r>
            <a:endParaRPr lang="cs-CZ" sz="2800" dirty="0"/>
          </a:p>
          <a:p>
            <a:pPr lvl="1"/>
            <a:r>
              <a:rPr lang="cs-CZ" dirty="0"/>
              <a:t>služby doporučené pro obchodní a turistické UZ v městské zástavbě,</a:t>
            </a:r>
            <a:endParaRPr lang="cs-CZ" sz="2400" dirty="0"/>
          </a:p>
          <a:p>
            <a:pPr lvl="1"/>
            <a:r>
              <a:rPr lang="cs-CZ" dirty="0"/>
              <a:t>služby doporučené pro lázeňské, horské nebo rekreační UZ.</a:t>
            </a:r>
            <a:endParaRPr lang="cs-CZ" sz="2400" dirty="0"/>
          </a:p>
          <a:p>
            <a:pPr lvl="1"/>
            <a:r>
              <a:rPr lang="cs-CZ" dirty="0"/>
              <a:t>služby malých UZ</a:t>
            </a:r>
            <a:endParaRPr lang="cs-CZ" sz="2400" dirty="0"/>
          </a:p>
          <a:p>
            <a:pPr lvl="1"/>
            <a:r>
              <a:rPr lang="cs-CZ" dirty="0"/>
              <a:t>služby velkých UZ</a:t>
            </a:r>
            <a:endParaRPr lang="cs-CZ" sz="2400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Počty </a:t>
            </a:r>
            <a:r>
              <a:rPr lang="cs-CZ" dirty="0"/>
              <a:t>pracovníků jsou ovlivněny řadou činitelů (úroveň technického vybavení).</a:t>
            </a:r>
            <a:endParaRPr lang="cs-CZ" sz="2800" dirty="0"/>
          </a:p>
          <a:p>
            <a:pPr>
              <a:buNone/>
            </a:pPr>
            <a:r>
              <a:rPr lang="cs-CZ" dirty="0"/>
              <a:t>Kumulace funkcí.</a:t>
            </a:r>
            <a:endParaRPr lang="cs-CZ" sz="2800" dirty="0"/>
          </a:p>
          <a:p>
            <a:pPr>
              <a:buNone/>
            </a:pPr>
            <a:r>
              <a:rPr lang="cs-CZ" dirty="0"/>
              <a:t> </a:t>
            </a:r>
            <a:endParaRPr lang="cs-CZ" sz="2800" dirty="0"/>
          </a:p>
          <a:p>
            <a:pPr>
              <a:buNone/>
            </a:pPr>
            <a:r>
              <a:rPr lang="cs-CZ" b="1" dirty="0"/>
              <a:t>Halové služby</a:t>
            </a:r>
            <a:r>
              <a:rPr lang="cs-CZ" dirty="0"/>
              <a:t> – rozsah ovlivňuje úroveň UZ, jeho umístění, velikost, podnikavost a hotelový management.</a:t>
            </a:r>
            <a:endParaRPr lang="cs-CZ" sz="28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dirty="0" err="1" smtClean="0">
                <a:solidFill>
                  <a:srgbClr val="FF0000"/>
                </a:solidFill>
              </a:rPr>
              <a:t>ObvyklE</a:t>
            </a:r>
            <a:r>
              <a:rPr lang="cs-CZ" b="1" dirty="0" smtClean="0">
                <a:solidFill>
                  <a:srgbClr val="FF0000"/>
                </a:solidFill>
              </a:rPr>
              <a:t> placené služby:</a:t>
            </a:r>
            <a:r>
              <a:rPr lang="cs-CZ" sz="4000" dirty="0" smtClean="0">
                <a:solidFill>
                  <a:srgbClr val="FF0000"/>
                </a:solidFill>
              </a:rPr>
              <a:t/>
            </a:r>
            <a:br>
              <a:rPr lang="cs-CZ" sz="4000" dirty="0" smtClean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cs-CZ" dirty="0" smtClean="0"/>
              <a:t>doprava </a:t>
            </a:r>
            <a:r>
              <a:rPr lang="cs-CZ" dirty="0"/>
              <a:t>zavazadel mimo prostory UZ,</a:t>
            </a:r>
            <a:endParaRPr lang="cs-CZ" sz="2400" dirty="0"/>
          </a:p>
          <a:p>
            <a:pPr lvl="1"/>
            <a:r>
              <a:rPr lang="cs-CZ" dirty="0"/>
              <a:t>půjčování sportovních předmětů, zařízení,</a:t>
            </a:r>
            <a:endParaRPr lang="cs-CZ" sz="2400" dirty="0"/>
          </a:p>
          <a:p>
            <a:pPr lvl="1"/>
            <a:r>
              <a:rPr lang="cs-CZ" dirty="0"/>
              <a:t>telekomunikační služby,</a:t>
            </a:r>
            <a:endParaRPr lang="cs-CZ" sz="2400" dirty="0"/>
          </a:p>
          <a:p>
            <a:pPr lvl="1"/>
            <a:r>
              <a:rPr lang="cs-CZ" dirty="0"/>
              <a:t>pochůzky mimo UZ,</a:t>
            </a:r>
            <a:endParaRPr lang="cs-CZ" sz="2400" dirty="0"/>
          </a:p>
          <a:p>
            <a:pPr lvl="1"/>
            <a:r>
              <a:rPr lang="cs-CZ" dirty="0"/>
              <a:t>opravy šatstva, praní, žehlení prádla hostů,</a:t>
            </a:r>
            <a:endParaRPr lang="cs-CZ" sz="2400" dirty="0"/>
          </a:p>
          <a:p>
            <a:pPr lvl="1"/>
            <a:r>
              <a:rPr lang="cs-CZ" dirty="0"/>
              <a:t>půjčování diktafonů, přenosných TV, videa apod.</a:t>
            </a:r>
            <a:endParaRPr lang="cs-CZ" sz="2400" dirty="0"/>
          </a:p>
          <a:p>
            <a:pPr lvl="1"/>
            <a:r>
              <a:rPr lang="cs-CZ" dirty="0"/>
              <a:t>úschova zavazadel,</a:t>
            </a:r>
            <a:endParaRPr lang="cs-CZ" sz="2400" dirty="0"/>
          </a:p>
          <a:p>
            <a:pPr lvl="1"/>
            <a:r>
              <a:rPr lang="cs-CZ" dirty="0"/>
              <a:t>pronájem bezpečnostních schránek,</a:t>
            </a:r>
            <a:endParaRPr lang="cs-CZ" sz="2400" dirty="0"/>
          </a:p>
          <a:p>
            <a:pPr lvl="1"/>
            <a:r>
              <a:rPr lang="cs-CZ" dirty="0"/>
              <a:t>léčebné procedury,</a:t>
            </a:r>
            <a:endParaRPr lang="cs-CZ" sz="2400" dirty="0"/>
          </a:p>
          <a:p>
            <a:pPr lvl="1"/>
            <a:r>
              <a:rPr lang="cs-CZ" dirty="0"/>
              <a:t>prodej novin, časopisů, suvenýrů, sortimentního minima na recepci,</a:t>
            </a:r>
            <a:endParaRPr lang="cs-CZ" sz="2400" dirty="0"/>
          </a:p>
          <a:p>
            <a:pPr lvl="1"/>
            <a:r>
              <a:rPr lang="cs-CZ" dirty="0"/>
              <a:t>hlídání dětí,</a:t>
            </a:r>
            <a:endParaRPr lang="cs-CZ" sz="2400" dirty="0"/>
          </a:p>
          <a:p>
            <a:pPr lvl="1"/>
            <a:r>
              <a:rPr lang="cs-CZ" dirty="0"/>
              <a:t>doplňkové služby (sportovní a relaxační),</a:t>
            </a:r>
            <a:endParaRPr lang="cs-CZ" sz="2400" dirty="0"/>
          </a:p>
          <a:p>
            <a:pPr lvl="1"/>
            <a:r>
              <a:rPr lang="cs-CZ" dirty="0"/>
              <a:t>zprostředkování dalších služeb,</a:t>
            </a:r>
            <a:endParaRPr lang="cs-CZ" sz="2400" dirty="0"/>
          </a:p>
          <a:p>
            <a:pPr lvl="1"/>
            <a:r>
              <a:rPr lang="cs-CZ" dirty="0"/>
              <a:t>průvodce,</a:t>
            </a:r>
            <a:endParaRPr lang="cs-CZ" sz="2400" dirty="0"/>
          </a:p>
          <a:p>
            <a:pPr lvl="1"/>
            <a:r>
              <a:rPr lang="cs-CZ" dirty="0"/>
              <a:t>zapůjčení rybářského nebo honebního vybavení apod.</a:t>
            </a:r>
            <a:endParaRPr lang="cs-CZ" sz="2400" dirty="0"/>
          </a:p>
          <a:p>
            <a:pPr>
              <a:buNone/>
            </a:pPr>
            <a:endParaRPr lang="cs-CZ" sz="28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686175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5"/>
            <a:ext cx="47625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7625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239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Neplacené </a:t>
            </a:r>
            <a:br>
              <a:rPr lang="cs-CZ" b="1" dirty="0" smtClean="0"/>
            </a:br>
            <a:r>
              <a:rPr lang="cs-CZ" b="1" dirty="0" smtClean="0"/>
              <a:t>služby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42908" y="1643050"/>
            <a:ext cx="8229600" cy="5786478"/>
          </a:xfrm>
        </p:spPr>
        <p:txBody>
          <a:bodyPr>
            <a:normAutofit/>
          </a:bodyPr>
          <a:lstStyle/>
          <a:p>
            <a:pPr lvl="1"/>
            <a:r>
              <a:rPr lang="cs-CZ" dirty="0" smtClean="0"/>
              <a:t>vyřizování </a:t>
            </a:r>
            <a:r>
              <a:rPr lang="cs-CZ" dirty="0"/>
              <a:t>vzkazů,</a:t>
            </a:r>
            <a:endParaRPr lang="cs-CZ" sz="2400" dirty="0"/>
          </a:p>
          <a:p>
            <a:pPr lvl="1"/>
            <a:r>
              <a:rPr lang="cs-CZ" dirty="0"/>
              <a:t>podávání informací,</a:t>
            </a:r>
            <a:endParaRPr lang="cs-CZ" sz="2400" dirty="0"/>
          </a:p>
          <a:p>
            <a:pPr lvl="1"/>
            <a:r>
              <a:rPr lang="cs-CZ" dirty="0"/>
              <a:t>donáška zavazadel </a:t>
            </a:r>
            <a:endParaRPr lang="cs-CZ" dirty="0" smtClean="0"/>
          </a:p>
          <a:p>
            <a:pPr lvl="1">
              <a:buNone/>
            </a:pPr>
            <a:r>
              <a:rPr lang="cs-CZ" dirty="0" smtClean="0"/>
              <a:t>	při </a:t>
            </a:r>
            <a:r>
              <a:rPr lang="cs-CZ" dirty="0"/>
              <a:t>příjezdu hosta </a:t>
            </a:r>
            <a:r>
              <a:rPr lang="cs-CZ" dirty="0" smtClean="0"/>
              <a:t>a </a:t>
            </a:r>
            <a:r>
              <a:rPr lang="cs-CZ" dirty="0"/>
              <a:t>odjezdu hosta,</a:t>
            </a:r>
            <a:endParaRPr lang="cs-CZ" sz="2400" dirty="0"/>
          </a:p>
          <a:p>
            <a:pPr lvl="1"/>
            <a:r>
              <a:rPr lang="cs-CZ" dirty="0"/>
              <a:t>úschova zavazadel při časném příjezdu a odjezdu,</a:t>
            </a:r>
            <a:endParaRPr lang="cs-CZ" sz="2400" dirty="0"/>
          </a:p>
          <a:p>
            <a:pPr lvl="1"/>
            <a:r>
              <a:rPr lang="cs-CZ" dirty="0"/>
              <a:t>půjčování společenských her a knih dětem, novin, časopisů,</a:t>
            </a:r>
            <a:endParaRPr lang="cs-CZ" sz="2400" dirty="0"/>
          </a:p>
          <a:p>
            <a:pPr lvl="1"/>
            <a:r>
              <a:rPr lang="cs-CZ" dirty="0"/>
              <a:t>buzení,</a:t>
            </a:r>
            <a:endParaRPr lang="cs-CZ" sz="2400" dirty="0"/>
          </a:p>
          <a:p>
            <a:pPr lvl="1"/>
            <a:r>
              <a:rPr lang="cs-CZ" dirty="0"/>
              <a:t>obstarávání poštovní agendy hostů,</a:t>
            </a:r>
            <a:endParaRPr lang="cs-CZ" sz="2400" dirty="0"/>
          </a:p>
          <a:p>
            <a:pPr lvl="1"/>
            <a:r>
              <a:rPr lang="cs-CZ" dirty="0"/>
              <a:t>poskytování hotelových dopisních papírů a obálek, pomoc při rozbalování a balení zavazadel hostů, pomoc při přípravě koupele,</a:t>
            </a:r>
            <a:endParaRPr lang="cs-CZ" sz="2400" dirty="0"/>
          </a:p>
          <a:p>
            <a:pPr lvl="1"/>
            <a:r>
              <a:rPr lang="cs-CZ" dirty="0"/>
              <a:t>přestěhování hosta apod.</a:t>
            </a:r>
            <a:endParaRPr lang="cs-CZ" sz="2400" dirty="0"/>
          </a:p>
          <a:p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0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Vrátnice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8579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Služby </a:t>
            </a:r>
            <a:r>
              <a:rPr lang="cs-CZ" b="1" dirty="0"/>
              <a:t>vrátnice</a:t>
            </a:r>
          </a:p>
          <a:p>
            <a:r>
              <a:rPr lang="cs-CZ" dirty="0" smtClean="0"/>
              <a:t>vydávání </a:t>
            </a:r>
            <a:r>
              <a:rPr lang="cs-CZ" dirty="0"/>
              <a:t>klíčů od pokojů, třídění pošty hostů, sběr vzkazů pro hosty, vyřizování požadavků hostů, sestavování </a:t>
            </a:r>
            <a:r>
              <a:rPr lang="cs-CZ" dirty="0" err="1"/>
              <a:t>Rooming</a:t>
            </a:r>
            <a:r>
              <a:rPr lang="cs-CZ" dirty="0"/>
              <a:t> listu, informace, pochůzky, řízení </a:t>
            </a:r>
            <a:r>
              <a:rPr lang="cs-CZ" dirty="0" err="1" smtClean="0"/>
              <a:t>bagažistů</a:t>
            </a:r>
            <a:r>
              <a:rPr lang="cs-CZ" dirty="0"/>
              <a:t>, dveřníků, pochůzkářů, buzení hostů, zapůjčování sportovních a jiných předmětů, časopisů, her, úschova zavazadel, evidence zapomenutých předmětů, prodej suvenýrů a sortimentního minima, vyúčtování výloh vrátného za pochůzky pro hosty apod., údržba pořádku v hotelové hale, zajišťování bezpečnosti prostor a hostů, parkování, noční pochůzky.</a:t>
            </a:r>
          </a:p>
          <a:p>
            <a:pPr>
              <a:buNone/>
            </a:pPr>
            <a:r>
              <a:rPr lang="cs-CZ" dirty="0"/>
              <a:t>Při použití klasických klíčů – seznam hostů a skupin, přehled obsazenosti pokojů, data příjezdů a odjezdů hostů, u hotelů s elektronickým klíčovým systémem funkce vrátnice odpadá.</a:t>
            </a:r>
          </a:p>
          <a:p>
            <a:pPr>
              <a:buNone/>
            </a:pPr>
            <a:r>
              <a:rPr lang="cs-CZ" dirty="0"/>
              <a:t>Kumulace služeb recepce a vrátnice.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Pracovníci vrátnice: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715040"/>
          </a:xfrm>
        </p:spPr>
        <p:txBody>
          <a:bodyPr>
            <a:normAutofit/>
          </a:bodyPr>
          <a:lstStyle/>
          <a:p>
            <a:r>
              <a:rPr lang="cs-CZ" dirty="0" smtClean="0"/>
              <a:t>Bell </a:t>
            </a:r>
            <a:r>
              <a:rPr lang="cs-CZ" dirty="0" err="1"/>
              <a:t>Captain</a:t>
            </a:r>
            <a:endParaRPr lang="cs-CZ" dirty="0"/>
          </a:p>
          <a:p>
            <a:r>
              <a:rPr lang="cs-CZ" dirty="0"/>
              <a:t>Halový vrátný</a:t>
            </a:r>
          </a:p>
          <a:p>
            <a:r>
              <a:rPr lang="cs-CZ" dirty="0" err="1" smtClean="0"/>
              <a:t>Bagažista</a:t>
            </a:r>
            <a:endParaRPr lang="cs-CZ" dirty="0"/>
          </a:p>
          <a:p>
            <a:r>
              <a:rPr lang="cs-CZ" dirty="0"/>
              <a:t>Výtahář</a:t>
            </a:r>
          </a:p>
          <a:p>
            <a:r>
              <a:rPr lang="cs-CZ" dirty="0" smtClean="0"/>
              <a:t>Pochůzkář</a:t>
            </a:r>
          </a:p>
          <a:p>
            <a:r>
              <a:rPr lang="cs-CZ" dirty="0" smtClean="0"/>
              <a:t>Poslíček</a:t>
            </a:r>
          </a:p>
          <a:p>
            <a:r>
              <a:rPr lang="cs-CZ" dirty="0" smtClean="0"/>
              <a:t>Dveřník</a:t>
            </a:r>
            <a:endParaRPr lang="cs-CZ" dirty="0"/>
          </a:p>
          <a:p>
            <a:r>
              <a:rPr lang="cs-CZ" dirty="0" smtClean="0"/>
              <a:t>Vozmistr</a:t>
            </a:r>
          </a:p>
          <a:p>
            <a:r>
              <a:rPr lang="cs-CZ" dirty="0"/>
              <a:t>Šatnář</a:t>
            </a:r>
          </a:p>
          <a:p>
            <a:r>
              <a:rPr lang="cs-CZ" dirty="0"/>
              <a:t>Čistič obuvi</a:t>
            </a:r>
          </a:p>
          <a:p>
            <a:r>
              <a:rPr lang="cs-CZ" dirty="0"/>
              <a:t>Pracovnice sekretářských </a:t>
            </a:r>
            <a:r>
              <a:rPr lang="cs-CZ" dirty="0" smtClean="0"/>
              <a:t>služeb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Operativní technická evidence recepce a vrátnice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5500726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Domovní </a:t>
            </a:r>
            <a:r>
              <a:rPr lang="cs-CZ" b="1" dirty="0"/>
              <a:t>kniha – </a:t>
            </a:r>
            <a:r>
              <a:rPr lang="cs-CZ" b="1" dirty="0" err="1"/>
              <a:t>kniha</a:t>
            </a:r>
            <a:r>
              <a:rPr lang="cs-CZ" b="1" dirty="0"/>
              <a:t> hostů</a:t>
            </a:r>
            <a:endParaRPr lang="cs-CZ" dirty="0"/>
          </a:p>
          <a:p>
            <a:r>
              <a:rPr lang="cs-CZ" b="1" dirty="0"/>
              <a:t>Recepční list – štafle</a:t>
            </a:r>
            <a:r>
              <a:rPr lang="cs-CZ" dirty="0"/>
              <a:t> – orientace o stavu obsazenosti pokojů. </a:t>
            </a:r>
          </a:p>
          <a:p>
            <a:r>
              <a:rPr lang="cs-CZ" dirty="0"/>
              <a:t>Levá část – čísla pokojů, jejich kvalita, velikost, jména bydlících hostů, data příjezdů a odjezdů, národnost, počet osob v jednotlivých pokojích.</a:t>
            </a:r>
          </a:p>
          <a:p>
            <a:r>
              <a:rPr lang="cs-CZ" dirty="0"/>
              <a:t>Pravá část – nově příchozí hosté.</a:t>
            </a:r>
          </a:p>
          <a:p>
            <a:r>
              <a:rPr lang="cs-CZ" dirty="0"/>
              <a:t>Zadní část – statistiky: hosté podle národností, počty příjezdů a odjezdů, volných pokojů, procento sávající využití lůžkové kapacity, průměrná délka pobytu hostů,zvláštní události v hotelu za 24 hodin, buzení hostů, příjezdy VIP hostů apod.</a:t>
            </a:r>
          </a:p>
          <a:p>
            <a:r>
              <a:rPr lang="cs-CZ" b="1" dirty="0"/>
              <a:t>Hotelový deník</a:t>
            </a:r>
            <a:r>
              <a:rPr lang="cs-CZ" dirty="0"/>
              <a:t> – jméno, národnost hosta, číslo pokoje, cena pokoje, počet osob, přistýlka, služby, součet denní tržby hosta, zaplaceno celkem, přenos do dalšího dne ( v malých UZ nahrazuje evidenci účtu hosta.</a:t>
            </a:r>
          </a:p>
          <a:p>
            <a:r>
              <a:rPr lang="cs-CZ" b="1" dirty="0"/>
              <a:t>Pokladní stvrzenka</a:t>
            </a:r>
            <a:endParaRPr lang="cs-CZ" dirty="0"/>
          </a:p>
          <a:p>
            <a:r>
              <a:rPr lang="cs-CZ" b="1" dirty="0"/>
              <a:t>Kniha vydaných faktur</a:t>
            </a:r>
            <a:endParaRPr lang="cs-CZ" dirty="0"/>
          </a:p>
          <a:p>
            <a:r>
              <a:rPr lang="cs-CZ" b="1" dirty="0"/>
              <a:t>Kniha buzení</a:t>
            </a:r>
            <a:endParaRPr lang="cs-CZ" dirty="0"/>
          </a:p>
          <a:p>
            <a:r>
              <a:rPr lang="cs-CZ" b="1" dirty="0"/>
              <a:t>Pořadník objednávek ubytování</a:t>
            </a:r>
            <a:endParaRPr lang="cs-CZ" dirty="0"/>
          </a:p>
          <a:p>
            <a:r>
              <a:rPr lang="cs-CZ" b="1" dirty="0"/>
              <a:t>Denní výkaz tržeb </a:t>
            </a:r>
            <a:r>
              <a:rPr lang="cs-CZ" dirty="0"/>
              <a:t>(název UZ, datum, recepční, pokoj číslo, </a:t>
            </a:r>
            <a:r>
              <a:rPr lang="cs-CZ" dirty="0" err="1"/>
              <a:t>číslo</a:t>
            </a:r>
            <a:r>
              <a:rPr lang="cs-CZ" dirty="0"/>
              <a:t> stvrzenky, placeno v hotovosti – na úvěr, obrat celkem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429420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/>
              <a:t>Záznam přijatých rezervací – rezervační kniha</a:t>
            </a:r>
            <a:endParaRPr lang="cs-CZ" dirty="0" smtClean="0"/>
          </a:p>
          <a:p>
            <a:r>
              <a:rPr lang="cs-CZ" b="1" dirty="0" err="1" smtClean="0"/>
              <a:t>Waiting</a:t>
            </a:r>
            <a:r>
              <a:rPr lang="cs-CZ" b="1" dirty="0" smtClean="0"/>
              <a:t> list</a:t>
            </a:r>
            <a:endParaRPr lang="cs-CZ" dirty="0" smtClean="0"/>
          </a:p>
          <a:p>
            <a:r>
              <a:rPr lang="cs-CZ" b="1" dirty="0" smtClean="0"/>
              <a:t>Abecední seznam hostů – </a:t>
            </a:r>
            <a:r>
              <a:rPr lang="cs-CZ" b="1" dirty="0" err="1" smtClean="0"/>
              <a:t>Rooming</a:t>
            </a:r>
            <a:r>
              <a:rPr lang="cs-CZ" b="1" dirty="0" smtClean="0"/>
              <a:t> list</a:t>
            </a:r>
            <a:endParaRPr lang="cs-CZ" dirty="0" smtClean="0"/>
          </a:p>
          <a:p>
            <a:r>
              <a:rPr lang="cs-CZ" b="1" dirty="0" smtClean="0"/>
              <a:t>Kontrolní recepční list</a:t>
            </a:r>
            <a:r>
              <a:rPr lang="cs-CZ" dirty="0" smtClean="0"/>
              <a:t> – sestavení pokojů podle pater – pomocná orientace v obsazenosti pokojů pro zaměstnance.</a:t>
            </a:r>
          </a:p>
          <a:p>
            <a:r>
              <a:rPr lang="cs-CZ" b="1" dirty="0" smtClean="0"/>
              <a:t>Hotelový průkaz</a:t>
            </a:r>
            <a:endParaRPr lang="cs-CZ" dirty="0" smtClean="0"/>
          </a:p>
          <a:p>
            <a:r>
              <a:rPr lang="cs-CZ" b="1" dirty="0" smtClean="0"/>
              <a:t>Vzkaz pro hosta</a:t>
            </a:r>
            <a:endParaRPr lang="cs-CZ" dirty="0" smtClean="0"/>
          </a:p>
          <a:p>
            <a:r>
              <a:rPr lang="cs-CZ" b="1" dirty="0" smtClean="0"/>
              <a:t>Příkaz pro službu hostům</a:t>
            </a:r>
            <a:endParaRPr lang="cs-CZ" dirty="0" smtClean="0"/>
          </a:p>
          <a:p>
            <a:r>
              <a:rPr lang="cs-CZ" b="1" dirty="0" smtClean="0"/>
              <a:t>Evidence změn bydlících hostů</a:t>
            </a:r>
            <a:endParaRPr lang="cs-CZ" dirty="0" smtClean="0"/>
          </a:p>
          <a:p>
            <a:r>
              <a:rPr lang="cs-CZ" b="1" dirty="0" smtClean="0"/>
              <a:t>Evidence pošty hostů</a:t>
            </a:r>
            <a:endParaRPr lang="cs-CZ" dirty="0" smtClean="0"/>
          </a:p>
          <a:p>
            <a:r>
              <a:rPr lang="cs-CZ" b="1" dirty="0" smtClean="0"/>
              <a:t>Evidence zapomenutých předmětů</a:t>
            </a:r>
            <a:endParaRPr lang="cs-CZ" dirty="0" smtClean="0"/>
          </a:p>
          <a:p>
            <a:r>
              <a:rPr lang="cs-CZ" b="1" dirty="0" smtClean="0"/>
              <a:t>Evidence změn bydlících hostů</a:t>
            </a:r>
            <a:endParaRPr lang="cs-CZ" dirty="0" smtClean="0"/>
          </a:p>
          <a:p>
            <a:r>
              <a:rPr lang="cs-CZ" b="1" dirty="0" smtClean="0"/>
              <a:t>Depozitní obálka</a:t>
            </a:r>
            <a:endParaRPr lang="cs-CZ" dirty="0" smtClean="0"/>
          </a:p>
          <a:p>
            <a:r>
              <a:rPr lang="cs-CZ" b="1" dirty="0" smtClean="0"/>
              <a:t>Záznam přijatých rezervací, rezervační list</a:t>
            </a:r>
            <a:endParaRPr lang="cs-CZ" dirty="0" smtClean="0"/>
          </a:p>
          <a:p>
            <a:r>
              <a:rPr lang="cs-CZ" b="1" dirty="0" smtClean="0"/>
              <a:t>List zvláštních služeb</a:t>
            </a:r>
            <a:endParaRPr lang="cs-CZ" dirty="0" smtClean="0"/>
          </a:p>
          <a:p>
            <a:r>
              <a:rPr lang="cs-CZ" b="1" dirty="0" smtClean="0"/>
              <a:t>Kniha hlášení návštěv</a:t>
            </a:r>
            <a:endParaRPr lang="cs-CZ" dirty="0" smtClean="0"/>
          </a:p>
          <a:p>
            <a:r>
              <a:rPr lang="cs-CZ" b="1" dirty="0" smtClean="0"/>
              <a:t>Kniha buzení hostů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85728"/>
            <a:ext cx="7696200" cy="657227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Ubytovací</a:t>
            </a:r>
            <a:r>
              <a:rPr lang="en-US" b="1" dirty="0" smtClean="0"/>
              <a:t> </a:t>
            </a:r>
            <a:r>
              <a:rPr lang="en-US" b="1" dirty="0" err="1" smtClean="0"/>
              <a:t>úsek</a:t>
            </a:r>
            <a:r>
              <a:rPr lang="en-US" b="1" dirty="0" smtClean="0"/>
              <a:t> </a:t>
            </a:r>
            <a:r>
              <a:rPr lang="en-US" b="1" dirty="0" err="1" smtClean="0"/>
              <a:t>hotelu</a:t>
            </a:r>
            <a:r>
              <a:rPr lang="en-US" b="1" dirty="0" smtClean="0"/>
              <a:t> </a:t>
            </a:r>
            <a:r>
              <a:rPr lang="en-US" dirty="0" err="1" smtClean="0"/>
              <a:t>zahrnuje</a:t>
            </a:r>
            <a:r>
              <a:rPr lang="en-US" dirty="0" smtClean="0"/>
              <a:t> </a:t>
            </a:r>
            <a:r>
              <a:rPr lang="en-US" dirty="0" err="1" smtClean="0"/>
              <a:t>oddělení</a:t>
            </a:r>
            <a:r>
              <a:rPr lang="en-US" dirty="0" smtClean="0"/>
              <a:t> </a:t>
            </a:r>
            <a:r>
              <a:rPr lang="cs-CZ" dirty="0" smtClean="0"/>
              <a:t>         </a:t>
            </a:r>
            <a:r>
              <a:rPr lang="en-US" dirty="0" smtClean="0"/>
              <a:t>a </a:t>
            </a:r>
            <a:r>
              <a:rPr lang="en-US" dirty="0" err="1" smtClean="0"/>
              <a:t>personál</a:t>
            </a:r>
            <a:r>
              <a:rPr lang="en-US" dirty="0" smtClean="0"/>
              <a:t>, </a:t>
            </a:r>
            <a:r>
              <a:rPr lang="en-US" dirty="0" err="1" smtClean="0"/>
              <a:t>který</a:t>
            </a:r>
            <a:r>
              <a:rPr lang="en-US" dirty="0" smtClean="0"/>
              <a:t> </a:t>
            </a:r>
            <a:r>
              <a:rPr lang="en-US" dirty="0" err="1" smtClean="0"/>
              <a:t>zajišťuje</a:t>
            </a:r>
            <a:r>
              <a:rPr lang="en-US" dirty="0" smtClean="0"/>
              <a:t> </a:t>
            </a:r>
            <a:r>
              <a:rPr lang="en-US" dirty="0" err="1" smtClean="0"/>
              <a:t>ubytovací</a:t>
            </a:r>
            <a:r>
              <a:rPr lang="en-US" dirty="0" smtClean="0"/>
              <a:t> </a:t>
            </a:r>
            <a:r>
              <a:rPr lang="en-US" dirty="0" err="1" smtClean="0"/>
              <a:t>služby</a:t>
            </a:r>
            <a:r>
              <a:rPr lang="en-US" dirty="0" smtClean="0"/>
              <a:t> </a:t>
            </a:r>
            <a:r>
              <a:rPr lang="en-US" dirty="0" err="1" smtClean="0"/>
              <a:t>hostům</a:t>
            </a:r>
            <a:r>
              <a:rPr lang="en-US" dirty="0" smtClean="0"/>
              <a:t> v </a:t>
            </a:r>
            <a:r>
              <a:rPr lang="en-US" dirty="0" err="1" smtClean="0"/>
              <a:t>průběhu</a:t>
            </a:r>
            <a:r>
              <a:rPr lang="en-US" dirty="0" smtClean="0"/>
              <a:t>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pobytu</a:t>
            </a:r>
            <a:r>
              <a:rPr lang="en-US" dirty="0" smtClean="0"/>
              <a:t> v </a:t>
            </a:r>
            <a:r>
              <a:rPr lang="en-US" dirty="0" err="1" smtClean="0"/>
              <a:t>hotelu</a:t>
            </a:r>
            <a:r>
              <a:rPr lang="en-US" dirty="0" smtClean="0"/>
              <a:t>. </a:t>
            </a:r>
            <a:r>
              <a:rPr lang="cs-CZ" dirty="0" smtClean="0"/>
              <a:t>       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většině</a:t>
            </a:r>
            <a:r>
              <a:rPr lang="en-US" dirty="0" smtClean="0"/>
              <a:t> </a:t>
            </a:r>
            <a:r>
              <a:rPr lang="en-US" dirty="0" err="1" smtClean="0"/>
              <a:t>hotelů</a:t>
            </a:r>
            <a:r>
              <a:rPr lang="en-US" dirty="0" smtClean="0"/>
              <a:t> </a:t>
            </a:r>
            <a:r>
              <a:rPr lang="en-US" dirty="0" err="1" smtClean="0"/>
              <a:t>ubytovací</a:t>
            </a:r>
            <a:r>
              <a:rPr lang="en-US" dirty="0" smtClean="0"/>
              <a:t> </a:t>
            </a:r>
            <a:r>
              <a:rPr lang="en-US" dirty="0" err="1" smtClean="0"/>
              <a:t>úsek</a:t>
            </a:r>
            <a:r>
              <a:rPr lang="en-US" dirty="0" smtClean="0"/>
              <a:t> </a:t>
            </a:r>
            <a:r>
              <a:rPr lang="en-US" dirty="0" err="1" smtClean="0"/>
              <a:t>vytváří</a:t>
            </a:r>
            <a:r>
              <a:rPr lang="en-US" dirty="0" smtClean="0"/>
              <a:t> </a:t>
            </a:r>
            <a:r>
              <a:rPr lang="en-US" dirty="0" err="1" smtClean="0"/>
              <a:t>více</a:t>
            </a:r>
            <a:r>
              <a:rPr lang="en-US" dirty="0" smtClean="0"/>
              <a:t> </a:t>
            </a:r>
            <a:r>
              <a:rPr lang="en-US" dirty="0" err="1" smtClean="0"/>
              <a:t>příjmů</a:t>
            </a:r>
            <a:r>
              <a:rPr lang="en-US" dirty="0" smtClean="0"/>
              <a:t>, </a:t>
            </a:r>
            <a:r>
              <a:rPr lang="en-US" dirty="0" err="1" smtClean="0"/>
              <a:t>než</a:t>
            </a:r>
            <a:r>
              <a:rPr lang="en-US" dirty="0" smtClean="0"/>
              <a:t> je </a:t>
            </a:r>
            <a:r>
              <a:rPr lang="en-US" dirty="0" err="1" smtClean="0"/>
              <a:t>tomu</a:t>
            </a:r>
            <a:r>
              <a:rPr lang="en-US" dirty="0" smtClean="0"/>
              <a:t> u </a:t>
            </a:r>
            <a:r>
              <a:rPr lang="en-US" dirty="0" err="1" smtClean="0"/>
              <a:t>jiných</a:t>
            </a:r>
            <a:r>
              <a:rPr lang="en-US" dirty="0" smtClean="0"/>
              <a:t> </a:t>
            </a:r>
            <a:r>
              <a:rPr lang="en-US" dirty="0" err="1" smtClean="0"/>
              <a:t>výnosových</a:t>
            </a:r>
            <a:r>
              <a:rPr lang="en-US" dirty="0" smtClean="0"/>
              <a:t> </a:t>
            </a:r>
            <a:r>
              <a:rPr lang="en-US" dirty="0" err="1" smtClean="0"/>
              <a:t>středisek</a:t>
            </a:r>
            <a:r>
              <a:rPr lang="en-US" dirty="0" smtClean="0"/>
              <a:t>. </a:t>
            </a:r>
            <a:r>
              <a:rPr lang="en-US" dirty="0" err="1" smtClean="0"/>
              <a:t>Příjmy</a:t>
            </a:r>
            <a:r>
              <a:rPr lang="en-US" dirty="0" smtClean="0"/>
              <a:t> z </a:t>
            </a:r>
            <a:r>
              <a:rPr lang="en-US" dirty="0" err="1" smtClean="0"/>
              <a:t>ubytování</a:t>
            </a:r>
            <a:r>
              <a:rPr lang="en-US" dirty="0" smtClean="0"/>
              <a:t> </a:t>
            </a:r>
            <a:r>
              <a:rPr lang="en-US" dirty="0" err="1" smtClean="0"/>
              <a:t>obvykle</a:t>
            </a:r>
            <a:r>
              <a:rPr lang="en-US" dirty="0" smtClean="0"/>
              <a:t> </a:t>
            </a:r>
            <a:r>
              <a:rPr lang="en-US" dirty="0" err="1" smtClean="0"/>
              <a:t>dosahují</a:t>
            </a:r>
            <a:r>
              <a:rPr lang="en-US" dirty="0" smtClean="0"/>
              <a:t> </a:t>
            </a:r>
            <a:r>
              <a:rPr lang="en-US" dirty="0" err="1" smtClean="0"/>
              <a:t>více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60 % </a:t>
            </a:r>
            <a:r>
              <a:rPr lang="en-US" dirty="0" err="1" smtClean="0"/>
              <a:t>celkových</a:t>
            </a:r>
            <a:r>
              <a:rPr lang="en-US" dirty="0" smtClean="0"/>
              <a:t> </a:t>
            </a:r>
            <a:r>
              <a:rPr lang="en-US" dirty="0" err="1" smtClean="0"/>
              <a:t>příjmů</a:t>
            </a:r>
            <a:r>
              <a:rPr lang="en-US" dirty="0" smtClean="0"/>
              <a:t> </a:t>
            </a:r>
            <a:r>
              <a:rPr lang="en-US" dirty="0" err="1" smtClean="0"/>
              <a:t>hotelu</a:t>
            </a:r>
            <a:r>
              <a:rPr lang="en-US" dirty="0" smtClean="0"/>
              <a:t>. </a:t>
            </a:r>
            <a:r>
              <a:rPr lang="en-US" dirty="0" err="1" smtClean="0"/>
              <a:t>Příjmy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stravování</a:t>
            </a:r>
            <a:r>
              <a:rPr lang="en-US" dirty="0" smtClean="0"/>
              <a:t> </a:t>
            </a:r>
            <a:r>
              <a:rPr lang="en-US" dirty="0" err="1" smtClean="0"/>
              <a:t>dosahují</a:t>
            </a:r>
            <a:r>
              <a:rPr lang="en-US" dirty="0" smtClean="0"/>
              <a:t> </a:t>
            </a:r>
            <a:r>
              <a:rPr lang="en-US" dirty="0" err="1" smtClean="0"/>
              <a:t>obvykle</a:t>
            </a:r>
            <a:r>
              <a:rPr lang="en-US" dirty="0" smtClean="0"/>
              <a:t> </a:t>
            </a:r>
            <a:r>
              <a:rPr lang="en-US" dirty="0" err="1" smtClean="0"/>
              <a:t>cca</a:t>
            </a:r>
            <a:r>
              <a:rPr lang="en-US" dirty="0" smtClean="0"/>
              <a:t> 35 % </a:t>
            </a:r>
            <a:r>
              <a:rPr lang="cs-CZ" dirty="0" smtClean="0"/>
              <a:t>    </a:t>
            </a:r>
            <a:r>
              <a:rPr lang="en-US" dirty="0" smtClean="0"/>
              <a:t>(</a:t>
            </a:r>
            <a:r>
              <a:rPr lang="en-US" dirty="0" err="1" smtClean="0"/>
              <a:t>prům</a:t>
            </a:r>
            <a:r>
              <a:rPr lang="en-US" dirty="0" smtClean="0"/>
              <a:t>. 25 % </a:t>
            </a:r>
            <a:r>
              <a:rPr lang="en-US" dirty="0" err="1" smtClean="0"/>
              <a:t>příjmy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jídla</a:t>
            </a:r>
            <a:r>
              <a:rPr lang="en-US" dirty="0" smtClean="0"/>
              <a:t>, </a:t>
            </a:r>
            <a:r>
              <a:rPr lang="en-US" dirty="0" err="1" smtClean="0"/>
              <a:t>příjmy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nápoje</a:t>
            </a:r>
            <a:r>
              <a:rPr lang="en-US" dirty="0" smtClean="0"/>
              <a:t> -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zaměření</a:t>
            </a:r>
            <a:r>
              <a:rPr lang="en-US" dirty="0" smtClean="0"/>
              <a:t> </a:t>
            </a:r>
            <a:r>
              <a:rPr lang="en-US" dirty="0" err="1" smtClean="0"/>
              <a:t>cca</a:t>
            </a:r>
            <a:r>
              <a:rPr lang="en-US" dirty="0" smtClean="0"/>
              <a:t> 10 %) a </a:t>
            </a:r>
            <a:r>
              <a:rPr lang="en-US" dirty="0" err="1" smtClean="0"/>
              <a:t>další</a:t>
            </a:r>
            <a:r>
              <a:rPr lang="en-US" dirty="0" smtClean="0"/>
              <a:t> </a:t>
            </a:r>
            <a:r>
              <a:rPr lang="en-US" dirty="0" err="1" smtClean="0"/>
              <a:t>příjmy</a:t>
            </a:r>
            <a:r>
              <a:rPr lang="en-US" dirty="0" smtClean="0"/>
              <a:t> </a:t>
            </a:r>
            <a:r>
              <a:rPr lang="cs-CZ" dirty="0" smtClean="0"/>
              <a:t>            </a:t>
            </a:r>
            <a:r>
              <a:rPr lang="en-US" dirty="0" smtClean="0"/>
              <a:t>z </a:t>
            </a:r>
            <a:r>
              <a:rPr lang="en-US" dirty="0" err="1" smtClean="0"/>
              <a:t>doplňkových</a:t>
            </a:r>
            <a:r>
              <a:rPr lang="en-US" dirty="0" smtClean="0"/>
              <a:t> </a:t>
            </a:r>
            <a:r>
              <a:rPr lang="en-US" dirty="0" err="1" smtClean="0"/>
              <a:t>služeb</a:t>
            </a:r>
            <a:r>
              <a:rPr lang="en-US" dirty="0" smtClean="0"/>
              <a:t> </a:t>
            </a:r>
            <a:r>
              <a:rPr lang="en-US" dirty="0" err="1" smtClean="0"/>
              <a:t>mají</a:t>
            </a:r>
            <a:r>
              <a:rPr lang="en-US" dirty="0" smtClean="0"/>
              <a:t> </a:t>
            </a:r>
            <a:r>
              <a:rPr lang="en-US" dirty="0" err="1" smtClean="0"/>
              <a:t>nevýrazný</a:t>
            </a:r>
            <a:r>
              <a:rPr lang="en-US" dirty="0" smtClean="0"/>
              <a:t> </a:t>
            </a:r>
            <a:r>
              <a:rPr lang="en-US" dirty="0" err="1" smtClean="0"/>
              <a:t>podíl</a:t>
            </a:r>
            <a:r>
              <a:rPr lang="en-US" dirty="0" smtClean="0"/>
              <a:t>, </a:t>
            </a:r>
            <a:r>
              <a:rPr lang="en-US" dirty="0" err="1" smtClean="0"/>
              <a:t>tento</a:t>
            </a:r>
            <a:r>
              <a:rPr lang="en-US" dirty="0" smtClean="0"/>
              <a:t> </a:t>
            </a:r>
            <a:r>
              <a:rPr lang="en-US" dirty="0" err="1" smtClean="0"/>
              <a:t>poměr</a:t>
            </a:r>
            <a:r>
              <a:rPr lang="en-US" dirty="0" smtClean="0"/>
              <a:t> je v </a:t>
            </a:r>
            <a:r>
              <a:rPr lang="en-US" dirty="0" err="1" smtClean="0"/>
              <a:t>každém</a:t>
            </a:r>
            <a:r>
              <a:rPr lang="en-US" dirty="0" smtClean="0"/>
              <a:t> </a:t>
            </a:r>
            <a:r>
              <a:rPr lang="en-US" dirty="0" err="1" smtClean="0"/>
              <a:t>ubytovacím</a:t>
            </a:r>
            <a:r>
              <a:rPr lang="en-US" dirty="0" smtClean="0"/>
              <a:t> </a:t>
            </a:r>
            <a:r>
              <a:rPr lang="en-US" dirty="0" err="1" smtClean="0"/>
              <a:t>zařízení</a:t>
            </a:r>
            <a:r>
              <a:rPr lang="en-US" dirty="0" smtClean="0"/>
              <a:t> </a:t>
            </a:r>
            <a:r>
              <a:rPr lang="en-US" dirty="0" err="1" smtClean="0"/>
              <a:t>jiný</a:t>
            </a:r>
            <a:r>
              <a:rPr lang="en-US" dirty="0" smtClean="0"/>
              <a:t>,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struktury</a:t>
            </a:r>
            <a:r>
              <a:rPr lang="en-US" dirty="0" smtClean="0"/>
              <a:t> </a:t>
            </a:r>
            <a:r>
              <a:rPr lang="en-US" dirty="0" err="1" smtClean="0"/>
              <a:t>klientů</a:t>
            </a:r>
            <a:r>
              <a:rPr lang="en-US" dirty="0" smtClean="0"/>
              <a:t> a </a:t>
            </a:r>
            <a:r>
              <a:rPr lang="en-US" dirty="0" err="1" smtClean="0"/>
              <a:t>zaměření</a:t>
            </a:r>
            <a:r>
              <a:rPr lang="en-US" dirty="0" smtClean="0"/>
              <a:t> </a:t>
            </a:r>
            <a:r>
              <a:rPr lang="en-US" dirty="0" err="1" smtClean="0"/>
              <a:t>zařízení</a:t>
            </a:r>
            <a:r>
              <a:rPr lang="en-US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Služby hotelové pokladny – žurnálu a směnárny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85926"/>
            <a:ext cx="8229600" cy="5500726"/>
          </a:xfrm>
        </p:spPr>
        <p:txBody>
          <a:bodyPr>
            <a:normAutofit/>
          </a:bodyPr>
          <a:lstStyle/>
          <a:p>
            <a:pPr lvl="1"/>
            <a:r>
              <a:rPr lang="cs-CZ" dirty="0" smtClean="0"/>
              <a:t>součást </a:t>
            </a:r>
            <a:r>
              <a:rPr lang="cs-CZ" dirty="0"/>
              <a:t>recepčního pultu,</a:t>
            </a:r>
            <a:endParaRPr lang="cs-CZ" sz="2400" dirty="0"/>
          </a:p>
          <a:p>
            <a:pPr lvl="1"/>
            <a:r>
              <a:rPr lang="cs-CZ" dirty="0"/>
              <a:t>inkaso hosta, </a:t>
            </a:r>
            <a:r>
              <a:rPr lang="cs-CZ" dirty="0" smtClean="0"/>
              <a:t>vedení a likvidace </a:t>
            </a:r>
            <a:r>
              <a:rPr lang="cs-CZ" dirty="0"/>
              <a:t>účtu </a:t>
            </a:r>
            <a:r>
              <a:rPr lang="cs-CZ" dirty="0" smtClean="0"/>
              <a:t>hosta</a:t>
            </a:r>
            <a:r>
              <a:rPr lang="cs-CZ" dirty="0"/>
              <a:t>.</a:t>
            </a:r>
            <a:endParaRPr lang="cs-CZ" sz="2800" dirty="0"/>
          </a:p>
          <a:p>
            <a:pPr>
              <a:buNone/>
            </a:pPr>
            <a:r>
              <a:rPr lang="cs-CZ" dirty="0"/>
              <a:t>Úkoly:</a:t>
            </a:r>
            <a:endParaRPr lang="cs-CZ" sz="2800" dirty="0"/>
          </a:p>
          <a:p>
            <a:pPr lvl="1"/>
            <a:r>
              <a:rPr lang="cs-CZ" dirty="0"/>
              <a:t>evidence účtu hosta v hotelovém deníku,</a:t>
            </a:r>
            <a:endParaRPr lang="cs-CZ" sz="2400" dirty="0"/>
          </a:p>
          <a:p>
            <a:pPr lvl="1"/>
            <a:r>
              <a:rPr lang="cs-CZ" dirty="0"/>
              <a:t>směnárenská činnost a odvody valut do banky,</a:t>
            </a:r>
            <a:endParaRPr lang="cs-CZ" sz="2400" dirty="0"/>
          </a:p>
          <a:p>
            <a:pPr lvl="1"/>
            <a:r>
              <a:rPr lang="cs-CZ" dirty="0"/>
              <a:t>vedení hotelové pokladny a její denní zúčtování,</a:t>
            </a:r>
            <a:endParaRPr lang="cs-CZ" sz="2400" dirty="0"/>
          </a:p>
          <a:p>
            <a:pPr lvl="1"/>
            <a:r>
              <a:rPr lang="cs-CZ" dirty="0"/>
              <a:t>vystavování faktur pro úvěrové účty,</a:t>
            </a:r>
            <a:endParaRPr lang="cs-CZ" sz="2400" dirty="0"/>
          </a:p>
          <a:p>
            <a:pPr lvl="1"/>
            <a:r>
              <a:rPr lang="cs-CZ" dirty="0"/>
              <a:t>kontrola a statistika.</a:t>
            </a:r>
            <a:endParaRPr lang="cs-CZ" sz="2400" dirty="0"/>
          </a:p>
          <a:p>
            <a:pPr>
              <a:buNone/>
            </a:pPr>
            <a:endParaRPr lang="cs-CZ" sz="28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Evidence účtů hotelových hostů: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5786478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recepční </a:t>
            </a:r>
            <a:r>
              <a:rPr lang="cs-CZ" dirty="0"/>
              <a:t>list + příjezd dne, počet dní pobytu, cena za pobyt za den, tržba za pokoj  - stvrzenka hostu.</a:t>
            </a:r>
          </a:p>
          <a:p>
            <a:pPr lvl="0"/>
            <a:r>
              <a:rPr lang="cs-CZ" dirty="0" smtClean="0"/>
              <a:t>V</a:t>
            </a:r>
            <a:r>
              <a:rPr lang="cs-CZ" dirty="0"/>
              <a:t> malých UZ se vede hotelový deník.</a:t>
            </a:r>
          </a:p>
          <a:p>
            <a:pPr lvl="0"/>
            <a:r>
              <a:rPr lang="cs-CZ" dirty="0" smtClean="0"/>
              <a:t>Jednotlivé </a:t>
            </a:r>
            <a:r>
              <a:rPr lang="cs-CZ" dirty="0"/>
              <a:t>účty hostů dle pokojů.</a:t>
            </a:r>
          </a:p>
          <a:p>
            <a:pPr lvl="0"/>
            <a:r>
              <a:rPr lang="cs-CZ" dirty="0" smtClean="0"/>
              <a:t>Hotelové </a:t>
            </a:r>
            <a:r>
              <a:rPr lang="cs-CZ" dirty="0"/>
              <a:t>účtovací pokladny – značný počet hotelových pokojů, rastry pro rozpis tržeb.</a:t>
            </a:r>
          </a:p>
          <a:p>
            <a:pPr lvl="0"/>
            <a:r>
              <a:rPr lang="cs-CZ" dirty="0" smtClean="0"/>
              <a:t>Hotelový </a:t>
            </a:r>
            <a:r>
              <a:rPr lang="cs-CZ" dirty="0"/>
              <a:t>software.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Zúčtování s hostem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</p:spPr>
        <p:txBody>
          <a:bodyPr/>
          <a:lstStyle/>
          <a:p>
            <a:pPr>
              <a:buNone/>
            </a:pPr>
            <a:endParaRPr lang="cs-CZ" dirty="0"/>
          </a:p>
          <a:p>
            <a:r>
              <a:rPr lang="cs-CZ" dirty="0"/>
              <a:t>Pobyt hosta na jednu </a:t>
            </a:r>
            <a:r>
              <a:rPr lang="cs-CZ" dirty="0" smtClean="0"/>
              <a:t>noc.</a:t>
            </a:r>
            <a:endParaRPr lang="cs-CZ" dirty="0"/>
          </a:p>
          <a:p>
            <a:r>
              <a:rPr lang="cs-CZ" dirty="0"/>
              <a:t>Časný odjezd </a:t>
            </a:r>
            <a:r>
              <a:rPr lang="cs-CZ" dirty="0" smtClean="0"/>
              <a:t>hosta.</a:t>
            </a:r>
            <a:endParaRPr lang="cs-CZ" dirty="0"/>
          </a:p>
          <a:p>
            <a:r>
              <a:rPr lang="cs-CZ" dirty="0"/>
              <a:t>Překročení </a:t>
            </a:r>
            <a:r>
              <a:rPr lang="cs-CZ" dirty="0" smtClean="0"/>
              <a:t>limitu.</a:t>
            </a:r>
            <a:endParaRPr lang="cs-CZ" dirty="0"/>
          </a:p>
          <a:p>
            <a:r>
              <a:rPr lang="cs-CZ" dirty="0"/>
              <a:t>Neposkytnutí </a:t>
            </a:r>
            <a:r>
              <a:rPr lang="cs-CZ" dirty="0" smtClean="0"/>
              <a:t>úvěru.</a:t>
            </a:r>
            <a:endParaRPr lang="cs-CZ" dirty="0"/>
          </a:p>
          <a:p>
            <a:r>
              <a:rPr lang="cs-CZ" dirty="0"/>
              <a:t>Zákaz konzumací na </a:t>
            </a:r>
            <a:r>
              <a:rPr lang="cs-CZ" dirty="0" smtClean="0"/>
              <a:t>úvěr.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Rezervace </a:t>
            </a:r>
            <a:br>
              <a:rPr lang="cs-CZ" b="1" dirty="0" smtClean="0"/>
            </a:br>
            <a:r>
              <a:rPr lang="cs-CZ" b="1" dirty="0" smtClean="0"/>
              <a:t>pokojů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3214686"/>
            <a:ext cx="8229600" cy="5786478"/>
          </a:xfrm>
        </p:spPr>
        <p:txBody>
          <a:bodyPr>
            <a:normAutofit/>
          </a:bodyPr>
          <a:lstStyle/>
          <a:p>
            <a:r>
              <a:rPr lang="cs-CZ" dirty="0" smtClean="0"/>
              <a:t>Objednávka </a:t>
            </a:r>
            <a:r>
              <a:rPr lang="cs-CZ" dirty="0"/>
              <a:t>se zaznamenává manuálně, pomocí kódových znaků, nebo software.</a:t>
            </a:r>
          </a:p>
          <a:p>
            <a:r>
              <a:rPr lang="cs-CZ" dirty="0"/>
              <a:t>Zápis do knihy </a:t>
            </a:r>
            <a:r>
              <a:rPr lang="cs-CZ" dirty="0" smtClean="0"/>
              <a:t>rezervací.</a:t>
            </a:r>
            <a:endParaRPr lang="cs-CZ" dirty="0"/>
          </a:p>
          <a:p>
            <a:r>
              <a:rPr lang="cs-CZ" dirty="0"/>
              <a:t>Příjem a záznam objednávek, knihování a evidence objednávek, vyžádání potvrzení, zápis </a:t>
            </a:r>
            <a:r>
              <a:rPr lang="cs-CZ" dirty="0" smtClean="0"/>
              <a:t>                 do </a:t>
            </a:r>
            <a:r>
              <a:rPr lang="cs-CZ" dirty="0"/>
              <a:t>rezervační karty, zpracování získaných informací, vedení statistik, styk s hosty </a:t>
            </a:r>
            <a:r>
              <a:rPr lang="cs-CZ" dirty="0" smtClean="0"/>
              <a:t>                 a </a:t>
            </a:r>
            <a:r>
              <a:rPr lang="cs-CZ" dirty="0"/>
              <a:t>spolupráce s recepcí.</a:t>
            </a:r>
          </a:p>
          <a:p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0"/>
            <a:ext cx="47625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142984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cs-CZ" dirty="0"/>
              <a:t>Náležitosti rezervačního listu:</a:t>
            </a:r>
            <a:endParaRPr lang="cs-CZ" sz="2800" dirty="0"/>
          </a:p>
          <a:p>
            <a:pPr lvl="1"/>
            <a:r>
              <a:rPr lang="cs-CZ" dirty="0"/>
              <a:t>číslo objednávky, požadavek na ubytování, požadovaná délka pobytu, objednavatel, forma objednávky, podmínky </a:t>
            </a:r>
            <a:r>
              <a:rPr lang="cs-CZ" dirty="0" err="1"/>
              <a:t>storna</a:t>
            </a:r>
            <a:r>
              <a:rPr lang="cs-CZ" dirty="0"/>
              <a:t>, podpis recepční.</a:t>
            </a:r>
            <a:endParaRPr lang="cs-CZ" sz="2400" dirty="0"/>
          </a:p>
          <a:p>
            <a:pPr>
              <a:buNone/>
            </a:pPr>
            <a:endParaRPr lang="cs-CZ" sz="2800" dirty="0"/>
          </a:p>
          <a:p>
            <a:pPr>
              <a:buNone/>
            </a:pPr>
            <a:r>
              <a:rPr lang="cs-CZ" dirty="0"/>
              <a:t>Objednávky:</a:t>
            </a:r>
            <a:endParaRPr lang="cs-CZ" sz="2800" dirty="0"/>
          </a:p>
          <a:p>
            <a:pPr lvl="1"/>
            <a:r>
              <a:rPr lang="cs-CZ" dirty="0"/>
              <a:t>individuální,</a:t>
            </a:r>
            <a:endParaRPr lang="cs-CZ" sz="2400" dirty="0"/>
          </a:p>
          <a:p>
            <a:pPr lvl="1"/>
            <a:r>
              <a:rPr lang="cs-CZ" dirty="0" smtClean="0"/>
              <a:t>skupinové. </a:t>
            </a:r>
            <a:endParaRPr lang="cs-CZ" sz="2400" dirty="0"/>
          </a:p>
          <a:p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500438"/>
            <a:ext cx="47625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39000" cy="1143000"/>
          </a:xfrm>
        </p:spPr>
        <p:txBody>
          <a:bodyPr/>
          <a:lstStyle/>
          <a:p>
            <a:r>
              <a:rPr lang="cs-CZ" dirty="0" smtClean="0"/>
              <a:t>Ubytovací podmínky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5411807"/>
          </a:xfrm>
        </p:spPr>
        <p:txBody>
          <a:bodyPr>
            <a:normAutofit/>
          </a:bodyPr>
          <a:lstStyle/>
          <a:p>
            <a:pPr marL="514350" indent="-514350"/>
            <a:r>
              <a:rPr lang="cs-CZ" dirty="0" smtClean="0"/>
              <a:t>platnost </a:t>
            </a:r>
            <a:r>
              <a:rPr lang="cs-CZ" dirty="0"/>
              <a:t>rezervace, </a:t>
            </a:r>
            <a:endParaRPr lang="cs-CZ" dirty="0" smtClean="0"/>
          </a:p>
          <a:p>
            <a:pPr marL="514350" indent="-514350"/>
            <a:r>
              <a:rPr lang="cs-CZ" dirty="0" smtClean="0"/>
              <a:t>stornopoplatky</a:t>
            </a:r>
            <a:r>
              <a:rPr lang="cs-CZ" dirty="0"/>
              <a:t>, </a:t>
            </a:r>
            <a:endParaRPr lang="cs-CZ" dirty="0" smtClean="0"/>
          </a:p>
          <a:p>
            <a:pPr marL="514350" indent="-514350"/>
            <a:r>
              <a:rPr lang="cs-CZ" dirty="0" smtClean="0"/>
              <a:t>poplatky </a:t>
            </a:r>
            <a:r>
              <a:rPr lang="cs-CZ" dirty="0"/>
              <a:t>za rezervované pokoje hostů, kteří se nedostavili do hotelu během prošlé noci (100%), </a:t>
            </a:r>
            <a:endParaRPr lang="cs-CZ" dirty="0" smtClean="0"/>
          </a:p>
          <a:p>
            <a:pPr marL="514350" indent="-514350"/>
            <a:r>
              <a:rPr lang="cs-CZ" dirty="0" smtClean="0"/>
              <a:t>platnost </a:t>
            </a:r>
            <a:r>
              <a:rPr lang="cs-CZ" dirty="0"/>
              <a:t>rezervace do určené hodiny, </a:t>
            </a:r>
            <a:endParaRPr lang="cs-CZ" dirty="0" smtClean="0"/>
          </a:p>
          <a:p>
            <a:pPr marL="514350" indent="-514350"/>
            <a:r>
              <a:rPr lang="cs-CZ" dirty="0" smtClean="0"/>
              <a:t>odchod </a:t>
            </a:r>
            <a:r>
              <a:rPr lang="cs-CZ" dirty="0"/>
              <a:t>hostů z pokoje, </a:t>
            </a:r>
            <a:endParaRPr lang="cs-CZ" dirty="0" smtClean="0"/>
          </a:p>
          <a:p>
            <a:pPr marL="514350" indent="-514350"/>
            <a:r>
              <a:rPr lang="cs-CZ" dirty="0" smtClean="0"/>
              <a:t>rezervace </a:t>
            </a:r>
            <a:r>
              <a:rPr lang="cs-CZ" dirty="0"/>
              <a:t>na denní pokoj (7.00 – 19.00) za cenu jedné noci, </a:t>
            </a:r>
            <a:endParaRPr lang="cs-CZ" dirty="0" smtClean="0"/>
          </a:p>
          <a:p>
            <a:pPr marL="514350" indent="-514350"/>
            <a:r>
              <a:rPr lang="cs-CZ" dirty="0" smtClean="0"/>
              <a:t>rezervace na </a:t>
            </a:r>
            <a:r>
              <a:rPr lang="cs-CZ" dirty="0"/>
              <a:t>půldenní pokoj. 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Přihlašování hostů k pobytu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dirty="0"/>
          </a:p>
          <a:p>
            <a:r>
              <a:rPr lang="cs-CZ" dirty="0"/>
              <a:t>„Zásady pro hlášení pobytu cizinců v hromadných ubytovacích zařízeních“ sekce cizinecké policie </a:t>
            </a:r>
            <a:r>
              <a:rPr lang="cs-CZ" dirty="0" smtClean="0"/>
              <a:t>     a </a:t>
            </a:r>
            <a:r>
              <a:rPr lang="cs-CZ" dirty="0"/>
              <a:t>pasové služby v ČR.</a:t>
            </a:r>
          </a:p>
          <a:p>
            <a:r>
              <a:rPr lang="cs-CZ" dirty="0"/>
              <a:t>Zákon č.23/1992 Sb. O pobytu cizinců na našem území.</a:t>
            </a:r>
          </a:p>
          <a:p>
            <a:r>
              <a:rPr lang="cs-CZ" dirty="0"/>
              <a:t>Za cizince (hosta) v UZ je povinen plnit ohlašovací povinnost provozovatel UZ.</a:t>
            </a:r>
          </a:p>
          <a:p>
            <a:r>
              <a:rPr lang="cs-CZ" dirty="0"/>
              <a:t>Domovní kniha pro cizince, archivuje se 5 let.</a:t>
            </a:r>
          </a:p>
          <a:p>
            <a:r>
              <a:rPr lang="cs-CZ" dirty="0"/>
              <a:t>Totožnost cizince, platnost cestovního dokladu, platnost víza, ohlášení ohlašovacímu orgánu, ubytování na 1 noc s povolením ohlašovacího orgánu.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Přijetí hosta </a:t>
            </a:r>
            <a:r>
              <a:rPr lang="cs-CZ" b="1" dirty="0" err="1" smtClean="0"/>
              <a:t>Check</a:t>
            </a:r>
            <a:r>
              <a:rPr lang="cs-CZ" b="1" dirty="0" smtClean="0"/>
              <a:t> in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sz="2800" dirty="0"/>
          </a:p>
          <a:p>
            <a:r>
              <a:rPr lang="cs-CZ" dirty="0"/>
              <a:t> </a:t>
            </a:r>
            <a:r>
              <a:rPr lang="cs-CZ" dirty="0" smtClean="0"/>
              <a:t>po </a:t>
            </a:r>
            <a:r>
              <a:rPr lang="cs-CZ" dirty="0"/>
              <a:t>předchozí rezervaci – přenos údajů o hostu z rezervačního </a:t>
            </a:r>
            <a:r>
              <a:rPr lang="cs-CZ" dirty="0" smtClean="0"/>
              <a:t>oddělení, jejich </a:t>
            </a:r>
            <a:r>
              <a:rPr lang="cs-CZ" dirty="0"/>
              <a:t>kontrola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a </a:t>
            </a:r>
            <a:r>
              <a:rPr lang="cs-CZ" dirty="0"/>
              <a:t>případná oprava,</a:t>
            </a:r>
            <a:endParaRPr lang="cs-CZ" sz="2800" dirty="0"/>
          </a:p>
          <a:p>
            <a:r>
              <a:rPr lang="cs-CZ" dirty="0" smtClean="0"/>
              <a:t>nebo bez </a:t>
            </a:r>
            <a:r>
              <a:rPr lang="cs-CZ" dirty="0"/>
              <a:t>předchozí </a:t>
            </a:r>
            <a:r>
              <a:rPr lang="cs-CZ" dirty="0" smtClean="0"/>
              <a:t>rezervace, </a:t>
            </a:r>
            <a:endParaRPr lang="cs-CZ" sz="2800" dirty="0"/>
          </a:p>
          <a:p>
            <a:pPr lvl="0"/>
            <a:r>
              <a:rPr lang="cs-CZ" dirty="0"/>
              <a:t>přidělení pokoje a </a:t>
            </a:r>
            <a:endParaRPr lang="cs-CZ" sz="2800" dirty="0"/>
          </a:p>
          <a:p>
            <a:pPr lvl="0"/>
            <a:r>
              <a:rPr lang="cs-CZ" dirty="0"/>
              <a:t>otevření účtu hosta </a:t>
            </a:r>
            <a:endParaRPr lang="cs-CZ" sz="2800" dirty="0"/>
          </a:p>
          <a:p>
            <a:pPr lvl="1"/>
            <a:r>
              <a:rPr lang="cs-CZ" dirty="0"/>
              <a:t>založení společného účtu pro skupiny, nebo více </a:t>
            </a:r>
            <a:r>
              <a:rPr lang="cs-CZ" dirty="0" smtClean="0"/>
              <a:t>účtů    </a:t>
            </a:r>
            <a:r>
              <a:rPr lang="cs-CZ" dirty="0"/>
              <a:t>na jeden pokoj,</a:t>
            </a:r>
            <a:endParaRPr lang="cs-CZ" sz="2400" dirty="0"/>
          </a:p>
          <a:p>
            <a:pPr lvl="1"/>
            <a:r>
              <a:rPr lang="cs-CZ" dirty="0"/>
              <a:t>stanovení mezního úvěrového kreditu, záloha,</a:t>
            </a:r>
            <a:endParaRPr lang="cs-CZ" sz="2400" dirty="0"/>
          </a:p>
          <a:p>
            <a:pPr lvl="1"/>
            <a:r>
              <a:rPr lang="cs-CZ" dirty="0"/>
              <a:t>automatizované průběžné </a:t>
            </a:r>
            <a:r>
              <a:rPr lang="cs-CZ" dirty="0" err="1"/>
              <a:t>natěžování</a:t>
            </a:r>
            <a:r>
              <a:rPr lang="cs-CZ" dirty="0"/>
              <a:t> účtu (pomocí terminálových </a:t>
            </a:r>
            <a:r>
              <a:rPr lang="cs-CZ" dirty="0" err="1"/>
              <a:t>markovacích</a:t>
            </a:r>
            <a:r>
              <a:rPr lang="cs-CZ" dirty="0"/>
              <a:t> pokladen, pomocí </a:t>
            </a:r>
            <a:r>
              <a:rPr lang="cs-CZ" dirty="0" smtClean="0"/>
              <a:t>    klíčového </a:t>
            </a:r>
            <a:r>
              <a:rPr lang="cs-CZ" dirty="0"/>
              <a:t>systému </a:t>
            </a:r>
            <a:r>
              <a:rPr lang="cs-CZ" dirty="0" err="1"/>
              <a:t>prostř</a:t>
            </a:r>
            <a:r>
              <a:rPr lang="cs-CZ" dirty="0"/>
              <a:t>. karet)</a:t>
            </a:r>
            <a:endParaRPr lang="cs-CZ" sz="2400" dirty="0"/>
          </a:p>
          <a:p>
            <a:pPr>
              <a:buNone/>
            </a:pPr>
            <a:r>
              <a:rPr lang="cs-CZ" dirty="0"/>
              <a:t> </a:t>
            </a:r>
            <a:endParaRPr lang="cs-CZ" sz="28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Odhlášení hosta </a:t>
            </a:r>
            <a:r>
              <a:rPr lang="cs-CZ" b="1" dirty="0" err="1" smtClean="0"/>
              <a:t>Check</a:t>
            </a:r>
            <a:r>
              <a:rPr lang="cs-CZ" b="1" dirty="0" smtClean="0"/>
              <a:t> </a:t>
            </a:r>
            <a:r>
              <a:rPr lang="cs-CZ" b="1" dirty="0" err="1"/>
              <a:t>O</a:t>
            </a:r>
            <a:r>
              <a:rPr lang="cs-CZ" b="1" dirty="0" err="1" smtClean="0"/>
              <a:t>ut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800" dirty="0"/>
          </a:p>
          <a:p>
            <a:pPr lvl="0"/>
            <a:r>
              <a:rPr lang="cs-CZ" dirty="0" smtClean="0"/>
              <a:t>Uzavření </a:t>
            </a:r>
            <a:r>
              <a:rPr lang="cs-CZ" dirty="0"/>
              <a:t>hotelového účtu, vyúčtování s hostem</a:t>
            </a:r>
            <a:endParaRPr lang="cs-CZ" sz="2800" dirty="0"/>
          </a:p>
          <a:p>
            <a:pPr lvl="1"/>
            <a:r>
              <a:rPr lang="cs-CZ" dirty="0"/>
              <a:t>slučování plateb a jejich přenášení na jiné účty (firemní), nebo štěpení účtů, tisk účtů v různých jazycích, detailní rozpis </a:t>
            </a:r>
            <a:r>
              <a:rPr lang="cs-CZ" dirty="0" err="1"/>
              <a:t>natížených</a:t>
            </a:r>
            <a:r>
              <a:rPr lang="cs-CZ" dirty="0"/>
              <a:t> služeb, tisk předběžného účtu.</a:t>
            </a:r>
            <a:endParaRPr lang="cs-CZ" sz="2400" dirty="0"/>
          </a:p>
          <a:p>
            <a:pPr lvl="0"/>
            <a:r>
              <a:rPr lang="cs-CZ" dirty="0" smtClean="0"/>
              <a:t>Objednání </a:t>
            </a:r>
            <a:r>
              <a:rPr lang="cs-CZ" dirty="0"/>
              <a:t>dalších služeb pro odjíždějícího hosta.</a:t>
            </a:r>
            <a:endParaRPr lang="cs-CZ" sz="28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I. Část příjmu Front office </a:t>
            </a:r>
            <a:br>
              <a:rPr lang="cs-CZ" sz="4000" b="1" dirty="0" smtClean="0"/>
            </a:br>
            <a:r>
              <a:rPr lang="cs-CZ" sz="4000" b="1" dirty="0" smtClean="0"/>
              <a:t>(rezervace, recepce, vrátnice)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00726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Rezervační oddělení</a:t>
            </a:r>
          </a:p>
          <a:p>
            <a:r>
              <a:rPr lang="cs-CZ" dirty="0" smtClean="0"/>
              <a:t>vede </a:t>
            </a:r>
            <a:r>
              <a:rPr lang="cs-CZ" dirty="0"/>
              <a:t>přehled o objednávkách, zpracovává statistiky, analýzy a přehledy o využití lůžkové kapacity hotelu, soustřeďuje informace o příjezdech, využívá CRS.</a:t>
            </a:r>
          </a:p>
          <a:p>
            <a:pPr>
              <a:buNone/>
            </a:pPr>
            <a:r>
              <a:rPr lang="cs-CZ" b="1" dirty="0"/>
              <a:t>Recepce</a:t>
            </a:r>
          </a:p>
          <a:p>
            <a:r>
              <a:rPr lang="cs-CZ" dirty="0" smtClean="0"/>
              <a:t>provádí </a:t>
            </a:r>
            <a:r>
              <a:rPr lang="cs-CZ" dirty="0" err="1"/>
              <a:t>Check</a:t>
            </a:r>
            <a:r>
              <a:rPr lang="cs-CZ" dirty="0"/>
              <a:t> In a 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, stará se o hosta při příjezdu, pobytu, při odjezdu, vede operativně-technickou evidenci, účtuje, zajišťuje pokladní </a:t>
            </a:r>
            <a:r>
              <a:rPr lang="cs-CZ" dirty="0" smtClean="0"/>
              <a:t>               a </a:t>
            </a:r>
            <a:r>
              <a:rPr lang="cs-CZ" dirty="0"/>
              <a:t>směnárenskou činnost</a:t>
            </a:r>
            <a:r>
              <a:rPr lang="cs-CZ" dirty="0" smtClean="0"/>
              <a:t>.</a:t>
            </a:r>
            <a:endParaRPr lang="cs-CZ" dirty="0"/>
          </a:p>
          <a:p>
            <a:pPr>
              <a:buNone/>
            </a:pPr>
            <a:r>
              <a:rPr lang="cs-CZ" b="1" dirty="0"/>
              <a:t>Vrátnice</a:t>
            </a:r>
          </a:p>
          <a:p>
            <a:r>
              <a:rPr lang="cs-CZ" dirty="0" smtClean="0"/>
              <a:t>klíče </a:t>
            </a:r>
            <a:r>
              <a:rPr lang="cs-CZ" dirty="0"/>
              <a:t>od pokojů, služby vrátnice placené a neplacené, informace, pošta hostů, </a:t>
            </a:r>
            <a:r>
              <a:rPr lang="cs-CZ" dirty="0" smtClean="0"/>
              <a:t>vzkazy </a:t>
            </a:r>
            <a:r>
              <a:rPr lang="cs-CZ" dirty="0"/>
              <a:t>apod.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úkoly</a:t>
            </a:r>
            <a:r>
              <a:rPr lang="en-US" dirty="0" smtClean="0"/>
              <a:t> </a:t>
            </a:r>
            <a:r>
              <a:rPr lang="en-US" dirty="0" err="1" smtClean="0"/>
              <a:t>úseku</a:t>
            </a:r>
            <a:r>
              <a:rPr lang="en-US" dirty="0" smtClean="0"/>
              <a:t> Front Office </a:t>
            </a:r>
            <a:r>
              <a:rPr lang="en-US" dirty="0" err="1" smtClean="0"/>
              <a:t>patří</a:t>
            </a:r>
            <a:r>
              <a:rPr lang="en-US" dirty="0" smtClean="0"/>
              <a:t> </a:t>
            </a:r>
            <a:r>
              <a:rPr lang="en-US" dirty="0" err="1" smtClean="0"/>
              <a:t>zejména</a:t>
            </a:r>
            <a:r>
              <a:rPr lang="en-US" dirty="0" smtClean="0"/>
              <a:t>:</a:t>
            </a:r>
            <a:br>
              <a:rPr lang="en-US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50070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Prodávat</a:t>
            </a:r>
            <a:r>
              <a:rPr lang="en-US" dirty="0" smtClean="0"/>
              <a:t> </a:t>
            </a:r>
            <a:r>
              <a:rPr lang="en-US" dirty="0" err="1" smtClean="0"/>
              <a:t>hotelové</a:t>
            </a:r>
            <a:r>
              <a:rPr lang="en-US" dirty="0" smtClean="0"/>
              <a:t> </a:t>
            </a:r>
            <a:r>
              <a:rPr lang="en-US" dirty="0" err="1" smtClean="0"/>
              <a:t>pokoje</a:t>
            </a:r>
            <a:r>
              <a:rPr lang="en-US" dirty="0" smtClean="0"/>
              <a:t> </a:t>
            </a:r>
            <a:r>
              <a:rPr lang="en-US" dirty="0" err="1" smtClean="0"/>
              <a:t>hostům</a:t>
            </a:r>
            <a:r>
              <a:rPr lang="en-US" dirty="0" smtClean="0"/>
              <a:t>, </a:t>
            </a:r>
            <a:r>
              <a:rPr lang="en-US" dirty="0" err="1" smtClean="0"/>
              <a:t>provádět</a:t>
            </a:r>
            <a:r>
              <a:rPr lang="en-US" dirty="0" smtClean="0"/>
              <a:t>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registraci</a:t>
            </a:r>
            <a:r>
              <a:rPr lang="en-US" dirty="0" smtClean="0"/>
              <a:t>, </a:t>
            </a:r>
            <a:r>
              <a:rPr lang="en-US" dirty="0" err="1" smtClean="0"/>
              <a:t>tzv</a:t>
            </a:r>
            <a:r>
              <a:rPr lang="en-US" dirty="0" smtClean="0"/>
              <a:t>. Check-In, </a:t>
            </a:r>
            <a:r>
              <a:rPr lang="en-US" dirty="0" err="1" smtClean="0"/>
              <a:t>stanovovat</a:t>
            </a:r>
            <a:r>
              <a:rPr lang="en-US" dirty="0" smtClean="0"/>
              <a:t> status </a:t>
            </a:r>
            <a:r>
              <a:rPr lang="en-US" dirty="0" err="1" smtClean="0"/>
              <a:t>hotelových</a:t>
            </a:r>
            <a:r>
              <a:rPr lang="en-US" dirty="0" smtClean="0"/>
              <a:t> </a:t>
            </a:r>
            <a:r>
              <a:rPr lang="en-US" dirty="0" err="1" smtClean="0"/>
              <a:t>pokojů</a:t>
            </a:r>
            <a:r>
              <a:rPr lang="en-US" dirty="0" smtClean="0"/>
              <a:t> v </a:t>
            </a:r>
            <a:r>
              <a:rPr lang="en-US" dirty="0" err="1" smtClean="0"/>
              <a:t>systému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Koordinovat</a:t>
            </a:r>
            <a:r>
              <a:rPr lang="en-US" dirty="0" smtClean="0"/>
              <a:t> </a:t>
            </a:r>
            <a:r>
              <a:rPr lang="en-US" dirty="0" err="1" smtClean="0"/>
              <a:t>služby</a:t>
            </a:r>
            <a:r>
              <a:rPr lang="en-US" dirty="0" smtClean="0"/>
              <a:t> </a:t>
            </a:r>
            <a:r>
              <a:rPr lang="en-US" dirty="0" err="1" smtClean="0"/>
              <a:t>hostům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Zajišťovat</a:t>
            </a:r>
            <a:r>
              <a:rPr lang="en-US" dirty="0" smtClean="0"/>
              <a:t> </a:t>
            </a:r>
            <a:r>
              <a:rPr lang="en-US" dirty="0" err="1" smtClean="0"/>
              <a:t>informace</a:t>
            </a:r>
            <a:r>
              <a:rPr lang="en-US" dirty="0" smtClean="0"/>
              <a:t> o </a:t>
            </a:r>
            <a:r>
              <a:rPr lang="en-US" dirty="0" err="1" smtClean="0"/>
              <a:t>hotelu</a:t>
            </a:r>
            <a:r>
              <a:rPr lang="en-US" dirty="0" smtClean="0"/>
              <a:t>, </a:t>
            </a:r>
            <a:r>
              <a:rPr lang="en-US" dirty="0" err="1" smtClean="0"/>
              <a:t>místě</a:t>
            </a:r>
            <a:r>
              <a:rPr lang="en-US" dirty="0" smtClean="0"/>
              <a:t>,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kterém</a:t>
            </a:r>
            <a:r>
              <a:rPr lang="en-US" dirty="0" smtClean="0"/>
              <a:t> se hotel </a:t>
            </a:r>
            <a:r>
              <a:rPr lang="en-US" dirty="0" err="1" smtClean="0"/>
              <a:t>nachází</a:t>
            </a:r>
            <a:r>
              <a:rPr lang="en-US" dirty="0" smtClean="0"/>
              <a:t>, </a:t>
            </a:r>
            <a:r>
              <a:rPr lang="en-US" dirty="0" err="1" smtClean="0"/>
              <a:t>informovat</a:t>
            </a:r>
            <a:r>
              <a:rPr lang="en-US" dirty="0" smtClean="0"/>
              <a:t> o </a:t>
            </a:r>
            <a:r>
              <a:rPr lang="en-US" dirty="0" err="1" smtClean="0"/>
              <a:t>zajímavostech</a:t>
            </a:r>
            <a:r>
              <a:rPr lang="en-US" dirty="0" smtClean="0"/>
              <a:t> </a:t>
            </a:r>
            <a:r>
              <a:rPr lang="cs-CZ" dirty="0" smtClean="0"/>
              <a:t>    </a:t>
            </a:r>
            <a:r>
              <a:rPr lang="en-US" dirty="0" smtClean="0"/>
              <a:t>a </a:t>
            </a:r>
            <a:r>
              <a:rPr lang="en-US" dirty="0" err="1" smtClean="0"/>
              <a:t>událostech</a:t>
            </a:r>
            <a:r>
              <a:rPr lang="en-US" dirty="0" smtClean="0"/>
              <a:t> </a:t>
            </a:r>
            <a:r>
              <a:rPr lang="en-US" dirty="0" err="1" smtClean="0"/>
              <a:t>místa</a:t>
            </a:r>
            <a:r>
              <a:rPr lang="en-US" dirty="0" smtClean="0"/>
              <a:t>,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 err="1" smtClean="0"/>
              <a:t>představují</a:t>
            </a:r>
            <a:r>
              <a:rPr lang="en-US" dirty="0" smtClean="0"/>
              <a:t> </a:t>
            </a:r>
            <a:r>
              <a:rPr lang="en-US" dirty="0" err="1" smtClean="0"/>
              <a:t>zájem</a:t>
            </a:r>
            <a:r>
              <a:rPr lang="en-US" dirty="0" smtClean="0"/>
              <a:t> </a:t>
            </a:r>
            <a:r>
              <a:rPr lang="en-US" dirty="0" err="1" smtClean="0"/>
              <a:t>hosta</a:t>
            </a:r>
            <a:r>
              <a:rPr lang="en-US" dirty="0" smtClean="0"/>
              <a:t> (</a:t>
            </a:r>
            <a:r>
              <a:rPr lang="en-US" dirty="0" err="1" smtClean="0"/>
              <a:t>služby</a:t>
            </a:r>
            <a:r>
              <a:rPr lang="en-US" dirty="0" smtClean="0"/>
              <a:t> Concierge).</a:t>
            </a:r>
          </a:p>
          <a:p>
            <a:r>
              <a:rPr lang="en-US" dirty="0" err="1" smtClean="0"/>
              <a:t>Udržovat</a:t>
            </a:r>
            <a:r>
              <a:rPr lang="en-US" dirty="0" smtClean="0"/>
              <a:t> </a:t>
            </a:r>
            <a:r>
              <a:rPr lang="en-US" dirty="0" err="1" smtClean="0"/>
              <a:t>aktuální</a:t>
            </a:r>
            <a:r>
              <a:rPr lang="en-US" dirty="0" smtClean="0"/>
              <a:t> </a:t>
            </a:r>
            <a:r>
              <a:rPr lang="en-US" dirty="0" err="1" smtClean="0"/>
              <a:t>informace</a:t>
            </a:r>
            <a:r>
              <a:rPr lang="en-US" dirty="0" smtClean="0"/>
              <a:t> o </a:t>
            </a:r>
            <a:r>
              <a:rPr lang="en-US" dirty="0" err="1" smtClean="0"/>
              <a:t>stavu</a:t>
            </a:r>
            <a:r>
              <a:rPr lang="en-US" dirty="0" smtClean="0"/>
              <a:t> </a:t>
            </a:r>
            <a:r>
              <a:rPr lang="en-US" dirty="0" err="1" smtClean="0"/>
              <a:t>ubytovací</a:t>
            </a:r>
            <a:r>
              <a:rPr lang="en-US" dirty="0" smtClean="0"/>
              <a:t> </a:t>
            </a:r>
            <a:r>
              <a:rPr lang="en-US" dirty="0" err="1" smtClean="0"/>
              <a:t>kapacity</a:t>
            </a:r>
            <a:r>
              <a:rPr lang="en-US" dirty="0" smtClean="0"/>
              <a:t> </a:t>
            </a:r>
            <a:r>
              <a:rPr lang="en-US" dirty="0" err="1" smtClean="0"/>
              <a:t>hotelu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Starat</a:t>
            </a:r>
            <a:r>
              <a:rPr lang="en-US" dirty="0" smtClean="0"/>
              <a:t> se o </a:t>
            </a:r>
            <a:r>
              <a:rPr lang="en-US" dirty="0" err="1" smtClean="0"/>
              <a:t>účty</a:t>
            </a:r>
            <a:r>
              <a:rPr lang="en-US" dirty="0" smtClean="0"/>
              <a:t> </a:t>
            </a:r>
            <a:r>
              <a:rPr lang="en-US" dirty="0" err="1" smtClean="0"/>
              <a:t>hotelových</a:t>
            </a:r>
            <a:r>
              <a:rPr lang="en-US" dirty="0" smtClean="0"/>
              <a:t> </a:t>
            </a:r>
            <a:r>
              <a:rPr lang="en-US" dirty="0" err="1" smtClean="0"/>
              <a:t>hostů</a:t>
            </a:r>
            <a:r>
              <a:rPr lang="en-US" dirty="0" smtClean="0"/>
              <a:t> </a:t>
            </a:r>
            <a:r>
              <a:rPr lang="en-US" dirty="0" err="1" smtClean="0"/>
              <a:t>během</a:t>
            </a:r>
            <a:r>
              <a:rPr lang="en-US" dirty="0" smtClean="0"/>
              <a:t> </a:t>
            </a:r>
            <a:r>
              <a:rPr lang="en-US" dirty="0" err="1" smtClean="0"/>
              <a:t>pobytu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Pečovat</a:t>
            </a:r>
            <a:r>
              <a:rPr lang="en-US" dirty="0" smtClean="0"/>
              <a:t> o </a:t>
            </a:r>
            <a:r>
              <a:rPr lang="en-US" dirty="0" err="1" smtClean="0"/>
              <a:t>účetnictví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vztahu</a:t>
            </a:r>
            <a:r>
              <a:rPr lang="en-US" dirty="0" smtClean="0"/>
              <a:t> k </a:t>
            </a:r>
            <a:r>
              <a:rPr lang="en-US" dirty="0" err="1" smtClean="0"/>
              <a:t>hotelovým</a:t>
            </a:r>
            <a:r>
              <a:rPr lang="en-US" dirty="0" smtClean="0"/>
              <a:t> </a:t>
            </a:r>
            <a:r>
              <a:rPr lang="en-US" dirty="0" err="1" smtClean="0"/>
              <a:t>účtům</a:t>
            </a:r>
            <a:r>
              <a:rPr lang="en-US" dirty="0" smtClean="0"/>
              <a:t> </a:t>
            </a:r>
            <a:r>
              <a:rPr lang="en-US" dirty="0" err="1" smtClean="0"/>
              <a:t>hostů</a:t>
            </a:r>
            <a:r>
              <a:rPr lang="en-US" dirty="0" smtClean="0"/>
              <a:t> a </a:t>
            </a:r>
            <a:r>
              <a:rPr lang="en-US" dirty="0" err="1" smtClean="0"/>
              <a:t>zajišťovat</a:t>
            </a:r>
            <a:r>
              <a:rPr lang="en-US" dirty="0" smtClean="0"/>
              <a:t> </a:t>
            </a:r>
            <a:r>
              <a:rPr lang="en-US" dirty="0" err="1" smtClean="0"/>
              <a:t>kompletně</a:t>
            </a:r>
            <a:r>
              <a:rPr lang="en-US" dirty="0" smtClean="0"/>
              <a:t> </a:t>
            </a:r>
            <a:r>
              <a:rPr lang="en-US" dirty="0" err="1" smtClean="0"/>
              <a:t>finanční</a:t>
            </a:r>
            <a:r>
              <a:rPr lang="en-US" dirty="0" smtClean="0"/>
              <a:t> </a:t>
            </a:r>
            <a:r>
              <a:rPr lang="en-US" dirty="0" err="1" smtClean="0"/>
              <a:t>vyrovnání</a:t>
            </a:r>
            <a:r>
              <a:rPr lang="en-US" dirty="0" smtClean="0"/>
              <a:t> s </a:t>
            </a:r>
            <a:r>
              <a:rPr lang="en-US" dirty="0" err="1" smtClean="0"/>
              <a:t>hosty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Odhlašovat</a:t>
            </a:r>
            <a:r>
              <a:rPr lang="en-US" dirty="0" smtClean="0"/>
              <a:t> </a:t>
            </a:r>
            <a:r>
              <a:rPr lang="en-US" dirty="0" err="1" smtClean="0"/>
              <a:t>hosty</a:t>
            </a:r>
            <a:r>
              <a:rPr lang="en-US" dirty="0" smtClean="0"/>
              <a:t> z </a:t>
            </a:r>
            <a:r>
              <a:rPr lang="en-US" dirty="0" err="1" smtClean="0"/>
              <a:t>hotelu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odjezdu</a:t>
            </a:r>
            <a:r>
              <a:rPr lang="en-US" dirty="0" smtClean="0"/>
              <a:t>, </a:t>
            </a:r>
            <a:r>
              <a:rPr lang="en-US" dirty="0" err="1" smtClean="0"/>
              <a:t>tzv</a:t>
            </a:r>
            <a:r>
              <a:rPr lang="en-US" dirty="0" smtClean="0"/>
              <a:t>. Check-Out.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úkoly</a:t>
            </a:r>
            <a:r>
              <a:rPr lang="en-US" dirty="0" smtClean="0"/>
              <a:t> </a:t>
            </a:r>
            <a:r>
              <a:rPr lang="en-US" dirty="0" err="1" smtClean="0"/>
              <a:t>úseku</a:t>
            </a:r>
            <a:r>
              <a:rPr lang="en-US" dirty="0" smtClean="0"/>
              <a:t> Front Office </a:t>
            </a:r>
            <a:r>
              <a:rPr lang="en-US" dirty="0" err="1" smtClean="0"/>
              <a:t>patří</a:t>
            </a:r>
            <a:r>
              <a:rPr lang="en-US" dirty="0" smtClean="0"/>
              <a:t> </a:t>
            </a:r>
            <a:r>
              <a:rPr lang="en-US" dirty="0" err="1" smtClean="0"/>
              <a:t>zejména</a:t>
            </a:r>
            <a:r>
              <a:rPr lang="en-US" dirty="0" smtClean="0"/>
              <a:t>:</a:t>
            </a:r>
            <a:br>
              <a:rPr lang="en-US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50070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Prodávat</a:t>
            </a:r>
            <a:r>
              <a:rPr lang="en-US" dirty="0" smtClean="0"/>
              <a:t> </a:t>
            </a:r>
            <a:r>
              <a:rPr lang="en-US" dirty="0" err="1" smtClean="0"/>
              <a:t>hotelové</a:t>
            </a:r>
            <a:r>
              <a:rPr lang="en-US" dirty="0" smtClean="0"/>
              <a:t> </a:t>
            </a:r>
            <a:r>
              <a:rPr lang="en-US" dirty="0" err="1" smtClean="0"/>
              <a:t>pokoje</a:t>
            </a:r>
            <a:r>
              <a:rPr lang="en-US" dirty="0" smtClean="0"/>
              <a:t> </a:t>
            </a:r>
            <a:r>
              <a:rPr lang="en-US" dirty="0" err="1" smtClean="0"/>
              <a:t>hostům</a:t>
            </a:r>
            <a:r>
              <a:rPr lang="en-US" dirty="0" smtClean="0"/>
              <a:t>, </a:t>
            </a:r>
            <a:r>
              <a:rPr lang="en-US" dirty="0" err="1" smtClean="0"/>
              <a:t>provádět</a:t>
            </a:r>
            <a:r>
              <a:rPr lang="en-US" dirty="0" smtClean="0"/>
              <a:t>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registraci</a:t>
            </a:r>
            <a:r>
              <a:rPr lang="en-US" dirty="0" smtClean="0"/>
              <a:t>, </a:t>
            </a:r>
            <a:r>
              <a:rPr lang="en-US" dirty="0" err="1" smtClean="0"/>
              <a:t>tzv</a:t>
            </a:r>
            <a:r>
              <a:rPr lang="en-US" dirty="0" smtClean="0"/>
              <a:t>. Check-In, </a:t>
            </a:r>
            <a:r>
              <a:rPr lang="en-US" dirty="0" err="1" smtClean="0"/>
              <a:t>stanovovat</a:t>
            </a:r>
            <a:r>
              <a:rPr lang="en-US" dirty="0" smtClean="0"/>
              <a:t> status </a:t>
            </a:r>
            <a:r>
              <a:rPr lang="en-US" dirty="0" err="1" smtClean="0"/>
              <a:t>hotelových</a:t>
            </a:r>
            <a:r>
              <a:rPr lang="en-US" dirty="0" smtClean="0"/>
              <a:t> </a:t>
            </a:r>
            <a:r>
              <a:rPr lang="en-US" dirty="0" err="1" smtClean="0"/>
              <a:t>pokojů</a:t>
            </a:r>
            <a:r>
              <a:rPr lang="en-US" dirty="0" smtClean="0"/>
              <a:t> v </a:t>
            </a:r>
            <a:r>
              <a:rPr lang="en-US" dirty="0" err="1" smtClean="0"/>
              <a:t>systému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Koordinovat</a:t>
            </a:r>
            <a:r>
              <a:rPr lang="en-US" dirty="0" smtClean="0"/>
              <a:t> </a:t>
            </a:r>
            <a:r>
              <a:rPr lang="en-US" dirty="0" err="1" smtClean="0"/>
              <a:t>služby</a:t>
            </a:r>
            <a:r>
              <a:rPr lang="en-US" dirty="0" smtClean="0"/>
              <a:t> </a:t>
            </a:r>
            <a:r>
              <a:rPr lang="en-US" dirty="0" err="1" smtClean="0"/>
              <a:t>hostům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Zajišťovat</a:t>
            </a:r>
            <a:r>
              <a:rPr lang="en-US" dirty="0" smtClean="0"/>
              <a:t> </a:t>
            </a:r>
            <a:r>
              <a:rPr lang="en-US" dirty="0" err="1" smtClean="0"/>
              <a:t>informace</a:t>
            </a:r>
            <a:r>
              <a:rPr lang="en-US" dirty="0" smtClean="0"/>
              <a:t> o </a:t>
            </a:r>
            <a:r>
              <a:rPr lang="en-US" dirty="0" err="1" smtClean="0"/>
              <a:t>hotelu</a:t>
            </a:r>
            <a:r>
              <a:rPr lang="en-US" dirty="0" smtClean="0"/>
              <a:t>, </a:t>
            </a:r>
            <a:r>
              <a:rPr lang="en-US" dirty="0" err="1" smtClean="0"/>
              <a:t>místě</a:t>
            </a:r>
            <a:r>
              <a:rPr lang="en-US" dirty="0" smtClean="0"/>
              <a:t>,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kterém</a:t>
            </a:r>
            <a:r>
              <a:rPr lang="en-US" dirty="0" smtClean="0"/>
              <a:t> se hotel </a:t>
            </a:r>
            <a:r>
              <a:rPr lang="en-US" dirty="0" err="1" smtClean="0"/>
              <a:t>nachází</a:t>
            </a:r>
            <a:r>
              <a:rPr lang="en-US" dirty="0" smtClean="0"/>
              <a:t>, </a:t>
            </a:r>
            <a:r>
              <a:rPr lang="en-US" dirty="0" err="1" smtClean="0"/>
              <a:t>informovat</a:t>
            </a:r>
            <a:r>
              <a:rPr lang="en-US" dirty="0" smtClean="0"/>
              <a:t> o </a:t>
            </a:r>
            <a:r>
              <a:rPr lang="en-US" dirty="0" err="1" smtClean="0"/>
              <a:t>zajímavostech</a:t>
            </a:r>
            <a:r>
              <a:rPr lang="en-US" dirty="0" smtClean="0"/>
              <a:t> </a:t>
            </a:r>
            <a:r>
              <a:rPr lang="cs-CZ" dirty="0" smtClean="0"/>
              <a:t>    </a:t>
            </a:r>
            <a:r>
              <a:rPr lang="en-US" dirty="0" smtClean="0"/>
              <a:t>a </a:t>
            </a:r>
            <a:r>
              <a:rPr lang="en-US" dirty="0" err="1" smtClean="0"/>
              <a:t>událostech</a:t>
            </a:r>
            <a:r>
              <a:rPr lang="en-US" dirty="0" smtClean="0"/>
              <a:t> </a:t>
            </a:r>
            <a:r>
              <a:rPr lang="en-US" dirty="0" err="1" smtClean="0"/>
              <a:t>místa</a:t>
            </a:r>
            <a:r>
              <a:rPr lang="en-US" dirty="0" smtClean="0"/>
              <a:t>,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 err="1" smtClean="0"/>
              <a:t>představují</a:t>
            </a:r>
            <a:r>
              <a:rPr lang="en-US" dirty="0" smtClean="0"/>
              <a:t> </a:t>
            </a:r>
            <a:r>
              <a:rPr lang="en-US" dirty="0" err="1" smtClean="0"/>
              <a:t>zájem</a:t>
            </a:r>
            <a:r>
              <a:rPr lang="en-US" dirty="0" smtClean="0"/>
              <a:t> </a:t>
            </a:r>
            <a:r>
              <a:rPr lang="en-US" dirty="0" err="1" smtClean="0"/>
              <a:t>hosta</a:t>
            </a:r>
            <a:r>
              <a:rPr lang="en-US" dirty="0" smtClean="0"/>
              <a:t> (</a:t>
            </a:r>
            <a:r>
              <a:rPr lang="en-US" dirty="0" err="1" smtClean="0"/>
              <a:t>služby</a:t>
            </a:r>
            <a:r>
              <a:rPr lang="en-US" dirty="0" smtClean="0"/>
              <a:t> Concierge).</a:t>
            </a:r>
          </a:p>
          <a:p>
            <a:r>
              <a:rPr lang="en-US" dirty="0" err="1" smtClean="0"/>
              <a:t>Udržovat</a:t>
            </a:r>
            <a:r>
              <a:rPr lang="en-US" dirty="0" smtClean="0"/>
              <a:t> </a:t>
            </a:r>
            <a:r>
              <a:rPr lang="en-US" dirty="0" err="1" smtClean="0"/>
              <a:t>aktuální</a:t>
            </a:r>
            <a:r>
              <a:rPr lang="en-US" dirty="0" smtClean="0"/>
              <a:t> </a:t>
            </a:r>
            <a:r>
              <a:rPr lang="en-US" dirty="0" err="1" smtClean="0"/>
              <a:t>informace</a:t>
            </a:r>
            <a:r>
              <a:rPr lang="en-US" dirty="0" smtClean="0"/>
              <a:t> o </a:t>
            </a:r>
            <a:r>
              <a:rPr lang="en-US" dirty="0" err="1" smtClean="0"/>
              <a:t>stavu</a:t>
            </a:r>
            <a:r>
              <a:rPr lang="en-US" dirty="0" smtClean="0"/>
              <a:t> </a:t>
            </a:r>
            <a:r>
              <a:rPr lang="en-US" dirty="0" err="1" smtClean="0"/>
              <a:t>ubytovací</a:t>
            </a:r>
            <a:r>
              <a:rPr lang="en-US" dirty="0" smtClean="0"/>
              <a:t> </a:t>
            </a:r>
            <a:r>
              <a:rPr lang="en-US" dirty="0" err="1" smtClean="0"/>
              <a:t>kapacity</a:t>
            </a:r>
            <a:r>
              <a:rPr lang="en-US" dirty="0" smtClean="0"/>
              <a:t> </a:t>
            </a:r>
            <a:r>
              <a:rPr lang="en-US" dirty="0" err="1" smtClean="0"/>
              <a:t>hotelu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Starat</a:t>
            </a:r>
            <a:r>
              <a:rPr lang="en-US" dirty="0" smtClean="0"/>
              <a:t> se o </a:t>
            </a:r>
            <a:r>
              <a:rPr lang="en-US" dirty="0" err="1" smtClean="0"/>
              <a:t>účty</a:t>
            </a:r>
            <a:r>
              <a:rPr lang="en-US" dirty="0" smtClean="0"/>
              <a:t> </a:t>
            </a:r>
            <a:r>
              <a:rPr lang="en-US" dirty="0" err="1" smtClean="0"/>
              <a:t>hotelových</a:t>
            </a:r>
            <a:r>
              <a:rPr lang="en-US" dirty="0" smtClean="0"/>
              <a:t> </a:t>
            </a:r>
            <a:r>
              <a:rPr lang="en-US" dirty="0" err="1" smtClean="0"/>
              <a:t>hostů</a:t>
            </a:r>
            <a:r>
              <a:rPr lang="en-US" dirty="0" smtClean="0"/>
              <a:t> </a:t>
            </a:r>
            <a:r>
              <a:rPr lang="en-US" dirty="0" err="1" smtClean="0"/>
              <a:t>během</a:t>
            </a:r>
            <a:r>
              <a:rPr lang="en-US" dirty="0" smtClean="0"/>
              <a:t> </a:t>
            </a:r>
            <a:r>
              <a:rPr lang="en-US" dirty="0" err="1" smtClean="0"/>
              <a:t>pobytu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Pečovat</a:t>
            </a:r>
            <a:r>
              <a:rPr lang="en-US" dirty="0" smtClean="0"/>
              <a:t> o </a:t>
            </a:r>
            <a:r>
              <a:rPr lang="en-US" dirty="0" err="1" smtClean="0"/>
              <a:t>účetnictví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vztahu</a:t>
            </a:r>
            <a:r>
              <a:rPr lang="en-US" dirty="0" smtClean="0"/>
              <a:t> k </a:t>
            </a:r>
            <a:r>
              <a:rPr lang="en-US" dirty="0" err="1" smtClean="0"/>
              <a:t>hotelovým</a:t>
            </a:r>
            <a:r>
              <a:rPr lang="en-US" dirty="0" smtClean="0"/>
              <a:t> </a:t>
            </a:r>
            <a:r>
              <a:rPr lang="en-US" dirty="0" err="1" smtClean="0"/>
              <a:t>účtům</a:t>
            </a:r>
            <a:r>
              <a:rPr lang="en-US" dirty="0" smtClean="0"/>
              <a:t> </a:t>
            </a:r>
            <a:r>
              <a:rPr lang="en-US" dirty="0" err="1" smtClean="0"/>
              <a:t>hostů</a:t>
            </a:r>
            <a:r>
              <a:rPr lang="en-US" dirty="0" smtClean="0"/>
              <a:t> a </a:t>
            </a:r>
            <a:r>
              <a:rPr lang="en-US" dirty="0" err="1" smtClean="0"/>
              <a:t>zajišťovat</a:t>
            </a:r>
            <a:r>
              <a:rPr lang="en-US" dirty="0" smtClean="0"/>
              <a:t> </a:t>
            </a:r>
            <a:r>
              <a:rPr lang="en-US" dirty="0" err="1" smtClean="0"/>
              <a:t>kompletně</a:t>
            </a:r>
            <a:r>
              <a:rPr lang="en-US" dirty="0" smtClean="0"/>
              <a:t> </a:t>
            </a:r>
            <a:r>
              <a:rPr lang="en-US" dirty="0" err="1" smtClean="0"/>
              <a:t>finanční</a:t>
            </a:r>
            <a:r>
              <a:rPr lang="en-US" dirty="0" smtClean="0"/>
              <a:t> </a:t>
            </a:r>
            <a:r>
              <a:rPr lang="en-US" dirty="0" err="1" smtClean="0"/>
              <a:t>vyrovnání</a:t>
            </a:r>
            <a:r>
              <a:rPr lang="en-US" dirty="0" smtClean="0"/>
              <a:t> s </a:t>
            </a:r>
            <a:r>
              <a:rPr lang="en-US" dirty="0" err="1" smtClean="0"/>
              <a:t>hosty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Odhlašovat</a:t>
            </a:r>
            <a:r>
              <a:rPr lang="en-US" dirty="0" smtClean="0"/>
              <a:t> </a:t>
            </a:r>
            <a:r>
              <a:rPr lang="en-US" dirty="0" err="1" smtClean="0"/>
              <a:t>hosty</a:t>
            </a:r>
            <a:r>
              <a:rPr lang="en-US" dirty="0" smtClean="0"/>
              <a:t> z </a:t>
            </a:r>
            <a:r>
              <a:rPr lang="en-US" dirty="0" err="1" smtClean="0"/>
              <a:t>hotelu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odjezdu</a:t>
            </a:r>
            <a:r>
              <a:rPr lang="en-US" dirty="0" smtClean="0"/>
              <a:t>, </a:t>
            </a:r>
            <a:r>
              <a:rPr lang="en-US" dirty="0" err="1" smtClean="0"/>
              <a:t>tzv</a:t>
            </a:r>
            <a:r>
              <a:rPr lang="en-US" dirty="0" smtClean="0"/>
              <a:t>. Check-Out.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II. Část lůžková </a:t>
            </a:r>
            <a:br>
              <a:rPr lang="cs-CZ" b="1" dirty="0" smtClean="0"/>
            </a:br>
            <a:r>
              <a:rPr lang="cs-CZ" b="1" dirty="0" smtClean="0"/>
              <a:t>(úsek hotelových pokojů)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pPr lvl="1"/>
            <a:r>
              <a:rPr lang="cs-CZ" dirty="0" smtClean="0"/>
              <a:t>příprava </a:t>
            </a:r>
            <a:r>
              <a:rPr lang="cs-CZ" dirty="0"/>
              <a:t>a úklid pokojů, přilehlých prostor, služby hostům</a:t>
            </a:r>
            <a:r>
              <a:rPr lang="cs-CZ" dirty="0" smtClean="0"/>
              <a:t>.</a:t>
            </a:r>
            <a:endParaRPr lang="cs-CZ" sz="2800" dirty="0"/>
          </a:p>
          <a:p>
            <a:pPr>
              <a:buNone/>
            </a:pPr>
            <a:r>
              <a:rPr lang="cs-CZ" dirty="0"/>
              <a:t>V příjmové části probíhá rezervace pokojů, příjem objednávek a prodej pokojů, provádí se opatření k zajištění bezpečnosti hostů a jejich majetku, příjem objednávek na doplňkové hotelové služby, zajišťuje se spojení hosta s vnějším prostředím, prodej drobných předmětů, provádí se zúčtování s hostem a vyřizují se potřebné administrativní práce.</a:t>
            </a:r>
            <a:endParaRPr lang="cs-CZ" sz="28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                 Recepce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txBody>
          <a:bodyPr/>
          <a:lstStyle/>
          <a:p>
            <a:r>
              <a:rPr lang="cs-CZ" sz="2400" b="1" dirty="0" smtClean="0"/>
              <a:t>Hlavní úkol </a:t>
            </a:r>
            <a:r>
              <a:rPr lang="cs-CZ" sz="2400" dirty="0" smtClean="0"/>
              <a:t>je koordinace úkolů všech recepčních pracovníků, je hlavním organizátorem celého ubytovacího procesu a všech návazných recepčních služeb, spolupracuje s úsekem hotelové hospodyně, s vrátnicí, se stravovacím úsekem, s technickým úsekem a s úsekem doplňkových služeb pro hosty.</a:t>
            </a: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467100"/>
            <a:ext cx="47625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Služby recepce: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98316"/>
          </a:xfrm>
        </p:spPr>
        <p:txBody>
          <a:bodyPr>
            <a:normAutofit/>
          </a:bodyPr>
          <a:lstStyle/>
          <a:p>
            <a:r>
              <a:rPr lang="cs-CZ" dirty="0" smtClean="0"/>
              <a:t>příjem </a:t>
            </a:r>
            <a:r>
              <a:rPr lang="cs-CZ" dirty="0"/>
              <a:t>hosta, jeho ubytování, evidence obsazených a volných pokojů, pronájem volných pokojů, evidence účtů hostů, směnárenská činnost, inkaso hostů, zajišťování informací a všech služeb spojených s pobytem hosta, zajišťování odjezdu hosta, příjem rezervací a vedení statistiky</a:t>
            </a:r>
            <a:r>
              <a:rPr lang="cs-CZ" dirty="0" smtClean="0"/>
              <a:t>.</a:t>
            </a:r>
            <a:endParaRPr lang="cs-CZ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cs-CZ" dirty="0" smtClean="0"/>
              <a:t>Scénář </a:t>
            </a:r>
            <a:r>
              <a:rPr lang="cs-CZ" dirty="0"/>
              <a:t>pro příjezd a odjezd hosta vytváří jednotný standard služeb ve všech směnách provozu recepce.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Pracovníci recepce: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5840435"/>
          </a:xfrm>
        </p:spPr>
        <p:txBody>
          <a:bodyPr>
            <a:normAutofit/>
          </a:bodyPr>
          <a:lstStyle/>
          <a:p>
            <a:r>
              <a:rPr lang="cs-CZ" dirty="0" smtClean="0"/>
              <a:t>Vedoucí </a:t>
            </a:r>
            <a:r>
              <a:rPr lang="cs-CZ" dirty="0"/>
              <a:t>ubytovacího úseku</a:t>
            </a:r>
            <a:endParaRPr lang="cs-CZ" sz="2800" dirty="0"/>
          </a:p>
          <a:p>
            <a:r>
              <a:rPr lang="cs-CZ" dirty="0"/>
              <a:t>Recepční</a:t>
            </a:r>
            <a:endParaRPr lang="cs-CZ" sz="2800" dirty="0"/>
          </a:p>
          <a:p>
            <a:r>
              <a:rPr lang="cs-CZ" dirty="0"/>
              <a:t>Žurnalista</a:t>
            </a:r>
            <a:endParaRPr lang="cs-CZ" sz="2800" dirty="0"/>
          </a:p>
          <a:p>
            <a:r>
              <a:rPr lang="cs-CZ" dirty="0"/>
              <a:t>Pracovnice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rezervačního </a:t>
            </a:r>
          </a:p>
          <a:p>
            <a:pPr>
              <a:buNone/>
            </a:pPr>
            <a:r>
              <a:rPr lang="cs-CZ" dirty="0" smtClean="0"/>
              <a:t>oddělení</a:t>
            </a:r>
            <a:endParaRPr lang="cs-CZ" sz="2800" dirty="0"/>
          </a:p>
          <a:p>
            <a:r>
              <a:rPr lang="cs-CZ" dirty="0"/>
              <a:t>Směnárník</a:t>
            </a:r>
            <a:endParaRPr lang="cs-CZ" sz="2800" dirty="0"/>
          </a:p>
          <a:p>
            <a:r>
              <a:rPr lang="cs-CZ" dirty="0"/>
              <a:t>Pokladník</a:t>
            </a:r>
            <a:endParaRPr lang="cs-CZ" sz="2800" dirty="0"/>
          </a:p>
          <a:p>
            <a:pPr>
              <a:buNone/>
            </a:pPr>
            <a:endParaRPr lang="cs-CZ" sz="2800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857496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210</TotalTime>
  <Words>1932</Words>
  <Application>Microsoft Office PowerPoint</Application>
  <PresentationFormat>Předvádění na obrazovce (4:3)</PresentationFormat>
  <Paragraphs>227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Trebuchet MS</vt:lpstr>
      <vt:lpstr>Wingdings</vt:lpstr>
      <vt:lpstr>Wingdings 2</vt:lpstr>
      <vt:lpstr>Bohatý</vt:lpstr>
      <vt:lpstr>Ubytovací středisko hotelu </vt:lpstr>
      <vt:lpstr>Prezentace aplikace PowerPoint</vt:lpstr>
      <vt:lpstr>I. Část příjmu Front office  (rezervace, recepce, vrátnice) </vt:lpstr>
      <vt:lpstr>Mezi základní úkoly úseku Front Office patří zejména: </vt:lpstr>
      <vt:lpstr>Mezi základní úkoly úseku Front Office patří zejména: </vt:lpstr>
      <vt:lpstr>II. Část lůžková  (úsek hotelových pokojů) </vt:lpstr>
      <vt:lpstr>                   Recepce </vt:lpstr>
      <vt:lpstr>Služby recepce:  </vt:lpstr>
      <vt:lpstr>Pracovníci recepce: </vt:lpstr>
      <vt:lpstr>Obvyklé uspořádání recepčních služeb </vt:lpstr>
      <vt:lpstr>Uspořádání halových služeb na recepčním pultu </vt:lpstr>
      <vt:lpstr>Prezentace aplikace PowerPoint</vt:lpstr>
      <vt:lpstr>ObvyklE placené služby: </vt:lpstr>
      <vt:lpstr>Prezentace aplikace PowerPoint</vt:lpstr>
      <vt:lpstr> Neplacené  služby </vt:lpstr>
      <vt:lpstr>Vrátnice </vt:lpstr>
      <vt:lpstr>Pracovníci vrátnice: </vt:lpstr>
      <vt:lpstr>Operativní technická evidence recepce a vrátnice </vt:lpstr>
      <vt:lpstr>Prezentace aplikace PowerPoint</vt:lpstr>
      <vt:lpstr>Služby hotelové pokladny – žurnálu a směnárny </vt:lpstr>
      <vt:lpstr>Evidence účtů hotelových hostů: </vt:lpstr>
      <vt:lpstr>Zúčtování s hostem </vt:lpstr>
      <vt:lpstr>Rezervace  pokojů </vt:lpstr>
      <vt:lpstr>Prezentace aplikace PowerPoint</vt:lpstr>
      <vt:lpstr>Ubytovací podmínky </vt:lpstr>
      <vt:lpstr>Přihlašování hostů k pobytu </vt:lpstr>
      <vt:lpstr>Přijetí hosta Check in </vt:lpstr>
      <vt:lpstr>Odhlášení hosta Check Out </vt:lpstr>
    </vt:vector>
  </TitlesOfParts>
  <Company>SO pro zachranu velryb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Ubytovací středisko hotelu </dc:title>
  <dc:creator>Filip</dc:creator>
  <cp:lastModifiedBy>kos0005</cp:lastModifiedBy>
  <cp:revision>28</cp:revision>
  <dcterms:created xsi:type="dcterms:W3CDTF">2009-11-19T19:45:02Z</dcterms:created>
  <dcterms:modified xsi:type="dcterms:W3CDTF">2020-10-01T09:12:59Z</dcterms:modified>
</cp:coreProperties>
</file>