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1"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78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cs-CZ"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
        <p:cNvGrpSpPr/>
        <p:nvPr/>
      </p:nvGrpSpPr>
      <p:grpSpPr>
        <a:xfrm>
          <a:off x="0" y="0"/>
          <a:ext cx="0" cy="0"/>
          <a:chOff x="0" y="0"/>
          <a:chExt cx="0" cy="0"/>
        </a:xfrm>
      </p:grpSpPr>
      <p:sp>
        <p:nvSpPr>
          <p:cNvPr id="20" name="Google Shape;20;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 name="Google Shape;2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3" name="Google Shape;93;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 name="Google Shape;94;p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9ec43ad6a7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g9ec43ad6a7_0_2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g9ec43ad6a7_0_2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9ec43ad6a7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7" name="Google Shape;107;g9ec43ad6a7_0_2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8" name="Google Shape;108;g9ec43ad6a7_0_2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9ec43ad6a7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4" name="Google Shape;114;g9ec43ad6a7_0_3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5" name="Google Shape;115;g9ec43ad6a7_0_3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9ec43ad6a7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1" name="Google Shape;121;g9ec43ad6a7_0_4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2" name="Google Shape;122;g9ec43ad6a7_0_4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9ec43ad6a7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8" name="Google Shape;128;g9ec43ad6a7_0_5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9" name="Google Shape;129;g9ec43ad6a7_0_5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9ec43ad6a7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g9ec43ad6a7_0_5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6" name="Google Shape;136;g9ec43ad6a7_0_5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9ec43ad6a7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2" name="Google Shape;142;g9ec43ad6a7_0_6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g9ec43ad6a7_0_6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9ec43ad6a7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g9ec43ad6a7_0_7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0" name="Google Shape;150;g9ec43ad6a7_0_7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 name="Google Shape;30;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 name="Google Shape;31;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1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1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20</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
        <p:cNvGrpSpPr/>
        <p:nvPr/>
      </p:nvGrpSpPr>
      <p:grpSpPr>
        <a:xfrm>
          <a:off x="0" y="0"/>
          <a:ext cx="0" cy="0"/>
          <a:chOff x="0" y="0"/>
          <a:chExt cx="0" cy="0"/>
        </a:xfrm>
      </p:grpSpPr>
      <p:sp>
        <p:nvSpPr>
          <p:cNvPr id="36" name="Google Shape;3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 name="Google Shape;37;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 name="Google Shape;38;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4" name="Google Shape;44;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5" name="Google Shape;45;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1" name="Google Shape;51;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2" name="Google Shape;52;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 name="Google Shape;58;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9" name="Google Shape;59;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5" name="Google Shape;65;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6" name="Google Shape;66;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2" name="Google Shape;72;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3" name="Google Shape;73;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9" name="Google Shape;79;p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0" name="Google Shape;80;p9: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cs-CZ"/>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ulní strana">
  <p:cSld name="Titulní strana">
    <p:spTree>
      <p:nvGrpSpPr>
        <p:cNvPr id="1" name="Shape 10"/>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List - obecný">
  <p:cSld name="List - obecný">
    <p:spTree>
      <p:nvGrpSpPr>
        <p:cNvPr id="1" name="Shape 11"/>
        <p:cNvGrpSpPr/>
        <p:nvPr/>
      </p:nvGrpSpPr>
      <p:grpSpPr>
        <a:xfrm>
          <a:off x="0" y="0"/>
          <a:ext cx="0" cy="0"/>
          <a:chOff x="0" y="0"/>
          <a:chExt cx="0" cy="0"/>
        </a:xfrm>
      </p:grpSpPr>
      <p:pic>
        <p:nvPicPr>
          <p:cNvPr id="12" name="Google Shape;12;p3"/>
          <p:cNvPicPr preferRelativeResize="0"/>
          <p:nvPr/>
        </p:nvPicPr>
        <p:blipFill rotWithShape="1">
          <a:blip r:embed="rId2">
            <a:alphaModFix/>
          </a:blip>
          <a:srcRect/>
          <a:stretch/>
        </p:blipFill>
        <p:spPr>
          <a:xfrm>
            <a:off x="7955996" y="226939"/>
            <a:ext cx="956040" cy="745712"/>
          </a:xfrm>
          <a:prstGeom prst="rect">
            <a:avLst/>
          </a:prstGeom>
          <a:noFill/>
          <a:ln>
            <a:noFill/>
          </a:ln>
        </p:spPr>
      </p:pic>
      <p:sp>
        <p:nvSpPr>
          <p:cNvPr id="13" name="Google Shape;13;p3"/>
          <p:cNvSpPr txBox="1">
            <a:spLocks noGrp="1"/>
          </p:cNvSpPr>
          <p:nvPr>
            <p:ph type="title"/>
          </p:nvPr>
        </p:nvSpPr>
        <p:spPr>
          <a:xfrm>
            <a:off x="251520" y="195486"/>
            <a:ext cx="4536504" cy="507703"/>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Clr>
                <a:schemeClr val="dk1"/>
              </a:buClr>
              <a:buSzPts val="2400"/>
              <a:buFont typeface="Times New Roman"/>
              <a:buNone/>
              <a:defRPr sz="2400">
                <a:solidFill>
                  <a:schemeClr val="dk1"/>
                </a:solidFill>
                <a:latin typeface="Times New Roman"/>
                <a:ea typeface="Times New Roman"/>
                <a:cs typeface="Times New Roman"/>
                <a:sym typeface="Times New Roman"/>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cxnSp>
        <p:nvCxnSpPr>
          <p:cNvPr id="14" name="Google Shape;14;p3"/>
          <p:cNvCxnSpPr/>
          <p:nvPr/>
        </p:nvCxnSpPr>
        <p:spPr>
          <a:xfrm>
            <a:off x="251520" y="699542"/>
            <a:ext cx="7416824" cy="0"/>
          </a:xfrm>
          <a:prstGeom prst="straightConnector1">
            <a:avLst/>
          </a:prstGeom>
          <a:noFill/>
          <a:ln w="9525" cap="flat" cmpd="sng">
            <a:solidFill>
              <a:srgbClr val="307871"/>
            </a:solidFill>
            <a:prstDash val="dot"/>
            <a:round/>
            <a:headEnd type="none" w="sm" len="sm"/>
            <a:tailEnd type="none" w="sm" len="sm"/>
          </a:ln>
        </p:spPr>
      </p:cxnSp>
      <p:cxnSp>
        <p:nvCxnSpPr>
          <p:cNvPr id="15" name="Google Shape;15;p3"/>
          <p:cNvCxnSpPr/>
          <p:nvPr/>
        </p:nvCxnSpPr>
        <p:spPr>
          <a:xfrm>
            <a:off x="251520" y="4731990"/>
            <a:ext cx="8660516" cy="0"/>
          </a:xfrm>
          <a:prstGeom prst="straightConnector1">
            <a:avLst/>
          </a:prstGeom>
          <a:noFill/>
          <a:ln w="9525" cap="flat" cmpd="sng">
            <a:solidFill>
              <a:srgbClr val="307871"/>
            </a:solidFill>
            <a:prstDash val="dot"/>
            <a:round/>
            <a:headEnd type="none" w="sm" len="sm"/>
            <a:tailEnd type="none" w="sm" len="sm"/>
          </a:ln>
        </p:spPr>
      </p:cxnSp>
      <p:sp>
        <p:nvSpPr>
          <p:cNvPr id="16" name="Google Shape;16;p3"/>
          <p:cNvSpPr txBox="1">
            <a:spLocks noGrp="1"/>
          </p:cNvSpPr>
          <p:nvPr>
            <p:ph type="ftr" idx="11"/>
          </p:nvPr>
        </p:nvSpPr>
        <p:spPr>
          <a:xfrm>
            <a:off x="236240" y="4731990"/>
            <a:ext cx="2895600" cy="27384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800" b="0" i="0" u="none" strike="noStrike" cap="none">
                <a:solidFill>
                  <a:srgbClr val="307871"/>
                </a:solidFill>
                <a:latin typeface="Times New Roman"/>
                <a:ea typeface="Times New Roman"/>
                <a:cs typeface="Times New Roman"/>
                <a:sym typeface="Times New Roman"/>
              </a:defRPr>
            </a:lvl1pPr>
            <a:lvl2pPr marR="0" lvl="1"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sldNum" idx="12"/>
          </p:nvPr>
        </p:nvSpPr>
        <p:spPr>
          <a:xfrm>
            <a:off x="7812360" y="4731990"/>
            <a:ext cx="1080120" cy="273844"/>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buNone/>
              <a:defRPr sz="1800" b="0" i="0" u="none" strike="noStrike" cap="none">
                <a:solidFill>
                  <a:schemeClr val="dk1"/>
                </a:solidFill>
                <a:latin typeface="Times New Roman"/>
                <a:ea typeface="Times New Roman"/>
                <a:cs typeface="Times New Roman"/>
                <a:sym typeface="Times New Roman"/>
              </a:defRPr>
            </a:lvl1pPr>
            <a:lvl2pPr marL="0" marR="0" lvl="1" indent="0" algn="r" rtl="0">
              <a:spcBef>
                <a:spcPts val="0"/>
              </a:spcBef>
              <a:buNone/>
              <a:defRPr sz="1800" b="0" i="0" u="none" strike="noStrike" cap="none">
                <a:solidFill>
                  <a:schemeClr val="dk1"/>
                </a:solidFill>
                <a:latin typeface="Times New Roman"/>
                <a:ea typeface="Times New Roman"/>
                <a:cs typeface="Times New Roman"/>
                <a:sym typeface="Times New Roman"/>
              </a:defRPr>
            </a:lvl2pPr>
            <a:lvl3pPr marL="0" marR="0" lvl="2" indent="0" algn="r" rtl="0">
              <a:spcBef>
                <a:spcPts val="0"/>
              </a:spcBef>
              <a:buNone/>
              <a:defRPr sz="1800" b="0" i="0" u="none" strike="noStrike" cap="none">
                <a:solidFill>
                  <a:schemeClr val="dk1"/>
                </a:solidFill>
                <a:latin typeface="Times New Roman"/>
                <a:ea typeface="Times New Roman"/>
                <a:cs typeface="Times New Roman"/>
                <a:sym typeface="Times New Roman"/>
              </a:defRPr>
            </a:lvl3pPr>
            <a:lvl4pPr marL="0" marR="0" lvl="3" indent="0" algn="r" rtl="0">
              <a:spcBef>
                <a:spcPts val="0"/>
              </a:spcBef>
              <a:buNone/>
              <a:defRPr sz="1800" b="0" i="0" u="none" strike="noStrike" cap="none">
                <a:solidFill>
                  <a:schemeClr val="dk1"/>
                </a:solidFill>
                <a:latin typeface="Times New Roman"/>
                <a:ea typeface="Times New Roman"/>
                <a:cs typeface="Times New Roman"/>
                <a:sym typeface="Times New Roman"/>
              </a:defRPr>
            </a:lvl4pPr>
            <a:lvl5pPr marL="0" marR="0" lvl="4" indent="0" algn="r" rtl="0">
              <a:spcBef>
                <a:spcPts val="0"/>
              </a:spcBef>
              <a:buNone/>
              <a:defRPr sz="1800" b="0" i="0" u="none" strike="noStrike" cap="none">
                <a:solidFill>
                  <a:schemeClr val="dk1"/>
                </a:solidFill>
                <a:latin typeface="Times New Roman"/>
                <a:ea typeface="Times New Roman"/>
                <a:cs typeface="Times New Roman"/>
                <a:sym typeface="Times New Roman"/>
              </a:defRPr>
            </a:lvl5pPr>
            <a:lvl6pPr marL="0" marR="0" lvl="5" indent="0" algn="r" rtl="0">
              <a:spcBef>
                <a:spcPts val="0"/>
              </a:spcBef>
              <a:buNone/>
              <a:defRPr sz="1800" b="0" i="0" u="none" strike="noStrike" cap="none">
                <a:solidFill>
                  <a:schemeClr val="dk1"/>
                </a:solidFill>
                <a:latin typeface="Times New Roman"/>
                <a:ea typeface="Times New Roman"/>
                <a:cs typeface="Times New Roman"/>
                <a:sym typeface="Times New Roman"/>
              </a:defRPr>
            </a:lvl6pPr>
            <a:lvl7pPr marL="0" marR="0" lvl="6" indent="0" algn="r" rtl="0">
              <a:spcBef>
                <a:spcPts val="0"/>
              </a:spcBef>
              <a:buNone/>
              <a:defRPr sz="1800" b="0" i="0" u="none" strike="noStrike" cap="none">
                <a:solidFill>
                  <a:schemeClr val="dk1"/>
                </a:solidFill>
                <a:latin typeface="Times New Roman"/>
                <a:ea typeface="Times New Roman"/>
                <a:cs typeface="Times New Roman"/>
                <a:sym typeface="Times New Roman"/>
              </a:defRPr>
            </a:lvl7pPr>
            <a:lvl8pPr marL="0" marR="0" lvl="7" indent="0" algn="r" rtl="0">
              <a:spcBef>
                <a:spcPts val="0"/>
              </a:spcBef>
              <a:buNone/>
              <a:defRPr sz="1800" b="0" i="0" u="none" strike="noStrike" cap="none">
                <a:solidFill>
                  <a:schemeClr val="dk1"/>
                </a:solidFill>
                <a:latin typeface="Times New Roman"/>
                <a:ea typeface="Times New Roman"/>
                <a:cs typeface="Times New Roman"/>
                <a:sym typeface="Times New Roman"/>
              </a:defRPr>
            </a:lvl8pPr>
            <a:lvl9pPr marL="0" marR="0" lvl="8" indent="0" algn="r" rtl="0">
              <a:spcBef>
                <a:spcPts val="0"/>
              </a:spcBef>
              <a:buNone/>
              <a:defRPr sz="18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rázdný list">
  <p:cSld name="Prázdný list">
    <p:spTree>
      <p:nvGrpSpPr>
        <p:cNvPr id="1" name="Shape 1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pic>
        <p:nvPicPr>
          <p:cNvPr id="23" name="Google Shape;23;p5"/>
          <p:cNvPicPr preferRelativeResize="0"/>
          <p:nvPr/>
        </p:nvPicPr>
        <p:blipFill rotWithShape="1">
          <a:blip r:embed="rId3">
            <a:alphaModFix/>
          </a:blip>
          <a:srcRect/>
          <a:stretch/>
        </p:blipFill>
        <p:spPr>
          <a:xfrm>
            <a:off x="6948263" y="555525"/>
            <a:ext cx="1699500" cy="1325611"/>
          </a:xfrm>
          <a:prstGeom prst="rect">
            <a:avLst/>
          </a:prstGeom>
          <a:noFill/>
          <a:ln>
            <a:noFill/>
          </a:ln>
        </p:spPr>
      </p:pic>
      <p:sp>
        <p:nvSpPr>
          <p:cNvPr id="24" name="Google Shape;24;p5"/>
          <p:cNvSpPr/>
          <p:nvPr/>
        </p:nvSpPr>
        <p:spPr>
          <a:xfrm>
            <a:off x="251520" y="267494"/>
            <a:ext cx="5616624" cy="4608512"/>
          </a:xfrm>
          <a:prstGeom prst="rect">
            <a:avLst/>
          </a:prstGeom>
          <a:solidFill>
            <a:srgbClr val="30787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1" i="0" u="none" strike="noStrike" cap="none">
              <a:solidFill>
                <a:srgbClr val="FF0000"/>
              </a:solidFill>
              <a:latin typeface="Times New Roman"/>
              <a:ea typeface="Times New Roman"/>
              <a:cs typeface="Times New Roman"/>
              <a:sym typeface="Times New Roman"/>
            </a:endParaRPr>
          </a:p>
        </p:txBody>
      </p:sp>
      <p:sp>
        <p:nvSpPr>
          <p:cNvPr id="25" name="Google Shape;25;p5"/>
          <p:cNvSpPr txBox="1">
            <a:spLocks noGrp="1"/>
          </p:cNvSpPr>
          <p:nvPr>
            <p:ph type="ctrTitle"/>
          </p:nvPr>
        </p:nvSpPr>
        <p:spPr>
          <a:xfrm>
            <a:off x="467544" y="699542"/>
            <a:ext cx="5256584" cy="216024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lt1"/>
              </a:buClr>
              <a:buSzPts val="4000"/>
              <a:buFont typeface="Times New Roman"/>
              <a:buNone/>
            </a:pPr>
            <a:r>
              <a:rPr lang="cs-CZ" sz="4000" b="1">
                <a:solidFill>
                  <a:schemeClr val="lt1"/>
                </a:solidFill>
                <a:latin typeface="Times New Roman"/>
                <a:ea typeface="Times New Roman"/>
                <a:cs typeface="Times New Roman"/>
                <a:sym typeface="Times New Roman"/>
              </a:rPr>
              <a:t>4</a:t>
            </a:r>
            <a:r>
              <a:rPr lang="cs-CZ" sz="4000" b="1" i="0" u="none" strike="noStrike" cap="none">
                <a:solidFill>
                  <a:schemeClr val="lt1"/>
                </a:solidFill>
                <a:latin typeface="Times New Roman"/>
                <a:ea typeface="Times New Roman"/>
                <a:cs typeface="Times New Roman"/>
                <a:sym typeface="Times New Roman"/>
              </a:rPr>
              <a:t>. Přednáška</a:t>
            </a:r>
            <a:br>
              <a:rPr lang="cs-CZ" sz="4000" b="1" i="0" u="none" strike="noStrike" cap="none">
                <a:solidFill>
                  <a:schemeClr val="lt1"/>
                </a:solidFill>
                <a:latin typeface="Times New Roman"/>
                <a:ea typeface="Times New Roman"/>
                <a:cs typeface="Times New Roman"/>
                <a:sym typeface="Times New Roman"/>
              </a:rPr>
            </a:br>
            <a:r>
              <a:rPr lang="cs-CZ" sz="2800" b="1" i="0" u="none" strike="noStrike" cap="none">
                <a:solidFill>
                  <a:schemeClr val="lt1"/>
                </a:solidFill>
                <a:latin typeface="Times New Roman"/>
                <a:ea typeface="Times New Roman"/>
                <a:cs typeface="Times New Roman"/>
                <a:sym typeface="Times New Roman"/>
              </a:rPr>
              <a:t> </a:t>
            </a:r>
            <a:r>
              <a:rPr lang="cs-CZ" sz="2800" b="1">
                <a:solidFill>
                  <a:schemeClr val="lt1"/>
                </a:solidFill>
                <a:latin typeface="Times New Roman"/>
                <a:ea typeface="Times New Roman"/>
                <a:cs typeface="Times New Roman"/>
                <a:sym typeface="Times New Roman"/>
              </a:rPr>
              <a:t>Organizace a řízení subjektů v lázeňství, řízení lázeňského hotelu</a:t>
            </a:r>
            <a:endParaRPr sz="2800" b="1">
              <a:solidFill>
                <a:schemeClr val="lt1"/>
              </a:solidFill>
              <a:latin typeface="Times New Roman"/>
              <a:ea typeface="Times New Roman"/>
              <a:cs typeface="Times New Roman"/>
              <a:sym typeface="Times New Roman"/>
            </a:endParaRPr>
          </a:p>
        </p:txBody>
      </p:sp>
      <p:sp>
        <p:nvSpPr>
          <p:cNvPr id="26" name="Google Shape;26;p5"/>
          <p:cNvSpPr txBox="1"/>
          <p:nvPr/>
        </p:nvSpPr>
        <p:spPr>
          <a:xfrm>
            <a:off x="5868150" y="3435850"/>
            <a:ext cx="3273300" cy="1152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307871"/>
              </a:buClr>
              <a:buSzPts val="1800"/>
              <a:buFont typeface="Arial"/>
              <a:buNone/>
            </a:pPr>
            <a:r>
              <a:rPr lang="cs-CZ" sz="1800" b="1">
                <a:solidFill>
                  <a:srgbClr val="307871"/>
                </a:solidFill>
                <a:latin typeface="Times New Roman"/>
                <a:ea typeface="Times New Roman"/>
                <a:cs typeface="Times New Roman"/>
                <a:sym typeface="Times New Roman"/>
              </a:rPr>
              <a:t>PhDr. Nazim Afana, LL.M.</a:t>
            </a:r>
            <a:endParaRPr/>
          </a:p>
          <a:p>
            <a:pPr marL="0" marR="0" lvl="0" indent="0" algn="l" rtl="0">
              <a:spcBef>
                <a:spcPts val="360"/>
              </a:spcBef>
              <a:spcAft>
                <a:spcPts val="0"/>
              </a:spcAft>
              <a:buClr>
                <a:srgbClr val="307871"/>
              </a:buClr>
              <a:buSzPts val="1800"/>
              <a:buFont typeface="Arial"/>
              <a:buNone/>
            </a:pPr>
            <a:r>
              <a:rPr lang="cs-CZ" sz="1800" b="0" i="0" u="none" strike="noStrike" cap="none">
                <a:solidFill>
                  <a:srgbClr val="307871"/>
                </a:solidFill>
                <a:latin typeface="Times New Roman"/>
                <a:ea typeface="Times New Roman"/>
                <a:cs typeface="Times New Roman"/>
                <a:sym typeface="Times New Roman"/>
              </a:rPr>
              <a:t>Předmět: </a:t>
            </a:r>
            <a:r>
              <a:rPr lang="cs-CZ" sz="1800" b="1" i="0" u="none" strike="noStrike" cap="none">
                <a:solidFill>
                  <a:srgbClr val="307871"/>
                </a:solidFill>
                <a:latin typeface="Times New Roman"/>
                <a:ea typeface="Times New Roman"/>
                <a:cs typeface="Times New Roman"/>
                <a:sym typeface="Times New Roman"/>
              </a:rPr>
              <a:t>Podnikání v hotelnictví</a:t>
            </a:r>
            <a:endParaRPr sz="1800" b="1" i="0" u="none" strike="noStrike" cap="none">
              <a:solidFill>
                <a:srgbClr val="307871"/>
              </a:solidFill>
              <a:latin typeface="Times New Roman"/>
              <a:ea typeface="Times New Roman"/>
              <a:cs typeface="Times New Roman"/>
              <a:sym typeface="Times New Roman"/>
            </a:endParaRPr>
          </a:p>
        </p:txBody>
      </p:sp>
      <p:pic>
        <p:nvPicPr>
          <p:cNvPr id="27" name="Google Shape;27;p5"/>
          <p:cNvPicPr preferRelativeResize="0"/>
          <p:nvPr/>
        </p:nvPicPr>
        <p:blipFill rotWithShape="1">
          <a:blip r:embed="rId4">
            <a:alphaModFix/>
          </a:blip>
          <a:srcRect/>
          <a:stretch/>
        </p:blipFill>
        <p:spPr>
          <a:xfrm>
            <a:off x="1468884" y="2893398"/>
            <a:ext cx="3181896" cy="17430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4"/>
          <p:cNvSpPr txBox="1">
            <a:spLocks noGrp="1"/>
          </p:cNvSpPr>
          <p:nvPr>
            <p:ph type="title"/>
          </p:nvPr>
        </p:nvSpPr>
        <p:spPr>
          <a:xfrm>
            <a:off x="251520" y="195486"/>
            <a:ext cx="7056784" cy="50770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Lázeňská legislativa</a:t>
            </a:r>
            <a:endParaRPr/>
          </a:p>
        </p:txBody>
      </p:sp>
      <p:sp>
        <p:nvSpPr>
          <p:cNvPr id="90" name="Google Shape;90;p14"/>
          <p:cNvSpPr/>
          <p:nvPr/>
        </p:nvSpPr>
        <p:spPr>
          <a:xfrm>
            <a:off x="0" y="987574"/>
            <a:ext cx="8784976" cy="1631216"/>
          </a:xfrm>
          <a:prstGeom prst="rect">
            <a:avLst/>
          </a:prstGeom>
          <a:noFill/>
          <a:ln>
            <a:noFill/>
          </a:ln>
        </p:spPr>
        <p:txBody>
          <a:bodyPr spcFirstLastPara="1" wrap="square" lIns="91425" tIns="45700" rIns="91425" bIns="45700" anchor="t" anchorCtr="0">
            <a:noAutofit/>
          </a:bodyPr>
          <a:lstStyle/>
          <a:p>
            <a:pPr marL="457200" lvl="0" indent="0" algn="just" rtl="0">
              <a:spcBef>
                <a:spcPts val="1000"/>
              </a:spcBef>
              <a:spcAft>
                <a:spcPts val="0"/>
              </a:spcAft>
              <a:buNone/>
            </a:pPr>
            <a:r>
              <a:rPr lang="cs-CZ" sz="2200" i="1">
                <a:solidFill>
                  <a:schemeClr val="dk1"/>
                </a:solidFill>
                <a:latin typeface="Times New Roman"/>
                <a:ea typeface="Times New Roman"/>
                <a:cs typeface="Times New Roman"/>
                <a:sym typeface="Times New Roman"/>
              </a:rPr>
              <a:t>Lázeňský zákon č.164/2001 Sb. ze dne 13. dubna 2001, ve znění pozdějších předpisů</a:t>
            </a:r>
            <a:endParaRPr sz="2200" i="1">
              <a:solidFill>
                <a:schemeClr val="dk1"/>
              </a:solidFill>
              <a:latin typeface="Times New Roman"/>
              <a:ea typeface="Times New Roman"/>
              <a:cs typeface="Times New Roman"/>
              <a:sym typeface="Times New Roman"/>
            </a:endParaRPr>
          </a:p>
          <a:p>
            <a:pPr marL="457200" lvl="0" indent="0" algn="just" rtl="0">
              <a:spcBef>
                <a:spcPts val="1000"/>
              </a:spcBef>
              <a:spcAft>
                <a:spcPts val="0"/>
              </a:spcAft>
              <a:buNone/>
            </a:pPr>
            <a:endParaRPr sz="2200" i="1">
              <a:solidFill>
                <a:schemeClr val="dk1"/>
              </a:solidFill>
              <a:latin typeface="Times New Roman"/>
              <a:ea typeface="Times New Roman"/>
              <a:cs typeface="Times New Roman"/>
              <a:sym typeface="Times New Roman"/>
            </a:endParaRPr>
          </a:p>
          <a:p>
            <a:pPr marL="457200" lvl="0" indent="0" algn="just" rtl="0">
              <a:spcBef>
                <a:spcPts val="1000"/>
              </a:spcBef>
              <a:spcAft>
                <a:spcPts val="0"/>
              </a:spcAft>
              <a:buNone/>
            </a:pPr>
            <a:r>
              <a:rPr lang="cs-CZ" sz="2200">
                <a:solidFill>
                  <a:schemeClr val="dk1"/>
                </a:solidFill>
                <a:latin typeface="Times New Roman"/>
                <a:ea typeface="Times New Roman"/>
                <a:cs typeface="Times New Roman"/>
                <a:sym typeface="Times New Roman"/>
              </a:rPr>
              <a:t>Zákon č. 15/2015 Sb. o přírodních léčivých zdrojích, zdrojích přírodních minerálních vod, přírodních léčebných lázních a lázeňských místech, ve znění pozdějších předpisů.</a:t>
            </a:r>
            <a:endParaRPr sz="2200">
              <a:solidFill>
                <a:schemeClr val="dk1"/>
              </a:solidFill>
              <a:latin typeface="Times New Roman"/>
              <a:ea typeface="Times New Roman"/>
              <a:cs typeface="Times New Roman"/>
              <a:sym typeface="Times New Roman"/>
            </a:endParaRPr>
          </a:p>
          <a:p>
            <a:pPr marL="457200" lvl="0" indent="0" algn="just" rtl="0">
              <a:spcBef>
                <a:spcPts val="1000"/>
              </a:spcBef>
              <a:spcAft>
                <a:spcPts val="0"/>
              </a:spcAft>
              <a:buNone/>
            </a:pPr>
            <a:endParaRPr sz="2200">
              <a:solidFill>
                <a:schemeClr val="dk1"/>
              </a:solidFill>
              <a:latin typeface="Times New Roman"/>
              <a:ea typeface="Times New Roman"/>
              <a:cs typeface="Times New Roman"/>
              <a:sym typeface="Times New Roman"/>
            </a:endParaRPr>
          </a:p>
          <a:p>
            <a:pPr marL="457200" lvl="0" indent="0" algn="just" rtl="0">
              <a:spcBef>
                <a:spcPts val="1000"/>
              </a:spcBef>
              <a:spcAft>
                <a:spcPts val="0"/>
              </a:spcAft>
              <a:buNone/>
            </a:pPr>
            <a:r>
              <a:rPr lang="cs-CZ" sz="2200">
                <a:solidFill>
                  <a:schemeClr val="dk1"/>
                </a:solidFill>
                <a:latin typeface="Times New Roman"/>
                <a:ea typeface="Times New Roman"/>
                <a:cs typeface="Times New Roman"/>
                <a:sym typeface="Times New Roman"/>
              </a:rPr>
              <a:t>Zákon č. 147/2016 Sb., o zdravotních službách, ve znění pozdějších předpisů </a:t>
            </a:r>
            <a:endParaRPr sz="2200">
              <a:solidFill>
                <a:schemeClr val="dk1"/>
              </a:solidFill>
              <a:latin typeface="Times New Roman"/>
              <a:ea typeface="Times New Roman"/>
              <a:cs typeface="Times New Roman"/>
              <a:sym typeface="Times New Roman"/>
            </a:endParaRPr>
          </a:p>
          <a:p>
            <a:pPr marL="457200" marR="0" lvl="0" indent="0" algn="just" rtl="0">
              <a:spcBef>
                <a:spcPts val="0"/>
              </a:spcBef>
              <a:spcAft>
                <a:spcPts val="0"/>
              </a:spcAft>
              <a:buNone/>
            </a:pPr>
            <a:endParaRPr sz="2200">
              <a:solidFill>
                <a:schemeClr val="dk1"/>
              </a:solidFill>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5"/>
          <p:cNvSpPr/>
          <p:nvPr/>
        </p:nvSpPr>
        <p:spPr>
          <a:xfrm>
            <a:off x="107504" y="915566"/>
            <a:ext cx="8208912" cy="3816429"/>
          </a:xfrm>
          <a:prstGeom prst="rect">
            <a:avLst/>
          </a:prstGeom>
          <a:noFill/>
          <a:ln>
            <a:noFill/>
          </a:ln>
        </p:spPr>
        <p:txBody>
          <a:bodyPr spcFirstLastPara="1" wrap="square" lIns="91425" tIns="45700" rIns="91425" bIns="45700" anchor="t" anchorCtr="0">
            <a:noAutofit/>
          </a:bodyPr>
          <a:lstStyle/>
          <a:p>
            <a:pPr marL="457200" marR="0" lvl="0" indent="0" algn="just" rtl="0">
              <a:spcBef>
                <a:spcPts val="0"/>
              </a:spcBef>
              <a:spcAft>
                <a:spcPts val="0"/>
              </a:spcAft>
              <a:buNone/>
            </a:pPr>
            <a:endParaRPr sz="2200" b="1">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endParaRPr sz="2200" b="1">
              <a:solidFill>
                <a:schemeClr val="dk1"/>
              </a:solidFill>
              <a:latin typeface="Times New Roman"/>
              <a:ea typeface="Times New Roman"/>
              <a:cs typeface="Times New Roman"/>
              <a:sym typeface="Times New Roman"/>
            </a:endParaRPr>
          </a:p>
          <a:p>
            <a:pPr marL="285750" marR="0" lvl="0" indent="-285750" algn="just" rtl="0">
              <a:spcBef>
                <a:spcPts val="0"/>
              </a:spcBef>
              <a:spcAft>
                <a:spcPts val="0"/>
              </a:spcAft>
              <a:buClr>
                <a:schemeClr val="dk1"/>
              </a:buClr>
              <a:buSzPts val="2200"/>
              <a:buFont typeface="Noto Sans Symbols"/>
              <a:buChar char="❑"/>
            </a:pPr>
            <a:r>
              <a:rPr lang="cs-CZ" sz="2200" b="1">
                <a:solidFill>
                  <a:schemeClr val="dk1"/>
                </a:solidFill>
                <a:latin typeface="Times New Roman"/>
                <a:ea typeface="Times New Roman"/>
                <a:cs typeface="Times New Roman"/>
                <a:sym typeface="Times New Roman"/>
              </a:rPr>
              <a:t>Systém poskytuje kompletní sledování skladového hospodářství a pohybu materiálu</a:t>
            </a:r>
            <a:r>
              <a:rPr lang="cs-CZ" sz="2200">
                <a:solidFill>
                  <a:schemeClr val="dk1"/>
                </a:solidFill>
                <a:latin typeface="Times New Roman"/>
                <a:ea typeface="Times New Roman"/>
                <a:cs typeface="Times New Roman"/>
                <a:sym typeface="Times New Roman"/>
              </a:rPr>
              <a:t> od příjmu na hlavní sklad, přes zpracování surovin ve výrobních střediscích až po prodej finálních výrobků (hotových jídel) hostům. Systém představuje sledování zásob podle položek s flexibilní evidencí skladových karet a evidencí zásob v plovoucích cenách. Tím se snižuje sortiment skladových karet, což snižuje pracnost inventur i vlastní evidence.</a:t>
            </a:r>
            <a:endParaRPr sz="2200" b="0" i="0" u="none" strike="noStrike" cap="none">
              <a:solidFill>
                <a:schemeClr val="dk1"/>
              </a:solidFill>
              <a:latin typeface="Times New Roman"/>
              <a:ea typeface="Times New Roman"/>
              <a:cs typeface="Times New Roman"/>
              <a:sym typeface="Times New Roman"/>
            </a:endParaRPr>
          </a:p>
        </p:txBody>
      </p:sp>
      <p:sp>
        <p:nvSpPr>
          <p:cNvPr id="97" name="Google Shape;97;p15"/>
          <p:cNvSpPr txBox="1">
            <a:spLocks noGrp="1"/>
          </p:cNvSpPr>
          <p:nvPr>
            <p:ph type="title"/>
          </p:nvPr>
        </p:nvSpPr>
        <p:spPr>
          <a:xfrm>
            <a:off x="251520" y="195486"/>
            <a:ext cx="4536504" cy="50770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Historie lázeňství</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457200" lvl="0" indent="-368300" algn="just" rtl="0">
              <a:spcBef>
                <a:spcPts val="100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Lázeňská zařízení získávají finanční prostředky na fungování lázní, poskytování a úhradu lázeňské péče </a:t>
            </a:r>
            <a:r>
              <a:rPr lang="cs-CZ" sz="2200" b="1">
                <a:solidFill>
                  <a:schemeClr val="dk1"/>
                </a:solidFill>
                <a:latin typeface="Times New Roman"/>
                <a:ea typeface="Times New Roman"/>
                <a:cs typeface="Times New Roman"/>
                <a:sym typeface="Times New Roman"/>
              </a:rPr>
              <a:t>prostřednictvím zdravotních pojišťoven</a:t>
            </a:r>
            <a:r>
              <a:rPr lang="cs-CZ" sz="2200">
                <a:solidFill>
                  <a:schemeClr val="dk1"/>
                </a:solidFill>
                <a:latin typeface="Times New Roman"/>
                <a:ea typeface="Times New Roman"/>
                <a:cs typeface="Times New Roman"/>
                <a:sym typeface="Times New Roman"/>
              </a:rPr>
              <a:t> a případně ze zdrojů dotací krajů, ministerstev nebo Evropské unie, včetně vkládání vlastních zdrojů do podniku.</a:t>
            </a:r>
            <a:endParaRPr sz="2200">
              <a:solidFill>
                <a:schemeClr val="dk1"/>
              </a:solidFill>
              <a:latin typeface="Times New Roman"/>
              <a:ea typeface="Times New Roman"/>
              <a:cs typeface="Times New Roman"/>
              <a:sym typeface="Times New Roman"/>
            </a:endParaRPr>
          </a:p>
          <a:p>
            <a:pPr marL="457200" lvl="0" indent="-368300" algn="just" rtl="0">
              <a:spcBef>
                <a:spcPts val="100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Lázeňskou péči, včetně určení stupně naléhavosti, poskytovanou jako nezbytnou součást léčebného procesu, </a:t>
            </a:r>
            <a:r>
              <a:rPr lang="cs-CZ" sz="2200" b="1">
                <a:solidFill>
                  <a:schemeClr val="dk1"/>
                </a:solidFill>
                <a:latin typeface="Times New Roman"/>
                <a:ea typeface="Times New Roman"/>
                <a:cs typeface="Times New Roman"/>
                <a:sym typeface="Times New Roman"/>
              </a:rPr>
              <a:t>doporučuje ošetřující lékař, potvrzuje revizní lékař a hradí příslušná zdravotní pojišťovna.</a:t>
            </a:r>
            <a:r>
              <a:rPr lang="cs-CZ" sz="2200">
                <a:solidFill>
                  <a:schemeClr val="dk1"/>
                </a:solidFill>
                <a:latin typeface="Times New Roman"/>
                <a:ea typeface="Times New Roman"/>
                <a:cs typeface="Times New Roman"/>
                <a:sym typeface="Times New Roman"/>
              </a:rPr>
              <a:t> Návrh na léčení v lázních podává na předtištěném formuláři zdravotní pojišťovny praktický lékař, nebo ošetřující lékař.</a:t>
            </a:r>
            <a:endParaRPr sz="2200">
              <a:solidFill>
                <a:schemeClr val="dk1"/>
              </a:solidFill>
              <a:latin typeface="Times New Roman"/>
              <a:ea typeface="Times New Roman"/>
              <a:cs typeface="Times New Roman"/>
              <a:sym typeface="Times New Roman"/>
            </a:endParaRPr>
          </a:p>
          <a:p>
            <a:pPr marL="457200" marR="0" lvl="0" indent="0" algn="just" rtl="0">
              <a:spcBef>
                <a:spcPts val="0"/>
              </a:spcBef>
              <a:spcAft>
                <a:spcPts val="0"/>
              </a:spcAft>
              <a:buNone/>
            </a:pPr>
            <a:endParaRPr sz="2200" b="1">
              <a:solidFill>
                <a:schemeClr val="dk1"/>
              </a:solidFill>
              <a:latin typeface="Times New Roman"/>
              <a:ea typeface="Times New Roman"/>
              <a:cs typeface="Times New Roman"/>
              <a:sym typeface="Times New Roman"/>
            </a:endParaRPr>
          </a:p>
        </p:txBody>
      </p:sp>
      <p:sp>
        <p:nvSpPr>
          <p:cNvPr id="104" name="Google Shape;104;p16"/>
          <p:cNvSpPr txBox="1">
            <a:spLocks noGrp="1"/>
          </p:cNvSpPr>
          <p:nvPr>
            <p:ph type="title"/>
          </p:nvPr>
        </p:nvSpPr>
        <p:spPr>
          <a:xfrm>
            <a:off x="251520" y="195486"/>
            <a:ext cx="4536600" cy="507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Způsob financování lázní</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285750" marR="0" lvl="0" indent="-285750" algn="just" rtl="0">
              <a:spcBef>
                <a:spcPts val="0"/>
              </a:spcBef>
              <a:spcAft>
                <a:spcPts val="0"/>
              </a:spcAft>
              <a:buClr>
                <a:schemeClr val="dk1"/>
              </a:buClr>
              <a:buSzPts val="2200"/>
              <a:buFont typeface="Times New Roman"/>
              <a:buChar char="❑"/>
            </a:pPr>
            <a:r>
              <a:rPr lang="cs-CZ" sz="2200" b="1">
                <a:solidFill>
                  <a:schemeClr val="dk1"/>
                </a:solidFill>
                <a:highlight>
                  <a:srgbClr val="FFFFFF"/>
                </a:highlight>
                <a:latin typeface="Times New Roman"/>
                <a:ea typeface="Times New Roman"/>
                <a:cs typeface="Times New Roman"/>
                <a:sym typeface="Times New Roman"/>
              </a:rPr>
              <a:t>Komplexní</a:t>
            </a:r>
            <a:r>
              <a:rPr lang="cs-CZ" sz="2200">
                <a:solidFill>
                  <a:schemeClr val="dk1"/>
                </a:solidFill>
                <a:highlight>
                  <a:srgbClr val="FFFFFF"/>
                </a:highlight>
                <a:latin typeface="Times New Roman"/>
                <a:ea typeface="Times New Roman"/>
                <a:cs typeface="Times New Roman"/>
                <a:sym typeface="Times New Roman"/>
              </a:rPr>
              <a:t> – vše hradí zdravotní pojišťovna</a:t>
            </a:r>
            <a:endParaRPr sz="2200">
              <a:solidFill>
                <a:schemeClr val="dk1"/>
              </a:solidFill>
              <a:highlight>
                <a:srgbClr val="FFFFFF"/>
              </a:highlight>
              <a:latin typeface="Times New Roman"/>
              <a:ea typeface="Times New Roman"/>
              <a:cs typeface="Times New Roman"/>
              <a:sym typeface="Times New Roman"/>
            </a:endParaRPr>
          </a:p>
          <a:p>
            <a:pPr marL="457200" marR="0" lvl="0" indent="0" algn="just" rtl="0">
              <a:spcBef>
                <a:spcPts val="0"/>
              </a:spcBef>
              <a:spcAft>
                <a:spcPts val="0"/>
              </a:spcAft>
              <a:buNone/>
            </a:pPr>
            <a:endParaRPr sz="2200">
              <a:solidFill>
                <a:schemeClr val="dk1"/>
              </a:solidFill>
              <a:highlight>
                <a:srgbClr val="FFFFFF"/>
              </a:highlight>
              <a:latin typeface="Times New Roman"/>
              <a:ea typeface="Times New Roman"/>
              <a:cs typeface="Times New Roman"/>
              <a:sym typeface="Times New Roman"/>
            </a:endParaRPr>
          </a:p>
          <a:p>
            <a:pPr marL="285750" marR="0" lvl="0" indent="-285750" algn="just" rtl="0">
              <a:spcBef>
                <a:spcPts val="0"/>
              </a:spcBef>
              <a:spcAft>
                <a:spcPts val="0"/>
              </a:spcAft>
              <a:buClr>
                <a:schemeClr val="dk1"/>
              </a:buClr>
              <a:buSzPts val="2200"/>
              <a:buFont typeface="Times New Roman"/>
              <a:buChar char="❑"/>
            </a:pPr>
            <a:r>
              <a:rPr lang="cs-CZ" sz="2200" b="1">
                <a:solidFill>
                  <a:schemeClr val="dk1"/>
                </a:solidFill>
                <a:highlight>
                  <a:srgbClr val="FFFFFF"/>
                </a:highlight>
                <a:latin typeface="Times New Roman"/>
                <a:ea typeface="Times New Roman"/>
                <a:cs typeface="Times New Roman"/>
                <a:sym typeface="Times New Roman"/>
              </a:rPr>
              <a:t>Příspěvková</a:t>
            </a:r>
            <a:r>
              <a:rPr lang="cs-CZ" sz="2200">
                <a:solidFill>
                  <a:schemeClr val="dk1"/>
                </a:solidFill>
                <a:highlight>
                  <a:srgbClr val="FFFFFF"/>
                </a:highlight>
                <a:latin typeface="Times New Roman"/>
                <a:ea typeface="Times New Roman"/>
                <a:cs typeface="Times New Roman"/>
                <a:sym typeface="Times New Roman"/>
              </a:rPr>
              <a:t> – náklady na pobyt si platí účastník, léčbu hradí pojišťovna</a:t>
            </a:r>
            <a:endParaRPr sz="2200">
              <a:solidFill>
                <a:schemeClr val="dk1"/>
              </a:solidFill>
              <a:highlight>
                <a:srgbClr val="FFFFFF"/>
              </a:highlight>
              <a:latin typeface="Times New Roman"/>
              <a:ea typeface="Times New Roman"/>
              <a:cs typeface="Times New Roman"/>
              <a:sym typeface="Times New Roman"/>
            </a:endParaRPr>
          </a:p>
          <a:p>
            <a:pPr marL="457200" marR="0" lvl="0" indent="0" algn="just" rtl="0">
              <a:spcBef>
                <a:spcPts val="0"/>
              </a:spcBef>
              <a:spcAft>
                <a:spcPts val="0"/>
              </a:spcAft>
              <a:buNone/>
            </a:pPr>
            <a:endParaRPr sz="2200">
              <a:solidFill>
                <a:schemeClr val="dk1"/>
              </a:solidFill>
              <a:highlight>
                <a:srgbClr val="FFFFFF"/>
              </a:highlight>
              <a:latin typeface="Times New Roman"/>
              <a:ea typeface="Times New Roman"/>
              <a:cs typeface="Times New Roman"/>
              <a:sym typeface="Times New Roman"/>
            </a:endParaRPr>
          </a:p>
          <a:p>
            <a:pPr marL="285750" marR="0" lvl="0" indent="-285750" algn="just" rtl="0">
              <a:spcBef>
                <a:spcPts val="0"/>
              </a:spcBef>
              <a:spcAft>
                <a:spcPts val="0"/>
              </a:spcAft>
              <a:buClr>
                <a:schemeClr val="dk1"/>
              </a:buClr>
              <a:buSzPts val="2200"/>
              <a:buFont typeface="Times New Roman"/>
              <a:buChar char="❑"/>
            </a:pPr>
            <a:r>
              <a:rPr lang="cs-CZ" sz="2200" b="1">
                <a:solidFill>
                  <a:schemeClr val="dk1"/>
                </a:solidFill>
                <a:highlight>
                  <a:srgbClr val="FFFFFF"/>
                </a:highlight>
                <a:latin typeface="Times New Roman"/>
                <a:ea typeface="Times New Roman"/>
                <a:cs typeface="Times New Roman"/>
                <a:sym typeface="Times New Roman"/>
              </a:rPr>
              <a:t>Samoplátecká</a:t>
            </a:r>
            <a:r>
              <a:rPr lang="cs-CZ" sz="2200">
                <a:solidFill>
                  <a:schemeClr val="dk1"/>
                </a:solidFill>
                <a:highlight>
                  <a:srgbClr val="FFFFFF"/>
                </a:highlight>
                <a:latin typeface="Times New Roman"/>
                <a:ea typeface="Times New Roman"/>
                <a:cs typeface="Times New Roman"/>
                <a:sym typeface="Times New Roman"/>
              </a:rPr>
              <a:t> – vše hradí účastník</a:t>
            </a:r>
            <a:endParaRPr sz="2200">
              <a:solidFill>
                <a:schemeClr val="dk1"/>
              </a:solidFill>
              <a:highlight>
                <a:srgbClr val="FFFFFF"/>
              </a:highlight>
              <a:latin typeface="Times New Roman"/>
              <a:ea typeface="Times New Roman"/>
              <a:cs typeface="Times New Roman"/>
              <a:sym typeface="Times New Roman"/>
            </a:endParaRPr>
          </a:p>
          <a:p>
            <a:pPr marL="457200" marR="0" lvl="0" indent="0" algn="just" rtl="0">
              <a:spcBef>
                <a:spcPts val="0"/>
              </a:spcBef>
              <a:spcAft>
                <a:spcPts val="0"/>
              </a:spcAft>
              <a:buNone/>
            </a:pPr>
            <a:endParaRPr sz="2200">
              <a:solidFill>
                <a:schemeClr val="dk1"/>
              </a:solidFill>
              <a:highlight>
                <a:srgbClr val="FFFFFF"/>
              </a:highlight>
              <a:latin typeface="Times New Roman"/>
              <a:ea typeface="Times New Roman"/>
              <a:cs typeface="Times New Roman"/>
              <a:sym typeface="Times New Roman"/>
            </a:endParaRPr>
          </a:p>
          <a:p>
            <a:pPr marL="285750" marR="0" lvl="0" indent="-285750" algn="just" rtl="0">
              <a:spcBef>
                <a:spcPts val="0"/>
              </a:spcBef>
              <a:spcAft>
                <a:spcPts val="0"/>
              </a:spcAft>
              <a:buClr>
                <a:schemeClr val="dk1"/>
              </a:buClr>
              <a:buSzPts val="2200"/>
              <a:buFont typeface="Times New Roman"/>
              <a:buChar char="❑"/>
            </a:pPr>
            <a:r>
              <a:rPr lang="cs-CZ" sz="2200" b="1">
                <a:solidFill>
                  <a:schemeClr val="dk1"/>
                </a:solidFill>
                <a:highlight>
                  <a:srgbClr val="FFFFFF"/>
                </a:highlight>
                <a:latin typeface="Times New Roman"/>
                <a:ea typeface="Times New Roman"/>
                <a:cs typeface="Times New Roman"/>
                <a:sym typeface="Times New Roman"/>
              </a:rPr>
              <a:t>Ambulantní </a:t>
            </a:r>
            <a:r>
              <a:rPr lang="cs-CZ" sz="2200">
                <a:solidFill>
                  <a:schemeClr val="dk1"/>
                </a:solidFill>
                <a:highlight>
                  <a:srgbClr val="FFFFFF"/>
                </a:highlight>
                <a:latin typeface="Times New Roman"/>
                <a:ea typeface="Times New Roman"/>
                <a:cs typeface="Times New Roman"/>
                <a:sym typeface="Times New Roman"/>
              </a:rPr>
              <a:t>– účastník bydlí v lázeň. místě, jenom čerpá procedury</a:t>
            </a:r>
            <a:endParaRPr sz="2200">
              <a:solidFill>
                <a:schemeClr val="dk1"/>
              </a:solidFill>
              <a:latin typeface="Times New Roman"/>
              <a:ea typeface="Times New Roman"/>
              <a:cs typeface="Times New Roman"/>
              <a:sym typeface="Times New Roman"/>
            </a:endParaRPr>
          </a:p>
        </p:txBody>
      </p:sp>
      <p:sp>
        <p:nvSpPr>
          <p:cNvPr id="111" name="Google Shape;111;p17"/>
          <p:cNvSpPr txBox="1">
            <a:spLocks noGrp="1"/>
          </p:cNvSpPr>
          <p:nvPr>
            <p:ph type="title"/>
          </p:nvPr>
        </p:nvSpPr>
        <p:spPr>
          <a:xfrm>
            <a:off x="251520" y="195486"/>
            <a:ext cx="4536600" cy="507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Druhy lázeňské péče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18"/>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285750" marR="0" lvl="0" indent="-285750" algn="just" rtl="0">
              <a:spcBef>
                <a:spcPts val="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Nutnost nalézt ubytování a stravování na cestě nebo při pobytu mimo vlastní dům provázela lidi již </a:t>
            </a:r>
            <a:r>
              <a:rPr lang="cs-CZ" sz="2200" b="1">
                <a:solidFill>
                  <a:schemeClr val="dk1"/>
                </a:solidFill>
                <a:latin typeface="Times New Roman"/>
                <a:ea typeface="Times New Roman"/>
                <a:cs typeface="Times New Roman"/>
                <a:sym typeface="Times New Roman"/>
              </a:rPr>
              <a:t>od starověku</a:t>
            </a:r>
            <a:r>
              <a:rPr lang="cs-CZ" sz="2200">
                <a:solidFill>
                  <a:schemeClr val="dk1"/>
                </a:solidFill>
                <a:latin typeface="Times New Roman"/>
                <a:ea typeface="Times New Roman"/>
                <a:cs typeface="Times New Roman"/>
                <a:sym typeface="Times New Roman"/>
              </a:rPr>
              <a:t>. Již tehdy člověk konal cesty obchodní, diplomatické i vojenské. K nim byl nucen z existenčních i politicko-náboženských důvodů. První zmínky o cestovatelích a uspokojení jejich potřeb pochází z doby kolem r. 2000 př. n. l., kdy nastal rozvoj městských států v dávné Mezopotámii.</a:t>
            </a:r>
            <a:endParaRPr sz="2200">
              <a:solidFill>
                <a:schemeClr val="dk1"/>
              </a:solidFill>
              <a:latin typeface="Times New Roman"/>
              <a:ea typeface="Times New Roman"/>
              <a:cs typeface="Times New Roman"/>
              <a:sym typeface="Times New Roman"/>
            </a:endParaRPr>
          </a:p>
          <a:p>
            <a:pPr marL="285750" marR="0" lvl="0" indent="-285750" algn="just" rtl="0">
              <a:spcBef>
                <a:spcPts val="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Vůbec o prvním typu hotelového zařízení nás informuje hliněná destička psaná klínopisem, která obsahuje </a:t>
            </a:r>
            <a:r>
              <a:rPr lang="cs-CZ" sz="2200" b="1">
                <a:solidFill>
                  <a:schemeClr val="dk1"/>
                </a:solidFill>
                <a:latin typeface="Times New Roman"/>
                <a:ea typeface="Times New Roman"/>
                <a:cs typeface="Times New Roman"/>
                <a:sym typeface="Times New Roman"/>
              </a:rPr>
              <a:t>nařízení krále Šulgiho (1800 př. n. l.).</a:t>
            </a:r>
            <a:endParaRPr sz="2200" b="1">
              <a:solidFill>
                <a:schemeClr val="dk1"/>
              </a:solidFill>
              <a:latin typeface="Times New Roman"/>
              <a:ea typeface="Times New Roman"/>
              <a:cs typeface="Times New Roman"/>
              <a:sym typeface="Times New Roman"/>
            </a:endParaRPr>
          </a:p>
        </p:txBody>
      </p:sp>
      <p:sp>
        <p:nvSpPr>
          <p:cNvPr id="118" name="Google Shape;118;p18"/>
          <p:cNvSpPr txBox="1">
            <a:spLocks noGrp="1"/>
          </p:cNvSpPr>
          <p:nvPr>
            <p:ph type="title"/>
          </p:nvPr>
        </p:nvSpPr>
        <p:spPr>
          <a:xfrm>
            <a:off x="251520" y="195486"/>
            <a:ext cx="4536600" cy="507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Hotelnictví - historie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19"/>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endParaRPr sz="220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endParaRPr sz="220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r>
              <a:rPr lang="cs-CZ" sz="2200">
                <a:solidFill>
                  <a:schemeClr val="dk1"/>
                </a:solidFill>
                <a:latin typeface="Times New Roman"/>
                <a:ea typeface="Times New Roman"/>
                <a:cs typeface="Times New Roman"/>
                <a:sym typeface="Times New Roman"/>
              </a:rPr>
              <a:t>Od poloviny 19. století se v metropolích a lázeňských střediscích začal vyvíjet typ hotelu, který známe dnes. Velké hotely vznikaly především u velkých železničních nádraží, která byla situována do středu metropolí. Hotely se stávaly chloubou měst a metropolí, a oproti stále četným zájezdním hostincům se od nich odlišovaly především architektonickým pojetím, které odráželo nové požadavky doby.</a:t>
            </a:r>
            <a:endParaRPr sz="2200">
              <a:solidFill>
                <a:schemeClr val="dk1"/>
              </a:solidFill>
              <a:latin typeface="Times New Roman"/>
              <a:ea typeface="Times New Roman"/>
              <a:cs typeface="Times New Roman"/>
              <a:sym typeface="Times New Roman"/>
            </a:endParaRPr>
          </a:p>
          <a:p>
            <a:pPr marL="457200" marR="0" lvl="0" indent="0" algn="just" rtl="0">
              <a:spcBef>
                <a:spcPts val="0"/>
              </a:spcBef>
              <a:spcAft>
                <a:spcPts val="0"/>
              </a:spcAft>
              <a:buNone/>
            </a:pPr>
            <a:endParaRPr sz="2200">
              <a:solidFill>
                <a:schemeClr val="dk1"/>
              </a:solidFill>
              <a:latin typeface="Times New Roman"/>
              <a:ea typeface="Times New Roman"/>
              <a:cs typeface="Times New Roman"/>
              <a:sym typeface="Times New Roman"/>
            </a:endParaRPr>
          </a:p>
        </p:txBody>
      </p:sp>
      <p:sp>
        <p:nvSpPr>
          <p:cNvPr id="125" name="Google Shape;125;p19"/>
          <p:cNvSpPr txBox="1">
            <a:spLocks noGrp="1"/>
          </p:cNvSpPr>
          <p:nvPr>
            <p:ph type="title"/>
          </p:nvPr>
        </p:nvSpPr>
        <p:spPr>
          <a:xfrm>
            <a:off x="251527" y="195475"/>
            <a:ext cx="6201000" cy="507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Hotelnictví - zrod hotelu</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0"/>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r>
              <a:rPr lang="cs-CZ" sz="2200">
                <a:solidFill>
                  <a:schemeClr val="dk1"/>
                </a:solidFill>
                <a:latin typeface="Times New Roman"/>
                <a:ea typeface="Times New Roman"/>
                <a:cs typeface="Times New Roman"/>
                <a:sym typeface="Times New Roman"/>
              </a:rPr>
              <a:t>V průběhu 50. a 60. let došlo v USA k výrazným změnám ve společnosti. Počet obyvatel se výrazně zvýšil, rostoucí populace se začala stěhovat, došlo k výraznému růstu počtu nových rodin. </a:t>
            </a:r>
            <a:r>
              <a:rPr lang="cs-CZ" sz="2200" b="1">
                <a:solidFill>
                  <a:schemeClr val="dk1"/>
                </a:solidFill>
                <a:latin typeface="Times New Roman"/>
                <a:ea typeface="Times New Roman"/>
                <a:cs typeface="Times New Roman"/>
                <a:sym typeface="Times New Roman"/>
              </a:rPr>
              <a:t>V roce 1956 systémově započal rozvoj dálnic a silnic. Celý systém se stal důležitým faktorem cestování, jak za obchodem, tak i odpočinkem. </a:t>
            </a:r>
            <a:endParaRPr sz="2200" b="1">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endParaRPr sz="220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r>
              <a:rPr lang="cs-CZ" sz="2200">
                <a:solidFill>
                  <a:schemeClr val="dk1"/>
                </a:solidFill>
                <a:latin typeface="Times New Roman"/>
                <a:ea typeface="Times New Roman"/>
                <a:cs typeface="Times New Roman"/>
                <a:sym typeface="Times New Roman"/>
              </a:rPr>
              <a:t>V 50. letech se rozvíjely hotely národních hotelových řetězců: </a:t>
            </a:r>
            <a:r>
              <a:rPr lang="cs-CZ" sz="2200" b="1">
                <a:solidFill>
                  <a:schemeClr val="dk1"/>
                </a:solidFill>
                <a:latin typeface="Times New Roman"/>
                <a:ea typeface="Times New Roman"/>
                <a:cs typeface="Times New Roman"/>
                <a:sym typeface="Times New Roman"/>
              </a:rPr>
              <a:t>Holiday Inns, Ramada Inns, Howard Johnsons a Travel Lodge</a:t>
            </a:r>
            <a:r>
              <a:rPr lang="cs-CZ" sz="2200">
                <a:solidFill>
                  <a:schemeClr val="dk1"/>
                </a:solidFill>
                <a:latin typeface="Times New Roman"/>
                <a:ea typeface="Times New Roman"/>
                <a:cs typeface="Times New Roman"/>
                <a:sym typeface="Times New Roman"/>
              </a:rPr>
              <a:t>, které spolu s ostatními zakládaly své kapacity na dálnicích spojujících jednotlivé americké státy. Každý z těchto řetězců zavedl svůj standardizovaný design, strukturu středisek, služby a odpovídající síť. </a:t>
            </a:r>
            <a:endParaRPr sz="2200">
              <a:solidFill>
                <a:schemeClr val="dk1"/>
              </a:solidFill>
              <a:latin typeface="Times New Roman"/>
              <a:ea typeface="Times New Roman"/>
              <a:cs typeface="Times New Roman"/>
              <a:sym typeface="Times New Roman"/>
            </a:endParaRPr>
          </a:p>
          <a:p>
            <a:pPr marL="285750" marR="0" lvl="0" indent="-285750" algn="just" rtl="0">
              <a:spcBef>
                <a:spcPts val="0"/>
              </a:spcBef>
              <a:spcAft>
                <a:spcPts val="0"/>
              </a:spcAft>
              <a:buClr>
                <a:schemeClr val="dk1"/>
              </a:buClr>
              <a:buSzPts val="2200"/>
              <a:buFont typeface="Times New Roman"/>
              <a:buChar char="❑"/>
            </a:pPr>
            <a:endParaRPr sz="2200">
              <a:solidFill>
                <a:schemeClr val="dk1"/>
              </a:solidFill>
              <a:latin typeface="Times New Roman"/>
              <a:ea typeface="Times New Roman"/>
              <a:cs typeface="Times New Roman"/>
              <a:sym typeface="Times New Roman"/>
            </a:endParaRPr>
          </a:p>
        </p:txBody>
      </p:sp>
      <p:sp>
        <p:nvSpPr>
          <p:cNvPr id="132" name="Google Shape;132;p20"/>
          <p:cNvSpPr txBox="1">
            <a:spLocks noGrp="1"/>
          </p:cNvSpPr>
          <p:nvPr>
            <p:ph type="title"/>
          </p:nvPr>
        </p:nvSpPr>
        <p:spPr>
          <a:xfrm>
            <a:off x="251527" y="195475"/>
            <a:ext cx="6201000" cy="507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Hotelnictví - zrod hotelového průmyslu</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1"/>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457200" lvl="0" indent="0" algn="just" rtl="0">
              <a:spcBef>
                <a:spcPts val="1000"/>
              </a:spcBef>
              <a:spcAft>
                <a:spcPts val="0"/>
              </a:spcAft>
              <a:buNone/>
            </a:pPr>
            <a:r>
              <a:rPr lang="cs-CZ" sz="2200">
                <a:solidFill>
                  <a:schemeClr val="dk1"/>
                </a:solidFill>
                <a:latin typeface="Times New Roman"/>
                <a:ea typeface="Times New Roman"/>
                <a:cs typeface="Times New Roman"/>
                <a:sym typeface="Times New Roman"/>
              </a:rPr>
              <a:t>Do České republiky se problematika wellness dostala později, a to zejména z důvodu separace České republiky od ostatních západoevropských zemí do r. 1989. Dalším důvodem pozdějšího příchodu wellness do naší země může být lázeňství, které si udržovalo na rozdíl od ostatních vyspělých zemí, převážně medicínský charakter. Až v 90. letech 20. století začaly být nabízeny také wellness služby. Mohou být nabízeny v rámci lázeňských zařízení, která je zahrnují do speciálních balíčků.</a:t>
            </a:r>
            <a:endParaRPr sz="2200">
              <a:solidFill>
                <a:schemeClr val="dk1"/>
              </a:solidFill>
              <a:latin typeface="Times New Roman"/>
              <a:ea typeface="Times New Roman"/>
              <a:cs typeface="Times New Roman"/>
              <a:sym typeface="Times New Roman"/>
            </a:endParaRPr>
          </a:p>
          <a:p>
            <a:pPr marL="457200" marR="0" lvl="0" indent="0" algn="just" rtl="0">
              <a:spcBef>
                <a:spcPts val="0"/>
              </a:spcBef>
              <a:spcAft>
                <a:spcPts val="0"/>
              </a:spcAft>
              <a:buNone/>
            </a:pPr>
            <a:endParaRPr sz="2200">
              <a:solidFill>
                <a:schemeClr val="dk1"/>
              </a:solidFill>
              <a:latin typeface="Times New Roman"/>
              <a:ea typeface="Times New Roman"/>
              <a:cs typeface="Times New Roman"/>
              <a:sym typeface="Times New Roman"/>
            </a:endParaRPr>
          </a:p>
        </p:txBody>
      </p:sp>
      <p:sp>
        <p:nvSpPr>
          <p:cNvPr id="139" name="Google Shape;139;p21"/>
          <p:cNvSpPr txBox="1">
            <a:spLocks noGrp="1"/>
          </p:cNvSpPr>
          <p:nvPr>
            <p:ph type="title"/>
          </p:nvPr>
        </p:nvSpPr>
        <p:spPr>
          <a:xfrm>
            <a:off x="251525" y="195475"/>
            <a:ext cx="7556100" cy="507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Wellness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2"/>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0" lvl="0" indent="0" algn="just" rtl="0">
              <a:spcBef>
                <a:spcPts val="1000"/>
              </a:spcBef>
              <a:spcAft>
                <a:spcPts val="0"/>
              </a:spcAft>
              <a:buNone/>
            </a:pPr>
            <a:r>
              <a:rPr lang="cs-CZ" sz="2200" b="1">
                <a:solidFill>
                  <a:schemeClr val="dk1"/>
                </a:solidFill>
                <a:latin typeface="Times New Roman"/>
                <a:ea typeface="Times New Roman"/>
                <a:cs typeface="Times New Roman"/>
                <a:sym typeface="Times New Roman"/>
              </a:rPr>
              <a:t>1. Pohyb</a:t>
            </a:r>
            <a:endParaRPr sz="2200" b="1">
              <a:solidFill>
                <a:schemeClr val="dk1"/>
              </a:solidFill>
              <a:latin typeface="Times New Roman"/>
              <a:ea typeface="Times New Roman"/>
              <a:cs typeface="Times New Roman"/>
              <a:sym typeface="Times New Roman"/>
            </a:endParaRPr>
          </a:p>
          <a:p>
            <a:pPr marL="457200" lvl="0" indent="-368300" algn="just" rtl="0">
              <a:spcBef>
                <a:spcPts val="100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Tělo je propojeným celkem. Do cvičení jsou vkládány cviky pro harmonizaci těla a rozproudění energie, prvky z jógy, nebo cvičení Pět Tibeťanů apod., individuální přístup a šití lekcí cvičení na míru každému klientovi, podle jeho potřeb.</a:t>
            </a:r>
            <a:endParaRPr sz="2200">
              <a:solidFill>
                <a:schemeClr val="dk1"/>
              </a:solidFill>
              <a:latin typeface="Times New Roman"/>
              <a:ea typeface="Times New Roman"/>
              <a:cs typeface="Times New Roman"/>
              <a:sym typeface="Times New Roman"/>
            </a:endParaRPr>
          </a:p>
          <a:p>
            <a:pPr marL="457200" marR="0" lvl="0" indent="0" algn="just" rtl="0">
              <a:spcBef>
                <a:spcPts val="0"/>
              </a:spcBef>
              <a:spcAft>
                <a:spcPts val="0"/>
              </a:spcAft>
              <a:buNone/>
            </a:pPr>
            <a:endParaRPr sz="220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r>
              <a:rPr lang="cs-CZ" sz="2200" b="1">
                <a:solidFill>
                  <a:schemeClr val="dk1"/>
                </a:solidFill>
                <a:latin typeface="Times New Roman"/>
                <a:ea typeface="Times New Roman"/>
                <a:cs typeface="Times New Roman"/>
                <a:sym typeface="Times New Roman"/>
              </a:rPr>
              <a:t>2. Rehabilitace</a:t>
            </a:r>
            <a:endParaRPr sz="2200" b="1">
              <a:solidFill>
                <a:schemeClr val="dk1"/>
              </a:solidFill>
              <a:latin typeface="Times New Roman"/>
              <a:ea typeface="Times New Roman"/>
              <a:cs typeface="Times New Roman"/>
              <a:sym typeface="Times New Roman"/>
            </a:endParaRPr>
          </a:p>
          <a:p>
            <a:pPr marL="457200" lvl="0" indent="-368300" algn="just" rtl="0">
              <a:spcBef>
                <a:spcPts val="100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Fyzioterapeut vyšetří pohybový systém a provede diagnostiku svalové dysbalance. V součinnosti s lektorem cvičení doporučí vhodné rehabilitační cvičení pro kompenzaci jednostranného přetěžování pohybového aparátu.</a:t>
            </a:r>
            <a:endParaRPr sz="220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endParaRPr sz="2200">
              <a:solidFill>
                <a:schemeClr val="dk1"/>
              </a:solidFill>
              <a:latin typeface="Times New Roman"/>
              <a:ea typeface="Times New Roman"/>
              <a:cs typeface="Times New Roman"/>
              <a:sym typeface="Times New Roman"/>
            </a:endParaRPr>
          </a:p>
        </p:txBody>
      </p:sp>
      <p:sp>
        <p:nvSpPr>
          <p:cNvPr id="146" name="Google Shape;146;p22"/>
          <p:cNvSpPr txBox="1">
            <a:spLocks noGrp="1"/>
          </p:cNvSpPr>
          <p:nvPr>
            <p:ph type="title"/>
          </p:nvPr>
        </p:nvSpPr>
        <p:spPr>
          <a:xfrm>
            <a:off x="251525" y="195475"/>
            <a:ext cx="7556100" cy="507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Wellness - základní oblasti</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3"/>
          <p:cNvSpPr/>
          <p:nvPr/>
        </p:nvSpPr>
        <p:spPr>
          <a:xfrm>
            <a:off x="107504" y="915566"/>
            <a:ext cx="8208900" cy="3816300"/>
          </a:xfrm>
          <a:prstGeom prst="rect">
            <a:avLst/>
          </a:prstGeom>
          <a:noFill/>
          <a:ln>
            <a:noFill/>
          </a:ln>
        </p:spPr>
        <p:txBody>
          <a:bodyPr spcFirstLastPara="1" wrap="square" lIns="91425" tIns="45700" rIns="91425" bIns="45700" anchor="t" anchorCtr="0">
            <a:noAutofit/>
          </a:bodyPr>
          <a:lstStyle/>
          <a:p>
            <a:pPr marL="0" lvl="0" indent="0" algn="just" rtl="0">
              <a:spcBef>
                <a:spcPts val="1000"/>
              </a:spcBef>
              <a:spcAft>
                <a:spcPts val="0"/>
              </a:spcAft>
              <a:buNone/>
            </a:pPr>
            <a:r>
              <a:rPr lang="cs-CZ" sz="2000" b="1">
                <a:solidFill>
                  <a:schemeClr val="dk1"/>
                </a:solidFill>
                <a:latin typeface="Times New Roman"/>
                <a:ea typeface="Times New Roman"/>
                <a:cs typeface="Times New Roman"/>
                <a:sym typeface="Times New Roman"/>
              </a:rPr>
              <a:t>3. Správné stravování</a:t>
            </a:r>
            <a:endParaRPr sz="2000" b="1">
              <a:solidFill>
                <a:schemeClr val="dk1"/>
              </a:solidFill>
              <a:latin typeface="Times New Roman"/>
              <a:ea typeface="Times New Roman"/>
              <a:cs typeface="Times New Roman"/>
              <a:sym typeface="Times New Roman"/>
            </a:endParaRPr>
          </a:p>
          <a:p>
            <a:pPr marL="457200" lvl="0" indent="-355600" algn="just" rtl="0">
              <a:spcBef>
                <a:spcPts val="1000"/>
              </a:spcBef>
              <a:spcAft>
                <a:spcPts val="0"/>
              </a:spcAft>
              <a:buClr>
                <a:schemeClr val="dk1"/>
              </a:buClr>
              <a:buSzPts val="2000"/>
              <a:buFont typeface="Times New Roman"/>
              <a:buChar char="-"/>
            </a:pPr>
            <a:r>
              <a:rPr lang="cs-CZ" sz="2000">
                <a:solidFill>
                  <a:schemeClr val="dk1"/>
                </a:solidFill>
                <a:latin typeface="Times New Roman"/>
                <a:ea typeface="Times New Roman"/>
                <a:cs typeface="Times New Roman"/>
                <a:sym typeface="Times New Roman"/>
              </a:rPr>
              <a:t>Důležitým elementem wellness životního stylu je optimalizace stravovacího režimu, který plní funkci zdravotní prevence a harmonizace zdravotního stavu.</a:t>
            </a:r>
            <a:endParaRPr sz="2000">
              <a:solidFill>
                <a:schemeClr val="dk1"/>
              </a:solidFill>
              <a:latin typeface="Times New Roman"/>
              <a:ea typeface="Times New Roman"/>
              <a:cs typeface="Times New Roman"/>
              <a:sym typeface="Times New Roman"/>
            </a:endParaRPr>
          </a:p>
          <a:p>
            <a:pPr marL="0" lvl="0" indent="0" algn="just" rtl="0">
              <a:spcBef>
                <a:spcPts val="1000"/>
              </a:spcBef>
              <a:spcAft>
                <a:spcPts val="0"/>
              </a:spcAft>
              <a:buNone/>
            </a:pPr>
            <a:r>
              <a:rPr lang="cs-CZ" sz="2000" b="1">
                <a:solidFill>
                  <a:schemeClr val="dk1"/>
                </a:solidFill>
                <a:latin typeface="Times New Roman"/>
                <a:ea typeface="Times New Roman"/>
                <a:cs typeface="Times New Roman"/>
                <a:sym typeface="Times New Roman"/>
              </a:rPr>
              <a:t>4. Relaxace a vyrovnaná psychika</a:t>
            </a:r>
            <a:endParaRPr sz="2000" b="1">
              <a:solidFill>
                <a:schemeClr val="dk1"/>
              </a:solidFill>
              <a:latin typeface="Times New Roman"/>
              <a:ea typeface="Times New Roman"/>
              <a:cs typeface="Times New Roman"/>
              <a:sym typeface="Times New Roman"/>
            </a:endParaRPr>
          </a:p>
          <a:p>
            <a:pPr marL="457200" lvl="0" indent="-355600" algn="just" rtl="0">
              <a:spcBef>
                <a:spcPts val="1000"/>
              </a:spcBef>
              <a:spcAft>
                <a:spcPts val="0"/>
              </a:spcAft>
              <a:buClr>
                <a:schemeClr val="dk1"/>
              </a:buClr>
              <a:buSzPts val="2000"/>
              <a:buFont typeface="Times New Roman"/>
              <a:buChar char="-"/>
            </a:pPr>
            <a:r>
              <a:rPr lang="cs-CZ" sz="2000">
                <a:solidFill>
                  <a:schemeClr val="dk1"/>
                </a:solidFill>
                <a:latin typeface="Times New Roman"/>
                <a:ea typeface="Times New Roman"/>
                <a:cs typeface="Times New Roman"/>
                <a:sym typeface="Times New Roman"/>
              </a:rPr>
              <a:t>Relaxace představuje uvolnění vnitřního napětí. Ovlivňuje svalový tonus a centrální nervový systém, proto na konci každého cvičení je nutná krátká relaxace. Základním atributem wellness je pozitivní myšlení, smysl pro humor, dobrý psychický a fyzický stav, schopnost a brát si ponaučení z toho, co život přináší. </a:t>
            </a:r>
            <a:endParaRPr sz="2000">
              <a:solidFill>
                <a:schemeClr val="dk1"/>
              </a:solidFill>
              <a:latin typeface="Times New Roman"/>
              <a:ea typeface="Times New Roman"/>
              <a:cs typeface="Times New Roman"/>
              <a:sym typeface="Times New Roman"/>
            </a:endParaRPr>
          </a:p>
        </p:txBody>
      </p:sp>
      <p:sp>
        <p:nvSpPr>
          <p:cNvPr id="153" name="Google Shape;153;p23"/>
          <p:cNvSpPr txBox="1">
            <a:spLocks noGrp="1"/>
          </p:cNvSpPr>
          <p:nvPr>
            <p:ph type="title"/>
          </p:nvPr>
        </p:nvSpPr>
        <p:spPr>
          <a:xfrm>
            <a:off x="251525" y="195475"/>
            <a:ext cx="7556100" cy="507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Wellness - základní oblasti</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395536" y="195486"/>
            <a:ext cx="4464496" cy="50770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Význam lázeňství</a:t>
            </a:r>
            <a:endParaRPr/>
          </a:p>
        </p:txBody>
      </p:sp>
      <p:sp>
        <p:nvSpPr>
          <p:cNvPr id="34" name="Google Shape;34;p6"/>
          <p:cNvSpPr/>
          <p:nvPr/>
        </p:nvSpPr>
        <p:spPr>
          <a:xfrm>
            <a:off x="35614" y="915566"/>
            <a:ext cx="8496826" cy="4154984"/>
          </a:xfrm>
          <a:prstGeom prst="rect">
            <a:avLst/>
          </a:prstGeom>
          <a:noFill/>
          <a:ln>
            <a:noFill/>
          </a:ln>
        </p:spPr>
        <p:txBody>
          <a:bodyPr spcFirstLastPara="1" wrap="square" lIns="91425" tIns="45700" rIns="91425" bIns="45700" anchor="t" anchorCtr="0">
            <a:noAutofit/>
          </a:bodyPr>
          <a:lstStyle/>
          <a:p>
            <a:pPr marL="457200" marR="0" lvl="0" indent="0" algn="just" rtl="0">
              <a:spcBef>
                <a:spcPts val="0"/>
              </a:spcBef>
              <a:spcAft>
                <a:spcPts val="0"/>
              </a:spcAft>
              <a:buNone/>
            </a:pPr>
            <a:endParaRPr sz="1350">
              <a:highlight>
                <a:srgbClr val="FFFFFF"/>
              </a:highlight>
            </a:endParaRPr>
          </a:p>
          <a:p>
            <a:pPr marL="457200" marR="0" lvl="0" indent="0" algn="just" rtl="0">
              <a:spcBef>
                <a:spcPts val="0"/>
              </a:spcBef>
              <a:spcAft>
                <a:spcPts val="0"/>
              </a:spcAft>
              <a:buNone/>
            </a:pPr>
            <a:endParaRPr sz="1350">
              <a:highlight>
                <a:srgbClr val="FFFFFF"/>
              </a:highlight>
            </a:endParaRPr>
          </a:p>
          <a:p>
            <a:pPr marL="285750" marR="0" lvl="0" indent="-285750" algn="just" rtl="0">
              <a:spcBef>
                <a:spcPts val="0"/>
              </a:spcBef>
              <a:spcAft>
                <a:spcPts val="0"/>
              </a:spcAft>
              <a:buClr>
                <a:schemeClr val="dk1"/>
              </a:buClr>
              <a:buSzPts val="2200"/>
              <a:buFont typeface="Times New Roman"/>
              <a:buChar char="❑"/>
            </a:pPr>
            <a:r>
              <a:rPr lang="cs-CZ" sz="2200">
                <a:solidFill>
                  <a:schemeClr val="dk1"/>
                </a:solidFill>
                <a:highlight>
                  <a:srgbClr val="FFFFFF"/>
                </a:highlight>
                <a:latin typeface="Times New Roman"/>
                <a:ea typeface="Times New Roman"/>
                <a:cs typeface="Times New Roman"/>
                <a:sym typeface="Times New Roman"/>
              </a:rPr>
              <a:t>podporuje zaměstnanost</a:t>
            </a:r>
            <a:endParaRPr sz="2200">
              <a:solidFill>
                <a:schemeClr val="dk1"/>
              </a:solidFill>
              <a:highlight>
                <a:srgbClr val="FFFFFF"/>
              </a:highlight>
              <a:latin typeface="Times New Roman"/>
              <a:ea typeface="Times New Roman"/>
              <a:cs typeface="Times New Roman"/>
              <a:sym typeface="Times New Roman"/>
            </a:endParaRPr>
          </a:p>
          <a:p>
            <a:pPr marL="285750" marR="0" lvl="0" indent="-285750" algn="just" rtl="0">
              <a:spcBef>
                <a:spcPts val="0"/>
              </a:spcBef>
              <a:spcAft>
                <a:spcPts val="0"/>
              </a:spcAft>
              <a:buClr>
                <a:schemeClr val="dk1"/>
              </a:buClr>
              <a:buSzPts val="2200"/>
              <a:buFont typeface="Times New Roman"/>
              <a:buChar char="❑"/>
            </a:pPr>
            <a:r>
              <a:rPr lang="cs-CZ" sz="2200">
                <a:solidFill>
                  <a:schemeClr val="dk1"/>
                </a:solidFill>
                <a:highlight>
                  <a:srgbClr val="FFFFFF"/>
                </a:highlight>
                <a:latin typeface="Times New Roman"/>
                <a:ea typeface="Times New Roman"/>
                <a:cs typeface="Times New Roman"/>
                <a:sym typeface="Times New Roman"/>
              </a:rPr>
              <a:t>orientace na zahraniční klientelu</a:t>
            </a:r>
            <a:endParaRPr sz="2200">
              <a:solidFill>
                <a:schemeClr val="dk1"/>
              </a:solidFill>
              <a:highlight>
                <a:srgbClr val="FFFFFF"/>
              </a:highlight>
              <a:latin typeface="Times New Roman"/>
              <a:ea typeface="Times New Roman"/>
              <a:cs typeface="Times New Roman"/>
              <a:sym typeface="Times New Roman"/>
            </a:endParaRPr>
          </a:p>
          <a:p>
            <a:pPr marL="285750" marR="0" lvl="0" indent="-285750" algn="just" rtl="0">
              <a:spcBef>
                <a:spcPts val="0"/>
              </a:spcBef>
              <a:spcAft>
                <a:spcPts val="0"/>
              </a:spcAft>
              <a:buClr>
                <a:schemeClr val="dk1"/>
              </a:buClr>
              <a:buSzPts val="2200"/>
              <a:buFont typeface="Times New Roman"/>
              <a:buChar char="❑"/>
            </a:pPr>
            <a:r>
              <a:rPr lang="cs-CZ" sz="2200">
                <a:solidFill>
                  <a:schemeClr val="dk1"/>
                </a:solidFill>
                <a:highlight>
                  <a:srgbClr val="FFFFFF"/>
                </a:highlight>
                <a:latin typeface="Times New Roman"/>
                <a:ea typeface="Times New Roman"/>
                <a:cs typeface="Times New Roman"/>
                <a:sym typeface="Times New Roman"/>
              </a:rPr>
              <a:t>působí celoročně – v letním období – spíše cizinci</a:t>
            </a:r>
            <a:endParaRPr sz="2200">
              <a:solidFill>
                <a:schemeClr val="dk1"/>
              </a:solidFill>
              <a:highlight>
                <a:srgbClr val="FFFFFF"/>
              </a:highlight>
              <a:latin typeface="Times New Roman"/>
              <a:ea typeface="Times New Roman"/>
              <a:cs typeface="Times New Roman"/>
              <a:sym typeface="Times New Roman"/>
            </a:endParaRPr>
          </a:p>
          <a:p>
            <a:pPr marL="285750" marR="0" lvl="0" indent="-285750" algn="just" rtl="0">
              <a:spcBef>
                <a:spcPts val="0"/>
              </a:spcBef>
              <a:spcAft>
                <a:spcPts val="0"/>
              </a:spcAft>
              <a:buClr>
                <a:schemeClr val="dk1"/>
              </a:buClr>
              <a:buSzPts val="2200"/>
              <a:buFont typeface="Times New Roman"/>
              <a:buChar char="❑"/>
            </a:pPr>
            <a:r>
              <a:rPr lang="cs-CZ" sz="2200">
                <a:solidFill>
                  <a:schemeClr val="dk1"/>
                </a:solidFill>
                <a:highlight>
                  <a:srgbClr val="FFFFFF"/>
                </a:highlight>
                <a:latin typeface="Times New Roman"/>
                <a:ea typeface="Times New Roman"/>
                <a:cs typeface="Times New Roman"/>
                <a:sym typeface="Times New Roman"/>
              </a:rPr>
              <a:t>uzdravení pacienta, osobní kontakt, zdravý životní styl</a:t>
            </a:r>
            <a:endParaRPr sz="2200">
              <a:solidFill>
                <a:schemeClr val="dk1"/>
              </a:solidFill>
              <a:highlight>
                <a:srgbClr val="FFFFFF"/>
              </a:highlight>
              <a:latin typeface="Times New Roman"/>
              <a:ea typeface="Times New Roman"/>
              <a:cs typeface="Times New Roman"/>
              <a:sym typeface="Times New Roman"/>
            </a:endParaRPr>
          </a:p>
          <a:p>
            <a:pPr marL="285750" marR="0" lvl="0" indent="-285750" algn="just" rtl="0">
              <a:spcBef>
                <a:spcPts val="0"/>
              </a:spcBef>
              <a:spcAft>
                <a:spcPts val="0"/>
              </a:spcAft>
              <a:buClr>
                <a:schemeClr val="dk1"/>
              </a:buClr>
              <a:buSzPts val="2200"/>
              <a:buFont typeface="Times New Roman"/>
              <a:buChar char="❑"/>
            </a:pPr>
            <a:r>
              <a:rPr lang="cs-CZ" sz="2200">
                <a:solidFill>
                  <a:schemeClr val="dk1"/>
                </a:solidFill>
                <a:highlight>
                  <a:srgbClr val="FFFFFF"/>
                </a:highlight>
                <a:latin typeface="Times New Roman"/>
                <a:ea typeface="Times New Roman"/>
                <a:cs typeface="Times New Roman"/>
                <a:sym typeface="Times New Roman"/>
              </a:rPr>
              <a:t>ekonomický význam – snižuje pracovní neschopnost</a:t>
            </a:r>
            <a:endParaRPr sz="2200">
              <a:solidFill>
                <a:schemeClr val="dk1"/>
              </a:solidFill>
              <a:highlight>
                <a:srgbClr val="FFFFFF"/>
              </a:highlight>
              <a:latin typeface="Times New Roman"/>
              <a:ea typeface="Times New Roman"/>
              <a:cs typeface="Times New Roman"/>
              <a:sym typeface="Times New Roman"/>
            </a:endParaRPr>
          </a:p>
          <a:p>
            <a:pPr marL="285750" marR="0" lvl="0" indent="-285750" algn="just" rtl="0">
              <a:spcBef>
                <a:spcPts val="0"/>
              </a:spcBef>
              <a:spcAft>
                <a:spcPts val="0"/>
              </a:spcAft>
              <a:buClr>
                <a:schemeClr val="dk1"/>
              </a:buClr>
              <a:buSzPts val="2200"/>
              <a:buFont typeface="Times New Roman"/>
              <a:buChar char="❑"/>
            </a:pPr>
            <a:r>
              <a:rPr lang="cs-CZ" sz="2200">
                <a:solidFill>
                  <a:schemeClr val="dk1"/>
                </a:solidFill>
                <a:highlight>
                  <a:srgbClr val="FFFFFF"/>
                </a:highlight>
                <a:latin typeface="Times New Roman"/>
                <a:ea typeface="Times New Roman"/>
                <a:cs typeface="Times New Roman"/>
                <a:sym typeface="Times New Roman"/>
              </a:rPr>
              <a:t>příliv devizových prostředků</a:t>
            </a:r>
            <a:endParaRPr sz="2200">
              <a:solidFill>
                <a:schemeClr val="dk1"/>
              </a:solidFill>
              <a:highlight>
                <a:srgbClr val="FFFFFF"/>
              </a:highlight>
              <a:latin typeface="Times New Roman"/>
              <a:ea typeface="Times New Roman"/>
              <a:cs typeface="Times New Roman"/>
              <a:sym typeface="Times New Roman"/>
            </a:endParaRPr>
          </a:p>
          <a:p>
            <a:pPr marL="285750" marR="0" lvl="0" indent="-285750" algn="just" rtl="0">
              <a:spcBef>
                <a:spcPts val="0"/>
              </a:spcBef>
              <a:spcAft>
                <a:spcPts val="0"/>
              </a:spcAft>
              <a:buClr>
                <a:schemeClr val="dk1"/>
              </a:buClr>
              <a:buSzPts val="2200"/>
              <a:buFont typeface="Times New Roman"/>
              <a:buChar char="❑"/>
            </a:pPr>
            <a:r>
              <a:rPr lang="cs-CZ" sz="2200">
                <a:solidFill>
                  <a:schemeClr val="dk1"/>
                </a:solidFill>
                <a:highlight>
                  <a:srgbClr val="FFFFFF"/>
                </a:highlight>
                <a:latin typeface="Times New Roman"/>
                <a:ea typeface="Times New Roman"/>
                <a:cs typeface="Times New Roman"/>
                <a:sym typeface="Times New Roman"/>
              </a:rPr>
              <a:t>vliv na investiční výstavbu, na příjmy státu, podporuje zaměstnanost asi 10 000 lidí</a:t>
            </a:r>
            <a:endParaRPr sz="2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4"/>
          <p:cNvSpPr txBox="1">
            <a:spLocks noGrp="1"/>
          </p:cNvSpPr>
          <p:nvPr>
            <p:ph type="title"/>
          </p:nvPr>
        </p:nvSpPr>
        <p:spPr>
          <a:xfrm>
            <a:off x="251520" y="195486"/>
            <a:ext cx="7128792" cy="50770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endParaRPr/>
          </a:p>
        </p:txBody>
      </p:sp>
      <p:sp>
        <p:nvSpPr>
          <p:cNvPr id="160" name="Google Shape;160;p24"/>
          <p:cNvSpPr/>
          <p:nvPr/>
        </p:nvSpPr>
        <p:spPr>
          <a:xfrm>
            <a:off x="179512" y="703189"/>
            <a:ext cx="7704856" cy="64633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1800">
              <a:solidFill>
                <a:schemeClr val="dk1"/>
              </a:solidFill>
              <a:latin typeface="Times New Roman"/>
              <a:ea typeface="Times New Roman"/>
              <a:cs typeface="Times New Roman"/>
              <a:sym typeface="Times New Roman"/>
            </a:endParaRPr>
          </a:p>
        </p:txBody>
      </p:sp>
      <p:pic>
        <p:nvPicPr>
          <p:cNvPr id="161" name="Google Shape;161;p24"/>
          <p:cNvPicPr preferRelativeResize="0"/>
          <p:nvPr/>
        </p:nvPicPr>
        <p:blipFill rotWithShape="1">
          <a:blip r:embed="rId3">
            <a:alphaModFix/>
          </a:blip>
          <a:srcRect t="44092" b="34910"/>
          <a:stretch/>
        </p:blipFill>
        <p:spPr>
          <a:xfrm>
            <a:off x="4499992" y="2339451"/>
            <a:ext cx="4572638" cy="720081"/>
          </a:xfrm>
          <a:prstGeom prst="rect">
            <a:avLst/>
          </a:prstGeom>
          <a:noFill/>
          <a:ln>
            <a:noFill/>
          </a:ln>
        </p:spPr>
      </p:pic>
      <p:pic>
        <p:nvPicPr>
          <p:cNvPr id="162" name="Google Shape;162;p24"/>
          <p:cNvPicPr preferRelativeResize="0"/>
          <p:nvPr/>
        </p:nvPicPr>
        <p:blipFill rotWithShape="1">
          <a:blip r:embed="rId4">
            <a:alphaModFix/>
          </a:blip>
          <a:srcRect/>
          <a:stretch/>
        </p:blipFill>
        <p:spPr>
          <a:xfrm>
            <a:off x="755576" y="1707654"/>
            <a:ext cx="3564396" cy="230425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Google Shape;40;p7"/>
          <p:cNvSpPr/>
          <p:nvPr/>
        </p:nvSpPr>
        <p:spPr>
          <a:xfrm>
            <a:off x="13025" y="954775"/>
            <a:ext cx="8280900" cy="3418800"/>
          </a:xfrm>
          <a:prstGeom prst="rect">
            <a:avLst/>
          </a:prstGeom>
          <a:noFill/>
          <a:ln>
            <a:noFill/>
          </a:ln>
        </p:spPr>
        <p:txBody>
          <a:bodyPr spcFirstLastPara="1" wrap="square" lIns="91425" tIns="45700" rIns="91425" bIns="45700" anchor="t" anchorCtr="0">
            <a:noAutofit/>
          </a:bodyPr>
          <a:lstStyle/>
          <a:p>
            <a:pPr marL="0" lvl="0" indent="0" algn="l" rtl="0">
              <a:spcBef>
                <a:spcPts val="1000"/>
              </a:spcBef>
              <a:spcAft>
                <a:spcPts val="0"/>
              </a:spcAft>
              <a:buNone/>
            </a:pPr>
            <a:r>
              <a:rPr lang="cs-CZ" sz="2200">
                <a:solidFill>
                  <a:schemeClr val="dk1"/>
                </a:solidFill>
                <a:latin typeface="Times New Roman"/>
                <a:ea typeface="Times New Roman"/>
                <a:cs typeface="Times New Roman"/>
                <a:sym typeface="Times New Roman"/>
              </a:rPr>
              <a:t>Evropské pojetí lázeňství:</a:t>
            </a:r>
            <a:endParaRPr sz="2200">
              <a:solidFill>
                <a:schemeClr val="dk1"/>
              </a:solidFill>
              <a:latin typeface="Times New Roman"/>
              <a:ea typeface="Times New Roman"/>
              <a:cs typeface="Times New Roman"/>
              <a:sym typeface="Times New Roman"/>
            </a:endParaRPr>
          </a:p>
          <a:p>
            <a:pPr marL="742950" lvl="1" indent="-344169" algn="l" rtl="0">
              <a:spcBef>
                <a:spcPts val="100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tradiční léčebné lázně se silným medicínským aspektem</a:t>
            </a:r>
            <a:endParaRPr sz="2200">
              <a:solidFill>
                <a:schemeClr val="dk1"/>
              </a:solidFill>
              <a:latin typeface="Times New Roman"/>
              <a:ea typeface="Times New Roman"/>
              <a:cs typeface="Times New Roman"/>
              <a:sym typeface="Times New Roman"/>
            </a:endParaRPr>
          </a:p>
          <a:p>
            <a:pPr marL="742950" lvl="1" indent="-344169" algn="l" rtl="0">
              <a:spcBef>
                <a:spcPts val="100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Lázeňství jako prevence nemoci </a:t>
            </a:r>
            <a:endParaRPr sz="2200">
              <a:solidFill>
                <a:schemeClr val="dk1"/>
              </a:solidFill>
              <a:latin typeface="Times New Roman"/>
              <a:ea typeface="Times New Roman"/>
              <a:cs typeface="Times New Roman"/>
              <a:sym typeface="Times New Roman"/>
            </a:endParaRPr>
          </a:p>
          <a:p>
            <a:pPr marL="742950" lvl="1" indent="-344169" algn="l" rtl="0">
              <a:spcBef>
                <a:spcPts val="100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Lázeňství a welness jako součást zdravotního cestovního ruchu</a:t>
            </a:r>
            <a:endParaRPr sz="2200">
              <a:solidFill>
                <a:schemeClr val="dk1"/>
              </a:solidFill>
              <a:latin typeface="Times New Roman"/>
              <a:ea typeface="Times New Roman"/>
              <a:cs typeface="Times New Roman"/>
              <a:sym typeface="Times New Roman"/>
            </a:endParaRPr>
          </a:p>
          <a:p>
            <a:pPr marL="457200" marR="0" lvl="0" indent="0" algn="just" rtl="0">
              <a:spcBef>
                <a:spcPts val="0"/>
              </a:spcBef>
              <a:spcAft>
                <a:spcPts val="0"/>
              </a:spcAft>
              <a:buNone/>
            </a:pPr>
            <a:endParaRPr sz="2200">
              <a:solidFill>
                <a:schemeClr val="dk1"/>
              </a:solidFill>
              <a:latin typeface="Times New Roman"/>
              <a:ea typeface="Times New Roman"/>
              <a:cs typeface="Times New Roman"/>
              <a:sym typeface="Times New Roman"/>
            </a:endParaRPr>
          </a:p>
          <a:p>
            <a:pPr marL="0" lvl="0" indent="0" algn="l" rtl="0">
              <a:spcBef>
                <a:spcPts val="1000"/>
              </a:spcBef>
              <a:spcAft>
                <a:spcPts val="0"/>
              </a:spcAft>
              <a:buNone/>
            </a:pPr>
            <a:r>
              <a:rPr lang="cs-CZ" sz="2200">
                <a:solidFill>
                  <a:schemeClr val="dk1"/>
                </a:solidFill>
                <a:latin typeface="Times New Roman"/>
                <a:ea typeface="Times New Roman"/>
                <a:cs typeface="Times New Roman"/>
                <a:sym typeface="Times New Roman"/>
              </a:rPr>
              <a:t>Zdravotní cestovní ruch:</a:t>
            </a:r>
            <a:endParaRPr sz="2200">
              <a:solidFill>
                <a:schemeClr val="dk1"/>
              </a:solidFill>
              <a:latin typeface="Times New Roman"/>
              <a:ea typeface="Times New Roman"/>
              <a:cs typeface="Times New Roman"/>
              <a:sym typeface="Times New Roman"/>
            </a:endParaRPr>
          </a:p>
          <a:p>
            <a:pPr marL="742950" lvl="1" indent="-344169" algn="l" rtl="0">
              <a:spcBef>
                <a:spcPts val="100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všechny zdravotní aktivity, které vedou k udržení, posílení fyzického a duševního zdraví</a:t>
            </a:r>
            <a:endParaRPr sz="220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endParaRPr sz="2200">
              <a:solidFill>
                <a:schemeClr val="dk1"/>
              </a:solidFill>
              <a:latin typeface="Times New Roman"/>
              <a:ea typeface="Times New Roman"/>
              <a:cs typeface="Times New Roman"/>
              <a:sym typeface="Times New Roman"/>
            </a:endParaRPr>
          </a:p>
        </p:txBody>
      </p:sp>
      <p:sp>
        <p:nvSpPr>
          <p:cNvPr id="41" name="Google Shape;41;p7"/>
          <p:cNvSpPr txBox="1">
            <a:spLocks noGrp="1"/>
          </p:cNvSpPr>
          <p:nvPr>
            <p:ph type="title"/>
          </p:nvPr>
        </p:nvSpPr>
        <p:spPr>
          <a:xfrm>
            <a:off x="251520" y="195486"/>
            <a:ext cx="7488832" cy="50770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Význam lázeňství</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8"/>
          <p:cNvSpPr/>
          <p:nvPr/>
        </p:nvSpPr>
        <p:spPr>
          <a:xfrm>
            <a:off x="107504" y="987574"/>
            <a:ext cx="8208912" cy="3785652"/>
          </a:xfrm>
          <a:prstGeom prst="rect">
            <a:avLst/>
          </a:prstGeom>
          <a:noFill/>
          <a:ln>
            <a:noFill/>
          </a:ln>
        </p:spPr>
        <p:txBody>
          <a:bodyPr spcFirstLastPara="1" wrap="square" lIns="91425" tIns="45700" rIns="91425" bIns="45700" anchor="t" anchorCtr="0">
            <a:noAutofit/>
          </a:bodyPr>
          <a:lstStyle/>
          <a:p>
            <a:pPr marL="0" marR="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a:p>
            <a:pPr marL="0" marR="0" lvl="0" indent="0" algn="just" rtl="0">
              <a:spcBef>
                <a:spcPts val="0"/>
              </a:spcBef>
              <a:spcAft>
                <a:spcPts val="0"/>
              </a:spcAft>
              <a:buNone/>
            </a:pPr>
            <a:r>
              <a:rPr lang="cs-CZ" sz="2200" b="1">
                <a:solidFill>
                  <a:schemeClr val="dk1"/>
                </a:solidFill>
                <a:latin typeface="Times New Roman"/>
                <a:ea typeface="Times New Roman"/>
                <a:cs typeface="Times New Roman"/>
                <a:sym typeface="Times New Roman"/>
              </a:rPr>
              <a:t>V České republice jsou lázně zdravotnickým zařízením!!!</a:t>
            </a:r>
            <a:endParaRPr sz="2200" b="1">
              <a:solidFill>
                <a:schemeClr val="dk1"/>
              </a:solidFill>
              <a:latin typeface="Times New Roman"/>
              <a:ea typeface="Times New Roman"/>
              <a:cs typeface="Times New Roman"/>
              <a:sym typeface="Times New Roman"/>
            </a:endParaRPr>
          </a:p>
        </p:txBody>
      </p:sp>
      <p:sp>
        <p:nvSpPr>
          <p:cNvPr id="48" name="Google Shape;48;p8"/>
          <p:cNvSpPr txBox="1">
            <a:spLocks noGrp="1"/>
          </p:cNvSpPr>
          <p:nvPr>
            <p:ph type="title"/>
          </p:nvPr>
        </p:nvSpPr>
        <p:spPr>
          <a:xfrm>
            <a:off x="251526" y="195475"/>
            <a:ext cx="5446500" cy="507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Význam lázeňství</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9"/>
          <p:cNvSpPr/>
          <p:nvPr/>
        </p:nvSpPr>
        <p:spPr>
          <a:xfrm>
            <a:off x="179512" y="724992"/>
            <a:ext cx="7488832" cy="4401205"/>
          </a:xfrm>
          <a:prstGeom prst="rect">
            <a:avLst/>
          </a:prstGeom>
          <a:noFill/>
          <a:ln>
            <a:noFill/>
          </a:ln>
        </p:spPr>
        <p:txBody>
          <a:bodyPr spcFirstLastPara="1" wrap="square" lIns="91425" tIns="45700" rIns="91425" bIns="45700" anchor="t" anchorCtr="0">
            <a:noAutofit/>
          </a:bodyPr>
          <a:lstStyle/>
          <a:p>
            <a:pPr marL="285750" marR="0" lvl="0" indent="-285750" algn="just" rtl="0">
              <a:spcBef>
                <a:spcPts val="0"/>
              </a:spcBef>
              <a:spcAft>
                <a:spcPts val="0"/>
              </a:spcAft>
              <a:buClr>
                <a:schemeClr val="dk1"/>
              </a:buClr>
              <a:buSzPts val="2000"/>
              <a:buFont typeface="Noto Sans Symbols"/>
              <a:buChar char="❑"/>
            </a:pPr>
            <a:r>
              <a:rPr lang="cs-CZ" sz="2000">
                <a:solidFill>
                  <a:schemeClr val="dk1"/>
                </a:solidFill>
                <a:latin typeface="Times New Roman"/>
                <a:ea typeface="Times New Roman"/>
                <a:cs typeface="Times New Roman"/>
                <a:sym typeface="Times New Roman"/>
              </a:rPr>
              <a:t>Souhrn aktivit, specifické infrastruktury a lidských zdrojů v oblasti poznání a praxe zaměřený na znalost přírodních léčivých zdrojů (balneologie) a realizaci technik a procedur pro léčení různých somatických, psychosomatických i psychologických problémů (balneoterapie). Souhrnným cílem lázeňství je prevence a léčení lidských chorob, regenerace sil a relaxace. Je spojeno s „využíváním síly přírodních léčivých zdrojů, krásy přírodního i kompozice kulturního prostředí“. </a:t>
            </a:r>
            <a:endParaRPr sz="2000">
              <a:solidFill>
                <a:schemeClr val="dk1"/>
              </a:solidFill>
              <a:latin typeface="Times New Roman"/>
              <a:ea typeface="Times New Roman"/>
              <a:cs typeface="Times New Roman"/>
              <a:sym typeface="Times New Roman"/>
            </a:endParaRPr>
          </a:p>
          <a:p>
            <a:pPr marL="457200" marR="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a:p>
            <a:pPr marL="285750" marR="0" lvl="0" indent="-285750" algn="just" rtl="0">
              <a:spcBef>
                <a:spcPts val="0"/>
              </a:spcBef>
              <a:spcAft>
                <a:spcPts val="0"/>
              </a:spcAft>
              <a:buClr>
                <a:schemeClr val="dk1"/>
              </a:buClr>
              <a:buSzPts val="2000"/>
              <a:buFont typeface="Noto Sans Symbols"/>
              <a:buChar char="❑"/>
            </a:pPr>
            <a:r>
              <a:rPr lang="cs-CZ" sz="2000">
                <a:solidFill>
                  <a:schemeClr val="dk1"/>
                </a:solidFill>
                <a:latin typeface="Times New Roman"/>
                <a:ea typeface="Times New Roman"/>
                <a:cs typeface="Times New Roman"/>
                <a:sym typeface="Times New Roman"/>
              </a:rPr>
              <a:t>Vědní lékařský obor, kde díky přírodním léčivým zdrojům je poskytnuta léčba přesně definované nemoci a zajištěna preventivní péče v přírodních léčivých lázních.</a:t>
            </a:r>
            <a:endParaRPr sz="2000" i="0" u="none" strike="noStrike" cap="none">
              <a:solidFill>
                <a:schemeClr val="dk1"/>
              </a:solidFill>
              <a:latin typeface="Times New Roman"/>
              <a:ea typeface="Times New Roman"/>
              <a:cs typeface="Times New Roman"/>
              <a:sym typeface="Times New Roman"/>
            </a:endParaRPr>
          </a:p>
        </p:txBody>
      </p:sp>
      <p:sp>
        <p:nvSpPr>
          <p:cNvPr id="55" name="Google Shape;55;p9"/>
          <p:cNvSpPr txBox="1">
            <a:spLocks noGrp="1"/>
          </p:cNvSpPr>
          <p:nvPr>
            <p:ph type="title"/>
          </p:nvPr>
        </p:nvSpPr>
        <p:spPr>
          <a:xfrm>
            <a:off x="251520" y="195486"/>
            <a:ext cx="4536504" cy="50770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Definice lázeňství</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0"/>
          <p:cNvSpPr/>
          <p:nvPr/>
        </p:nvSpPr>
        <p:spPr>
          <a:xfrm>
            <a:off x="107504" y="915566"/>
            <a:ext cx="8208912" cy="3477875"/>
          </a:xfrm>
          <a:prstGeom prst="rect">
            <a:avLst/>
          </a:prstGeom>
          <a:noFill/>
          <a:ln>
            <a:noFill/>
          </a:ln>
        </p:spPr>
        <p:txBody>
          <a:bodyPr spcFirstLastPara="1" wrap="square" lIns="91425" tIns="45700" rIns="91425" bIns="45700" anchor="t" anchorCtr="0">
            <a:noAutofit/>
          </a:bodyPr>
          <a:lstStyle/>
          <a:p>
            <a:pPr marL="457200" lvl="0" indent="-368300" algn="just" rtl="0">
              <a:spcBef>
                <a:spcPts val="100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Léčení (Remedy)</a:t>
            </a:r>
            <a:endParaRPr sz="2200">
              <a:solidFill>
                <a:schemeClr val="dk1"/>
              </a:solidFill>
              <a:latin typeface="Times New Roman"/>
              <a:ea typeface="Times New Roman"/>
              <a:cs typeface="Times New Roman"/>
              <a:sym typeface="Times New Roman"/>
            </a:endParaRPr>
          </a:p>
          <a:p>
            <a:pPr marL="457200" lvl="0" indent="-368300" algn="just" rtl="0">
              <a:spcBef>
                <a:spcPts val="100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Rehabilitace (Rehabilitation)</a:t>
            </a:r>
            <a:endParaRPr sz="2200">
              <a:solidFill>
                <a:schemeClr val="dk1"/>
              </a:solidFill>
              <a:latin typeface="Times New Roman"/>
              <a:ea typeface="Times New Roman"/>
              <a:cs typeface="Times New Roman"/>
              <a:sym typeface="Times New Roman"/>
            </a:endParaRPr>
          </a:p>
          <a:p>
            <a:pPr marL="457200" lvl="0" indent="-368300" algn="just" rtl="0">
              <a:spcBef>
                <a:spcPts val="100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Obnova (Revitalize)</a:t>
            </a:r>
            <a:endParaRPr sz="2200">
              <a:solidFill>
                <a:schemeClr val="dk1"/>
              </a:solidFill>
              <a:latin typeface="Times New Roman"/>
              <a:ea typeface="Times New Roman"/>
              <a:cs typeface="Times New Roman"/>
              <a:sym typeface="Times New Roman"/>
            </a:endParaRPr>
          </a:p>
          <a:p>
            <a:pPr marL="457200" lvl="0" indent="-368300" algn="just" rtl="0">
              <a:spcBef>
                <a:spcPts val="100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Odpočinek (Relax)</a:t>
            </a:r>
            <a:endParaRPr sz="2200">
              <a:solidFill>
                <a:schemeClr val="dk1"/>
              </a:solidFill>
              <a:latin typeface="Times New Roman"/>
              <a:ea typeface="Times New Roman"/>
              <a:cs typeface="Times New Roman"/>
              <a:sym typeface="Times New Roman"/>
            </a:endParaRPr>
          </a:p>
          <a:p>
            <a:pPr marL="457200" lvl="0" indent="-368300" algn="just" rtl="0">
              <a:spcBef>
                <a:spcPts val="100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Uvolnění (Reflex)</a:t>
            </a:r>
            <a:endParaRPr sz="2200">
              <a:solidFill>
                <a:schemeClr val="dk1"/>
              </a:solidFill>
              <a:latin typeface="Times New Roman"/>
              <a:ea typeface="Times New Roman"/>
              <a:cs typeface="Times New Roman"/>
              <a:sym typeface="Times New Roman"/>
            </a:endParaRPr>
          </a:p>
          <a:p>
            <a:pPr marL="457200" lvl="0" indent="-368300" algn="just" rtl="0">
              <a:spcBef>
                <a:spcPts val="100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Potěšení (Rejoice)</a:t>
            </a:r>
            <a:endParaRPr sz="2200">
              <a:solidFill>
                <a:schemeClr val="dk1"/>
              </a:solidFill>
              <a:latin typeface="Times New Roman"/>
              <a:ea typeface="Times New Roman"/>
              <a:cs typeface="Times New Roman"/>
              <a:sym typeface="Times New Roman"/>
            </a:endParaRPr>
          </a:p>
          <a:p>
            <a:pPr marL="457200" marR="0" lvl="0" indent="0" algn="just" rtl="0">
              <a:spcBef>
                <a:spcPts val="0"/>
              </a:spcBef>
              <a:spcAft>
                <a:spcPts val="0"/>
              </a:spcAft>
              <a:buNone/>
            </a:pPr>
            <a:endParaRPr sz="2200">
              <a:solidFill>
                <a:schemeClr val="dk1"/>
              </a:solidFill>
              <a:latin typeface="Times New Roman"/>
              <a:ea typeface="Times New Roman"/>
              <a:cs typeface="Times New Roman"/>
              <a:sym typeface="Times New Roman"/>
            </a:endParaRPr>
          </a:p>
        </p:txBody>
      </p:sp>
      <p:sp>
        <p:nvSpPr>
          <p:cNvPr id="62" name="Google Shape;62;p10"/>
          <p:cNvSpPr txBox="1">
            <a:spLocks noGrp="1"/>
          </p:cNvSpPr>
          <p:nvPr>
            <p:ph type="title"/>
          </p:nvPr>
        </p:nvSpPr>
        <p:spPr>
          <a:xfrm>
            <a:off x="251520" y="195486"/>
            <a:ext cx="4536504" cy="50770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Funkce lázeňství</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1"/>
          <p:cNvSpPr/>
          <p:nvPr/>
        </p:nvSpPr>
        <p:spPr>
          <a:xfrm>
            <a:off x="107504" y="915566"/>
            <a:ext cx="8856984" cy="3816429"/>
          </a:xfrm>
          <a:prstGeom prst="rect">
            <a:avLst/>
          </a:prstGeom>
          <a:noFill/>
          <a:ln>
            <a:noFill/>
          </a:ln>
        </p:spPr>
        <p:txBody>
          <a:bodyPr spcFirstLastPara="1" wrap="square" lIns="91425" tIns="45700" rIns="91425" bIns="45700" anchor="t" anchorCtr="0">
            <a:noAutofit/>
          </a:bodyPr>
          <a:lstStyle/>
          <a:p>
            <a:pPr marL="457200" marR="0" lvl="0" indent="0" algn="just" rtl="0">
              <a:spcBef>
                <a:spcPts val="0"/>
              </a:spcBef>
              <a:spcAft>
                <a:spcPts val="0"/>
              </a:spcAft>
              <a:buNone/>
            </a:pPr>
            <a:endParaRPr sz="2200">
              <a:solidFill>
                <a:schemeClr val="dk1"/>
              </a:solidFill>
              <a:latin typeface="Times New Roman"/>
              <a:ea typeface="Times New Roman"/>
              <a:cs typeface="Times New Roman"/>
              <a:sym typeface="Times New Roman"/>
            </a:endParaRPr>
          </a:p>
          <a:p>
            <a:pPr marL="457200" marR="0" lvl="0" indent="0" algn="just" rtl="0">
              <a:spcBef>
                <a:spcPts val="0"/>
              </a:spcBef>
              <a:spcAft>
                <a:spcPts val="0"/>
              </a:spcAft>
              <a:buNone/>
            </a:pPr>
            <a:endParaRPr sz="2200">
              <a:solidFill>
                <a:schemeClr val="dk1"/>
              </a:solidFill>
              <a:latin typeface="Times New Roman"/>
              <a:ea typeface="Times New Roman"/>
              <a:cs typeface="Times New Roman"/>
              <a:sym typeface="Times New Roman"/>
            </a:endParaRPr>
          </a:p>
          <a:p>
            <a:pPr marL="285750" marR="0" lvl="0" indent="-285750" algn="just" rtl="0">
              <a:spcBef>
                <a:spcPts val="0"/>
              </a:spcBef>
              <a:spcAft>
                <a:spcPts val="0"/>
              </a:spcAft>
              <a:buClr>
                <a:schemeClr val="dk1"/>
              </a:buClr>
              <a:buSzPts val="2200"/>
              <a:buFont typeface="Times New Roman"/>
              <a:buChar char="❑"/>
            </a:pPr>
            <a:r>
              <a:rPr lang="cs-CZ" sz="2200">
                <a:solidFill>
                  <a:schemeClr val="dk1"/>
                </a:solidFill>
                <a:latin typeface="Times New Roman"/>
                <a:ea typeface="Times New Roman"/>
                <a:cs typeface="Times New Roman"/>
                <a:sym typeface="Times New Roman"/>
              </a:rPr>
              <a:t>Zdravotní cestovní ruch (angl.: healthtourism, health-care tourism, medicaltourism) je jedna z forem cestovního ruchu. Probíhá v lázních a rekreačních centrech s cílem zlepšení zdravotního stavu návštěvníka. Zdravotní cestovní ruch obsahuje zdravotní služby, pobyt v prostředí s léčebnými účinky (podnebí, moře, koupele a léčivé prameny). Také zahrnuje změnu životosprávy, cvičení, diety, rekreační programy, zahraniční cesty za kvalitnější či levnější zdravotní péčí.</a:t>
            </a:r>
            <a:endParaRPr sz="2200">
              <a:solidFill>
                <a:schemeClr val="dk1"/>
              </a:solidFill>
              <a:latin typeface="Times New Roman"/>
              <a:ea typeface="Times New Roman"/>
              <a:cs typeface="Times New Roman"/>
              <a:sym typeface="Times New Roman"/>
            </a:endParaRPr>
          </a:p>
        </p:txBody>
      </p:sp>
      <p:sp>
        <p:nvSpPr>
          <p:cNvPr id="69" name="Google Shape;69;p11"/>
          <p:cNvSpPr txBox="1">
            <a:spLocks noGrp="1"/>
          </p:cNvSpPr>
          <p:nvPr>
            <p:ph type="title"/>
          </p:nvPr>
        </p:nvSpPr>
        <p:spPr>
          <a:xfrm>
            <a:off x="251520" y="195486"/>
            <a:ext cx="7056784" cy="50770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Zdravotní cestovní ruch</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a:off x="251520" y="195486"/>
            <a:ext cx="7056784" cy="50770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Zdravotní cestovní ruch</a:t>
            </a:r>
            <a:endParaRPr/>
          </a:p>
        </p:txBody>
      </p:sp>
      <p:sp>
        <p:nvSpPr>
          <p:cNvPr id="76" name="Google Shape;76;p12"/>
          <p:cNvSpPr/>
          <p:nvPr/>
        </p:nvSpPr>
        <p:spPr>
          <a:xfrm>
            <a:off x="0" y="843558"/>
            <a:ext cx="9036496" cy="4093428"/>
          </a:xfrm>
          <a:prstGeom prst="rect">
            <a:avLst/>
          </a:prstGeom>
          <a:noFill/>
          <a:ln>
            <a:noFill/>
          </a:ln>
        </p:spPr>
        <p:txBody>
          <a:bodyPr spcFirstLastPara="1" wrap="square" lIns="91425" tIns="45700" rIns="91425" bIns="45700" anchor="t" anchorCtr="0">
            <a:noAutofit/>
          </a:bodyPr>
          <a:lstStyle/>
          <a:p>
            <a:pPr marL="285750" marR="0" lvl="0" indent="-285750" algn="just" rtl="0">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A) lázeňský:</a:t>
            </a:r>
            <a:endParaRPr sz="2000" b="1">
              <a:solidFill>
                <a:schemeClr val="dk1"/>
              </a:solidFill>
              <a:latin typeface="Times New Roman"/>
              <a:ea typeface="Times New Roman"/>
              <a:cs typeface="Times New Roman"/>
              <a:sym typeface="Times New Roman"/>
            </a:endParaRPr>
          </a:p>
          <a:p>
            <a:pPr marL="457200" marR="0" lvl="0" indent="0" algn="just" rtl="0">
              <a:spcBef>
                <a:spcPts val="0"/>
              </a:spcBef>
              <a:spcAft>
                <a:spcPts val="0"/>
              </a:spcAft>
              <a:buNone/>
            </a:pPr>
            <a:r>
              <a:rPr lang="cs-CZ" sz="2000">
                <a:solidFill>
                  <a:schemeClr val="dk1"/>
                </a:solidFill>
                <a:latin typeface="Times New Roman"/>
                <a:ea typeface="Times New Roman"/>
                <a:cs typeface="Times New Roman"/>
                <a:sym typeface="Times New Roman"/>
              </a:rPr>
              <a:t>Lázeňský cestovní ruch (angl. Healthtourism, spatourism) je druh cestovního ruchu, který je charakteristický pobytem v lázních za účelem regenerace, poznání nebo sociálních kontaktů. Moderním trendem jsou kondiční a preventivně zdravotní pobyty v lázních tzv. wellness programy.</a:t>
            </a:r>
            <a:endParaRPr sz="2000">
              <a:solidFill>
                <a:schemeClr val="dk1"/>
              </a:solidFill>
              <a:latin typeface="Times New Roman"/>
              <a:ea typeface="Times New Roman"/>
              <a:cs typeface="Times New Roman"/>
              <a:sym typeface="Times New Roman"/>
            </a:endParaRPr>
          </a:p>
          <a:p>
            <a:pPr marL="457200" marR="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a:p>
            <a:pPr marL="285750" marR="0" lvl="0" indent="-285750" algn="just" rtl="0">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B) léčebný</a:t>
            </a:r>
            <a:endParaRPr sz="2000" b="1">
              <a:solidFill>
                <a:schemeClr val="dk1"/>
              </a:solidFill>
              <a:latin typeface="Times New Roman"/>
              <a:ea typeface="Times New Roman"/>
              <a:cs typeface="Times New Roman"/>
              <a:sym typeface="Times New Roman"/>
            </a:endParaRPr>
          </a:p>
          <a:p>
            <a:pPr marL="450000" marR="0" lvl="0" indent="0" algn="just" rtl="0">
              <a:spcBef>
                <a:spcPts val="0"/>
              </a:spcBef>
              <a:spcAft>
                <a:spcPts val="0"/>
              </a:spcAft>
              <a:buNone/>
            </a:pPr>
            <a:r>
              <a:rPr lang="cs-CZ" sz="2000">
                <a:solidFill>
                  <a:schemeClr val="dk1"/>
                </a:solidFill>
                <a:latin typeface="Times New Roman"/>
                <a:ea typeface="Times New Roman"/>
                <a:cs typeface="Times New Roman"/>
                <a:sym typeface="Times New Roman"/>
              </a:rPr>
              <a:t>Za léčebný cestovní ruch [angl. health (accommodation) establishment] se považuje forma cestovního ruchu, jejíž účastníci mají motivaci ke zlepšování vlastního zdravotního stavu, tělesné i psychické kondice, pohody, pocitu zdraví, a časté je využití přírodních zdrojů (moře, vysoká nadmořská výška, minerální prameny, termální koupele, bahenní zábaly aj.). </a:t>
            </a:r>
            <a:endParaRPr sz="2000">
              <a:solidFill>
                <a:schemeClr val="dk1"/>
              </a:solidFill>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3"/>
          <p:cNvSpPr txBox="1">
            <a:spLocks noGrp="1"/>
          </p:cNvSpPr>
          <p:nvPr>
            <p:ph type="title"/>
          </p:nvPr>
        </p:nvSpPr>
        <p:spPr>
          <a:xfrm>
            <a:off x="251520" y="195486"/>
            <a:ext cx="7056784" cy="50770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400"/>
              <a:buFont typeface="Times New Roman"/>
              <a:buNone/>
            </a:pPr>
            <a:r>
              <a:rPr lang="cs-CZ"/>
              <a:t>Zdravotní cestovní ruch</a:t>
            </a:r>
            <a:endParaRPr/>
          </a:p>
        </p:txBody>
      </p:sp>
      <p:sp>
        <p:nvSpPr>
          <p:cNvPr id="83" name="Google Shape;83;p13"/>
          <p:cNvSpPr/>
          <p:nvPr/>
        </p:nvSpPr>
        <p:spPr>
          <a:xfrm>
            <a:off x="251520" y="843558"/>
            <a:ext cx="8784976" cy="4093428"/>
          </a:xfrm>
          <a:prstGeom prst="rect">
            <a:avLst/>
          </a:prstGeom>
          <a:noFill/>
          <a:ln>
            <a:noFill/>
          </a:ln>
        </p:spPr>
        <p:txBody>
          <a:bodyPr spcFirstLastPara="1" wrap="square" lIns="91425" tIns="45700" rIns="91425" bIns="45700" anchor="t" anchorCtr="0">
            <a:noAutofit/>
          </a:bodyPr>
          <a:lstStyle/>
          <a:p>
            <a:pPr marL="285750" marR="0" lvl="0" indent="-285750" algn="just" rtl="0">
              <a:spcBef>
                <a:spcPts val="0"/>
              </a:spcBef>
              <a:spcAft>
                <a:spcPts val="0"/>
              </a:spcAft>
              <a:buClr>
                <a:schemeClr val="dk1"/>
              </a:buClr>
              <a:buSzPts val="2000"/>
              <a:buFont typeface="Noto Sans Symbols"/>
              <a:buChar char="❑"/>
            </a:pPr>
            <a:r>
              <a:rPr lang="cs-CZ" sz="2000" b="1">
                <a:solidFill>
                  <a:schemeClr val="dk1"/>
                </a:solidFill>
                <a:latin typeface="Times New Roman"/>
                <a:ea typeface="Times New Roman"/>
                <a:cs typeface="Times New Roman"/>
                <a:sym typeface="Times New Roman"/>
              </a:rPr>
              <a:t>C) wellnes</a:t>
            </a:r>
            <a:endParaRPr sz="2000" b="1">
              <a:solidFill>
                <a:schemeClr val="dk1"/>
              </a:solidFill>
              <a:latin typeface="Times New Roman"/>
              <a:ea typeface="Times New Roman"/>
              <a:cs typeface="Times New Roman"/>
              <a:sym typeface="Times New Roman"/>
            </a:endParaRPr>
          </a:p>
          <a:p>
            <a:pPr marL="457200" marR="0" lvl="0" indent="0" algn="just" rtl="0">
              <a:spcBef>
                <a:spcPts val="0"/>
              </a:spcBef>
              <a:spcAft>
                <a:spcPts val="0"/>
              </a:spcAft>
              <a:buNone/>
            </a:pPr>
            <a:r>
              <a:rPr lang="cs-CZ" sz="2000">
                <a:solidFill>
                  <a:schemeClr val="dk1"/>
                </a:solidFill>
                <a:latin typeface="Times New Roman"/>
                <a:ea typeface="Times New Roman"/>
                <a:cs typeface="Times New Roman"/>
                <a:sym typeface="Times New Roman"/>
              </a:rPr>
              <a:t>Jedná se o rekreační, lázeňské a sportovní aktivity, které se orientují na dosažení duševního a fyzického zdraví. Rozdíl mezi lázeňstvím a wellness je hlavně v délce daného pobytu. </a:t>
            </a:r>
            <a:endParaRPr sz="2000">
              <a:solidFill>
                <a:schemeClr val="dk1"/>
              </a:solidFill>
              <a:latin typeface="Times New Roman"/>
              <a:ea typeface="Times New Roman"/>
              <a:cs typeface="Times New Roman"/>
              <a:sym typeface="Times New Roman"/>
            </a:endParaRPr>
          </a:p>
          <a:p>
            <a:pPr marL="457200" marR="0" lvl="0" indent="0" algn="just" rtl="0">
              <a:spcBef>
                <a:spcPts val="0"/>
              </a:spcBef>
              <a:spcAft>
                <a:spcPts val="0"/>
              </a:spcAft>
              <a:buNone/>
            </a:pPr>
            <a:endParaRPr sz="2000">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name="SLU">
  <a:themeElements>
    <a:clrScheme name="OPF">
      <a:dk1>
        <a:srgbClr val="307871"/>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1294</Words>
  <Application>Microsoft Office PowerPoint</Application>
  <PresentationFormat>Předvádění na obrazovce (16:9)</PresentationFormat>
  <Paragraphs>116</Paragraphs>
  <Slides>20</Slides>
  <Notes>20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Noto Sans Symbols</vt:lpstr>
      <vt:lpstr>Times New Roman</vt:lpstr>
      <vt:lpstr>SLU</vt:lpstr>
      <vt:lpstr>4. Přednáška  Organizace a řízení subjektů v lázeňství, řízení lázeňského hotelu</vt:lpstr>
      <vt:lpstr>Význam lázeňství</vt:lpstr>
      <vt:lpstr>Význam lázeňství</vt:lpstr>
      <vt:lpstr>Význam lázeňství</vt:lpstr>
      <vt:lpstr>Definice lázeňství</vt:lpstr>
      <vt:lpstr>Funkce lázeňství</vt:lpstr>
      <vt:lpstr>Zdravotní cestovní ruch</vt:lpstr>
      <vt:lpstr>Zdravotní cestovní ruch</vt:lpstr>
      <vt:lpstr>Zdravotní cestovní ruch</vt:lpstr>
      <vt:lpstr>Lázeňská legislativa</vt:lpstr>
      <vt:lpstr>Historie lázeňství</vt:lpstr>
      <vt:lpstr>Způsob financování lázní</vt:lpstr>
      <vt:lpstr>Druhy lázeňské péče</vt:lpstr>
      <vt:lpstr>Hotelnictví - historie</vt:lpstr>
      <vt:lpstr>Hotelnictví - zrod hotelu</vt:lpstr>
      <vt:lpstr>Hotelnictví - zrod hotelového průmyslu</vt:lpstr>
      <vt:lpstr>Wellness</vt:lpstr>
      <vt:lpstr>Wellness - základní oblasti</vt:lpstr>
      <vt:lpstr>Wellness - základní oblasti</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Přednáška  Organizace a řízení subjektů v lázeňství, řízení lázeňského hotelu</dc:title>
  <dc:creator>Mirka</dc:creator>
  <cp:lastModifiedBy>Mirka</cp:lastModifiedBy>
  <cp:revision>1</cp:revision>
  <dcterms:modified xsi:type="dcterms:W3CDTF">2020-11-24T08:01:03Z</dcterms:modified>
</cp:coreProperties>
</file>