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24" r:id="rId2"/>
    <p:sldId id="256" r:id="rId3"/>
    <p:sldId id="295" r:id="rId4"/>
    <p:sldId id="258" r:id="rId5"/>
    <p:sldId id="260" r:id="rId6"/>
    <p:sldId id="259" r:id="rId7"/>
    <p:sldId id="261" r:id="rId8"/>
    <p:sldId id="323" r:id="rId9"/>
    <p:sldId id="336" r:id="rId10"/>
    <p:sldId id="337" r:id="rId11"/>
    <p:sldId id="338" r:id="rId12"/>
    <p:sldId id="339" r:id="rId13"/>
    <p:sldId id="342" r:id="rId14"/>
    <p:sldId id="326" r:id="rId15"/>
    <p:sldId id="327" r:id="rId16"/>
    <p:sldId id="328" r:id="rId17"/>
    <p:sldId id="329" r:id="rId18"/>
    <p:sldId id="330" r:id="rId19"/>
    <p:sldId id="331" r:id="rId20"/>
    <p:sldId id="332" r:id="rId21"/>
    <p:sldId id="333" r:id="rId22"/>
    <p:sldId id="334" r:id="rId23"/>
    <p:sldId id="335" r:id="rId24"/>
    <p:sldId id="305" r:id="rId25"/>
    <p:sldId id="308" r:id="rId26"/>
    <p:sldId id="313" r:id="rId27"/>
    <p:sldId id="314" r:id="rId28"/>
    <p:sldId id="322" r:id="rId29"/>
    <p:sldId id="315" r:id="rId30"/>
    <p:sldId id="306" r:id="rId31"/>
    <p:sldId id="316" r:id="rId32"/>
    <p:sldId id="317" r:id="rId33"/>
    <p:sldId id="321" r:id="rId34"/>
    <p:sldId id="318" r:id="rId35"/>
    <p:sldId id="307" r:id="rId36"/>
    <p:sldId id="310" r:id="rId37"/>
    <p:sldId id="311" r:id="rId38"/>
    <p:sldId id="296" r:id="rId39"/>
    <p:sldId id="297" r:id="rId40"/>
    <p:sldId id="298" r:id="rId41"/>
    <p:sldId id="299" r:id="rId42"/>
    <p:sldId id="300" r:id="rId43"/>
    <p:sldId id="301" r:id="rId44"/>
    <p:sldId id="302" r:id="rId45"/>
    <p:sldId id="319" r:id="rId46"/>
    <p:sldId id="303" r:id="rId47"/>
    <p:sldId id="304" r:id="rId48"/>
    <p:sldId id="320" r:id="rId4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72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EF90C8-3FE1-4D34-8E0F-B7C7DB1931E6}" type="doc">
      <dgm:prSet loTypeId="urn:microsoft.com/office/officeart/2005/8/layout/radial1" loCatId="relationship" qsTypeId="urn:microsoft.com/office/officeart/2005/8/quickstyle/simple1" qsCatId="simple" csTypeId="urn:microsoft.com/office/officeart/2005/8/colors/accent1_2" csCatId="accent1"/>
      <dgm:spPr/>
    </dgm:pt>
    <dgm:pt modelId="{97D5EC0C-4C28-4014-B2A0-6B32791B716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1" i="0" u="none" strike="noStrike" cap="none" normalizeH="0" baseline="0" smtClean="0">
              <a:ln>
                <a:noFill/>
              </a:ln>
              <a:solidFill>
                <a:srgbClr val="F51A09"/>
              </a:solidFill>
              <a:effectLst/>
              <a:latin typeface="Arial" panose="020B0604020202020204" pitchFamily="34" charset="0"/>
            </a:rPr>
            <a:t>Globalizační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1" i="0" u="none" strike="noStrike" cap="none" normalizeH="0" baseline="0" smtClean="0">
              <a:ln>
                <a:noFill/>
              </a:ln>
              <a:solidFill>
                <a:srgbClr val="F51A09"/>
              </a:solidFill>
              <a:effectLst/>
              <a:latin typeface="Arial" panose="020B0604020202020204" pitchFamily="34" charset="0"/>
            </a:rPr>
            <a:t> tendence</a:t>
          </a:r>
        </a:p>
      </dgm:t>
    </dgm:pt>
    <dgm:pt modelId="{849DDE18-8315-467D-B8D9-85252DCBD0E6}" type="parTrans" cxnId="{82098D3B-2D5F-4C0B-9E0D-7ABD86322149}">
      <dgm:prSet/>
      <dgm:spPr/>
    </dgm:pt>
    <dgm:pt modelId="{4FF43B07-F93A-4C68-AB31-CFE7731C7EF7}" type="sibTrans" cxnId="{82098D3B-2D5F-4C0B-9E0D-7ABD86322149}">
      <dgm:prSet/>
      <dgm:spPr/>
    </dgm:pt>
    <dgm:pt modelId="{11DF0016-1A65-4DC5-8E96-507DFD80301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Rozvoj</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gastronomické</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techniky 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technologie</a:t>
          </a:r>
        </a:p>
      </dgm:t>
    </dgm:pt>
    <dgm:pt modelId="{0355870D-43DD-4289-BBBE-40A0DAE2F74F}" type="parTrans" cxnId="{90C477E6-30B2-4A92-8EFD-602F8F6B7D1C}">
      <dgm:prSet/>
      <dgm:spPr/>
      <dgm:t>
        <a:bodyPr/>
        <a:lstStyle/>
        <a:p>
          <a:endParaRPr lang="cs-CZ"/>
        </a:p>
      </dgm:t>
    </dgm:pt>
    <dgm:pt modelId="{9AD0216B-F4D9-42F7-B4E3-7C79E456998C}" type="sibTrans" cxnId="{90C477E6-30B2-4A92-8EFD-602F8F6B7D1C}">
      <dgm:prSet/>
      <dgm:spPr/>
    </dgm:pt>
    <dgm:pt modelId="{E4AACB36-3211-462D-9E92-DFA9740FCD5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Kultivace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ekonomického</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prostředí</a:t>
          </a:r>
        </a:p>
      </dgm:t>
    </dgm:pt>
    <dgm:pt modelId="{78671885-7829-4FC3-B824-B0E0B7F310EB}" type="parTrans" cxnId="{20AF9A7F-B9A9-4A6D-A573-1A27756F0919}">
      <dgm:prSet/>
      <dgm:spPr/>
      <dgm:t>
        <a:bodyPr/>
        <a:lstStyle/>
        <a:p>
          <a:endParaRPr lang="cs-CZ"/>
        </a:p>
      </dgm:t>
    </dgm:pt>
    <dgm:pt modelId="{11F8FE50-D8D9-4DB6-A211-C42369F0E828}" type="sibTrans" cxnId="{20AF9A7F-B9A9-4A6D-A573-1A27756F0919}">
      <dgm:prSet/>
      <dgm:spPr/>
    </dgm:pt>
    <dgm:pt modelId="{FD2BF371-0A82-43A1-9CB5-20B4098F3CE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Působení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médií</a:t>
          </a:r>
        </a:p>
      </dgm:t>
    </dgm:pt>
    <dgm:pt modelId="{915C8826-B6E5-4D5B-A345-C03C2BBCAF80}" type="parTrans" cxnId="{844468CC-391F-4551-A771-EC1E6C7865DE}">
      <dgm:prSet/>
      <dgm:spPr/>
      <dgm:t>
        <a:bodyPr/>
        <a:lstStyle/>
        <a:p>
          <a:endParaRPr lang="cs-CZ"/>
        </a:p>
      </dgm:t>
    </dgm:pt>
    <dgm:pt modelId="{CE6E7CF4-7577-4E9D-BAD7-3F7A791FDEA8}" type="sibTrans" cxnId="{844468CC-391F-4551-A771-EC1E6C7865DE}">
      <dgm:prSet/>
      <dgm:spPr/>
    </dgm:pt>
    <dgm:pt modelId="{0FCF6505-01E3-45F4-9902-B715FC2E139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Růst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Arial" panose="020B0604020202020204" pitchFamily="34" charset="0"/>
            </a:rPr>
            <a:t>konkurence</a:t>
          </a:r>
        </a:p>
      </dgm:t>
    </dgm:pt>
    <dgm:pt modelId="{85D0E94F-147E-49A5-B133-1752ABEE1818}" type="parTrans" cxnId="{E6413408-7DCB-4D7E-9C52-ADE1D232A98B}">
      <dgm:prSet/>
      <dgm:spPr/>
      <dgm:t>
        <a:bodyPr/>
        <a:lstStyle/>
        <a:p>
          <a:endParaRPr lang="cs-CZ"/>
        </a:p>
      </dgm:t>
    </dgm:pt>
    <dgm:pt modelId="{CF7A6A02-D808-41D9-ACE9-6EC36436F7A3}" type="sibTrans" cxnId="{E6413408-7DCB-4D7E-9C52-ADE1D232A98B}">
      <dgm:prSet/>
      <dgm:spPr/>
    </dgm:pt>
    <dgm:pt modelId="{567BDB17-94BB-4B56-9F79-5147F62D494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Arial" panose="020B0604020202020204" pitchFamily="34" charset="0"/>
            </a:rPr>
            <a:t>Požadavky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Arial" panose="020B0604020202020204" pitchFamily="34" charset="0"/>
            </a:rPr>
            <a:t>na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latin typeface="Arial" panose="020B0604020202020204" pitchFamily="34" charset="0"/>
            </a:rPr>
            <a:t>kvalitu</a:t>
          </a:r>
        </a:p>
      </dgm:t>
    </dgm:pt>
    <dgm:pt modelId="{AF07530E-7967-450C-8FCD-4DB9D9ED2114}" type="parTrans" cxnId="{0C546A2E-95EC-4184-AB63-66ED73FA5EF6}">
      <dgm:prSet/>
      <dgm:spPr/>
      <dgm:t>
        <a:bodyPr/>
        <a:lstStyle/>
        <a:p>
          <a:endParaRPr lang="cs-CZ"/>
        </a:p>
      </dgm:t>
    </dgm:pt>
    <dgm:pt modelId="{F088EF0B-2148-4166-A246-49D4349EB33D}" type="sibTrans" cxnId="{0C546A2E-95EC-4184-AB63-66ED73FA5EF6}">
      <dgm:prSet/>
      <dgm:spPr/>
    </dgm:pt>
    <dgm:pt modelId="{A62ADECE-E08E-4D38-A402-83D011AE8FE7}" type="pres">
      <dgm:prSet presAssocID="{E1EF90C8-3FE1-4D34-8E0F-B7C7DB1931E6}" presName="cycle" presStyleCnt="0">
        <dgm:presLayoutVars>
          <dgm:chMax val="1"/>
          <dgm:dir/>
          <dgm:animLvl val="ctr"/>
          <dgm:resizeHandles val="exact"/>
        </dgm:presLayoutVars>
      </dgm:prSet>
      <dgm:spPr/>
    </dgm:pt>
    <dgm:pt modelId="{CE613653-E24F-4C47-88D1-830820BAA816}" type="pres">
      <dgm:prSet presAssocID="{97D5EC0C-4C28-4014-B2A0-6B32791B7169}" presName="centerShape" presStyleLbl="node0" presStyleIdx="0" presStyleCnt="1"/>
      <dgm:spPr/>
      <dgm:t>
        <a:bodyPr/>
        <a:lstStyle/>
        <a:p>
          <a:endParaRPr lang="cs-CZ"/>
        </a:p>
      </dgm:t>
    </dgm:pt>
    <dgm:pt modelId="{29C4E4DC-6111-4F7C-A29F-15E8502A4606}" type="pres">
      <dgm:prSet presAssocID="{0355870D-43DD-4289-BBBE-40A0DAE2F74F}" presName="Name9" presStyleLbl="parChTrans1D2" presStyleIdx="0" presStyleCnt="5"/>
      <dgm:spPr/>
      <dgm:t>
        <a:bodyPr/>
        <a:lstStyle/>
        <a:p>
          <a:endParaRPr lang="cs-CZ"/>
        </a:p>
      </dgm:t>
    </dgm:pt>
    <dgm:pt modelId="{414237BE-B594-4E00-A48B-0491EA410DDF}" type="pres">
      <dgm:prSet presAssocID="{0355870D-43DD-4289-BBBE-40A0DAE2F74F}" presName="connTx" presStyleLbl="parChTrans1D2" presStyleIdx="0" presStyleCnt="5"/>
      <dgm:spPr/>
      <dgm:t>
        <a:bodyPr/>
        <a:lstStyle/>
        <a:p>
          <a:endParaRPr lang="cs-CZ"/>
        </a:p>
      </dgm:t>
    </dgm:pt>
    <dgm:pt modelId="{53ED944E-9302-439C-8912-3E295C635360}" type="pres">
      <dgm:prSet presAssocID="{11DF0016-1A65-4DC5-8E96-507DFD80301D}" presName="node" presStyleLbl="node1" presStyleIdx="0" presStyleCnt="5">
        <dgm:presLayoutVars>
          <dgm:bulletEnabled val="1"/>
        </dgm:presLayoutVars>
      </dgm:prSet>
      <dgm:spPr/>
      <dgm:t>
        <a:bodyPr/>
        <a:lstStyle/>
        <a:p>
          <a:endParaRPr lang="cs-CZ"/>
        </a:p>
      </dgm:t>
    </dgm:pt>
    <dgm:pt modelId="{6B2C2EC2-4F33-4F23-B29E-FDC62709AABF}" type="pres">
      <dgm:prSet presAssocID="{78671885-7829-4FC3-B824-B0E0B7F310EB}" presName="Name9" presStyleLbl="parChTrans1D2" presStyleIdx="1" presStyleCnt="5"/>
      <dgm:spPr/>
      <dgm:t>
        <a:bodyPr/>
        <a:lstStyle/>
        <a:p>
          <a:endParaRPr lang="cs-CZ"/>
        </a:p>
      </dgm:t>
    </dgm:pt>
    <dgm:pt modelId="{924C51C8-A274-4E42-9124-7893EE352528}" type="pres">
      <dgm:prSet presAssocID="{78671885-7829-4FC3-B824-B0E0B7F310EB}" presName="connTx" presStyleLbl="parChTrans1D2" presStyleIdx="1" presStyleCnt="5"/>
      <dgm:spPr/>
      <dgm:t>
        <a:bodyPr/>
        <a:lstStyle/>
        <a:p>
          <a:endParaRPr lang="cs-CZ"/>
        </a:p>
      </dgm:t>
    </dgm:pt>
    <dgm:pt modelId="{EFBFF001-E9B7-4D26-A1BF-99193E436E75}" type="pres">
      <dgm:prSet presAssocID="{E4AACB36-3211-462D-9E92-DFA9740FCD56}" presName="node" presStyleLbl="node1" presStyleIdx="1" presStyleCnt="5">
        <dgm:presLayoutVars>
          <dgm:bulletEnabled val="1"/>
        </dgm:presLayoutVars>
      </dgm:prSet>
      <dgm:spPr/>
      <dgm:t>
        <a:bodyPr/>
        <a:lstStyle/>
        <a:p>
          <a:endParaRPr lang="cs-CZ"/>
        </a:p>
      </dgm:t>
    </dgm:pt>
    <dgm:pt modelId="{A0B564C4-75AB-4581-A2C2-AB140E0F075D}" type="pres">
      <dgm:prSet presAssocID="{915C8826-B6E5-4D5B-A345-C03C2BBCAF80}" presName="Name9" presStyleLbl="parChTrans1D2" presStyleIdx="2" presStyleCnt="5"/>
      <dgm:spPr/>
      <dgm:t>
        <a:bodyPr/>
        <a:lstStyle/>
        <a:p>
          <a:endParaRPr lang="cs-CZ"/>
        </a:p>
      </dgm:t>
    </dgm:pt>
    <dgm:pt modelId="{62842CAA-5526-4495-AEBA-DBC506627787}" type="pres">
      <dgm:prSet presAssocID="{915C8826-B6E5-4D5B-A345-C03C2BBCAF80}" presName="connTx" presStyleLbl="parChTrans1D2" presStyleIdx="2" presStyleCnt="5"/>
      <dgm:spPr/>
      <dgm:t>
        <a:bodyPr/>
        <a:lstStyle/>
        <a:p>
          <a:endParaRPr lang="cs-CZ"/>
        </a:p>
      </dgm:t>
    </dgm:pt>
    <dgm:pt modelId="{4DFA4813-8BDB-48A9-B4C2-5C67F9CC0C13}" type="pres">
      <dgm:prSet presAssocID="{FD2BF371-0A82-43A1-9CB5-20B4098F3CEC}" presName="node" presStyleLbl="node1" presStyleIdx="2" presStyleCnt="5">
        <dgm:presLayoutVars>
          <dgm:bulletEnabled val="1"/>
        </dgm:presLayoutVars>
      </dgm:prSet>
      <dgm:spPr/>
      <dgm:t>
        <a:bodyPr/>
        <a:lstStyle/>
        <a:p>
          <a:endParaRPr lang="cs-CZ"/>
        </a:p>
      </dgm:t>
    </dgm:pt>
    <dgm:pt modelId="{7CC81313-6677-4656-9C9C-43D50AC197E7}" type="pres">
      <dgm:prSet presAssocID="{85D0E94F-147E-49A5-B133-1752ABEE1818}" presName="Name9" presStyleLbl="parChTrans1D2" presStyleIdx="3" presStyleCnt="5"/>
      <dgm:spPr/>
      <dgm:t>
        <a:bodyPr/>
        <a:lstStyle/>
        <a:p>
          <a:endParaRPr lang="cs-CZ"/>
        </a:p>
      </dgm:t>
    </dgm:pt>
    <dgm:pt modelId="{86E7B72B-F9F7-49D7-A2EB-2D84F207EF1E}" type="pres">
      <dgm:prSet presAssocID="{85D0E94F-147E-49A5-B133-1752ABEE1818}" presName="connTx" presStyleLbl="parChTrans1D2" presStyleIdx="3" presStyleCnt="5"/>
      <dgm:spPr/>
      <dgm:t>
        <a:bodyPr/>
        <a:lstStyle/>
        <a:p>
          <a:endParaRPr lang="cs-CZ"/>
        </a:p>
      </dgm:t>
    </dgm:pt>
    <dgm:pt modelId="{1C8C3066-92C3-40DA-8033-4B9013DF38A6}" type="pres">
      <dgm:prSet presAssocID="{0FCF6505-01E3-45F4-9902-B715FC2E1397}" presName="node" presStyleLbl="node1" presStyleIdx="3" presStyleCnt="5">
        <dgm:presLayoutVars>
          <dgm:bulletEnabled val="1"/>
        </dgm:presLayoutVars>
      </dgm:prSet>
      <dgm:spPr/>
      <dgm:t>
        <a:bodyPr/>
        <a:lstStyle/>
        <a:p>
          <a:endParaRPr lang="cs-CZ"/>
        </a:p>
      </dgm:t>
    </dgm:pt>
    <dgm:pt modelId="{874058E0-8AEF-4778-A092-83C4AF253B1C}" type="pres">
      <dgm:prSet presAssocID="{AF07530E-7967-450C-8FCD-4DB9D9ED2114}" presName="Name9" presStyleLbl="parChTrans1D2" presStyleIdx="4" presStyleCnt="5"/>
      <dgm:spPr/>
      <dgm:t>
        <a:bodyPr/>
        <a:lstStyle/>
        <a:p>
          <a:endParaRPr lang="cs-CZ"/>
        </a:p>
      </dgm:t>
    </dgm:pt>
    <dgm:pt modelId="{93F63415-89FB-4D9E-92DD-6EA0B03C4E44}" type="pres">
      <dgm:prSet presAssocID="{AF07530E-7967-450C-8FCD-4DB9D9ED2114}" presName="connTx" presStyleLbl="parChTrans1D2" presStyleIdx="4" presStyleCnt="5"/>
      <dgm:spPr/>
      <dgm:t>
        <a:bodyPr/>
        <a:lstStyle/>
        <a:p>
          <a:endParaRPr lang="cs-CZ"/>
        </a:p>
      </dgm:t>
    </dgm:pt>
    <dgm:pt modelId="{395885A8-A23E-45E3-B542-CFC03A6C0BF3}" type="pres">
      <dgm:prSet presAssocID="{567BDB17-94BB-4B56-9F79-5147F62D4943}" presName="node" presStyleLbl="node1" presStyleIdx="4" presStyleCnt="5">
        <dgm:presLayoutVars>
          <dgm:bulletEnabled val="1"/>
        </dgm:presLayoutVars>
      </dgm:prSet>
      <dgm:spPr/>
      <dgm:t>
        <a:bodyPr/>
        <a:lstStyle/>
        <a:p>
          <a:endParaRPr lang="cs-CZ"/>
        </a:p>
      </dgm:t>
    </dgm:pt>
  </dgm:ptLst>
  <dgm:cxnLst>
    <dgm:cxn modelId="{E6413408-7DCB-4D7E-9C52-ADE1D232A98B}" srcId="{97D5EC0C-4C28-4014-B2A0-6B32791B7169}" destId="{0FCF6505-01E3-45F4-9902-B715FC2E1397}" srcOrd="3" destOrd="0" parTransId="{85D0E94F-147E-49A5-B133-1752ABEE1818}" sibTransId="{CF7A6A02-D808-41D9-ACE9-6EC36436F7A3}"/>
    <dgm:cxn modelId="{F1269131-F382-40D4-A2C4-CD33AB6E73F8}" type="presOf" srcId="{567BDB17-94BB-4B56-9F79-5147F62D4943}" destId="{395885A8-A23E-45E3-B542-CFC03A6C0BF3}" srcOrd="0" destOrd="0" presId="urn:microsoft.com/office/officeart/2005/8/layout/radial1"/>
    <dgm:cxn modelId="{CFA05D02-F434-4307-957B-C894ED7E0AB7}" type="presOf" srcId="{78671885-7829-4FC3-B824-B0E0B7F310EB}" destId="{924C51C8-A274-4E42-9124-7893EE352528}" srcOrd="1" destOrd="0" presId="urn:microsoft.com/office/officeart/2005/8/layout/radial1"/>
    <dgm:cxn modelId="{20AF9A7F-B9A9-4A6D-A573-1A27756F0919}" srcId="{97D5EC0C-4C28-4014-B2A0-6B32791B7169}" destId="{E4AACB36-3211-462D-9E92-DFA9740FCD56}" srcOrd="1" destOrd="0" parTransId="{78671885-7829-4FC3-B824-B0E0B7F310EB}" sibTransId="{11F8FE50-D8D9-4DB6-A211-C42369F0E828}"/>
    <dgm:cxn modelId="{82EDA075-0BA7-4912-9CF9-77A0B7031501}" type="presOf" srcId="{915C8826-B6E5-4D5B-A345-C03C2BBCAF80}" destId="{A0B564C4-75AB-4581-A2C2-AB140E0F075D}" srcOrd="0" destOrd="0" presId="urn:microsoft.com/office/officeart/2005/8/layout/radial1"/>
    <dgm:cxn modelId="{17EF8A9E-79AC-4961-B97E-821C766B0FB1}" type="presOf" srcId="{AF07530E-7967-450C-8FCD-4DB9D9ED2114}" destId="{874058E0-8AEF-4778-A092-83C4AF253B1C}" srcOrd="0" destOrd="0" presId="urn:microsoft.com/office/officeart/2005/8/layout/radial1"/>
    <dgm:cxn modelId="{E40DC498-6BCD-4C87-A8E0-EE5024F70BED}" type="presOf" srcId="{FD2BF371-0A82-43A1-9CB5-20B4098F3CEC}" destId="{4DFA4813-8BDB-48A9-B4C2-5C67F9CC0C13}" srcOrd="0" destOrd="0" presId="urn:microsoft.com/office/officeart/2005/8/layout/radial1"/>
    <dgm:cxn modelId="{F0A710DB-E763-4149-A360-3BC12B6E4589}" type="presOf" srcId="{915C8826-B6E5-4D5B-A345-C03C2BBCAF80}" destId="{62842CAA-5526-4495-AEBA-DBC506627787}" srcOrd="1" destOrd="0" presId="urn:microsoft.com/office/officeart/2005/8/layout/radial1"/>
    <dgm:cxn modelId="{90C477E6-30B2-4A92-8EFD-602F8F6B7D1C}" srcId="{97D5EC0C-4C28-4014-B2A0-6B32791B7169}" destId="{11DF0016-1A65-4DC5-8E96-507DFD80301D}" srcOrd="0" destOrd="0" parTransId="{0355870D-43DD-4289-BBBE-40A0DAE2F74F}" sibTransId="{9AD0216B-F4D9-42F7-B4E3-7C79E456998C}"/>
    <dgm:cxn modelId="{0D251082-E750-4336-91D1-F3CED46EC8DE}" type="presOf" srcId="{11DF0016-1A65-4DC5-8E96-507DFD80301D}" destId="{53ED944E-9302-439C-8912-3E295C635360}" srcOrd="0" destOrd="0" presId="urn:microsoft.com/office/officeart/2005/8/layout/radial1"/>
    <dgm:cxn modelId="{DE6ED7E8-DC85-4891-B853-B37E93C89834}" type="presOf" srcId="{0355870D-43DD-4289-BBBE-40A0DAE2F74F}" destId="{29C4E4DC-6111-4F7C-A29F-15E8502A4606}" srcOrd="0" destOrd="0" presId="urn:microsoft.com/office/officeart/2005/8/layout/radial1"/>
    <dgm:cxn modelId="{B1289FD6-8ED2-44B1-9A90-A33AE447F4A2}" type="presOf" srcId="{E1EF90C8-3FE1-4D34-8E0F-B7C7DB1931E6}" destId="{A62ADECE-E08E-4D38-A402-83D011AE8FE7}" srcOrd="0" destOrd="0" presId="urn:microsoft.com/office/officeart/2005/8/layout/radial1"/>
    <dgm:cxn modelId="{82098D3B-2D5F-4C0B-9E0D-7ABD86322149}" srcId="{E1EF90C8-3FE1-4D34-8E0F-B7C7DB1931E6}" destId="{97D5EC0C-4C28-4014-B2A0-6B32791B7169}" srcOrd="0" destOrd="0" parTransId="{849DDE18-8315-467D-B8D9-85252DCBD0E6}" sibTransId="{4FF43B07-F93A-4C68-AB31-CFE7731C7EF7}"/>
    <dgm:cxn modelId="{5A19934C-03D1-4556-8881-A11C9EBAC41F}" type="presOf" srcId="{AF07530E-7967-450C-8FCD-4DB9D9ED2114}" destId="{93F63415-89FB-4D9E-92DD-6EA0B03C4E44}" srcOrd="1" destOrd="0" presId="urn:microsoft.com/office/officeart/2005/8/layout/radial1"/>
    <dgm:cxn modelId="{78063CB0-8B5F-4F07-AD60-37076E41D2DB}" type="presOf" srcId="{97D5EC0C-4C28-4014-B2A0-6B32791B7169}" destId="{CE613653-E24F-4C47-88D1-830820BAA816}" srcOrd="0" destOrd="0" presId="urn:microsoft.com/office/officeart/2005/8/layout/radial1"/>
    <dgm:cxn modelId="{BC793199-AAE9-43F9-AB93-BD6627026FE2}" type="presOf" srcId="{0FCF6505-01E3-45F4-9902-B715FC2E1397}" destId="{1C8C3066-92C3-40DA-8033-4B9013DF38A6}" srcOrd="0" destOrd="0" presId="urn:microsoft.com/office/officeart/2005/8/layout/radial1"/>
    <dgm:cxn modelId="{4DA46161-88B7-45E6-87F6-634E2E0A4C87}" type="presOf" srcId="{E4AACB36-3211-462D-9E92-DFA9740FCD56}" destId="{EFBFF001-E9B7-4D26-A1BF-99193E436E75}" srcOrd="0" destOrd="0" presId="urn:microsoft.com/office/officeart/2005/8/layout/radial1"/>
    <dgm:cxn modelId="{844468CC-391F-4551-A771-EC1E6C7865DE}" srcId="{97D5EC0C-4C28-4014-B2A0-6B32791B7169}" destId="{FD2BF371-0A82-43A1-9CB5-20B4098F3CEC}" srcOrd="2" destOrd="0" parTransId="{915C8826-B6E5-4D5B-A345-C03C2BBCAF80}" sibTransId="{CE6E7CF4-7577-4E9D-BAD7-3F7A791FDEA8}"/>
    <dgm:cxn modelId="{0C546A2E-95EC-4184-AB63-66ED73FA5EF6}" srcId="{97D5EC0C-4C28-4014-B2A0-6B32791B7169}" destId="{567BDB17-94BB-4B56-9F79-5147F62D4943}" srcOrd="4" destOrd="0" parTransId="{AF07530E-7967-450C-8FCD-4DB9D9ED2114}" sibTransId="{F088EF0B-2148-4166-A246-49D4349EB33D}"/>
    <dgm:cxn modelId="{80CAD470-60BA-489F-B755-D6CD1AA3FB0D}" type="presOf" srcId="{0355870D-43DD-4289-BBBE-40A0DAE2F74F}" destId="{414237BE-B594-4E00-A48B-0491EA410DDF}" srcOrd="1" destOrd="0" presId="urn:microsoft.com/office/officeart/2005/8/layout/radial1"/>
    <dgm:cxn modelId="{06FC094F-8E03-43B3-B87F-304D61EB169A}" type="presOf" srcId="{85D0E94F-147E-49A5-B133-1752ABEE1818}" destId="{86E7B72B-F9F7-49D7-A2EB-2D84F207EF1E}" srcOrd="1" destOrd="0" presId="urn:microsoft.com/office/officeart/2005/8/layout/radial1"/>
    <dgm:cxn modelId="{26AFF1FD-9950-4C87-866A-3388E22904F8}" type="presOf" srcId="{78671885-7829-4FC3-B824-B0E0B7F310EB}" destId="{6B2C2EC2-4F33-4F23-B29E-FDC62709AABF}" srcOrd="0" destOrd="0" presId="urn:microsoft.com/office/officeart/2005/8/layout/radial1"/>
    <dgm:cxn modelId="{D357A375-4A44-4DC8-A855-6134722E4F61}" type="presOf" srcId="{85D0E94F-147E-49A5-B133-1752ABEE1818}" destId="{7CC81313-6677-4656-9C9C-43D50AC197E7}" srcOrd="0" destOrd="0" presId="urn:microsoft.com/office/officeart/2005/8/layout/radial1"/>
    <dgm:cxn modelId="{7D163795-7A88-464A-84A1-7EBFFB9180F7}" type="presParOf" srcId="{A62ADECE-E08E-4D38-A402-83D011AE8FE7}" destId="{CE613653-E24F-4C47-88D1-830820BAA816}" srcOrd="0" destOrd="0" presId="urn:microsoft.com/office/officeart/2005/8/layout/radial1"/>
    <dgm:cxn modelId="{1925538F-47F8-475E-BBC4-CD2B45CB8318}" type="presParOf" srcId="{A62ADECE-E08E-4D38-A402-83D011AE8FE7}" destId="{29C4E4DC-6111-4F7C-A29F-15E8502A4606}" srcOrd="1" destOrd="0" presId="urn:microsoft.com/office/officeart/2005/8/layout/radial1"/>
    <dgm:cxn modelId="{802DD0F1-3077-408B-9DAB-D3C28953DF0C}" type="presParOf" srcId="{29C4E4DC-6111-4F7C-A29F-15E8502A4606}" destId="{414237BE-B594-4E00-A48B-0491EA410DDF}" srcOrd="0" destOrd="0" presId="urn:microsoft.com/office/officeart/2005/8/layout/radial1"/>
    <dgm:cxn modelId="{7A79BBE4-58F7-4232-B7E1-0E6E569A17B7}" type="presParOf" srcId="{A62ADECE-E08E-4D38-A402-83D011AE8FE7}" destId="{53ED944E-9302-439C-8912-3E295C635360}" srcOrd="2" destOrd="0" presId="urn:microsoft.com/office/officeart/2005/8/layout/radial1"/>
    <dgm:cxn modelId="{ACF4B8A5-A256-47AA-B9FD-29B54EA36B21}" type="presParOf" srcId="{A62ADECE-E08E-4D38-A402-83D011AE8FE7}" destId="{6B2C2EC2-4F33-4F23-B29E-FDC62709AABF}" srcOrd="3" destOrd="0" presId="urn:microsoft.com/office/officeart/2005/8/layout/radial1"/>
    <dgm:cxn modelId="{0222941C-87D2-4695-A2EE-E953FF912B63}" type="presParOf" srcId="{6B2C2EC2-4F33-4F23-B29E-FDC62709AABF}" destId="{924C51C8-A274-4E42-9124-7893EE352528}" srcOrd="0" destOrd="0" presId="urn:microsoft.com/office/officeart/2005/8/layout/radial1"/>
    <dgm:cxn modelId="{311CA465-8471-4A26-8D30-9AA46E68222D}" type="presParOf" srcId="{A62ADECE-E08E-4D38-A402-83D011AE8FE7}" destId="{EFBFF001-E9B7-4D26-A1BF-99193E436E75}" srcOrd="4" destOrd="0" presId="urn:microsoft.com/office/officeart/2005/8/layout/radial1"/>
    <dgm:cxn modelId="{B6F7C889-B0FD-4D7A-93AA-650456ACAAC8}" type="presParOf" srcId="{A62ADECE-E08E-4D38-A402-83D011AE8FE7}" destId="{A0B564C4-75AB-4581-A2C2-AB140E0F075D}" srcOrd="5" destOrd="0" presId="urn:microsoft.com/office/officeart/2005/8/layout/radial1"/>
    <dgm:cxn modelId="{882638D7-8E93-40A4-90A7-216942284FB1}" type="presParOf" srcId="{A0B564C4-75AB-4581-A2C2-AB140E0F075D}" destId="{62842CAA-5526-4495-AEBA-DBC506627787}" srcOrd="0" destOrd="0" presId="urn:microsoft.com/office/officeart/2005/8/layout/radial1"/>
    <dgm:cxn modelId="{87DFDFE2-B662-4E82-A026-F37840369EC1}" type="presParOf" srcId="{A62ADECE-E08E-4D38-A402-83D011AE8FE7}" destId="{4DFA4813-8BDB-48A9-B4C2-5C67F9CC0C13}" srcOrd="6" destOrd="0" presId="urn:microsoft.com/office/officeart/2005/8/layout/radial1"/>
    <dgm:cxn modelId="{C3747BAA-8A7B-4F38-8656-05E115BB64C5}" type="presParOf" srcId="{A62ADECE-E08E-4D38-A402-83D011AE8FE7}" destId="{7CC81313-6677-4656-9C9C-43D50AC197E7}" srcOrd="7" destOrd="0" presId="urn:microsoft.com/office/officeart/2005/8/layout/radial1"/>
    <dgm:cxn modelId="{3B958216-CC65-4C27-85EE-BA007AE25B21}" type="presParOf" srcId="{7CC81313-6677-4656-9C9C-43D50AC197E7}" destId="{86E7B72B-F9F7-49D7-A2EB-2D84F207EF1E}" srcOrd="0" destOrd="0" presId="urn:microsoft.com/office/officeart/2005/8/layout/radial1"/>
    <dgm:cxn modelId="{A9AC5B03-3B6A-4F92-BA5F-577AE107CC76}" type="presParOf" srcId="{A62ADECE-E08E-4D38-A402-83D011AE8FE7}" destId="{1C8C3066-92C3-40DA-8033-4B9013DF38A6}" srcOrd="8" destOrd="0" presId="urn:microsoft.com/office/officeart/2005/8/layout/radial1"/>
    <dgm:cxn modelId="{E07EEF61-C357-4C72-A0D1-42C5D2B3077A}" type="presParOf" srcId="{A62ADECE-E08E-4D38-A402-83D011AE8FE7}" destId="{874058E0-8AEF-4778-A092-83C4AF253B1C}" srcOrd="9" destOrd="0" presId="urn:microsoft.com/office/officeart/2005/8/layout/radial1"/>
    <dgm:cxn modelId="{FCFC563E-139A-4B90-95F5-4F654A86D921}" type="presParOf" srcId="{874058E0-8AEF-4778-A092-83C4AF253B1C}" destId="{93F63415-89FB-4D9E-92DD-6EA0B03C4E44}" srcOrd="0" destOrd="0" presId="urn:microsoft.com/office/officeart/2005/8/layout/radial1"/>
    <dgm:cxn modelId="{171D72C2-2BF5-4112-8004-3C60945AFA9E}" type="presParOf" srcId="{A62ADECE-E08E-4D38-A402-83D011AE8FE7}" destId="{395885A8-A23E-45E3-B542-CFC03A6C0BF3}"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23.4.2018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644910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1588063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36936365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25518666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1960803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30466176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23</a:t>
            </a:fld>
            <a:endParaRPr lang="cs-CZ"/>
          </a:p>
        </p:txBody>
      </p:sp>
    </p:spTree>
    <p:extLst>
      <p:ext uri="{BB962C8B-B14F-4D97-AF65-F5344CB8AC3E}">
        <p14:creationId xmlns:p14="http://schemas.microsoft.com/office/powerpoint/2010/main" val="791161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396517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849694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17071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4253739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2250876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2454409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2386400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3205838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a:lstStyle/>
          <a:p>
            <a:r>
              <a:rPr lang="cs-CZ" smtClean="0"/>
              <a:t>Kliknutím lze upravit styl.</a:t>
            </a:r>
            <a:endParaRPr lang="cs-CZ"/>
          </a:p>
        </p:txBody>
      </p:sp>
      <p:sp>
        <p:nvSpPr>
          <p:cNvPr id="3" name="Zástupný symbol pro obsah 2"/>
          <p:cNvSpPr>
            <a:spLocks noGrp="1"/>
          </p:cNvSpPr>
          <p:nvPr>
            <p:ph idx="1"/>
          </p:nvPr>
        </p:nvSpPr>
        <p:spPr>
          <a:xfrm>
            <a:off x="628650" y="1369219"/>
            <a:ext cx="7886700" cy="3263504"/>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a:lstStyle/>
          <a:p>
            <a:fld id="{37343B5D-0857-4482-9DC1-D37B72083D90}" type="datetimeFigureOut">
              <a:rPr lang="cs-CZ" smtClean="0"/>
              <a:pPr/>
              <a:t>23.4.2018</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a:lstStyle/>
          <a:p>
            <a:fld id="{E7CE5974-EFED-4696-8B68-06991C6A25E8}" type="slidenum">
              <a:rPr lang="cs-CZ" smtClean="0"/>
              <a:pPr/>
              <a:t>‹#›</a:t>
            </a:fld>
            <a:endParaRPr lang="cs-CZ"/>
          </a:p>
        </p:txBody>
      </p:sp>
    </p:spTree>
    <p:extLst>
      <p:ext uri="{BB962C8B-B14F-4D97-AF65-F5344CB8AC3E}">
        <p14:creationId xmlns:p14="http://schemas.microsoft.com/office/powerpoint/2010/main" val="7753257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NUL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NUL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MEZINÁRODNÍ GASTRONOMIE</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Miroslava Kostková,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142452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95486"/>
            <a:ext cx="7886700" cy="994172"/>
          </a:xfrm>
        </p:spPr>
        <p:txBody>
          <a:bodyPr/>
          <a:lstStyle/>
          <a:p>
            <a:r>
              <a:rPr lang="cs-CZ" sz="2400" b="1" dirty="0"/>
              <a:t>Vinařská turistika</a:t>
            </a:r>
            <a:r>
              <a:rPr lang="cs-CZ" sz="3200" dirty="0"/>
              <a:t/>
            </a:r>
            <a:br>
              <a:rPr lang="cs-CZ" sz="3200" dirty="0"/>
            </a:br>
            <a:endParaRPr lang="cs-CZ" sz="3200" dirty="0"/>
          </a:p>
        </p:txBody>
      </p:sp>
      <p:sp>
        <p:nvSpPr>
          <p:cNvPr id="3" name="Zástupný symbol pro obsah 2"/>
          <p:cNvSpPr>
            <a:spLocks noGrp="1"/>
          </p:cNvSpPr>
          <p:nvPr>
            <p:ph idx="1"/>
          </p:nvPr>
        </p:nvSpPr>
        <p:spPr>
          <a:xfrm>
            <a:off x="0" y="772732"/>
            <a:ext cx="8515350" cy="4370768"/>
          </a:xfrm>
        </p:spPr>
        <p:txBody>
          <a:bodyPr>
            <a:normAutofit fontScale="62500" lnSpcReduction="20000"/>
          </a:bodyPr>
          <a:lstStyle/>
          <a:p>
            <a:r>
              <a:rPr lang="cs-CZ" dirty="0"/>
              <a:t>Víno a jeho nesmírná proměnlivost i bohatost vjemů, která ho tak podstatně odlišuje od jiných nápojů, se pozvolna stává předmětem zájmu a radostného objevování dosud nepoznaných prožitků nejen při jeho pití, ale i při cestování krajinami vína.</a:t>
            </a:r>
          </a:p>
          <a:p>
            <a:r>
              <a:rPr lang="cs-CZ" b="1" i="1" dirty="0"/>
              <a:t>Moravské vinařské stezky</a:t>
            </a:r>
            <a:r>
              <a:rPr lang="cs-CZ" b="1" dirty="0"/>
              <a:t> </a:t>
            </a:r>
            <a:r>
              <a:rPr lang="cs-CZ" dirty="0"/>
              <a:t>je projekt ochrany kulturního dědictví a rozvoje vinařské turistiky na jižní Moravě, realizovaný </a:t>
            </a:r>
            <a:r>
              <a:rPr lang="cs-CZ" b="1" dirty="0"/>
              <a:t>páteřní</a:t>
            </a:r>
            <a:r>
              <a:rPr lang="cs-CZ" dirty="0"/>
              <a:t> </a:t>
            </a:r>
            <a:r>
              <a:rPr lang="cs-CZ" b="1" dirty="0"/>
              <a:t>Moravskou vinnou stezkou </a:t>
            </a:r>
            <a:r>
              <a:rPr lang="cs-CZ" dirty="0"/>
              <a:t>a dohromady tvoří </a:t>
            </a:r>
            <a:r>
              <a:rPr lang="cs-CZ" b="1" dirty="0"/>
              <a:t>1200 km dlouhou síť stezek mezi Znojmem a Uherským Hradištěm.</a:t>
            </a:r>
            <a:r>
              <a:rPr lang="cs-CZ" dirty="0"/>
              <a:t> Návštěvníkům nabízí možnost jednodenních i vícedenních výletů za poznáním folklóru, vína a památek.</a:t>
            </a:r>
          </a:p>
          <a:p>
            <a:r>
              <a:rPr lang="cs-CZ" dirty="0" smtClean="0"/>
              <a:t>Mimo vinařských stezek je možné se s vinařskými zajímavostmi seznámit na </a:t>
            </a:r>
            <a:r>
              <a:rPr lang="cs-CZ" b="1" dirty="0" smtClean="0"/>
              <a:t>vinařských naučných </a:t>
            </a:r>
            <a:r>
              <a:rPr lang="cs-CZ" b="1" dirty="0"/>
              <a:t>stezkách </a:t>
            </a:r>
            <a:r>
              <a:rPr lang="cs-CZ" dirty="0"/>
              <a:t>(Mikulov, Valtice, obce Němčičky, Stará Hora, Pavlovická vinice a vinné sklepy), nebo trasách, které budují vinařské obce mezi vinicemi, aby turistům přiblížily vinohradnictví a vinařské tradice regionu, jsou to např. Stezky Krajem André, Modré hory, Muškátu moravského, Rulandského bílého nebo Kutnohorská vinařská stezka. </a:t>
            </a:r>
          </a:p>
          <a:p>
            <a:endParaRPr lang="cs-CZ" dirty="0"/>
          </a:p>
        </p:txBody>
      </p:sp>
    </p:spTree>
    <p:extLst>
      <p:ext uri="{BB962C8B-B14F-4D97-AF65-F5344CB8AC3E}">
        <p14:creationId xmlns:p14="http://schemas.microsoft.com/office/powerpoint/2010/main" val="1002484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99979"/>
            <a:ext cx="7886700" cy="994172"/>
          </a:xfrm>
        </p:spPr>
        <p:txBody>
          <a:bodyPr/>
          <a:lstStyle/>
          <a:p>
            <a:r>
              <a:rPr lang="cs-CZ" sz="2400" b="1" dirty="0"/>
              <a:t>Pivní turismus</a:t>
            </a:r>
            <a:r>
              <a:rPr lang="cs-CZ" dirty="0"/>
              <a:t/>
            </a:r>
            <a:br>
              <a:rPr lang="cs-CZ" dirty="0"/>
            </a:br>
            <a:endParaRPr lang="cs-CZ" dirty="0"/>
          </a:p>
        </p:txBody>
      </p:sp>
      <p:sp>
        <p:nvSpPr>
          <p:cNvPr id="3" name="Zástupný symbol pro obsah 2"/>
          <p:cNvSpPr>
            <a:spLocks noGrp="1"/>
          </p:cNvSpPr>
          <p:nvPr>
            <p:ph idx="1"/>
          </p:nvPr>
        </p:nvSpPr>
        <p:spPr>
          <a:xfrm>
            <a:off x="628649" y="801709"/>
            <a:ext cx="7831783" cy="4341791"/>
          </a:xfrm>
        </p:spPr>
        <p:txBody>
          <a:bodyPr>
            <a:normAutofit fontScale="47500" lnSpcReduction="20000"/>
          </a:bodyPr>
          <a:lstStyle/>
          <a:p>
            <a:r>
              <a:rPr lang="cs-CZ" dirty="0" smtClean="0"/>
              <a:t>spočívá </a:t>
            </a:r>
            <a:r>
              <a:rPr lang="cs-CZ" dirty="0"/>
              <a:t>v cestování široké veřejnosti po pivovarech, minipivovarech, </a:t>
            </a:r>
            <a:r>
              <a:rPr lang="cs-CZ" dirty="0" smtClean="0"/>
              <a:t>festivalech</a:t>
            </a:r>
            <a:r>
              <a:rPr lang="cs-CZ" dirty="0"/>
              <a:t>, pivních událostech apod</a:t>
            </a:r>
            <a:r>
              <a:rPr lang="cs-CZ" dirty="0" smtClean="0"/>
              <a:t>.</a:t>
            </a:r>
          </a:p>
          <a:p>
            <a:r>
              <a:rPr lang="cs-CZ" dirty="0" smtClean="0"/>
              <a:t> </a:t>
            </a:r>
            <a:r>
              <a:rPr lang="cs-CZ" dirty="0"/>
              <a:t>Jeho </a:t>
            </a:r>
            <a:r>
              <a:rPr lang="cs-CZ" b="1" dirty="0"/>
              <a:t>cílem je nabídnout domácím i zahraničním turistům tradiční i nová </a:t>
            </a:r>
            <a:r>
              <a:rPr lang="cs-CZ" b="1" dirty="0" smtClean="0"/>
              <a:t>místa</a:t>
            </a:r>
            <a:r>
              <a:rPr lang="cs-CZ" b="1" dirty="0"/>
              <a:t>, vhodná pro návštěvu a poznávání různorodých chutí piv po celé České republice. </a:t>
            </a:r>
          </a:p>
          <a:p>
            <a:r>
              <a:rPr lang="cs-CZ" dirty="0"/>
              <a:t>Pivní turistika od pivovaru vyžaduje, aby měl zmapován svůj region, nabízel prohlídku, ochutnávku i prodej sortimentu, měl vlastní restauraci a nejlépe i ubytování.  </a:t>
            </a:r>
          </a:p>
          <a:p>
            <a:r>
              <a:rPr lang="cs-CZ" dirty="0"/>
              <a:t>Pivní turismus mají podpořit také </a:t>
            </a:r>
            <a:r>
              <a:rPr lang="cs-CZ" b="1" dirty="0"/>
              <a:t>pivní cyklostezky</a:t>
            </a:r>
            <a:r>
              <a:rPr lang="cs-CZ" dirty="0"/>
              <a:t>, které propojují pivovary a dobré hospody po trase. Jsou to například </a:t>
            </a:r>
            <a:r>
              <a:rPr lang="cs-CZ" b="1" dirty="0"/>
              <a:t>Beskydská pivní cyklotrasa</a:t>
            </a:r>
            <a:r>
              <a:rPr lang="cs-CZ" dirty="0"/>
              <a:t>, stezka Petra Bezruče z Brna do pivovaru Černá Hora, či stezka Chmelovo a další. </a:t>
            </a:r>
          </a:p>
          <a:p>
            <a:r>
              <a:rPr lang="cs-CZ" b="1" dirty="0"/>
              <a:t>Pivních slavností a festivalů </a:t>
            </a:r>
            <a:r>
              <a:rPr lang="cs-CZ" dirty="0"/>
              <a:t>se koná po celé republice každoročně celá řada. Například Slavnosti Svijanského piva, Mostecké pivní slavnosti, </a:t>
            </a:r>
            <a:r>
              <a:rPr lang="cs-CZ" dirty="0" err="1"/>
              <a:t>ZlínBíírFest</a:t>
            </a:r>
            <a:r>
              <a:rPr lang="cs-CZ" dirty="0"/>
              <a:t>, Čiperný Den s Primátorem Náchod, Pivovarská čtvrtka Hanušovice, Narozeniny Městského pivovaru Štramberk, </a:t>
            </a:r>
            <a:r>
              <a:rPr lang="cs-CZ" dirty="0" err="1"/>
              <a:t>Chmelfest</a:t>
            </a:r>
            <a:r>
              <a:rPr lang="cs-CZ" dirty="0"/>
              <a:t> Žatec, Pivní slavnosti Olomouc, </a:t>
            </a:r>
            <a:r>
              <a:rPr lang="cs-CZ" dirty="0" err="1"/>
              <a:t>Beerfest</a:t>
            </a:r>
            <a:r>
              <a:rPr lang="cs-CZ" dirty="0"/>
              <a:t> Olomouc, Litovelský otvírák a spousta dalších. </a:t>
            </a:r>
          </a:p>
          <a:p>
            <a:r>
              <a:rPr lang="cs-CZ" dirty="0"/>
              <a:t>Pro pivní slavnosti je typické, že </a:t>
            </a:r>
            <a:r>
              <a:rPr lang="cs-CZ" b="1" dirty="0"/>
              <a:t>kromě piva nabízí návštěvníkům jídlo a kulturní program</a:t>
            </a:r>
            <a:r>
              <a:rPr lang="cs-CZ" dirty="0"/>
              <a:t>, především v podobě vystoupení hudebních kapel. Hlavním motivem návštěvníka tak nemusí být jen pivo, ale i vystoupení oblíbené kapely, dobré jídlo, nebo setkání s přáteli.</a:t>
            </a:r>
          </a:p>
          <a:p>
            <a:r>
              <a:rPr lang="cs-CZ" b="1" dirty="0"/>
              <a:t>Největší pivní festival </a:t>
            </a:r>
            <a:r>
              <a:rPr lang="cs-CZ" dirty="0"/>
              <a:t>s dosahem v Evropě je </a:t>
            </a:r>
            <a:r>
              <a:rPr lang="cs-CZ" b="1" dirty="0"/>
              <a:t>Český pivní festival</a:t>
            </a:r>
            <a:r>
              <a:rPr lang="cs-CZ" dirty="0"/>
              <a:t>, Festival minipivovarů v Královské zahradě Pražského hradu ap</a:t>
            </a:r>
            <a:r>
              <a:rPr lang="cs-CZ" dirty="0" smtClean="0"/>
              <a:t>.</a:t>
            </a:r>
            <a:endParaRPr lang="cs-CZ" dirty="0"/>
          </a:p>
        </p:txBody>
      </p:sp>
    </p:spTree>
    <p:extLst>
      <p:ext uri="{BB962C8B-B14F-4D97-AF65-F5344CB8AC3E}">
        <p14:creationId xmlns:p14="http://schemas.microsoft.com/office/powerpoint/2010/main" val="3607812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23478"/>
            <a:ext cx="8532431" cy="994172"/>
          </a:xfrm>
        </p:spPr>
        <p:txBody>
          <a:bodyPr/>
          <a:lstStyle/>
          <a:p>
            <a:r>
              <a:rPr lang="cs-CZ" sz="2400" b="1" dirty="0"/>
              <a:t>Trend malých pivovarů a značkových restaurací</a:t>
            </a:r>
            <a:r>
              <a:rPr lang="cs-CZ" dirty="0"/>
              <a:t/>
            </a:r>
            <a:br>
              <a:rPr lang="cs-CZ" dirty="0"/>
            </a:br>
            <a:endParaRPr lang="cs-CZ" dirty="0"/>
          </a:p>
        </p:txBody>
      </p:sp>
      <p:sp>
        <p:nvSpPr>
          <p:cNvPr id="3" name="Zástupný symbol pro obsah 2"/>
          <p:cNvSpPr>
            <a:spLocks noGrp="1"/>
          </p:cNvSpPr>
          <p:nvPr>
            <p:ph idx="1"/>
          </p:nvPr>
        </p:nvSpPr>
        <p:spPr>
          <a:xfrm>
            <a:off x="395536" y="811369"/>
            <a:ext cx="8119814" cy="4332131"/>
          </a:xfrm>
        </p:spPr>
        <p:txBody>
          <a:bodyPr>
            <a:normAutofit fontScale="62500" lnSpcReduction="20000"/>
          </a:bodyPr>
          <a:lstStyle/>
          <a:p>
            <a:r>
              <a:rPr lang="cs-CZ" dirty="0"/>
              <a:t>Česká republika má 191 pivovarů, z toho 43 průmyslových a 148 minipivovarů. Ty dohromady nabízejí okolo 550 druhů piva. </a:t>
            </a:r>
          </a:p>
          <a:p>
            <a:r>
              <a:rPr lang="cs-CZ" dirty="0"/>
              <a:t>Česko je země milovníků piva. I to je jedním z důvodů prudkého rozvoje menších pivovarů. Boom minipivovarů je pro milovníky piva radostnou zprávou.</a:t>
            </a:r>
          </a:p>
          <a:p>
            <a:r>
              <a:rPr lang="cs-CZ" dirty="0"/>
              <a:t>Kvašené obilné nápoje, které můžeme považovat za přímé předchůdce pivního moku, vařili na českém území již Keltové. Až Slované, nejspíš při jeho výrobě začali používat chmel. Zrodilo se tak chmelové pivo. </a:t>
            </a:r>
          </a:p>
          <a:p>
            <a:r>
              <a:rPr lang="cs-CZ" dirty="0" smtClean="0"/>
              <a:t>„</a:t>
            </a:r>
            <a:r>
              <a:rPr lang="cs-CZ" dirty="0"/>
              <a:t>zakládací </a:t>
            </a:r>
            <a:r>
              <a:rPr lang="cs-CZ" dirty="0" smtClean="0"/>
              <a:t>listina </a:t>
            </a:r>
            <a:r>
              <a:rPr lang="cs-CZ" dirty="0"/>
              <a:t>Vyšehradské kapituly“ z roku 1088, v níž první český král Vratislav II. přidělil kapitule kromě dalších privilegií také desátek chmele na vaření piva. </a:t>
            </a:r>
            <a:endParaRPr lang="cs-CZ" dirty="0" smtClean="0"/>
          </a:p>
          <a:p>
            <a:r>
              <a:rPr lang="cs-CZ" dirty="0" smtClean="0"/>
              <a:t>Velký </a:t>
            </a:r>
            <a:r>
              <a:rPr lang="cs-CZ" dirty="0"/>
              <a:t>rozkvět vaření piva na českém území přineslo dvanácté století. V této době mohl v českých zemích vařit pivo kdokoliv. Později bylo takzvané „právo várečné“ omezeno pouze na kláštery a měšťany, žijící uvnitř městských hradeb. Vznikaly tak první krčmy.</a:t>
            </a:r>
          </a:p>
          <a:p>
            <a:r>
              <a:rPr lang="cs-CZ" dirty="0" smtClean="0"/>
              <a:t>1869 - Plzeňský Prazdroj, spodně kvašený ležák, nejoblíbenější </a:t>
            </a:r>
            <a:r>
              <a:rPr lang="cs-CZ" dirty="0"/>
              <a:t>na </a:t>
            </a:r>
            <a:r>
              <a:rPr lang="cs-CZ" dirty="0" smtClean="0"/>
              <a:t>světě</a:t>
            </a:r>
            <a:r>
              <a:rPr lang="cs-CZ" dirty="0"/>
              <a:t>.</a:t>
            </a:r>
          </a:p>
          <a:p>
            <a:endParaRPr lang="cs-CZ" dirty="0"/>
          </a:p>
        </p:txBody>
      </p:sp>
    </p:spTree>
    <p:extLst>
      <p:ext uri="{BB962C8B-B14F-4D97-AF65-F5344CB8AC3E}">
        <p14:creationId xmlns:p14="http://schemas.microsoft.com/office/powerpoint/2010/main" val="21827440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dirty="0" smtClean="0"/>
              <a:t> V gastronomii se stravovací zvyklosti, obyčeje a také etiketa u stolu odlišuje.</a:t>
            </a:r>
            <a:r>
              <a:rPr lang="cs-CZ" sz="1800" b="1" dirty="0" smtClean="0"/>
              <a:t> </a:t>
            </a:r>
          </a:p>
          <a:p>
            <a:pPr marL="0" indent="0"/>
            <a:r>
              <a:rPr lang="cs-CZ" sz="1800" b="1" dirty="0" smtClean="0"/>
              <a:t> Seznámení se  stravovacími návyky v cizích zemích usnadňuje kontakt</a:t>
            </a:r>
            <a:r>
              <a:rPr lang="cs-CZ" sz="1800" dirty="0" smtClean="0"/>
              <a:t>. </a:t>
            </a:r>
          </a:p>
          <a:p>
            <a:pPr marL="0" indent="0"/>
            <a:r>
              <a:rPr lang="cs-CZ" sz="1800" dirty="0" smtClean="0"/>
              <a:t> Globalizace a větší možnosti cestování přinášejí nové kontakty s jinými národnostmi a poznání nových cizích zvyklostí. </a:t>
            </a:r>
          </a:p>
          <a:p>
            <a:pPr marL="0" indent="0"/>
            <a:r>
              <a:rPr lang="cs-CZ" sz="1800" dirty="0" smtClean="0"/>
              <a:t> Touha po poznání "typických" lokálních jídel, jako součásti kultury navštívené země. </a:t>
            </a:r>
          </a:p>
          <a:p>
            <a:pPr marL="0" indent="0"/>
            <a:r>
              <a:rPr lang="cs-CZ" sz="1800" dirty="0" smtClean="0"/>
              <a:t> Poznávání stravovacích zvyklostí jiných národů se stalo masovým turistickým cílem a zážitkem. </a:t>
            </a:r>
          </a:p>
          <a:p>
            <a:endParaRPr lang="cs-CZ" sz="1800" dirty="0"/>
          </a:p>
        </p:txBody>
      </p:sp>
      <p:sp>
        <p:nvSpPr>
          <p:cNvPr id="2" name="Obdélník 1"/>
          <p:cNvSpPr/>
          <p:nvPr/>
        </p:nvSpPr>
        <p:spPr>
          <a:xfrm>
            <a:off x="238668" y="195486"/>
            <a:ext cx="6768752" cy="830997"/>
          </a:xfrm>
          <a:prstGeom prst="rect">
            <a:avLst/>
          </a:prstGeom>
        </p:spPr>
        <p:txBody>
          <a:bodyPr wrap="square">
            <a:spAutoFit/>
          </a:bodyPr>
          <a:lstStyle/>
          <a:p>
            <a:r>
              <a:rPr lang="cs-CZ" sz="2400" b="1" dirty="0"/>
              <a:t>Stravovací zvyklosti jiných národů</a:t>
            </a:r>
            <a:br>
              <a:rPr lang="cs-CZ" sz="2400" b="1" dirty="0"/>
            </a:br>
            <a:endParaRPr lang="cs-CZ" sz="2400" b="1" dirty="0"/>
          </a:p>
        </p:txBody>
      </p:sp>
    </p:spTree>
    <p:extLst>
      <p:ext uri="{BB962C8B-B14F-4D97-AF65-F5344CB8AC3E}">
        <p14:creationId xmlns:p14="http://schemas.microsoft.com/office/powerpoint/2010/main" val="918599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AutoNum type="arabicPeriod"/>
            </a:pPr>
            <a:r>
              <a:rPr lang="cs-CZ" sz="1800" b="1" dirty="0" smtClean="0"/>
              <a:t>kuchařská kniha na světě – filosof </a:t>
            </a:r>
            <a:r>
              <a:rPr lang="cs-CZ" sz="1800" b="1" dirty="0" err="1" smtClean="0"/>
              <a:t>Anchestrat</a:t>
            </a:r>
            <a:r>
              <a:rPr lang="cs-CZ" sz="1800" b="1" dirty="0" smtClean="0"/>
              <a:t>  (r. 400 </a:t>
            </a:r>
            <a:r>
              <a:rPr lang="cs-CZ" sz="1800" b="1" dirty="0" err="1" smtClean="0"/>
              <a:t>p.n.l</a:t>
            </a:r>
            <a:r>
              <a:rPr lang="cs-CZ" sz="1800" b="1" dirty="0" smtClean="0"/>
              <a:t>.) v řecké kolonii </a:t>
            </a:r>
            <a:r>
              <a:rPr lang="cs-CZ" sz="1800" b="1" dirty="0" err="1" smtClean="0"/>
              <a:t>Gela</a:t>
            </a:r>
            <a:r>
              <a:rPr lang="cs-CZ" sz="1800" b="1" dirty="0" smtClean="0"/>
              <a:t> na Sicílii.</a:t>
            </a:r>
          </a:p>
          <a:p>
            <a:pPr marL="514350" indent="-514350">
              <a:buNone/>
            </a:pPr>
            <a:r>
              <a:rPr lang="cs-CZ" sz="1800" b="1" dirty="0" smtClean="0"/>
              <a:t>Jídlo je tou nejlepší možností porozumění mezi národy.</a:t>
            </a:r>
          </a:p>
          <a:p>
            <a:pPr marL="0" indent="0">
              <a:buNone/>
            </a:pPr>
            <a:r>
              <a:rPr lang="cs-CZ" sz="1800" b="1" dirty="0" smtClean="0"/>
              <a:t>Evropané - </a:t>
            </a:r>
            <a:r>
              <a:rPr lang="cs-CZ" sz="1800" dirty="0" smtClean="0"/>
              <a:t>gastronomické zvyklosti nejsou zásadně odlišné:</a:t>
            </a:r>
          </a:p>
          <a:p>
            <a:pPr lvl="0"/>
            <a:r>
              <a:rPr lang="cs-CZ" sz="1800" dirty="0" smtClean="0"/>
              <a:t>Většinou později vstávají a vydatně snídají.</a:t>
            </a:r>
          </a:p>
          <a:p>
            <a:pPr lvl="0"/>
            <a:r>
              <a:rPr lang="cs-CZ" sz="1800" dirty="0" smtClean="0"/>
              <a:t>Předpokládají, že se v podnicích budou snažit vyhovět jejich neobvyklým přáním.</a:t>
            </a:r>
          </a:p>
          <a:p>
            <a:pPr lvl="0"/>
            <a:r>
              <a:rPr lang="cs-CZ" sz="1800" dirty="0" smtClean="0"/>
              <a:t>Téměř všichni rádi poznávají naší gastronomii.</a:t>
            </a:r>
          </a:p>
          <a:p>
            <a:pPr lvl="0"/>
            <a:r>
              <a:rPr lang="cs-CZ" sz="1800" dirty="0" smtClean="0"/>
              <a:t>Zpravidla konzumují méně našich obvyklých příloh, mají rádi hodně zeleniny, salátů, ovoce, ovocných a zeleninových šťáv.</a:t>
            </a:r>
          </a:p>
          <a:p>
            <a:pPr lvl="0"/>
            <a:r>
              <a:rPr lang="cs-CZ" sz="1800" dirty="0" smtClean="0"/>
              <a:t>Kompoty a saláty mnohdy konzumují jako samostatný chod.</a:t>
            </a:r>
          </a:p>
          <a:p>
            <a:pPr lvl="0"/>
            <a:r>
              <a:rPr lang="cs-CZ" sz="1800" dirty="0" smtClean="0"/>
              <a:t>Pečivo a chléb jedí téměř ke každému chodu.</a:t>
            </a:r>
          </a:p>
          <a:p>
            <a:pPr lvl="0"/>
            <a:r>
              <a:rPr lang="cs-CZ" sz="1800" dirty="0" smtClean="0"/>
              <a:t>Nemají rádi příliš vydatné pokrmy, tučná masa a omáčky.</a:t>
            </a:r>
          </a:p>
          <a:p>
            <a:pPr lvl="0"/>
            <a:r>
              <a:rPr lang="cs-CZ" sz="1800" dirty="0" smtClean="0"/>
              <a:t>Kávu pijí cezenou, čaj silný, obojí s mlékem.</a:t>
            </a:r>
          </a:p>
        </p:txBody>
      </p:sp>
      <p:sp>
        <p:nvSpPr>
          <p:cNvPr id="6" name="Nadpis 5"/>
          <p:cNvSpPr>
            <a:spLocks noGrp="1"/>
          </p:cNvSpPr>
          <p:nvPr>
            <p:ph type="title"/>
          </p:nvPr>
        </p:nvSpPr>
        <p:spPr>
          <a:xfrm>
            <a:off x="179512" y="195486"/>
            <a:ext cx="5688632" cy="507703"/>
          </a:xfrm>
        </p:spPr>
        <p:txBody>
          <a:bodyPr/>
          <a:lstStyle/>
          <a:p>
            <a:r>
              <a:rPr lang="cs-CZ" b="1" dirty="0" smtClean="0"/>
              <a:t>Stravovací zvyklosti jiných národů</a:t>
            </a:r>
            <a:r>
              <a:rPr lang="cs-CZ" dirty="0" smtClean="0"/>
              <a:t/>
            </a:r>
            <a:br>
              <a:rPr lang="cs-CZ" dirty="0" smtClean="0"/>
            </a:br>
            <a:endParaRPr lang="cs-CZ" b="1" dirty="0"/>
          </a:p>
        </p:txBody>
      </p:sp>
    </p:spTree>
    <p:extLst>
      <p:ext uri="{BB962C8B-B14F-4D97-AF65-F5344CB8AC3E}">
        <p14:creationId xmlns:p14="http://schemas.microsoft.com/office/powerpoint/2010/main" val="1386495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600" b="1" dirty="0" smtClean="0"/>
              <a:t> Němci</a:t>
            </a:r>
            <a:r>
              <a:rPr lang="cs-CZ" sz="1600" dirty="0" smtClean="0"/>
              <a:t> - </a:t>
            </a:r>
            <a:r>
              <a:rPr lang="cs-CZ" sz="1600" b="1" dirty="0" smtClean="0"/>
              <a:t>základní snídaně </a:t>
            </a:r>
            <a:r>
              <a:rPr lang="cs-CZ" sz="1600" dirty="0" smtClean="0"/>
              <a:t>s vejci, uzenářskými a rybími výrobky, studenými pečeněmi, sýry a masovými saláty. </a:t>
            </a:r>
          </a:p>
          <a:p>
            <a:pPr marL="0" indent="0"/>
            <a:r>
              <a:rPr lang="cs-CZ" sz="1600" dirty="0" smtClean="0"/>
              <a:t> Pijí černou kávu nebo čaj s mlékem. </a:t>
            </a:r>
          </a:p>
          <a:p>
            <a:pPr marL="0" indent="0"/>
            <a:r>
              <a:rPr lang="cs-CZ" sz="1600" dirty="0" smtClean="0"/>
              <a:t> Obědvají zpravidla polévku, masitý hlavní chod se zeleninou a moučník. </a:t>
            </a:r>
          </a:p>
          <a:p>
            <a:pPr marL="0" indent="0"/>
            <a:r>
              <a:rPr lang="cs-CZ" sz="1600" dirty="0" smtClean="0"/>
              <a:t> Oblíbená jídla - pečené bílé klobásy, uzeniny a v létě studené ovocné polévky. </a:t>
            </a:r>
          </a:p>
          <a:p>
            <a:pPr marL="0" indent="0"/>
            <a:r>
              <a:rPr lang="cs-CZ" sz="1600" dirty="0" smtClean="0"/>
              <a:t> K večeři uvítají studené pokrmy všeho druhu. </a:t>
            </a:r>
          </a:p>
          <a:p>
            <a:pPr marL="0" indent="0"/>
            <a:r>
              <a:rPr lang="cs-CZ" sz="1600" dirty="0" smtClean="0"/>
              <a:t> Bavorská kuchyně má totožné znaky s kuchyní českou. </a:t>
            </a:r>
          </a:p>
          <a:p>
            <a:pPr marL="0" indent="0"/>
            <a:r>
              <a:rPr lang="cs-CZ" sz="1600" dirty="0" smtClean="0"/>
              <a:t> Z nápojů cení především pivo, víno a obilné pálenky.</a:t>
            </a:r>
          </a:p>
          <a:p>
            <a:pPr marL="0" indent="0"/>
            <a:r>
              <a:rPr lang="cs-CZ" sz="1600" b="1" dirty="0" smtClean="0"/>
              <a:t> Rakušané</a:t>
            </a:r>
            <a:r>
              <a:rPr lang="cs-CZ" sz="1600" dirty="0" smtClean="0"/>
              <a:t> </a:t>
            </a:r>
            <a:r>
              <a:rPr lang="cs-CZ" sz="1600" b="1" dirty="0" smtClean="0"/>
              <a:t>snídají méně vydatně</a:t>
            </a:r>
            <a:r>
              <a:rPr lang="cs-CZ" sz="1600" dirty="0" smtClean="0"/>
              <a:t>, k obědu jedí masa s omáčkou nebo zeleninou, k večeři běžný sortiment teplých pokrmů, především minutek. Rádi pijí černou kávu se šlehačkovými moučníky.</a:t>
            </a:r>
          </a:p>
          <a:p>
            <a:pPr marL="0" indent="0"/>
            <a:r>
              <a:rPr lang="cs-CZ" sz="1600" b="1" dirty="0" smtClean="0"/>
              <a:t> Švýcaři</a:t>
            </a:r>
            <a:r>
              <a:rPr lang="cs-CZ" sz="1600" dirty="0" smtClean="0"/>
              <a:t> jsou hosté nároční a uznalí. Jejich gastronomické zvyklosti podléhají vlivu Německa, Francie a Itálie. </a:t>
            </a:r>
          </a:p>
          <a:p>
            <a:pPr marL="0" indent="0"/>
            <a:r>
              <a:rPr lang="cs-CZ" sz="1600" dirty="0" smtClean="0"/>
              <a:t> Jedí přírodně upravená masa se zeleninou, kvalitní sýry, ovocné moučníky a zmrzlinu.</a:t>
            </a:r>
          </a:p>
        </p:txBody>
      </p:sp>
      <p:sp>
        <p:nvSpPr>
          <p:cNvPr id="2" name="Obdélník 1"/>
          <p:cNvSpPr/>
          <p:nvPr/>
        </p:nvSpPr>
        <p:spPr>
          <a:xfrm>
            <a:off x="280742" y="197227"/>
            <a:ext cx="5803426" cy="830997"/>
          </a:xfrm>
          <a:prstGeom prst="rect">
            <a:avLst/>
          </a:prstGeom>
        </p:spPr>
        <p:txBody>
          <a:bodyPr wrap="square">
            <a:spAutoFit/>
          </a:bodyPr>
          <a:lstStyle/>
          <a:p>
            <a:r>
              <a:rPr lang="cs-CZ" sz="2400" b="1" dirty="0"/>
              <a:t>Stravovací zvyklosti jiných národů</a:t>
            </a:r>
            <a:r>
              <a:rPr lang="cs-CZ" sz="2400" dirty="0"/>
              <a:t/>
            </a:r>
            <a:br>
              <a:rPr lang="cs-CZ" sz="2400" dirty="0"/>
            </a:br>
            <a:endParaRPr lang="cs-CZ" sz="2400" dirty="0"/>
          </a:p>
        </p:txBody>
      </p:sp>
    </p:spTree>
    <p:extLst>
      <p:ext uri="{BB962C8B-B14F-4D97-AF65-F5344CB8AC3E}">
        <p14:creationId xmlns:p14="http://schemas.microsoft.com/office/powerpoint/2010/main" val="1361076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Francouzi</a:t>
            </a:r>
            <a:r>
              <a:rPr lang="cs-CZ" sz="1800" dirty="0" smtClean="0"/>
              <a:t> snídají lehce, oběd a večeři tvoří složité menu. </a:t>
            </a:r>
          </a:p>
          <a:p>
            <a:pPr marL="0" indent="0"/>
            <a:r>
              <a:rPr lang="cs-CZ" sz="1800" dirty="0" smtClean="0"/>
              <a:t> Nemají rádi příliš velké porce, ale pestrou skladbu pokrmů. </a:t>
            </a:r>
          </a:p>
          <a:p>
            <a:pPr marL="0" indent="0"/>
            <a:r>
              <a:rPr lang="cs-CZ" sz="1800" dirty="0" smtClean="0"/>
              <a:t> Oblíbený je aperitiv, sýry, moučníky, zmrzlina a káva.</a:t>
            </a:r>
          </a:p>
          <a:p>
            <a:pPr marL="0" indent="0"/>
            <a:r>
              <a:rPr lang="cs-CZ" sz="1800" dirty="0" smtClean="0"/>
              <a:t> Víno pijí téměř ke všem pokrmům. </a:t>
            </a:r>
          </a:p>
          <a:p>
            <a:pPr marL="0" indent="0"/>
            <a:r>
              <a:rPr lang="cs-CZ" sz="1800" dirty="0" smtClean="0"/>
              <a:t> Francouzská kuchyně je velmi pestrá, některé recepty jsou založeny na bohatě používaném koření, jiné vynikají promyšlenou kombinací ingrediencí jemných delikátních chutí. </a:t>
            </a:r>
          </a:p>
          <a:p>
            <a:pPr marL="0" indent="0"/>
            <a:r>
              <a:rPr lang="cs-CZ" sz="1800" dirty="0" smtClean="0"/>
              <a:t> Maso minimálně ve stejném množství doplňuje zelenina. </a:t>
            </a:r>
          </a:p>
          <a:p>
            <a:pPr marL="0" indent="0"/>
            <a:r>
              <a:rPr lang="cs-CZ" sz="1800" dirty="0" smtClean="0"/>
              <a:t> Opravdoví gurmáni si při zaslechnutí </a:t>
            </a:r>
            <a:r>
              <a:rPr lang="cs-CZ" sz="1800" b="1" dirty="0" smtClean="0"/>
              <a:t>"francouzské recepty"</a:t>
            </a:r>
            <a:r>
              <a:rPr lang="cs-CZ" sz="1800" dirty="0" smtClean="0"/>
              <a:t> vybaví možná také křepelky, drozdy, hlemýždí delikatesy, či žabí stehýnka. Efektním způsobem závěrečné přípravy jídla ve francouzské kuchyni je flambování – jídlo je zastříknuté kvalitním koňakem, či calvadosem a zapálené – šťávy i jednotlivé pochutiny tak získávají nezaměnitelnou chuť.</a:t>
            </a:r>
          </a:p>
          <a:p>
            <a:endParaRPr lang="cs-CZ" sz="1800" dirty="0"/>
          </a:p>
        </p:txBody>
      </p:sp>
      <p:sp>
        <p:nvSpPr>
          <p:cNvPr id="2" name="Obdélník 1"/>
          <p:cNvSpPr/>
          <p:nvPr/>
        </p:nvSpPr>
        <p:spPr>
          <a:xfrm>
            <a:off x="251520" y="197227"/>
            <a:ext cx="5688632" cy="830997"/>
          </a:xfrm>
          <a:prstGeom prst="rect">
            <a:avLst/>
          </a:prstGeom>
        </p:spPr>
        <p:txBody>
          <a:bodyPr wrap="square">
            <a:spAutoFit/>
          </a:bodyPr>
          <a:lstStyle/>
          <a:p>
            <a:r>
              <a:rPr lang="cs-CZ" sz="2400" b="1" dirty="0"/>
              <a:t>Stravovací zvyklosti jiných národů</a:t>
            </a:r>
            <a:r>
              <a:rPr lang="cs-CZ" sz="2400" dirty="0"/>
              <a:t/>
            </a:r>
            <a:br>
              <a:rPr lang="cs-CZ" sz="2400" dirty="0"/>
            </a:br>
            <a:endParaRPr lang="cs-CZ" sz="2400" dirty="0"/>
          </a:p>
        </p:txBody>
      </p:sp>
    </p:spTree>
    <p:extLst>
      <p:ext uri="{BB962C8B-B14F-4D97-AF65-F5344CB8AC3E}">
        <p14:creationId xmlns:p14="http://schemas.microsoft.com/office/powerpoint/2010/main" val="21108061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Italové - </a:t>
            </a:r>
            <a:r>
              <a:rPr lang="cs-CZ" sz="1800" dirty="0" smtClean="0"/>
              <a:t>pokrmy přírodního charakteru, smažená jídla a těstoviny. Snídají méně, obědvají a večeří bohatě. </a:t>
            </a:r>
          </a:p>
          <a:p>
            <a:pPr marL="0" indent="0"/>
            <a:r>
              <a:rPr lang="cs-CZ" sz="1800" dirty="0" smtClean="0"/>
              <a:t> Jako dochucovací prostředek - strouhaný sýr a olivový olej. </a:t>
            </a:r>
          </a:p>
          <a:p>
            <a:pPr marL="0" indent="0"/>
            <a:r>
              <a:rPr lang="cs-CZ" sz="1800" dirty="0" smtClean="0"/>
              <a:t> Kvalitní moučníky, zmrzlina, ovoce a silná černá káva. </a:t>
            </a:r>
          </a:p>
          <a:p>
            <a:pPr marL="0" indent="0"/>
            <a:r>
              <a:rPr lang="cs-CZ" sz="1800" dirty="0" smtClean="0"/>
              <a:t> Stolování je obdobné jako v ostatních zemích Evropy. </a:t>
            </a:r>
          </a:p>
          <a:p>
            <a:pPr marL="0" indent="0"/>
            <a:r>
              <a:rPr lang="cs-CZ" sz="1800" dirty="0" smtClean="0"/>
              <a:t> Ke každému jídlu se podává pečivo a různě ochucený olivový olej a nikdy nesmí na stole chybět miska s nastrouhaným sýrem. </a:t>
            </a:r>
          </a:p>
          <a:p>
            <a:pPr marL="0" indent="0"/>
            <a:r>
              <a:rPr lang="cs-CZ" sz="1800" b="1" dirty="0" smtClean="0"/>
              <a:t> Italská kuchyně vyhovuje trendu zdravého stravování.</a:t>
            </a:r>
          </a:p>
          <a:p>
            <a:pPr marL="0" indent="0"/>
            <a:r>
              <a:rPr lang="cs-CZ" sz="1800" b="1" dirty="0" smtClean="0"/>
              <a:t> Španělé</a:t>
            </a:r>
            <a:r>
              <a:rPr lang="cs-CZ" sz="1800" dirty="0" smtClean="0"/>
              <a:t> - velmi temperamentní, což se výrazně podepsalo na jejich gastronomii. </a:t>
            </a:r>
          </a:p>
          <a:p>
            <a:pPr marL="0" indent="0"/>
            <a:r>
              <a:rPr lang="cs-CZ" sz="1800" dirty="0" smtClean="0"/>
              <a:t> Jídelníček Španělů obsahuje nejrůznější druhy mořských ryb, mořských plodů a velké množství zeleniny. </a:t>
            </a:r>
          </a:p>
          <a:p>
            <a:pPr marL="0" indent="0"/>
            <a:r>
              <a:rPr lang="cs-CZ" sz="1800" dirty="0" smtClean="0"/>
              <a:t> Kvalitní olivový olej, lisovaný za studena. Likéry, dochucené zvláště anýzem. </a:t>
            </a:r>
            <a:r>
              <a:rPr lang="cs-CZ" sz="1800" b="1" dirty="0" smtClean="0"/>
              <a:t>Kromě ovoce se kanduje i zelenina</a:t>
            </a:r>
            <a:r>
              <a:rPr lang="cs-CZ" sz="1800" dirty="0" smtClean="0"/>
              <a:t>.</a:t>
            </a:r>
          </a:p>
          <a:p>
            <a:endParaRPr lang="cs-CZ" sz="1800" dirty="0"/>
          </a:p>
        </p:txBody>
      </p:sp>
      <p:sp>
        <p:nvSpPr>
          <p:cNvPr id="2" name="Obdélník 1"/>
          <p:cNvSpPr/>
          <p:nvPr/>
        </p:nvSpPr>
        <p:spPr>
          <a:xfrm>
            <a:off x="395536" y="210356"/>
            <a:ext cx="5832648" cy="830997"/>
          </a:xfrm>
          <a:prstGeom prst="rect">
            <a:avLst/>
          </a:prstGeom>
        </p:spPr>
        <p:txBody>
          <a:bodyPr wrap="square">
            <a:spAutoFit/>
          </a:bodyPr>
          <a:lstStyle/>
          <a:p>
            <a:r>
              <a:rPr lang="cs-CZ" sz="2400" b="1" dirty="0"/>
              <a:t>Stravovací zvyklosti jiných národů</a:t>
            </a:r>
            <a:r>
              <a:rPr lang="cs-CZ" sz="2400" dirty="0"/>
              <a:t/>
            </a:r>
            <a:br>
              <a:rPr lang="cs-CZ" sz="2400" dirty="0"/>
            </a:br>
            <a:endParaRPr lang="cs-CZ" sz="2400" dirty="0"/>
          </a:p>
        </p:txBody>
      </p:sp>
    </p:spTree>
    <p:extLst>
      <p:ext uri="{BB962C8B-B14F-4D97-AF65-F5344CB8AC3E}">
        <p14:creationId xmlns:p14="http://schemas.microsoft.com/office/powerpoint/2010/main" val="24237769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Poláci</a:t>
            </a:r>
            <a:r>
              <a:rPr lang="cs-CZ" sz="1800" dirty="0" smtClean="0"/>
              <a:t> mají rádi zeleninové a luštěninové polévky, mletá masa a těstoviny. Historicky jsou v ní hluboce zakořeněny stopy židovské kuchyně. </a:t>
            </a:r>
            <a:r>
              <a:rPr lang="cs-CZ" sz="1800" b="1" dirty="0" smtClean="0"/>
              <a:t>Polská kuchyně je vysoce kalorická. </a:t>
            </a:r>
          </a:p>
          <a:p>
            <a:pPr marL="0" indent="0"/>
            <a:r>
              <a:rPr lang="cs-CZ" sz="1800" dirty="0" smtClean="0"/>
              <a:t> Poláci už dnes mají docela slušná piva (specialitou je</a:t>
            </a:r>
            <a:r>
              <a:rPr lang="cs-CZ" sz="1800" b="1" dirty="0" smtClean="0"/>
              <a:t> pivo s medem a kořením</a:t>
            </a:r>
            <a:r>
              <a:rPr lang="cs-CZ" sz="1800" dirty="0" smtClean="0"/>
              <a:t>), sytá jídla je ovšem nutné zapít kalíškem vodky (</a:t>
            </a:r>
            <a:r>
              <a:rPr lang="cs-CZ" sz="1800" b="1" i="1" dirty="0" smtClean="0"/>
              <a:t>vodka </a:t>
            </a:r>
            <a:r>
              <a:rPr lang="cs-CZ" sz="1800" b="1" i="1" dirty="0" err="1" smtClean="0"/>
              <a:t>Wyborowa</a:t>
            </a:r>
            <a:r>
              <a:rPr lang="cs-CZ" sz="1800" b="1" i="1" dirty="0" smtClean="0"/>
              <a:t>;</a:t>
            </a:r>
            <a:r>
              <a:rPr lang="cs-CZ" sz="1800" dirty="0" smtClean="0"/>
              <a:t> </a:t>
            </a:r>
            <a:r>
              <a:rPr lang="cs-CZ" sz="1800" dirty="0" err="1" smtClean="0"/>
              <a:t>Pablo</a:t>
            </a:r>
            <a:r>
              <a:rPr lang="cs-CZ" sz="1800" dirty="0" smtClean="0"/>
              <a:t> Picasso o ní prohlásil, že vedle blues a kubizmu patří mezi tři nejbáječnější věci první poloviny 20. století). </a:t>
            </a:r>
          </a:p>
          <a:p>
            <a:pPr marL="0" indent="0"/>
            <a:r>
              <a:rPr lang="cs-CZ" sz="1800" b="1" dirty="0" smtClean="0"/>
              <a:t> Maďaři</a:t>
            </a:r>
            <a:r>
              <a:rPr lang="cs-CZ" sz="1800" dirty="0" smtClean="0"/>
              <a:t> - pokrmy výrazné, pestré, rozmanité vzhledem i chutí. spíše jídla sytá a výživná, s dostatkem kvalitních surovin, především různých druhů mas. </a:t>
            </a:r>
            <a:r>
              <a:rPr lang="cs-CZ" sz="1800" b="1" dirty="0" smtClean="0"/>
              <a:t>Alfou a omegou maďarské kuchyně je paprika </a:t>
            </a:r>
            <a:r>
              <a:rPr lang="cs-CZ" sz="1800" dirty="0" smtClean="0"/>
              <a:t>v nejrůznějších podobách od jemné a sladké po ostrou a pálivou. </a:t>
            </a:r>
          </a:p>
          <a:p>
            <a:pPr marL="0" indent="0"/>
            <a:r>
              <a:rPr lang="cs-CZ" sz="1800" dirty="0" smtClean="0"/>
              <a:t> Kvalitní vinná réva a maďarská vína (např. Tokajské), pálenka z meruněk či třešní. Některé maďarské pokrmy se rozšířily a velmi dobře začlenily do kuchyní jiných národů, do české, nebo do slovenské kuchyně.</a:t>
            </a:r>
          </a:p>
          <a:p>
            <a:pPr marL="0" indent="0"/>
            <a:r>
              <a:rPr lang="cs-CZ" sz="1800" b="1" dirty="0" smtClean="0"/>
              <a:t> Hosté z jihovýchodní Evropy</a:t>
            </a:r>
            <a:r>
              <a:rPr lang="cs-CZ" sz="1800" dirty="0" smtClean="0"/>
              <a:t> - mletá masa na rožni, skopové maso, drůbež a ryby, rajčata, papriky a cibule, hojně používají česnek. </a:t>
            </a:r>
          </a:p>
          <a:p>
            <a:pPr marL="0" indent="0"/>
            <a:r>
              <a:rPr lang="cs-CZ" sz="1800" dirty="0" smtClean="0"/>
              <a:t> Z nápojů dávají přednost vínu, ale rádi pijí silnou černou kávu.</a:t>
            </a:r>
          </a:p>
          <a:p>
            <a:endParaRPr lang="cs-CZ" sz="1800" dirty="0"/>
          </a:p>
        </p:txBody>
      </p:sp>
      <p:sp>
        <p:nvSpPr>
          <p:cNvPr id="2" name="Obdélník 1"/>
          <p:cNvSpPr/>
          <p:nvPr/>
        </p:nvSpPr>
        <p:spPr>
          <a:xfrm>
            <a:off x="395536" y="195486"/>
            <a:ext cx="5688632" cy="830997"/>
          </a:xfrm>
          <a:prstGeom prst="rect">
            <a:avLst/>
          </a:prstGeom>
        </p:spPr>
        <p:txBody>
          <a:bodyPr wrap="square">
            <a:spAutoFit/>
          </a:bodyPr>
          <a:lstStyle/>
          <a:p>
            <a:r>
              <a:rPr lang="cs-CZ" sz="2400" b="1" dirty="0"/>
              <a:t>Stravovací zvyklosti jiných národů</a:t>
            </a:r>
            <a:r>
              <a:rPr lang="cs-CZ" sz="2400" dirty="0"/>
              <a:t/>
            </a:r>
            <a:br>
              <a:rPr lang="cs-CZ" sz="2400" dirty="0"/>
            </a:br>
            <a:endParaRPr lang="cs-CZ" sz="2400" dirty="0"/>
          </a:p>
        </p:txBody>
      </p:sp>
    </p:spTree>
    <p:extLst>
      <p:ext uri="{BB962C8B-B14F-4D97-AF65-F5344CB8AC3E}">
        <p14:creationId xmlns:p14="http://schemas.microsoft.com/office/powerpoint/2010/main" val="2256777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Řekové</a:t>
            </a:r>
            <a:r>
              <a:rPr lang="cs-CZ" sz="1800" dirty="0" smtClean="0"/>
              <a:t> - kulinářské umění více než 4 tisíce let starou historii. </a:t>
            </a:r>
          </a:p>
          <a:p>
            <a:pPr marL="0" indent="0"/>
            <a:r>
              <a:rPr lang="cs-CZ" sz="1800" dirty="0" smtClean="0"/>
              <a:t> Řecké recepty jsou výsledkem vlivů Evropy, Arábie a kultur Malé Asie.  Důraz na kvalitní maso, především vepřové a jehněčí, mistři v přípravě plodů moře. </a:t>
            </a:r>
          </a:p>
          <a:p>
            <a:pPr marL="0" indent="0"/>
            <a:r>
              <a:rPr lang="cs-CZ" sz="1800" dirty="0" smtClean="0"/>
              <a:t> 4 jednoduchá tajemství: jídla se připravují z čerstvých ingrediencí, používá se mnoho bylinek a zeleniny, nechybí proslavený řecký olivový olej a hlavně - pokrmy jsou jednoduché. </a:t>
            </a:r>
          </a:p>
          <a:p>
            <a:pPr marL="0" indent="0"/>
            <a:r>
              <a:rPr lang="cs-CZ" sz="1800" b="1" dirty="0" smtClean="0"/>
              <a:t> Rusové - </a:t>
            </a:r>
            <a:r>
              <a:rPr lang="cs-CZ" sz="1800" dirty="0" smtClean="0"/>
              <a:t>snídají sekaná masa, obilninové kaše, vaječné pokrmy, jogurt a silný čaj. </a:t>
            </a:r>
          </a:p>
          <a:p>
            <a:pPr marL="0" indent="0"/>
            <a:r>
              <a:rPr lang="cs-CZ" sz="1800" dirty="0" smtClean="0"/>
              <a:t> K obědu jedí vydatné polévky a všechny druhy mas, upravené běžným způsobem. </a:t>
            </a:r>
          </a:p>
          <a:p>
            <a:pPr marL="0" indent="0"/>
            <a:r>
              <a:rPr lang="cs-CZ" sz="1800" dirty="0" smtClean="0"/>
              <a:t> Základ na středověkém venkově, v drsných přírodních podmínkách. </a:t>
            </a:r>
          </a:p>
          <a:p>
            <a:pPr marL="0" indent="0"/>
            <a:r>
              <a:rPr lang="cs-CZ" sz="1800" dirty="0" smtClean="0"/>
              <a:t> K dominantám patří široká škála polévek. </a:t>
            </a:r>
          </a:p>
          <a:p>
            <a:pPr marL="0" indent="0"/>
            <a:r>
              <a:rPr lang="cs-CZ" sz="1800" dirty="0" smtClean="0"/>
              <a:t> Základem je maso a často jsou konzumovány ryby, převažuje candát, losos (a proslulý ruský červený kaviár, který se z něj produkuje), jeseter (a z něj pocházející černý kaviár). </a:t>
            </a:r>
          </a:p>
          <a:p>
            <a:endParaRPr lang="cs-CZ" sz="1800" dirty="0"/>
          </a:p>
        </p:txBody>
      </p:sp>
      <p:sp>
        <p:nvSpPr>
          <p:cNvPr id="2" name="Obdélník 1"/>
          <p:cNvSpPr/>
          <p:nvPr/>
        </p:nvSpPr>
        <p:spPr>
          <a:xfrm>
            <a:off x="269846" y="179445"/>
            <a:ext cx="6030346" cy="830997"/>
          </a:xfrm>
          <a:prstGeom prst="rect">
            <a:avLst/>
          </a:prstGeom>
        </p:spPr>
        <p:txBody>
          <a:bodyPr wrap="square">
            <a:spAutoFit/>
          </a:bodyPr>
          <a:lstStyle/>
          <a:p>
            <a:r>
              <a:rPr lang="cs-CZ" sz="2400" b="1" dirty="0"/>
              <a:t>Stravovací zvyklosti jiných národů</a:t>
            </a:r>
            <a:r>
              <a:rPr lang="cs-CZ" sz="2400" dirty="0"/>
              <a:t/>
            </a:r>
            <a:br>
              <a:rPr lang="cs-CZ" sz="2400" dirty="0"/>
            </a:br>
            <a:endParaRPr lang="cs-CZ" sz="2400" dirty="0"/>
          </a:p>
        </p:txBody>
      </p:sp>
    </p:spTree>
    <p:extLst>
      <p:ext uri="{BB962C8B-B14F-4D97-AF65-F5344CB8AC3E}">
        <p14:creationId xmlns:p14="http://schemas.microsoft.com/office/powerpoint/2010/main" val="153082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dirty="0" smtClean="0">
                <a:solidFill>
                  <a:schemeClr val="bg1"/>
                </a:solidFill>
                <a:latin typeface="Times New Roman" panose="02020603050405020304" pitchFamily="18" charset="0"/>
                <a:cs typeface="Times New Roman" panose="02020603050405020304" pitchFamily="18" charset="0"/>
              </a:rPr>
              <a:t>Význam gastronomie v cestovním ruchu, </a:t>
            </a:r>
            <a:r>
              <a:rPr lang="cs-CZ" sz="4000" dirty="0" err="1" smtClean="0">
                <a:solidFill>
                  <a:schemeClr val="bg1"/>
                </a:solidFill>
                <a:latin typeface="Times New Roman" panose="02020603050405020304" pitchFamily="18" charset="0"/>
                <a:cs typeface="Times New Roman" panose="02020603050405020304" pitchFamily="18" charset="0"/>
              </a:rPr>
              <a:t>gastroturismus</a:t>
            </a:r>
            <a:endParaRPr lang="cs-CZ" sz="4000"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Mezinárodní gastronomie</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Miroslava Kostková Ph.D.</a:t>
            </a:r>
          </a:p>
        </p:txBody>
      </p:sp>
      <p:pic>
        <p:nvPicPr>
          <p:cNvPr id="10" name="Obráze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72771" y="267494"/>
            <a:ext cx="1699500" cy="1325611"/>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Angličané</a:t>
            </a:r>
            <a:r>
              <a:rPr lang="cs-CZ" sz="1800" dirty="0" smtClean="0"/>
              <a:t> snídají ovoce, obilné výrobky, kaše, masité a vaječné pokrmy, toasty a pijí silný čaj s mlékem. Oběd bývá jednoduchý, často studené pokrmy a čaj. </a:t>
            </a:r>
          </a:p>
          <a:p>
            <a:pPr marL="0" indent="0"/>
            <a:r>
              <a:rPr lang="cs-CZ" sz="1800" dirty="0" smtClean="0"/>
              <a:t> Večeře je složená z několika chodů. </a:t>
            </a:r>
          </a:p>
          <a:p>
            <a:pPr marL="0" indent="0"/>
            <a:r>
              <a:rPr lang="cs-CZ" sz="1800" dirty="0" smtClean="0"/>
              <a:t> Oblíbené je skopové a hovězí maso, ryby a drůbež s bohatou zeleninovou přílohou. </a:t>
            </a:r>
          </a:p>
          <a:p>
            <a:pPr marL="0" indent="0"/>
            <a:r>
              <a:rPr lang="cs-CZ" sz="1800" dirty="0" smtClean="0"/>
              <a:t> Tradičním chodem je pudink.</a:t>
            </a:r>
          </a:p>
          <a:p>
            <a:pPr marL="0" indent="0"/>
            <a:r>
              <a:rPr lang="cs-CZ" sz="1800" b="1" dirty="0" smtClean="0"/>
              <a:t> Seveřané </a:t>
            </a:r>
            <a:r>
              <a:rPr lang="cs-CZ" sz="1800" dirty="0" smtClean="0"/>
              <a:t>pijí více mléka. Pijí hodně kávy, pivo a lihoviny. </a:t>
            </a:r>
          </a:p>
          <a:p>
            <a:pPr marL="0" indent="0"/>
            <a:r>
              <a:rPr lang="cs-CZ" sz="1800" b="1" dirty="0" smtClean="0"/>
              <a:t> Američané</a:t>
            </a:r>
            <a:r>
              <a:rPr lang="cs-CZ" sz="1800" dirty="0" smtClean="0"/>
              <a:t> k snídani pijí ovocné a zeleninové šťávy, kávu a čaj s mlékem, jedí obilninové výrobky, slaninu s vejci, sladké pečivo a pomerančový džem. </a:t>
            </a:r>
          </a:p>
          <a:p>
            <a:pPr marL="0" indent="0"/>
            <a:r>
              <a:rPr lang="cs-CZ" sz="1800" dirty="0" smtClean="0"/>
              <a:t> Ledová voda se podává ke všem hlavním jídlům. </a:t>
            </a:r>
          </a:p>
          <a:p>
            <a:pPr marL="0" indent="0"/>
            <a:r>
              <a:rPr lang="cs-CZ" sz="1800" dirty="0" smtClean="0"/>
              <a:t> Oběd bývá jednoduchý a lehký, večeře vydatná. </a:t>
            </a:r>
          </a:p>
          <a:p>
            <a:pPr marL="0" indent="0"/>
            <a:r>
              <a:rPr lang="cs-CZ" sz="1800" dirty="0" smtClean="0"/>
              <a:t> Oblíbená jsou přírodně upravená masa, často s ovocem, fazolovými lusky, opékanými brambory a kečupem.</a:t>
            </a:r>
          </a:p>
          <a:p>
            <a:pPr marL="0" indent="0"/>
            <a:r>
              <a:rPr lang="cs-CZ" sz="1800" dirty="0" smtClean="0"/>
              <a:t> Zvyklosti </a:t>
            </a:r>
            <a:r>
              <a:rPr lang="cs-CZ" sz="1800" b="1" dirty="0" smtClean="0"/>
              <a:t>Kanaďanů</a:t>
            </a:r>
            <a:r>
              <a:rPr lang="cs-CZ" sz="1800" dirty="0" smtClean="0"/>
              <a:t> se v podstatě neliší od zvyklostí amerických, v některých oblastech se podobají francouzským.</a:t>
            </a:r>
          </a:p>
          <a:p>
            <a:endParaRPr lang="cs-CZ" sz="1800" dirty="0"/>
          </a:p>
        </p:txBody>
      </p:sp>
      <p:sp>
        <p:nvSpPr>
          <p:cNvPr id="2" name="Obdélník 1"/>
          <p:cNvSpPr/>
          <p:nvPr/>
        </p:nvSpPr>
        <p:spPr>
          <a:xfrm>
            <a:off x="395536" y="197227"/>
            <a:ext cx="6336704" cy="830997"/>
          </a:xfrm>
          <a:prstGeom prst="rect">
            <a:avLst/>
          </a:prstGeom>
        </p:spPr>
        <p:txBody>
          <a:bodyPr wrap="square">
            <a:spAutoFit/>
          </a:bodyPr>
          <a:lstStyle/>
          <a:p>
            <a:r>
              <a:rPr lang="cs-CZ" sz="2400" b="1" dirty="0"/>
              <a:t>Stravovací zvyklosti jiných národů</a:t>
            </a:r>
            <a:r>
              <a:rPr lang="cs-CZ" sz="2400" dirty="0"/>
              <a:t/>
            </a:r>
            <a:br>
              <a:rPr lang="cs-CZ" sz="2400" dirty="0"/>
            </a:br>
            <a:endParaRPr lang="cs-CZ" sz="2400" dirty="0"/>
          </a:p>
        </p:txBody>
      </p:sp>
    </p:spTree>
    <p:extLst>
      <p:ext uri="{BB962C8B-B14F-4D97-AF65-F5344CB8AC3E}">
        <p14:creationId xmlns:p14="http://schemas.microsoft.com/office/powerpoint/2010/main" val="10563527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Jihoameričané </a:t>
            </a:r>
            <a:r>
              <a:rPr lang="cs-CZ" sz="1800" dirty="0" smtClean="0"/>
              <a:t>jedí s oblibou přírodně upravená masa s bohatou zeleninovou oblohou, pijí pivo a černou kávu.</a:t>
            </a:r>
          </a:p>
          <a:p>
            <a:pPr marL="0" indent="0"/>
            <a:r>
              <a:rPr lang="cs-CZ" sz="1800" b="1" dirty="0" smtClean="0"/>
              <a:t> Mexičané</a:t>
            </a:r>
            <a:r>
              <a:rPr lang="cs-CZ" sz="1800" dirty="0" smtClean="0"/>
              <a:t> a jejich mexická kuchyně a recepty jsou směsí kulinářských vlivů původního obyvatelstva a španělských dobyvatelů. </a:t>
            </a:r>
          </a:p>
          <a:p>
            <a:pPr marL="0" indent="0"/>
            <a:r>
              <a:rPr lang="cs-CZ" sz="1800" b="1" dirty="0" smtClean="0"/>
              <a:t> Potravinou číslo jedna je kukuřice</a:t>
            </a:r>
            <a:r>
              <a:rPr lang="cs-CZ" sz="1800" dirty="0" smtClean="0"/>
              <a:t>, s mírným odstupem následují fazole, rajčata a proslulé pálivé chilli papriky. </a:t>
            </a:r>
          </a:p>
          <a:p>
            <a:pPr marL="0" indent="0"/>
            <a:r>
              <a:rPr lang="cs-CZ" sz="1800" dirty="0" smtClean="0"/>
              <a:t> Z masa vládne v mexické kuchyni jednoznačně hovězí, časté je též kuřecí maso a vepřové, to vše je zpravidla doplněno velkým množstvím zeleniny a proslulým kořením chilli. </a:t>
            </a:r>
          </a:p>
          <a:p>
            <a:pPr marL="0" indent="0"/>
            <a:r>
              <a:rPr lang="cs-CZ" sz="1800" dirty="0" smtClean="0"/>
              <a:t> Řada pálivých mexických omáček a kvalitní </a:t>
            </a:r>
            <a:r>
              <a:rPr lang="cs-CZ" sz="1800" b="1" i="1" dirty="0" smtClean="0"/>
              <a:t>tequilla </a:t>
            </a:r>
            <a:r>
              <a:rPr lang="cs-CZ" sz="1800" dirty="0" smtClean="0"/>
              <a:t>dodává pikantní tečku většině mexických receptů.</a:t>
            </a:r>
          </a:p>
          <a:p>
            <a:endParaRPr lang="cs-CZ" sz="1800" dirty="0"/>
          </a:p>
        </p:txBody>
      </p:sp>
      <p:sp>
        <p:nvSpPr>
          <p:cNvPr id="2" name="Obdélník 1"/>
          <p:cNvSpPr/>
          <p:nvPr/>
        </p:nvSpPr>
        <p:spPr>
          <a:xfrm>
            <a:off x="251520" y="197227"/>
            <a:ext cx="6048672" cy="830997"/>
          </a:xfrm>
          <a:prstGeom prst="rect">
            <a:avLst/>
          </a:prstGeom>
        </p:spPr>
        <p:txBody>
          <a:bodyPr wrap="square">
            <a:spAutoFit/>
          </a:bodyPr>
          <a:lstStyle/>
          <a:p>
            <a:r>
              <a:rPr lang="cs-CZ" sz="2400" b="1" dirty="0"/>
              <a:t>Stravovací zvyklosti jiných národů</a:t>
            </a:r>
            <a:r>
              <a:rPr lang="cs-CZ" sz="2400" dirty="0"/>
              <a:t/>
            </a:r>
            <a:br>
              <a:rPr lang="cs-CZ" sz="2400" dirty="0"/>
            </a:br>
            <a:endParaRPr lang="cs-CZ" sz="2400" dirty="0"/>
          </a:p>
        </p:txBody>
      </p:sp>
    </p:spTree>
    <p:extLst>
      <p:ext uri="{BB962C8B-B14F-4D97-AF65-F5344CB8AC3E}">
        <p14:creationId xmlns:p14="http://schemas.microsoft.com/office/powerpoint/2010/main" val="4535795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888432"/>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Číňané</a:t>
            </a:r>
            <a:r>
              <a:rPr lang="cs-CZ" sz="1800" dirty="0" smtClean="0"/>
              <a:t> - vynikající kuchyně, zhodnotí všechny dary přírody. </a:t>
            </a:r>
          </a:p>
          <a:p>
            <a:pPr marL="0" indent="0"/>
            <a:r>
              <a:rPr lang="cs-CZ" sz="1800" b="1" dirty="0" smtClean="0"/>
              <a:t> Menu začíná čajem a končí polévkou, mléko a mléčné výrobky obvykle nekonzumují</a:t>
            </a:r>
            <a:r>
              <a:rPr lang="cs-CZ" sz="1800" dirty="0" smtClean="0"/>
              <a:t>. </a:t>
            </a:r>
          </a:p>
          <a:p>
            <a:pPr marL="0" indent="0"/>
            <a:r>
              <a:rPr lang="cs-CZ" sz="1800" b="1" dirty="0" smtClean="0"/>
              <a:t> Kromě čaje pijí pivo, lihoviny a ovocné nápoje</a:t>
            </a:r>
            <a:r>
              <a:rPr lang="cs-CZ" sz="1800" dirty="0" smtClean="0"/>
              <a:t>. </a:t>
            </a:r>
          </a:p>
          <a:p>
            <a:pPr marL="0" indent="0"/>
            <a:r>
              <a:rPr lang="cs-CZ" sz="1800" dirty="0" smtClean="0"/>
              <a:t> Čínská kuchyně je velmi pestrá co do chuti i používaných receptů, představuje </a:t>
            </a:r>
            <a:r>
              <a:rPr lang="cs-CZ" sz="1800" b="1" dirty="0" smtClean="0"/>
              <a:t>rychle připravené a chutné jídlo</a:t>
            </a:r>
            <a:r>
              <a:rPr lang="cs-CZ" sz="1800" dirty="0" smtClean="0"/>
              <a:t> i náročné komplexní kuchařské umění s nevídanými výsledky a chuťovým zážitkem z mnoha po sobě následujících chodů. </a:t>
            </a:r>
          </a:p>
          <a:p>
            <a:pPr marL="0" indent="0"/>
            <a:r>
              <a:rPr lang="cs-CZ" sz="1800" dirty="0" smtClean="0"/>
              <a:t> Čínské recepty jsou velmi zdravé. Správně vyvážené menu čínské kuchyně obsahuje kombinaci chutí, to vše optimálně v kombinaci s různými druhy úprav - na stole by tak měly defilovat jídla šťavnatá, suchá, křupavá atd. </a:t>
            </a:r>
          </a:p>
          <a:p>
            <a:pPr marL="0" indent="0"/>
            <a:r>
              <a:rPr lang="cs-CZ" sz="1800" dirty="0" smtClean="0"/>
              <a:t> Čínská kuchyně nabízí také řadu surovin a ingrediencí, lahodících oku i chuti. </a:t>
            </a:r>
          </a:p>
          <a:p>
            <a:pPr marL="0" indent="0"/>
            <a:r>
              <a:rPr lang="cs-CZ" sz="1800" b="1" dirty="0" smtClean="0"/>
              <a:t> Japonci </a:t>
            </a:r>
            <a:r>
              <a:rPr lang="cs-CZ" sz="1800" dirty="0" smtClean="0"/>
              <a:t>snídají ryby, vejce, zeleninu, luštěninovou polévku a čaj, k obědu ryby nebo kuřata se zeleninou, k večeři vydatnější menu se zeleninovým salátem, zmrzlinou a ovocem. </a:t>
            </a:r>
          </a:p>
          <a:p>
            <a:pPr marL="0" indent="0"/>
            <a:r>
              <a:rPr lang="cs-CZ" sz="1800" dirty="0" smtClean="0"/>
              <a:t> Základní přílohou je rýže, oblíbené jsou nudle. Nejčastěji pijí čaj, ovocné šťávy a pivo.</a:t>
            </a:r>
          </a:p>
          <a:p>
            <a:pPr marL="0" indent="0"/>
            <a:r>
              <a:rPr lang="cs-CZ" sz="1800" dirty="0" smtClean="0"/>
              <a:t> Kultura stolování. Oproti evropským zemím se při stolování nepoužívá klasický příbor, ale hůlky, které se nikdy nezapichují do jídla, při jídle nudlí nebo pití polévky obyvatelé Japonska hlasitě srkají. </a:t>
            </a:r>
          </a:p>
          <a:p>
            <a:pPr marL="0" indent="0"/>
            <a:r>
              <a:rPr lang="cs-CZ" sz="1800" dirty="0" smtClean="0"/>
              <a:t> Japonci jedí kolektivně, hojně, ale malé porce jídla. </a:t>
            </a:r>
          </a:p>
          <a:p>
            <a:pPr marL="0" indent="0"/>
            <a:r>
              <a:rPr lang="cs-CZ" sz="1800" dirty="0" smtClean="0"/>
              <a:t> Na stole je množství pokrmů, které si překládají na malé talířky, kromě hůlek je bezpodmínečnou součástí stolování miska se sójovou omáčkou.</a:t>
            </a:r>
          </a:p>
          <a:p>
            <a:pPr marL="0" indent="0"/>
            <a:r>
              <a:rPr lang="cs-CZ" sz="1800" dirty="0" smtClean="0"/>
              <a:t> Japonská kuchyně je považovaná za </a:t>
            </a:r>
            <a:r>
              <a:rPr lang="cs-CZ" sz="1800" b="1" dirty="0" smtClean="0"/>
              <a:t>nejzdravější a nejdietnější kuchyni světa</a:t>
            </a:r>
            <a:r>
              <a:rPr lang="cs-CZ" sz="1800" dirty="0" smtClean="0"/>
              <a:t>. </a:t>
            </a:r>
          </a:p>
          <a:p>
            <a:endParaRPr lang="cs-CZ" sz="1800" dirty="0"/>
          </a:p>
        </p:txBody>
      </p:sp>
      <p:sp>
        <p:nvSpPr>
          <p:cNvPr id="2" name="Obdélník 1"/>
          <p:cNvSpPr/>
          <p:nvPr/>
        </p:nvSpPr>
        <p:spPr>
          <a:xfrm>
            <a:off x="467544" y="195486"/>
            <a:ext cx="5976664" cy="830997"/>
          </a:xfrm>
          <a:prstGeom prst="rect">
            <a:avLst/>
          </a:prstGeom>
        </p:spPr>
        <p:txBody>
          <a:bodyPr wrap="square">
            <a:spAutoFit/>
          </a:bodyPr>
          <a:lstStyle/>
          <a:p>
            <a:r>
              <a:rPr lang="cs-CZ" sz="2400" b="1" dirty="0"/>
              <a:t>Stravovací zvyklosti jiných národů</a:t>
            </a:r>
            <a:r>
              <a:rPr lang="cs-CZ" sz="2400" dirty="0"/>
              <a:t/>
            </a:r>
            <a:br>
              <a:rPr lang="cs-CZ" sz="2400" dirty="0"/>
            </a:br>
            <a:endParaRPr lang="cs-CZ" sz="2400" dirty="0"/>
          </a:p>
        </p:txBody>
      </p:sp>
    </p:spTree>
    <p:extLst>
      <p:ext uri="{BB962C8B-B14F-4D97-AF65-F5344CB8AC3E}">
        <p14:creationId xmlns:p14="http://schemas.microsoft.com/office/powerpoint/2010/main" val="19055777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88843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r>
              <a:rPr lang="cs-CZ" sz="1800" b="1" dirty="0" smtClean="0"/>
              <a:t> Indové</a:t>
            </a:r>
            <a:r>
              <a:rPr lang="cs-CZ" sz="1800" dirty="0" smtClean="0"/>
              <a:t> jsou v jídle i pití velmi střídmí, jedí většinou dvakrát denně. Jejich gastronomické zvyklosti značně ovlivňují náboženská pravidla, která kromě omezení konzumace některých druhů masa zakazují v určitých případech konzumaci veškerých živočišných produktů. </a:t>
            </a:r>
          </a:p>
          <a:p>
            <a:pPr marL="0" indent="0"/>
            <a:r>
              <a:rPr lang="cs-CZ" sz="1800" dirty="0" smtClean="0"/>
              <a:t> Indie je velmi rozmanitá země s množstvím sociálních a náboženských rozdílů, což se podepisuje i na kultuře stolování i vaření. </a:t>
            </a:r>
          </a:p>
          <a:p>
            <a:pPr marL="0" indent="0"/>
            <a:r>
              <a:rPr lang="cs-CZ" sz="1800" dirty="0" smtClean="0"/>
              <a:t> Indické jídlo se skládá z více chodů, které jsou servírovány na stůl současně na velkém podnosu. Ten je plný misek s rozličnými potravinami, kde ve středu bývá umístěna nejčastěji rýže, pšeničný chléb, případně </a:t>
            </a:r>
            <a:r>
              <a:rPr lang="cs-CZ" sz="1800" b="1" dirty="0" smtClean="0"/>
              <a:t>placky tzv. </a:t>
            </a:r>
            <a:r>
              <a:rPr lang="cs-CZ" sz="1800" b="1" dirty="0" err="1" smtClean="0"/>
              <a:t>čapáty</a:t>
            </a:r>
            <a:r>
              <a:rPr lang="cs-CZ" sz="1800" dirty="0" smtClean="0"/>
              <a:t>. </a:t>
            </a:r>
          </a:p>
          <a:p>
            <a:pPr marL="0" indent="0"/>
            <a:r>
              <a:rPr lang="cs-CZ" sz="1800" dirty="0" smtClean="0"/>
              <a:t> Tradičně v indickém stolování </a:t>
            </a:r>
            <a:r>
              <a:rPr lang="cs-CZ" sz="1800" b="1" dirty="0" smtClean="0"/>
              <a:t>jedí nejprve muži, později ženy a děti</a:t>
            </a:r>
            <a:r>
              <a:rPr lang="cs-CZ" sz="1800" dirty="0" smtClean="0"/>
              <a:t>. </a:t>
            </a:r>
          </a:p>
          <a:p>
            <a:pPr marL="0" indent="0"/>
            <a:r>
              <a:rPr lang="cs-CZ" sz="1800" dirty="0" smtClean="0"/>
              <a:t> Velký důraz je kladen na barevně zdobený stůl a výraznou úpravu pokrmů i nádob. Příbory se nepoužívají, jen zcela výjimečně, namísto nich se používají prsty pravé ruky, dlaň však zůstává čistá, neposkvrněná. </a:t>
            </a:r>
          </a:p>
          <a:p>
            <a:pPr marL="0" indent="0"/>
            <a:r>
              <a:rPr lang="cs-CZ" sz="1800" b="1" dirty="0" smtClean="0"/>
              <a:t> Arabové</a:t>
            </a:r>
            <a:r>
              <a:rPr lang="cs-CZ" sz="1800" dirty="0" smtClean="0"/>
              <a:t> odmítají vepřové maso, dávají přednost masu skopovému, telecímu, drůbeži a rybám, zelenině, rýži, zmrzlině a ovoci. Konzumují značné množství kávy a všechny ostatní nápoje silně slazené. </a:t>
            </a:r>
          </a:p>
          <a:p>
            <a:endParaRPr lang="cs-CZ" sz="1800" dirty="0"/>
          </a:p>
        </p:txBody>
      </p:sp>
      <p:sp>
        <p:nvSpPr>
          <p:cNvPr id="2" name="Obdélník 1"/>
          <p:cNvSpPr/>
          <p:nvPr/>
        </p:nvSpPr>
        <p:spPr>
          <a:xfrm>
            <a:off x="395536" y="197227"/>
            <a:ext cx="5760640" cy="830997"/>
          </a:xfrm>
          <a:prstGeom prst="rect">
            <a:avLst/>
          </a:prstGeom>
        </p:spPr>
        <p:txBody>
          <a:bodyPr wrap="square">
            <a:spAutoFit/>
          </a:bodyPr>
          <a:lstStyle/>
          <a:p>
            <a:r>
              <a:rPr lang="cs-CZ" sz="2400" b="1" dirty="0"/>
              <a:t>Stravovací zvyklosti jiných národů</a:t>
            </a:r>
            <a:r>
              <a:rPr lang="cs-CZ" sz="2400" dirty="0"/>
              <a:t/>
            </a:r>
            <a:br>
              <a:rPr lang="cs-CZ" sz="2400" dirty="0"/>
            </a:br>
            <a:endParaRPr lang="cs-CZ" sz="2400" dirty="0"/>
          </a:p>
        </p:txBody>
      </p:sp>
    </p:spTree>
    <p:extLst>
      <p:ext uri="{BB962C8B-B14F-4D97-AF65-F5344CB8AC3E}">
        <p14:creationId xmlns:p14="http://schemas.microsoft.com/office/powerpoint/2010/main" val="12897256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Globalizace a gastronomie</a:t>
            </a:r>
            <a:endParaRPr lang="cs-CZ" dirty="0"/>
          </a:p>
        </p:txBody>
      </p:sp>
      <p:sp>
        <p:nvSpPr>
          <p:cNvPr id="3" name="Obdélník 2"/>
          <p:cNvSpPr/>
          <p:nvPr/>
        </p:nvSpPr>
        <p:spPr>
          <a:xfrm>
            <a:off x="237727" y="771550"/>
            <a:ext cx="7070577" cy="3785652"/>
          </a:xfrm>
          <a:prstGeom prst="rect">
            <a:avLst/>
          </a:prstGeom>
        </p:spPr>
        <p:txBody>
          <a:bodyPr wrap="square">
            <a:spAutoFit/>
          </a:bodyPr>
          <a:lstStyle/>
          <a:p>
            <a:pPr marL="285750" indent="-285750">
              <a:buFont typeface="Arial" panose="020B0604020202020204" pitchFamily="34" charset="0"/>
              <a:buChar char="•"/>
            </a:pPr>
            <a:r>
              <a:rPr lang="cs-CZ" altLang="cs-CZ" sz="1600" dirty="0"/>
              <a:t>Rozpor mezi globální firmou a individuálním požadavkem klienta v dané době v určité </a:t>
            </a:r>
            <a:r>
              <a:rPr lang="cs-CZ" altLang="cs-CZ" sz="1600" dirty="0" smtClean="0"/>
              <a:t>provozovně, čím </a:t>
            </a:r>
            <a:r>
              <a:rPr lang="cs-CZ" altLang="cs-CZ" sz="1600" dirty="0"/>
              <a:t>je úroveň a kombinace požadovaných služeb vyšší, tím je pravděpodobnost výhodnosti nezávislého gastronomického zařízení rovněž </a:t>
            </a:r>
            <a:r>
              <a:rPr lang="cs-CZ" altLang="cs-CZ" sz="1600" dirty="0" smtClean="0"/>
              <a:t>vyšší, gastronomické </a:t>
            </a:r>
            <a:r>
              <a:rPr lang="cs-CZ" altLang="cs-CZ" sz="1600" dirty="0"/>
              <a:t>služby mají regionální charakter (gastronomie je projevem lokální svébytnosti). </a:t>
            </a:r>
            <a:endParaRPr lang="cs-CZ" altLang="cs-CZ" sz="1600" dirty="0" smtClean="0"/>
          </a:p>
          <a:p>
            <a:pPr marL="285750" indent="-285750">
              <a:buFont typeface="Arial" panose="020B0604020202020204" pitchFamily="34" charset="0"/>
              <a:buChar char="•"/>
            </a:pPr>
            <a:r>
              <a:rPr lang="cs-CZ" altLang="cs-CZ" sz="1600" dirty="0" smtClean="0"/>
              <a:t>Služba </a:t>
            </a:r>
            <a:r>
              <a:rPr lang="cs-CZ" altLang="cs-CZ" sz="1600" dirty="0"/>
              <a:t>je poskytována přímo konečnému spotřebiteli, mohou nastat problémy v komunikaci (řetězce nabádají své pracovníky, aby globálně mysleli, ale lokálně jednali), </a:t>
            </a:r>
            <a:r>
              <a:rPr lang="cs-CZ" altLang="cs-CZ" sz="1600" dirty="0" smtClean="0"/>
              <a:t>menší </a:t>
            </a:r>
            <a:r>
              <a:rPr lang="cs-CZ" altLang="cs-CZ" sz="1600" dirty="0"/>
              <a:t>gastronomické firmy stojí v rovnocenné pozici (na rozdíl od řetězců)  k místním  dodavatelům, zejména v zemědělství a potravinářství, růst gastronomických firem vytváří multiplikační efekt ve zvýšení příležitostí pro </a:t>
            </a:r>
            <a:r>
              <a:rPr lang="cs-CZ" altLang="cs-CZ" sz="1600" dirty="0" smtClean="0"/>
              <a:t>dodavatele, vždy </a:t>
            </a:r>
            <a:r>
              <a:rPr lang="cs-CZ" altLang="cs-CZ" sz="1600" dirty="0"/>
              <a:t>budou klienti, kteří návštěvu gastronomického zařízení spojují s očekáváním, požadují vysokou kvalitu a scénickou gastronomii. </a:t>
            </a:r>
            <a:endParaRPr lang="cs-CZ" altLang="cs-CZ" sz="1600" dirty="0" smtClean="0"/>
          </a:p>
          <a:p>
            <a:pPr marL="285750" indent="-285750">
              <a:buFont typeface="Arial" panose="020B0604020202020204" pitchFamily="34" charset="0"/>
              <a:buChar char="•"/>
            </a:pPr>
            <a:r>
              <a:rPr lang="cs-CZ" altLang="cs-CZ" sz="1600" dirty="0" smtClean="0"/>
              <a:t>To </a:t>
            </a:r>
            <a:r>
              <a:rPr lang="cs-CZ" altLang="cs-CZ" sz="1600" dirty="0"/>
              <a:t>vše spíše naleznou u nezávislého podnikatele, </a:t>
            </a:r>
            <a:r>
              <a:rPr lang="cs-CZ" altLang="cs-CZ" sz="1600" dirty="0" smtClean="0"/>
              <a:t>na </a:t>
            </a:r>
            <a:r>
              <a:rPr lang="cs-CZ" altLang="cs-CZ" sz="1600" dirty="0"/>
              <a:t>venkově, v menších městech a místech, s nižším počtem potencionálních zákazníků, zůstává nezávislý podnikatel (zatím) bez konkurence větších firem. </a:t>
            </a:r>
            <a:endParaRPr lang="cs-CZ" sz="1600"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4" y="266608"/>
            <a:ext cx="1294721" cy="1009883"/>
          </a:xfrm>
          <a:prstGeom prst="rect">
            <a:avLst/>
          </a:prstGeom>
        </p:spPr>
      </p:pic>
    </p:spTree>
    <p:extLst>
      <p:ext uri="{BB962C8B-B14F-4D97-AF65-F5344CB8AC3E}">
        <p14:creationId xmlns:p14="http://schemas.microsoft.com/office/powerpoint/2010/main" val="22607056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Globalizace a gastronomie</a:t>
            </a:r>
          </a:p>
        </p:txBody>
      </p:sp>
      <p:sp>
        <p:nvSpPr>
          <p:cNvPr id="3" name="Obdélník 2"/>
          <p:cNvSpPr/>
          <p:nvPr/>
        </p:nvSpPr>
        <p:spPr>
          <a:xfrm>
            <a:off x="467544" y="915566"/>
            <a:ext cx="7344816" cy="3416320"/>
          </a:xfrm>
          <a:prstGeom prst="rect">
            <a:avLst/>
          </a:prstGeom>
        </p:spPr>
        <p:txBody>
          <a:bodyPr wrap="square">
            <a:spAutoFit/>
          </a:bodyPr>
          <a:lstStyle/>
          <a:p>
            <a:pPr marL="285750" indent="-285750">
              <a:buFont typeface="Arial" panose="020B0604020202020204" pitchFamily="34" charset="0"/>
              <a:buChar char="•"/>
            </a:pPr>
            <a:r>
              <a:rPr lang="cs-CZ" altLang="cs-CZ" dirty="0"/>
              <a:t>Rozvoj gastronomické techniky a technologie</a:t>
            </a:r>
          </a:p>
          <a:p>
            <a:pPr marL="285750" indent="-285750">
              <a:buFont typeface="Arial" panose="020B0604020202020204" pitchFamily="34" charset="0"/>
              <a:buChar char="•"/>
            </a:pPr>
            <a:r>
              <a:rPr lang="cs-CZ" altLang="cs-CZ" dirty="0"/>
              <a:t>Požadavky na kvalitu gastronomických výrobků</a:t>
            </a:r>
          </a:p>
          <a:p>
            <a:pPr marL="285750" indent="-285750">
              <a:buFont typeface="Arial" panose="020B0604020202020204" pitchFamily="34" charset="0"/>
              <a:buChar char="•"/>
            </a:pPr>
            <a:r>
              <a:rPr lang="cs-CZ" altLang="cs-CZ" dirty="0"/>
              <a:t>Požadavek vyšší úrovně komplexních dovedností</a:t>
            </a:r>
          </a:p>
          <a:p>
            <a:pPr marL="285750" indent="-285750">
              <a:buFont typeface="Arial" panose="020B0604020202020204" pitchFamily="34" charset="0"/>
              <a:buChar char="•"/>
            </a:pPr>
            <a:r>
              <a:rPr lang="cs-CZ" altLang="cs-CZ" dirty="0"/>
              <a:t>Investice do vzdělání</a:t>
            </a:r>
          </a:p>
          <a:p>
            <a:pPr marL="285750" indent="-285750">
              <a:buFont typeface="Arial" panose="020B0604020202020204" pitchFamily="34" charset="0"/>
              <a:buChar char="•"/>
            </a:pPr>
            <a:r>
              <a:rPr lang="cs-CZ" altLang="cs-CZ" dirty="0"/>
              <a:t>Politické změny – kultivace ekonomického prostředí</a:t>
            </a:r>
          </a:p>
          <a:p>
            <a:pPr marL="285750" indent="-285750">
              <a:buFont typeface="Arial" panose="020B0604020202020204" pitchFamily="34" charset="0"/>
              <a:buChar char="•"/>
            </a:pPr>
            <a:r>
              <a:rPr lang="cs-CZ" altLang="cs-CZ" dirty="0"/>
              <a:t>Ekonomický růst</a:t>
            </a:r>
          </a:p>
          <a:p>
            <a:pPr marL="285750" indent="-285750">
              <a:buFont typeface="Arial" panose="020B0604020202020204" pitchFamily="34" charset="0"/>
              <a:buChar char="•"/>
            </a:pPr>
            <a:r>
              <a:rPr lang="cs-CZ" altLang="cs-CZ" dirty="0"/>
              <a:t>Rozsah volného času </a:t>
            </a:r>
          </a:p>
          <a:p>
            <a:pPr marL="285750" indent="-285750">
              <a:buFont typeface="Arial" panose="020B0604020202020204" pitchFamily="34" charset="0"/>
              <a:buChar char="•"/>
            </a:pPr>
            <a:r>
              <a:rPr lang="cs-CZ" altLang="cs-CZ" dirty="0"/>
              <a:t>Mobilita klientů </a:t>
            </a:r>
          </a:p>
          <a:p>
            <a:pPr marL="285750" indent="-285750">
              <a:buFont typeface="Arial" panose="020B0604020202020204" pitchFamily="34" charset="0"/>
              <a:buChar char="•"/>
            </a:pPr>
            <a:r>
              <a:rPr lang="cs-CZ" altLang="cs-CZ" dirty="0"/>
              <a:t>Působení médií</a:t>
            </a:r>
          </a:p>
          <a:p>
            <a:pPr marL="285750" indent="-285750">
              <a:buFont typeface="Arial" panose="020B0604020202020204" pitchFamily="34" charset="0"/>
              <a:buChar char="•"/>
            </a:pPr>
            <a:r>
              <a:rPr lang="cs-CZ" altLang="cs-CZ" dirty="0"/>
              <a:t>Růst konkurence </a:t>
            </a:r>
          </a:p>
          <a:p>
            <a:pPr marL="285750" indent="-285750">
              <a:buFont typeface="Arial" panose="020B0604020202020204" pitchFamily="34" charset="0"/>
              <a:buChar char="•"/>
            </a:pPr>
            <a:r>
              <a:rPr lang="cs-CZ" altLang="cs-CZ" dirty="0"/>
              <a:t>Vývoj populace</a:t>
            </a:r>
          </a:p>
          <a:p>
            <a:pPr marL="285750" indent="-285750">
              <a:buFont typeface="Arial" panose="020B0604020202020204" pitchFamily="34" charset="0"/>
              <a:buChar char="•"/>
            </a:pPr>
            <a:r>
              <a:rPr lang="cs-CZ" altLang="cs-CZ" dirty="0"/>
              <a:t>Rozvoj globalizovaných firem</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8304" y="120828"/>
            <a:ext cx="1699500" cy="1325611"/>
          </a:xfrm>
          <a:prstGeom prst="rect">
            <a:avLst/>
          </a:prstGeom>
        </p:spPr>
      </p:pic>
    </p:spTree>
    <p:extLst>
      <p:ext uri="{BB962C8B-B14F-4D97-AF65-F5344CB8AC3E}">
        <p14:creationId xmlns:p14="http://schemas.microsoft.com/office/powerpoint/2010/main" val="3055703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Text Box 18"/>
          <p:cNvSpPr txBox="1">
            <a:spLocks noChangeArrowheads="1"/>
          </p:cNvSpPr>
          <p:nvPr/>
        </p:nvSpPr>
        <p:spPr bwMode="auto">
          <a:xfrm>
            <a:off x="1115616" y="780683"/>
            <a:ext cx="2432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dirty="0"/>
              <a:t>  </a:t>
            </a:r>
            <a:r>
              <a:rPr lang="cs-CZ" altLang="cs-CZ" b="1" dirty="0">
                <a:solidFill>
                  <a:srgbClr val="F51A09"/>
                </a:solidFill>
              </a:rPr>
              <a:t>Projevy globalizace</a:t>
            </a:r>
          </a:p>
        </p:txBody>
      </p:sp>
      <p:sp>
        <p:nvSpPr>
          <p:cNvPr id="4" name="Text Box 17"/>
          <p:cNvSpPr txBox="1">
            <a:spLocks noChangeArrowheads="1"/>
          </p:cNvSpPr>
          <p:nvPr/>
        </p:nvSpPr>
        <p:spPr bwMode="auto">
          <a:xfrm>
            <a:off x="5004048" y="858178"/>
            <a:ext cx="285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b="1" dirty="0">
                <a:solidFill>
                  <a:srgbClr val="F51A09"/>
                </a:solidFill>
              </a:rPr>
              <a:t>Předpoklady globalizace</a:t>
            </a:r>
          </a:p>
        </p:txBody>
      </p:sp>
      <p:sp>
        <p:nvSpPr>
          <p:cNvPr id="5" name="Rectangle 13"/>
          <p:cNvSpPr txBox="1">
            <a:spLocks noChangeArrowheads="1"/>
          </p:cNvSpPr>
          <p:nvPr/>
        </p:nvSpPr>
        <p:spPr>
          <a:xfrm>
            <a:off x="971600" y="1224891"/>
            <a:ext cx="2886794" cy="3507099"/>
          </a:xfrm>
          <a:prstGeom prst="rect">
            <a:avLst/>
          </a:prstGeom>
          <a:solidFill>
            <a:schemeClr val="accent1"/>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buClr>
                <a:schemeClr val="tx1"/>
              </a:buClr>
              <a:buFont typeface="Wingdings" panose="05000000000000000000" pitchFamily="2" charset="2"/>
              <a:buChar char="q"/>
            </a:pPr>
            <a:r>
              <a:rPr lang="cs-CZ" altLang="cs-CZ" sz="1600" b="1" dirty="0" smtClean="0"/>
              <a:t>Vznik transnacionálních kooperací s rozptylem ekonomických aktivit do jednotlivých zemí či regionů.</a:t>
            </a:r>
          </a:p>
          <a:p>
            <a:pPr>
              <a:lnSpc>
                <a:spcPct val="90000"/>
              </a:lnSpc>
              <a:buClr>
                <a:schemeClr val="tx1"/>
              </a:buClr>
              <a:buFont typeface="Wingdings" panose="05000000000000000000" pitchFamily="2" charset="2"/>
              <a:buChar char="q"/>
            </a:pPr>
            <a:r>
              <a:rPr lang="cs-CZ" altLang="cs-CZ" sz="1600" b="1" dirty="0" smtClean="0"/>
              <a:t>Část majetku resp. aktivit firmy se přesune do jiné země prostřednictvím afilací (podniky, pobočky apod.).</a:t>
            </a:r>
          </a:p>
          <a:p>
            <a:pPr>
              <a:lnSpc>
                <a:spcPct val="90000"/>
              </a:lnSpc>
              <a:buClr>
                <a:schemeClr val="tx1"/>
              </a:buClr>
              <a:buFont typeface="Wingdings" panose="05000000000000000000" pitchFamily="2" charset="2"/>
              <a:buChar char="q"/>
            </a:pPr>
            <a:r>
              <a:rPr lang="cs-CZ" altLang="cs-CZ" sz="1600" b="1" dirty="0" smtClean="0"/>
              <a:t>Oslabuje se vazba s národními ekonomikami a posiluje se integrační propojování.</a:t>
            </a:r>
          </a:p>
          <a:p>
            <a:pPr>
              <a:lnSpc>
                <a:spcPct val="90000"/>
              </a:lnSpc>
            </a:pPr>
            <a:endParaRPr lang="cs-CZ" altLang="cs-CZ" sz="1600" b="1" dirty="0" smtClean="0"/>
          </a:p>
          <a:p>
            <a:pPr>
              <a:lnSpc>
                <a:spcPct val="90000"/>
              </a:lnSpc>
              <a:buFontTx/>
              <a:buNone/>
            </a:pPr>
            <a:endParaRPr lang="cs-CZ" altLang="cs-CZ" sz="1600" dirty="0" smtClean="0"/>
          </a:p>
        </p:txBody>
      </p:sp>
      <p:sp>
        <p:nvSpPr>
          <p:cNvPr id="7" name="Rectangle 14"/>
          <p:cNvSpPr txBox="1">
            <a:spLocks noChangeArrowheads="1"/>
          </p:cNvSpPr>
          <p:nvPr/>
        </p:nvSpPr>
        <p:spPr>
          <a:xfrm>
            <a:off x="4932040" y="1341438"/>
            <a:ext cx="3341770" cy="3390552"/>
          </a:xfrm>
          <a:prstGeom prst="rect">
            <a:avLst/>
          </a:prstGeom>
          <a:solidFill>
            <a:schemeClr val="accent1"/>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buClr>
                <a:schemeClr val="tx1"/>
              </a:buClr>
              <a:buFont typeface="Wingdings" panose="05000000000000000000" pitchFamily="2" charset="2"/>
              <a:buChar char="q"/>
            </a:pPr>
            <a:r>
              <a:rPr lang="cs-CZ" altLang="cs-CZ" sz="1600" b="1" dirty="0" smtClean="0"/>
              <a:t>Odstranění uzavřenosti národních ekonomik.</a:t>
            </a:r>
          </a:p>
          <a:p>
            <a:pPr>
              <a:lnSpc>
                <a:spcPct val="90000"/>
              </a:lnSpc>
              <a:buClr>
                <a:schemeClr val="tx1"/>
              </a:buClr>
              <a:buFont typeface="Wingdings" panose="05000000000000000000" pitchFamily="2" charset="2"/>
              <a:buChar char="q"/>
            </a:pPr>
            <a:r>
              <a:rPr lang="cs-CZ" altLang="cs-CZ" sz="1600" b="1" dirty="0" smtClean="0"/>
              <a:t>Vytvoření liberálního podnikatelského prostředí. </a:t>
            </a:r>
          </a:p>
          <a:p>
            <a:pPr>
              <a:lnSpc>
                <a:spcPct val="90000"/>
              </a:lnSpc>
              <a:buClr>
                <a:schemeClr val="tx1"/>
              </a:buClr>
              <a:buFont typeface="Wingdings" panose="05000000000000000000" pitchFamily="2" charset="2"/>
              <a:buChar char="q"/>
            </a:pPr>
            <a:r>
              <a:rPr lang="cs-CZ" altLang="cs-CZ" sz="1600" b="1" dirty="0" smtClean="0"/>
              <a:t>Technologické předpoklady oboru včetně nástupu komunikačních technologií.</a:t>
            </a:r>
          </a:p>
          <a:p>
            <a:pPr>
              <a:lnSpc>
                <a:spcPct val="90000"/>
              </a:lnSpc>
              <a:buClr>
                <a:schemeClr val="tx1"/>
              </a:buClr>
              <a:buFont typeface="Wingdings" panose="05000000000000000000" pitchFamily="2" charset="2"/>
              <a:buChar char="q"/>
            </a:pPr>
            <a:r>
              <a:rPr lang="cs-CZ" altLang="cs-CZ" sz="1600" b="1" dirty="0" smtClean="0"/>
              <a:t>Globální vliv USA, komercionalizace poznatků, zábavy a zvyklostí (implantace vychází z technickoekonomických charakteristik a z ideových zásad). </a:t>
            </a:r>
          </a:p>
          <a:p>
            <a:pPr>
              <a:lnSpc>
                <a:spcPct val="90000"/>
              </a:lnSpc>
              <a:buClr>
                <a:schemeClr val="tx1"/>
              </a:buClr>
              <a:buFont typeface="Wingdings" panose="05000000000000000000" pitchFamily="2" charset="2"/>
              <a:buChar char="q"/>
            </a:pPr>
            <a:endParaRPr lang="cs-CZ" altLang="cs-CZ" sz="1600" b="1" dirty="0" smtClean="0"/>
          </a:p>
        </p:txBody>
      </p:sp>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6695336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264696" cy="507703"/>
          </a:xfrm>
        </p:spPr>
        <p:txBody>
          <a:bodyPr/>
          <a:lstStyle/>
          <a:p>
            <a:r>
              <a:rPr lang="cs-CZ" altLang="cs-CZ" dirty="0"/>
              <a:t>Faktory, ovlivňující globalizační procesy</a:t>
            </a:r>
          </a:p>
        </p:txBody>
      </p:sp>
      <p:sp>
        <p:nvSpPr>
          <p:cNvPr id="3" name="Obdélník 2"/>
          <p:cNvSpPr/>
          <p:nvPr/>
        </p:nvSpPr>
        <p:spPr>
          <a:xfrm>
            <a:off x="467544" y="1275606"/>
            <a:ext cx="6606480" cy="2462213"/>
          </a:xfrm>
          <a:prstGeom prst="rect">
            <a:avLst/>
          </a:prstGeom>
        </p:spPr>
        <p:txBody>
          <a:bodyPr wrap="square">
            <a:spAutoFit/>
          </a:bodyPr>
          <a:lstStyle/>
          <a:p>
            <a:r>
              <a:rPr lang="cs-CZ" altLang="cs-CZ" sz="1400" dirty="0"/>
              <a:t>(seřazeno podle průzkumu, provedeného Mezinárodní </a:t>
            </a:r>
            <a:r>
              <a:rPr lang="cs-CZ" altLang="cs-CZ" sz="1400" dirty="0" err="1"/>
              <a:t>franchisingovou</a:t>
            </a:r>
            <a:r>
              <a:rPr lang="cs-CZ" altLang="cs-CZ" sz="1400" dirty="0"/>
              <a:t> organizací)</a:t>
            </a:r>
          </a:p>
          <a:p>
            <a:endParaRPr lang="cs-CZ" altLang="cs-CZ" sz="1400" dirty="0"/>
          </a:p>
          <a:p>
            <a:pPr>
              <a:buFont typeface="Wingdings" panose="05000000000000000000" pitchFamily="2" charset="2"/>
              <a:buChar char="q"/>
            </a:pPr>
            <a:r>
              <a:rPr lang="cs-CZ" altLang="cs-CZ" dirty="0"/>
              <a:t> Všestranně kultivované politické, právní a hospodářské prostředí</a:t>
            </a:r>
          </a:p>
          <a:p>
            <a:pPr>
              <a:buFont typeface="Wingdings" panose="05000000000000000000" pitchFamily="2" charset="2"/>
              <a:buChar char="q"/>
            </a:pPr>
            <a:r>
              <a:rPr lang="cs-CZ" altLang="cs-CZ" dirty="0"/>
              <a:t>  Rozsah střední vrstvy</a:t>
            </a:r>
          </a:p>
          <a:p>
            <a:pPr>
              <a:buFont typeface="Wingdings" panose="05000000000000000000" pitchFamily="2" charset="2"/>
              <a:buChar char="q"/>
            </a:pPr>
            <a:r>
              <a:rPr lang="cs-CZ" altLang="cs-CZ" dirty="0"/>
              <a:t>  Úroveň ekonomického růstu</a:t>
            </a:r>
          </a:p>
          <a:p>
            <a:pPr>
              <a:buFont typeface="Wingdings" panose="05000000000000000000" pitchFamily="2" charset="2"/>
              <a:buChar char="q"/>
            </a:pPr>
            <a:r>
              <a:rPr lang="cs-CZ" altLang="cs-CZ" dirty="0"/>
              <a:t>  Výše disponibilního důchodu</a:t>
            </a:r>
          </a:p>
          <a:p>
            <a:pPr>
              <a:buFont typeface="Wingdings" panose="05000000000000000000" pitchFamily="2" charset="2"/>
              <a:buChar char="q"/>
            </a:pPr>
            <a:r>
              <a:rPr lang="cs-CZ" altLang="cs-CZ" dirty="0"/>
              <a:t>  Rozsah urbanizace</a:t>
            </a:r>
          </a:p>
          <a:p>
            <a:pPr>
              <a:buFont typeface="Wingdings" panose="05000000000000000000" pitchFamily="2" charset="2"/>
              <a:buChar char="q"/>
            </a:pPr>
            <a:r>
              <a:rPr lang="cs-CZ" altLang="cs-CZ" dirty="0"/>
              <a:t>  Úroveň populačního růstu</a:t>
            </a:r>
          </a:p>
          <a:p>
            <a:endParaRPr lang="cs-CZ" alt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1599846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048672" cy="507703"/>
          </a:xfrm>
        </p:spPr>
        <p:txBody>
          <a:bodyPr/>
          <a:lstStyle/>
          <a:p>
            <a:r>
              <a:rPr lang="cs-CZ" altLang="cs-CZ" dirty="0"/>
              <a:t>Faktory, ovlivňující globalizační procesy</a:t>
            </a:r>
            <a:endParaRPr lang="cs-CZ" dirty="0"/>
          </a:p>
        </p:txBody>
      </p:sp>
      <p:sp>
        <p:nvSpPr>
          <p:cNvPr id="3" name="Obdélník 2"/>
          <p:cNvSpPr/>
          <p:nvPr/>
        </p:nvSpPr>
        <p:spPr>
          <a:xfrm>
            <a:off x="323528" y="1556088"/>
            <a:ext cx="7416824" cy="2031325"/>
          </a:xfrm>
          <a:prstGeom prst="rect">
            <a:avLst/>
          </a:prstGeom>
        </p:spPr>
        <p:txBody>
          <a:bodyPr wrap="square">
            <a:spAutoFit/>
          </a:bodyPr>
          <a:lstStyle/>
          <a:p>
            <a:pPr>
              <a:buFont typeface="Wingdings" panose="05000000000000000000" pitchFamily="2" charset="2"/>
              <a:buChar char="q"/>
            </a:pPr>
            <a:r>
              <a:rPr lang="cs-CZ" altLang="cs-CZ" dirty="0"/>
              <a:t>Úroveň vzdělanosti</a:t>
            </a:r>
          </a:p>
          <a:p>
            <a:pPr>
              <a:buFont typeface="Wingdings" panose="05000000000000000000" pitchFamily="2" charset="2"/>
              <a:buChar char="q"/>
            </a:pPr>
            <a:r>
              <a:rPr lang="cs-CZ" altLang="cs-CZ" dirty="0"/>
              <a:t>  Mobilita spotřebitelů</a:t>
            </a:r>
          </a:p>
          <a:p>
            <a:pPr>
              <a:buFont typeface="Wingdings" panose="05000000000000000000" pitchFamily="2" charset="2"/>
              <a:buChar char="q"/>
            </a:pPr>
            <a:r>
              <a:rPr lang="cs-CZ" altLang="cs-CZ" dirty="0"/>
              <a:t>  Počet žen pracujících mimo domov</a:t>
            </a:r>
          </a:p>
          <a:p>
            <a:pPr>
              <a:buFont typeface="Wingdings" panose="05000000000000000000" pitchFamily="2" charset="2"/>
              <a:buChar char="q"/>
            </a:pPr>
            <a:r>
              <a:rPr lang="cs-CZ" altLang="cs-CZ" dirty="0"/>
              <a:t>  Počet malých podniků</a:t>
            </a:r>
          </a:p>
          <a:p>
            <a:pPr>
              <a:buFont typeface="Wingdings" panose="05000000000000000000" pitchFamily="2" charset="2"/>
              <a:buChar char="q"/>
            </a:pPr>
            <a:r>
              <a:rPr lang="cs-CZ" altLang="cs-CZ" dirty="0"/>
              <a:t>  Počet majitelů aut</a:t>
            </a:r>
          </a:p>
          <a:p>
            <a:pPr>
              <a:buFont typeface="Wingdings" panose="05000000000000000000" pitchFamily="2" charset="2"/>
              <a:buChar char="q"/>
            </a:pPr>
            <a:r>
              <a:rPr lang="cs-CZ" altLang="cs-CZ" dirty="0"/>
              <a:t>  Používání angličtiny</a:t>
            </a:r>
          </a:p>
          <a:p>
            <a:pPr>
              <a:buFont typeface="Wingdings" panose="05000000000000000000" pitchFamily="2" charset="2"/>
              <a:buChar char="q"/>
            </a:pPr>
            <a:r>
              <a:rPr lang="cs-CZ" altLang="cs-CZ" dirty="0"/>
              <a:t>  Relativně krátký pracovní den</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26704204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760640" cy="507703"/>
          </a:xfrm>
        </p:spPr>
        <p:txBody>
          <a:bodyPr/>
          <a:lstStyle/>
          <a:p>
            <a:r>
              <a:rPr lang="cs-CZ" altLang="cs-CZ" dirty="0"/>
              <a:t>Globalizace v restauračním podnikání</a:t>
            </a:r>
            <a:r>
              <a:rPr lang="cs-CZ" altLang="cs-CZ" dirty="0">
                <a:solidFill>
                  <a:srgbClr val="0033CC"/>
                </a:solidFill>
              </a:rPr>
              <a:t> </a:t>
            </a:r>
            <a:br>
              <a:rPr lang="cs-CZ" altLang="cs-CZ" dirty="0">
                <a:solidFill>
                  <a:srgbClr val="0033CC"/>
                </a:solidFill>
              </a:rPr>
            </a:br>
            <a:endParaRPr lang="cs-CZ" dirty="0"/>
          </a:p>
        </p:txBody>
      </p:sp>
      <p:graphicFrame>
        <p:nvGraphicFramePr>
          <p:cNvPr id="4" name="Diagram 3"/>
          <p:cNvGraphicFramePr/>
          <p:nvPr/>
        </p:nvGraphicFramePr>
        <p:xfrm>
          <a:off x="1835696" y="703189"/>
          <a:ext cx="4824535" cy="4244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e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136820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7260" y="226939"/>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703622"/>
            <a:ext cx="2448272"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b="1" dirty="0" smtClean="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1707654"/>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257260" y="483518"/>
            <a:ext cx="3183160" cy="4248472"/>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Obsah přednášky:</a:t>
            </a:r>
          </a:p>
          <a:p>
            <a:pPr algn="l"/>
            <a:r>
              <a:rPr lang="cs-CZ" sz="1400" b="1" dirty="0" smtClean="0">
                <a:solidFill>
                  <a:schemeClr val="bg1"/>
                </a:solidFill>
                <a:latin typeface="Times New Roman" panose="02020603050405020304" pitchFamily="18" charset="0"/>
                <a:cs typeface="Times New Roman" panose="02020603050405020304" pitchFamily="18" charset="0"/>
              </a:rPr>
              <a:t>Význam gastronomie </a:t>
            </a:r>
          </a:p>
          <a:p>
            <a:pPr algn="l"/>
            <a:r>
              <a:rPr lang="cs-CZ" sz="1400" b="1" dirty="0" smtClean="0">
                <a:solidFill>
                  <a:schemeClr val="bg1"/>
                </a:solidFill>
                <a:latin typeface="Times New Roman" panose="02020603050405020304" pitchFamily="18" charset="0"/>
                <a:cs typeface="Times New Roman" panose="02020603050405020304" pitchFamily="18" charset="0"/>
              </a:rPr>
              <a:t>Globalizační trendy v gastronomii</a:t>
            </a:r>
          </a:p>
          <a:p>
            <a:pPr algn="l"/>
            <a:r>
              <a:rPr lang="cs-CZ" sz="1400" b="1" dirty="0" smtClean="0">
                <a:solidFill>
                  <a:schemeClr val="bg1"/>
                </a:solidFill>
                <a:latin typeface="Times New Roman" panose="02020603050405020304" pitchFamily="18" charset="0"/>
                <a:cs typeface="Times New Roman" panose="02020603050405020304" pitchFamily="18" charset="0"/>
              </a:rPr>
              <a:t>Stravovací zvyklosti cizích národů</a:t>
            </a:r>
          </a:p>
          <a:p>
            <a:pPr algn="l"/>
            <a:r>
              <a:rPr lang="cs-CZ" sz="1400" b="1" dirty="0" smtClean="0">
                <a:solidFill>
                  <a:schemeClr val="bg1"/>
                </a:solidFill>
                <a:latin typeface="Times New Roman" panose="02020603050405020304" pitchFamily="18" charset="0"/>
                <a:cs typeface="Times New Roman" panose="02020603050405020304" pitchFamily="18" charset="0"/>
              </a:rPr>
              <a:t>Globalizace v české gastronomii</a:t>
            </a:r>
          </a:p>
          <a:p>
            <a:pPr algn="l"/>
            <a:r>
              <a:rPr lang="cs-CZ" sz="1400" b="1" dirty="0" smtClean="0">
                <a:solidFill>
                  <a:schemeClr val="bg1"/>
                </a:solidFill>
                <a:latin typeface="Times New Roman" panose="02020603050405020304" pitchFamily="18" charset="0"/>
                <a:cs typeface="Times New Roman" panose="02020603050405020304" pitchFamily="18" charset="0"/>
              </a:rPr>
              <a:t>Gastronomické služby a jejich charakteristika</a:t>
            </a:r>
          </a:p>
          <a:p>
            <a:pPr algn="l"/>
            <a:r>
              <a:rPr lang="cs-CZ" sz="1400" b="1" dirty="0" err="1" smtClean="0">
                <a:solidFill>
                  <a:schemeClr val="bg1"/>
                </a:solidFill>
                <a:latin typeface="Times New Roman" panose="02020603050405020304" pitchFamily="18" charset="0"/>
                <a:cs typeface="Times New Roman" panose="02020603050405020304" pitchFamily="18" charset="0"/>
              </a:rPr>
              <a:t>Gastroturismus</a:t>
            </a:r>
            <a:endParaRPr lang="cs-CZ" sz="1400" b="1" dirty="0" smtClean="0">
              <a:solidFill>
                <a:schemeClr val="bg1"/>
              </a:solidFill>
              <a:latin typeface="Times New Roman" panose="02020603050405020304" pitchFamily="18" charset="0"/>
              <a:cs typeface="Times New Roman" panose="02020603050405020304" pitchFamily="18" charset="0"/>
            </a:endParaRPr>
          </a:p>
          <a:p>
            <a:pPr algn="l"/>
            <a:r>
              <a:rPr lang="cs-CZ" sz="1400" b="1" smtClean="0">
                <a:solidFill>
                  <a:schemeClr val="bg1"/>
                </a:solidFill>
                <a:latin typeface="Times New Roman" panose="02020603050405020304" pitchFamily="18" charset="0"/>
                <a:cs typeface="Times New Roman" panose="02020603050405020304" pitchFamily="18" charset="0"/>
              </a:rPr>
              <a:t>Podnikání </a:t>
            </a:r>
            <a:r>
              <a:rPr lang="cs-CZ" sz="1400" b="1" dirty="0" smtClean="0">
                <a:solidFill>
                  <a:schemeClr val="bg1"/>
                </a:solidFill>
                <a:latin typeface="Times New Roman" panose="02020603050405020304" pitchFamily="18" charset="0"/>
                <a:cs typeface="Times New Roman" panose="02020603050405020304" pitchFamily="18" charset="0"/>
              </a:rPr>
              <a:t>v pohostinství</a:t>
            </a:r>
          </a:p>
          <a:p>
            <a:r>
              <a:rPr lang="cs-CZ" sz="1400" dirty="0" smtClean="0"/>
              <a:t>Gastronomie </a:t>
            </a:r>
            <a:r>
              <a:rPr lang="cs-CZ" sz="1400" dirty="0"/>
              <a:t>– charakteristika a význam, historický vývoj a formování mezinárodních kuchyní, specifikace nejvýznamnějších představitelů světových kuchyní, společné charakteristiky a odlišnosti, vlivy, význam mezinárodní gastronomie pro </a:t>
            </a:r>
            <a:r>
              <a:rPr lang="cs-CZ" sz="1400" dirty="0" smtClean="0"/>
              <a:t>cestovní</a:t>
            </a:r>
            <a:endParaRPr lang="cs-CZ" sz="1400" b="1" dirty="0" smtClean="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pic>
        <p:nvPicPr>
          <p:cNvPr id="8" name="Picture 8" descr="j018608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4128" y="2309391"/>
            <a:ext cx="1716087" cy="182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Obráze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5702" y="248777"/>
            <a:ext cx="1699500" cy="1325611"/>
          </a:xfrm>
          <a:prstGeom prst="rect">
            <a:avLst/>
          </a:prstGeom>
        </p:spPr>
      </p:pic>
    </p:spTree>
    <p:extLst>
      <p:ext uri="{BB962C8B-B14F-4D97-AF65-F5344CB8AC3E}">
        <p14:creationId xmlns:p14="http://schemas.microsoft.com/office/powerpoint/2010/main" val="14778217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264696" cy="507703"/>
          </a:xfrm>
        </p:spPr>
        <p:txBody>
          <a:bodyPr/>
          <a:lstStyle/>
          <a:p>
            <a:r>
              <a:rPr lang="cs-CZ" dirty="0" smtClean="0"/>
              <a:t>Podnikání v gastronomii v ČR po roce 1989</a:t>
            </a:r>
            <a:endParaRPr lang="cs-CZ" dirty="0"/>
          </a:p>
        </p:txBody>
      </p:sp>
      <p:sp>
        <p:nvSpPr>
          <p:cNvPr id="4" name="Obdélník 3"/>
          <p:cNvSpPr/>
          <p:nvPr/>
        </p:nvSpPr>
        <p:spPr>
          <a:xfrm>
            <a:off x="467544" y="1203598"/>
            <a:ext cx="7344816" cy="3139321"/>
          </a:xfrm>
          <a:prstGeom prst="rect">
            <a:avLst/>
          </a:prstGeom>
        </p:spPr>
        <p:txBody>
          <a:bodyPr wrap="square">
            <a:spAutoFit/>
          </a:bodyPr>
          <a:lstStyle/>
          <a:p>
            <a:r>
              <a:rPr lang="cs-CZ" altLang="cs-CZ" dirty="0"/>
              <a:t>Restituce a privatizace - základní báze</a:t>
            </a:r>
          </a:p>
          <a:p>
            <a:pPr>
              <a:buClr>
                <a:srgbClr val="FF6600"/>
              </a:buClr>
              <a:buFont typeface="Wingdings" panose="05000000000000000000" pitchFamily="2" charset="2"/>
              <a:buChar char="q"/>
            </a:pPr>
            <a:r>
              <a:rPr lang="cs-CZ" altLang="cs-CZ" dirty="0" smtClean="0"/>
              <a:t>podnikání </a:t>
            </a:r>
            <a:r>
              <a:rPr lang="cs-CZ" altLang="cs-CZ" dirty="0"/>
              <a:t>osob, které neměly profesní předpoklady,</a:t>
            </a:r>
          </a:p>
          <a:p>
            <a:pPr>
              <a:buClr>
                <a:srgbClr val="FF6600"/>
              </a:buClr>
              <a:buFont typeface="Wingdings" panose="05000000000000000000" pitchFamily="2" charset="2"/>
              <a:buChar char="q"/>
            </a:pPr>
            <a:r>
              <a:rPr lang="cs-CZ" altLang="cs-CZ" dirty="0"/>
              <a:t> rychlý, převážně, kvantitativní růst,</a:t>
            </a:r>
          </a:p>
          <a:p>
            <a:pPr>
              <a:buClr>
                <a:srgbClr val="FF6600"/>
              </a:buClr>
              <a:buFont typeface="Wingdings" panose="05000000000000000000" pitchFamily="2" charset="2"/>
              <a:buChar char="q"/>
            </a:pPr>
            <a:r>
              <a:rPr lang="cs-CZ" altLang="cs-CZ" dirty="0"/>
              <a:t> velká migrace příchozích a odchozích podnikatelů,</a:t>
            </a:r>
          </a:p>
          <a:p>
            <a:pPr>
              <a:buClr>
                <a:srgbClr val="FF6600"/>
              </a:buClr>
              <a:buFont typeface="Wingdings" panose="05000000000000000000" pitchFamily="2" charset="2"/>
              <a:buChar char="q"/>
            </a:pPr>
            <a:r>
              <a:rPr lang="cs-CZ" altLang="cs-CZ" dirty="0"/>
              <a:t> změny na straně nabídky, změny spotřebních zvyklostí,</a:t>
            </a:r>
          </a:p>
          <a:p>
            <a:pPr>
              <a:buClr>
                <a:srgbClr val="FF6600"/>
              </a:buClr>
              <a:buFont typeface="Wingdings" panose="05000000000000000000" pitchFamily="2" charset="2"/>
              <a:buChar char="q"/>
            </a:pPr>
            <a:r>
              <a:rPr lang="cs-CZ" altLang="cs-CZ" dirty="0"/>
              <a:t> implementace nových surovin,</a:t>
            </a:r>
          </a:p>
          <a:p>
            <a:pPr>
              <a:buClr>
                <a:srgbClr val="FF6600"/>
              </a:buClr>
              <a:buFont typeface="Wingdings" panose="05000000000000000000" pitchFamily="2" charset="2"/>
              <a:buChar char="q"/>
            </a:pPr>
            <a:r>
              <a:rPr lang="cs-CZ" altLang="cs-CZ" dirty="0"/>
              <a:t> příchod velkých světových firem do veřejné i uzavřené</a:t>
            </a:r>
          </a:p>
          <a:p>
            <a:pPr>
              <a:buClr>
                <a:srgbClr val="FF6600"/>
              </a:buClr>
            </a:pPr>
            <a:r>
              <a:rPr lang="cs-CZ" altLang="cs-CZ" dirty="0"/>
              <a:t>    formy stravování,</a:t>
            </a:r>
          </a:p>
          <a:p>
            <a:pPr>
              <a:buClr>
                <a:srgbClr val="FF6600"/>
              </a:buClr>
              <a:buFont typeface="Wingdings" panose="05000000000000000000" pitchFamily="2" charset="2"/>
              <a:buChar char="q"/>
            </a:pPr>
            <a:r>
              <a:rPr lang="cs-CZ" altLang="cs-CZ" dirty="0"/>
              <a:t> od roku 1999 rozvoj firem získal převážně kvalitativní ráz,</a:t>
            </a:r>
          </a:p>
          <a:p>
            <a:pPr>
              <a:buClr>
                <a:srgbClr val="FF6600"/>
              </a:buClr>
              <a:buFont typeface="Wingdings" panose="05000000000000000000" pitchFamily="2" charset="2"/>
              <a:buChar char="q"/>
            </a:pPr>
            <a:r>
              <a:rPr lang="cs-CZ" altLang="cs-CZ" dirty="0"/>
              <a:t> aplikace nové techniky a technologie, rychlý příchod</a:t>
            </a:r>
          </a:p>
          <a:p>
            <a:pPr>
              <a:buClr>
                <a:srgbClr val="FF6600"/>
              </a:buClr>
            </a:pPr>
            <a:r>
              <a:rPr lang="cs-CZ" altLang="cs-CZ" dirty="0"/>
              <a:t>    nových konceptů,</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4449415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Obdélník 2"/>
          <p:cNvSpPr/>
          <p:nvPr/>
        </p:nvSpPr>
        <p:spPr>
          <a:xfrm>
            <a:off x="251520" y="123478"/>
            <a:ext cx="7560840" cy="4524315"/>
          </a:xfrm>
          <a:prstGeom prst="rect">
            <a:avLst/>
          </a:prstGeom>
        </p:spPr>
        <p:txBody>
          <a:bodyPr wrap="square">
            <a:spAutoFit/>
          </a:bodyPr>
          <a:lstStyle/>
          <a:p>
            <a:r>
              <a:rPr lang="cs-CZ" altLang="cs-CZ" sz="1600" dirty="0"/>
              <a:t>G</a:t>
            </a:r>
            <a:r>
              <a:rPr lang="cs-CZ" altLang="cs-CZ" sz="1600" dirty="0" smtClean="0"/>
              <a:t>astronomické </a:t>
            </a:r>
            <a:r>
              <a:rPr lang="cs-CZ" altLang="cs-CZ" sz="1600" dirty="0"/>
              <a:t>firmy patří co do velikosti do oblasti středního </a:t>
            </a:r>
          </a:p>
          <a:p>
            <a:r>
              <a:rPr lang="cs-CZ" altLang="cs-CZ" sz="1600" dirty="0"/>
              <a:t>    a zejména malého podnikání,</a:t>
            </a:r>
          </a:p>
          <a:p>
            <a:pPr>
              <a:buFont typeface="Wingdings" panose="05000000000000000000" pitchFamily="2" charset="2"/>
              <a:buChar char="q"/>
            </a:pPr>
            <a:r>
              <a:rPr lang="cs-CZ" altLang="cs-CZ" sz="1600" dirty="0"/>
              <a:t> průměrná velikost firmy měřeno počtem pracovníků je 4, 1</a:t>
            </a:r>
          </a:p>
          <a:p>
            <a:pPr>
              <a:buFont typeface="Wingdings" panose="05000000000000000000" pitchFamily="2" charset="2"/>
              <a:buChar char="q"/>
            </a:pPr>
            <a:r>
              <a:rPr lang="cs-CZ" altLang="cs-CZ" sz="1600" dirty="0"/>
              <a:t> jedno gastronomické zařízení připadá na cca 250 obyvatel</a:t>
            </a:r>
          </a:p>
          <a:p>
            <a:pPr>
              <a:buFont typeface="Wingdings" panose="05000000000000000000" pitchFamily="2" charset="2"/>
              <a:buChar char="q"/>
            </a:pPr>
            <a:r>
              <a:rPr lang="cs-CZ" altLang="cs-CZ" sz="1600" dirty="0"/>
              <a:t> 26 % občanů ČR má v oblibě trávení volného času v restauracích</a:t>
            </a:r>
          </a:p>
          <a:p>
            <a:r>
              <a:rPr lang="cs-CZ" altLang="cs-CZ" sz="1600" dirty="0"/>
              <a:t>    a   hospodách (celosvětově 38 %)</a:t>
            </a:r>
          </a:p>
          <a:p>
            <a:pPr>
              <a:buFont typeface="Wingdings" panose="05000000000000000000" pitchFamily="2" charset="2"/>
              <a:buChar char="q"/>
            </a:pPr>
            <a:r>
              <a:rPr lang="cs-CZ" altLang="cs-CZ" sz="1600" dirty="0"/>
              <a:t> trend návštěv hospod a restaurací táhnou v ČR mladí </a:t>
            </a:r>
            <a:r>
              <a:rPr lang="cs-CZ" altLang="cs-CZ" sz="1600" dirty="0" smtClean="0"/>
              <a:t>lidé</a:t>
            </a:r>
          </a:p>
          <a:p>
            <a:r>
              <a:rPr lang="cs-CZ" altLang="cs-CZ" sz="1600" dirty="0"/>
              <a:t>Gastronomické firmy uplatňují na českém trhu</a:t>
            </a:r>
          </a:p>
          <a:p>
            <a:pPr>
              <a:buFont typeface="Wingdings" panose="05000000000000000000" pitchFamily="2" charset="2"/>
              <a:buChar char="q"/>
            </a:pPr>
            <a:r>
              <a:rPr lang="cs-CZ" altLang="cs-CZ" sz="1600" dirty="0"/>
              <a:t> marketingovou strategii širokého pronikání na trh </a:t>
            </a:r>
          </a:p>
          <a:p>
            <a:r>
              <a:rPr lang="cs-CZ" altLang="cs-CZ" sz="1600" dirty="0"/>
              <a:t>     (nízké náklady, výhodné ceny – </a:t>
            </a:r>
            <a:r>
              <a:rPr lang="cs-CZ" altLang="cs-CZ" sz="1600" dirty="0" err="1"/>
              <a:t>Mc</a:t>
            </a:r>
            <a:r>
              <a:rPr lang="cs-CZ" altLang="cs-CZ" sz="1600" dirty="0"/>
              <a:t> </a:t>
            </a:r>
            <a:r>
              <a:rPr lang="cs-CZ" altLang="cs-CZ" sz="1600" dirty="0" err="1"/>
              <a:t>Donald´s</a:t>
            </a:r>
            <a:r>
              <a:rPr lang="cs-CZ" altLang="cs-CZ" sz="1600" dirty="0"/>
              <a:t>, KFC),</a:t>
            </a:r>
          </a:p>
          <a:p>
            <a:pPr>
              <a:buFont typeface="Wingdings" panose="05000000000000000000" pitchFamily="2" charset="2"/>
              <a:buChar char="q"/>
            </a:pPr>
            <a:r>
              <a:rPr lang="cs-CZ" altLang="cs-CZ" sz="1600" dirty="0"/>
              <a:t> marketingovou strategii vedoucího produktu (značkové   </a:t>
            </a:r>
          </a:p>
          <a:p>
            <a:r>
              <a:rPr lang="cs-CZ" altLang="cs-CZ" sz="1600" dirty="0"/>
              <a:t>    hospody Staropramen, Plzeňský Prazdroj),</a:t>
            </a:r>
          </a:p>
          <a:p>
            <a:pPr>
              <a:buFont typeface="Wingdings" panose="05000000000000000000" pitchFamily="2" charset="2"/>
              <a:buChar char="q"/>
            </a:pPr>
            <a:r>
              <a:rPr lang="cs-CZ" altLang="cs-CZ" sz="1600" dirty="0"/>
              <a:t> koncepci globálního marketingu  -  shodný  marketingový       </a:t>
            </a:r>
          </a:p>
          <a:p>
            <a:r>
              <a:rPr lang="cs-CZ" altLang="cs-CZ" sz="1600" dirty="0"/>
              <a:t>     postup v nabídce jednotných produktů a služeb (homogenizace           </a:t>
            </a:r>
          </a:p>
          <a:p>
            <a:r>
              <a:rPr lang="cs-CZ" altLang="cs-CZ" sz="1600" dirty="0"/>
              <a:t>     potřeb, univerzální zákazník, velká množství potencionálních </a:t>
            </a:r>
          </a:p>
          <a:p>
            <a:r>
              <a:rPr lang="cs-CZ" altLang="cs-CZ" sz="1600" dirty="0"/>
              <a:t>     zákazníků, jednotná reklama),</a:t>
            </a:r>
          </a:p>
          <a:p>
            <a:pPr>
              <a:buFont typeface="Wingdings" panose="05000000000000000000" pitchFamily="2" charset="2"/>
              <a:buChar char="q"/>
            </a:pPr>
            <a:r>
              <a:rPr lang="cs-CZ" altLang="cs-CZ" sz="1600" dirty="0"/>
              <a:t>  koncepci </a:t>
            </a:r>
            <a:r>
              <a:rPr lang="cs-CZ" altLang="cs-CZ" sz="1600" dirty="0" err="1"/>
              <a:t>interkulturálního</a:t>
            </a:r>
            <a:r>
              <a:rPr lang="cs-CZ" altLang="cs-CZ" sz="1600" dirty="0"/>
              <a:t> marketingu – produkty a služby se</a:t>
            </a:r>
          </a:p>
          <a:p>
            <a:r>
              <a:rPr lang="cs-CZ" altLang="cs-CZ" sz="1600" dirty="0"/>
              <a:t>     aplikují na český trh</a:t>
            </a:r>
            <a:r>
              <a:rPr lang="cs-CZ" altLang="cs-CZ" sz="1600" dirty="0" smtClean="0"/>
              <a:t>.</a:t>
            </a:r>
            <a:endParaRPr lang="cs-CZ" altLang="cs-CZ" sz="1600"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590698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Formy podnikání</a:t>
            </a:r>
            <a:endParaRPr lang="cs-CZ" dirty="0"/>
          </a:p>
        </p:txBody>
      </p:sp>
      <p:sp>
        <p:nvSpPr>
          <p:cNvPr id="3" name="Obdélník 2"/>
          <p:cNvSpPr/>
          <p:nvPr/>
        </p:nvSpPr>
        <p:spPr>
          <a:xfrm>
            <a:off x="251520" y="1059582"/>
            <a:ext cx="7665167" cy="3139321"/>
          </a:xfrm>
          <a:prstGeom prst="rect">
            <a:avLst/>
          </a:prstGeom>
        </p:spPr>
        <p:txBody>
          <a:bodyPr wrap="square">
            <a:spAutoFit/>
          </a:bodyPr>
          <a:lstStyle/>
          <a:p>
            <a:pPr>
              <a:buFont typeface="Wingdings" panose="05000000000000000000" pitchFamily="2" charset="2"/>
              <a:buChar char="q"/>
            </a:pPr>
            <a:r>
              <a:rPr lang="cs-CZ" altLang="cs-CZ" dirty="0" smtClean="0"/>
              <a:t> </a:t>
            </a:r>
            <a:r>
              <a:rPr lang="cs-CZ" altLang="cs-CZ" dirty="0"/>
              <a:t>nezávislé podniky, </a:t>
            </a:r>
          </a:p>
          <a:p>
            <a:pPr>
              <a:buFont typeface="Wingdings" panose="05000000000000000000" pitchFamily="2" charset="2"/>
              <a:buChar char="q"/>
            </a:pPr>
            <a:r>
              <a:rPr lang="cs-CZ" altLang="cs-CZ" dirty="0"/>
              <a:t> integrované řetězce – zařízení je zcela nebo zčásti v jeho    </a:t>
            </a:r>
          </a:p>
          <a:p>
            <a:r>
              <a:rPr lang="cs-CZ" altLang="cs-CZ" dirty="0"/>
              <a:t>     vlastnictví,</a:t>
            </a:r>
          </a:p>
          <a:p>
            <a:pPr>
              <a:buFont typeface="Wingdings" panose="05000000000000000000" pitchFamily="2" charset="2"/>
              <a:buChar char="q"/>
            </a:pPr>
            <a:r>
              <a:rPr lang="cs-CZ" altLang="cs-CZ" dirty="0"/>
              <a:t> </a:t>
            </a:r>
            <a:r>
              <a:rPr lang="cs-CZ" altLang="cs-CZ" b="1" dirty="0" smtClean="0"/>
              <a:t>franšízový </a:t>
            </a:r>
            <a:r>
              <a:rPr lang="cs-CZ" altLang="cs-CZ" b="1" dirty="0"/>
              <a:t>systém</a:t>
            </a:r>
            <a:r>
              <a:rPr lang="cs-CZ" altLang="cs-CZ" dirty="0"/>
              <a:t> – je uplatňován u velkých mezinárodních</a:t>
            </a:r>
          </a:p>
          <a:p>
            <a:r>
              <a:rPr lang="cs-CZ" altLang="cs-CZ" dirty="0"/>
              <a:t>     řetězců rychlého stravování (prodej práva používat obchodní  jméno,</a:t>
            </a:r>
          </a:p>
          <a:p>
            <a:r>
              <a:rPr lang="cs-CZ" altLang="cs-CZ" dirty="0"/>
              <a:t>    design či značku, speciální techniky, </a:t>
            </a:r>
            <a:r>
              <a:rPr lang="cs-CZ" altLang="cs-CZ" dirty="0" err="1"/>
              <a:t>know</a:t>
            </a:r>
            <a:r>
              <a:rPr lang="cs-CZ" altLang="cs-CZ" dirty="0"/>
              <a:t> – </a:t>
            </a:r>
            <a:r>
              <a:rPr lang="cs-CZ" altLang="cs-CZ" dirty="0" err="1"/>
              <a:t>how</a:t>
            </a:r>
            <a:r>
              <a:rPr lang="cs-CZ" altLang="cs-CZ" dirty="0"/>
              <a:t> a dobrou pověst). </a:t>
            </a:r>
          </a:p>
          <a:p>
            <a:pPr>
              <a:buFont typeface="Wingdings" panose="05000000000000000000" pitchFamily="2" charset="2"/>
              <a:buChar char="q"/>
            </a:pPr>
            <a:r>
              <a:rPr lang="cs-CZ" altLang="cs-CZ" dirty="0"/>
              <a:t> smlouvy o řízení,</a:t>
            </a:r>
          </a:p>
          <a:p>
            <a:pPr>
              <a:buFont typeface="Wingdings" panose="05000000000000000000" pitchFamily="2" charset="2"/>
              <a:buChar char="q"/>
            </a:pPr>
            <a:r>
              <a:rPr lang="cs-CZ" altLang="cs-CZ" dirty="0"/>
              <a:t> dobrovolné řetězce,</a:t>
            </a:r>
          </a:p>
          <a:p>
            <a:pPr>
              <a:buFont typeface="Wingdings" panose="05000000000000000000" pitchFamily="2" charset="2"/>
              <a:buChar char="q"/>
            </a:pPr>
            <a:r>
              <a:rPr lang="cs-CZ" altLang="cs-CZ" dirty="0"/>
              <a:t> pronájmy</a:t>
            </a:r>
            <a:r>
              <a:rPr lang="cs-CZ" altLang="cs-CZ" dirty="0" smtClean="0"/>
              <a:t>.</a:t>
            </a:r>
          </a:p>
          <a:p>
            <a:pPr>
              <a:buFont typeface="Wingdings" panose="05000000000000000000" pitchFamily="2" charset="2"/>
              <a:buChar char="q"/>
            </a:pPr>
            <a:endParaRPr lang="cs-CZ" altLang="cs-CZ" dirty="0" smtClean="0"/>
          </a:p>
          <a:p>
            <a:pPr>
              <a:buFont typeface="Wingdings" panose="05000000000000000000" pitchFamily="2" charset="2"/>
              <a:buChar char="q"/>
            </a:pPr>
            <a:endParaRPr lang="cs-CZ" alt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4848251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832648" cy="507703"/>
          </a:xfrm>
        </p:spPr>
        <p:txBody>
          <a:bodyPr/>
          <a:lstStyle/>
          <a:p>
            <a:r>
              <a:rPr lang="cs-CZ" altLang="cs-CZ" dirty="0"/>
              <a:t>Koncentrační a globalizační tendence </a:t>
            </a:r>
            <a:endParaRPr lang="cs-CZ" dirty="0"/>
          </a:p>
        </p:txBody>
      </p:sp>
      <p:sp>
        <p:nvSpPr>
          <p:cNvPr id="3" name="Obdélník 2"/>
          <p:cNvSpPr/>
          <p:nvPr/>
        </p:nvSpPr>
        <p:spPr>
          <a:xfrm>
            <a:off x="251520" y="1417588"/>
            <a:ext cx="7632848" cy="2031325"/>
          </a:xfrm>
          <a:prstGeom prst="rect">
            <a:avLst/>
          </a:prstGeom>
        </p:spPr>
        <p:txBody>
          <a:bodyPr wrap="square">
            <a:spAutoFit/>
          </a:bodyPr>
          <a:lstStyle/>
          <a:p>
            <a:pPr marL="285750" indent="-285750">
              <a:buFont typeface="Arial" panose="020B0604020202020204" pitchFamily="34" charset="0"/>
              <a:buChar char="•"/>
            </a:pPr>
            <a:r>
              <a:rPr lang="cs-CZ" altLang="cs-CZ" dirty="0"/>
              <a:t>Koncentrační a globalizační tendence se budou v gastronomii dále prosazovat, </a:t>
            </a:r>
            <a:endParaRPr lang="cs-CZ" altLang="cs-CZ" dirty="0" smtClean="0"/>
          </a:p>
          <a:p>
            <a:pPr marL="285750" indent="-285750">
              <a:buFont typeface="Arial" panose="020B0604020202020204" pitchFamily="34" charset="0"/>
              <a:buChar char="•"/>
            </a:pPr>
            <a:r>
              <a:rPr lang="cs-CZ" altLang="cs-CZ" dirty="0" smtClean="0"/>
              <a:t>v </a:t>
            </a:r>
            <a:r>
              <a:rPr lang="cs-CZ" altLang="cs-CZ" dirty="0"/>
              <a:t>uvedeném smyslu bude působit také sociálně politický tlak včetně legislativy (hygiena, ekologie), </a:t>
            </a:r>
            <a:endParaRPr lang="cs-CZ" altLang="cs-CZ" dirty="0" smtClean="0"/>
          </a:p>
          <a:p>
            <a:pPr marL="285750" indent="-285750">
              <a:buFont typeface="Arial" panose="020B0604020202020204" pitchFamily="34" charset="0"/>
              <a:buChar char="•"/>
            </a:pPr>
            <a:r>
              <a:rPr lang="cs-CZ" altLang="cs-CZ" dirty="0" smtClean="0"/>
              <a:t>gastronomické </a:t>
            </a:r>
            <a:r>
              <a:rPr lang="cs-CZ" altLang="cs-CZ" dirty="0"/>
              <a:t>služby zůstanou i nadále oborem, ve kterém se, vzhledem k regionální určenosti, úspěšně prosadí regionální (resp. místní – rozsahem malé) gastronomické firmy.  </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32698744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848872" cy="507703"/>
          </a:xfrm>
        </p:spPr>
        <p:txBody>
          <a:bodyPr/>
          <a:lstStyle/>
          <a:p>
            <a:r>
              <a:rPr lang="cs-CZ" altLang="cs-CZ" b="1" dirty="0"/>
              <a:t>Výhody </a:t>
            </a:r>
            <a:r>
              <a:rPr lang="cs-CZ" altLang="cs-CZ" b="1" dirty="0" smtClean="0"/>
              <a:t>a nevýhody koncentračních</a:t>
            </a:r>
            <a:r>
              <a:rPr lang="cs-CZ" altLang="cs-CZ" b="1" dirty="0"/>
              <a:t/>
            </a:r>
            <a:br>
              <a:rPr lang="cs-CZ" altLang="cs-CZ" b="1" dirty="0"/>
            </a:br>
            <a:r>
              <a:rPr lang="cs-CZ" altLang="cs-CZ" b="1" dirty="0"/>
              <a:t>a globalizačních procesů</a:t>
            </a:r>
            <a:endParaRPr lang="cs-CZ" dirty="0"/>
          </a:p>
        </p:txBody>
      </p:sp>
      <p:sp>
        <p:nvSpPr>
          <p:cNvPr id="3" name="Rectangle 8"/>
          <p:cNvSpPr txBox="1">
            <a:spLocks noChangeArrowheads="1"/>
          </p:cNvSpPr>
          <p:nvPr/>
        </p:nvSpPr>
        <p:spPr>
          <a:xfrm>
            <a:off x="251520" y="1059582"/>
            <a:ext cx="3914775" cy="3724275"/>
          </a:xfrm>
          <a:prstGeom prst="rect">
            <a:avLst/>
          </a:prstGeom>
          <a:solidFill>
            <a:srgbClr val="EBE613"/>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endParaRPr lang="cs-CZ" altLang="cs-CZ" sz="1600" b="1" dirty="0" smtClean="0"/>
          </a:p>
          <a:p>
            <a:pPr>
              <a:buFontTx/>
              <a:buNone/>
            </a:pPr>
            <a:endParaRPr lang="cs-CZ" altLang="cs-CZ" sz="1600" b="1" dirty="0" smtClean="0"/>
          </a:p>
          <a:p>
            <a:pPr>
              <a:buFont typeface="Wingdings" panose="05000000000000000000" pitchFamily="2" charset="2"/>
              <a:buChar char="q"/>
            </a:pPr>
            <a:r>
              <a:rPr lang="cs-CZ" altLang="cs-CZ" sz="1600" dirty="0" smtClean="0"/>
              <a:t>zajištění finančních zdrojů,</a:t>
            </a:r>
          </a:p>
          <a:p>
            <a:pPr>
              <a:buFont typeface="Wingdings" panose="05000000000000000000" pitchFamily="2" charset="2"/>
              <a:buChar char="q"/>
            </a:pPr>
            <a:r>
              <a:rPr lang="cs-CZ" altLang="cs-CZ" sz="1600" dirty="0" smtClean="0"/>
              <a:t>marketingové výhody,</a:t>
            </a:r>
          </a:p>
          <a:p>
            <a:pPr>
              <a:buFont typeface="Wingdings" panose="05000000000000000000" pitchFamily="2" charset="2"/>
              <a:buChar char="q"/>
            </a:pPr>
            <a:r>
              <a:rPr lang="cs-CZ" altLang="cs-CZ" sz="1600" dirty="0" smtClean="0"/>
              <a:t>oblast nákupu (proti silnému prodejci stojí integrovaná firma),</a:t>
            </a:r>
          </a:p>
          <a:p>
            <a:pPr>
              <a:buFont typeface="Wingdings" panose="05000000000000000000" pitchFamily="2" charset="2"/>
              <a:buChar char="q"/>
            </a:pPr>
            <a:r>
              <a:rPr lang="cs-CZ" altLang="cs-CZ" sz="1600" dirty="0" smtClean="0"/>
              <a:t>technické výhody (centrální výrobny),</a:t>
            </a:r>
          </a:p>
          <a:p>
            <a:pPr>
              <a:buFont typeface="Wingdings" panose="05000000000000000000" pitchFamily="2" charset="2"/>
              <a:buChar char="q"/>
            </a:pPr>
            <a:r>
              <a:rPr lang="cs-CZ" altLang="cs-CZ" sz="1600" dirty="0" smtClean="0"/>
              <a:t>diferenciace geografického rozložení </a:t>
            </a:r>
          </a:p>
          <a:p>
            <a:pPr>
              <a:buFont typeface="Wingdings" panose="05000000000000000000" pitchFamily="2" charset="2"/>
              <a:buChar char="q"/>
            </a:pPr>
            <a:r>
              <a:rPr lang="cs-CZ" altLang="cs-CZ" sz="1600" dirty="0" smtClean="0"/>
              <a:t>snižování míry rizika.</a:t>
            </a:r>
          </a:p>
        </p:txBody>
      </p:sp>
      <p:sp>
        <p:nvSpPr>
          <p:cNvPr id="4" name="Rectangle 9"/>
          <p:cNvSpPr txBox="1">
            <a:spLocks noChangeArrowheads="1"/>
          </p:cNvSpPr>
          <p:nvPr/>
        </p:nvSpPr>
        <p:spPr>
          <a:xfrm>
            <a:off x="4283968" y="1059582"/>
            <a:ext cx="3718073" cy="3724275"/>
          </a:xfrm>
          <a:prstGeom prst="rect">
            <a:avLst/>
          </a:prstGeom>
          <a:solidFill>
            <a:srgbClr val="EBE613"/>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endParaRPr lang="cs-CZ" altLang="cs-CZ" sz="1600" b="1" dirty="0" smtClean="0"/>
          </a:p>
          <a:p>
            <a:pPr>
              <a:buFont typeface="Wingdings" panose="05000000000000000000" pitchFamily="2" charset="2"/>
              <a:buChar char="q"/>
            </a:pPr>
            <a:r>
              <a:rPr lang="cs-CZ" altLang="cs-CZ" sz="1600" dirty="0" smtClean="0"/>
              <a:t>rozpor mezi globální firmou a individuálním  požadavkem hosta,</a:t>
            </a:r>
          </a:p>
          <a:p>
            <a:pPr>
              <a:buFont typeface="Wingdings" panose="05000000000000000000" pitchFamily="2" charset="2"/>
              <a:buChar char="q"/>
            </a:pPr>
            <a:r>
              <a:rPr lang="cs-CZ" altLang="cs-CZ" sz="1600" dirty="0" smtClean="0"/>
              <a:t>s růstem úrovně a kombinace požadovaných služeb klesá výhoda řetězců,</a:t>
            </a:r>
          </a:p>
          <a:p>
            <a:pPr>
              <a:buFont typeface="Wingdings" panose="05000000000000000000" pitchFamily="2" charset="2"/>
              <a:buChar char="q"/>
            </a:pPr>
            <a:r>
              <a:rPr lang="cs-CZ" altLang="cs-CZ" sz="1600" dirty="0" smtClean="0"/>
              <a:t>eliminace lokální svébytnosti,</a:t>
            </a:r>
          </a:p>
          <a:p>
            <a:pPr>
              <a:spcBef>
                <a:spcPct val="0"/>
              </a:spcBef>
              <a:buFont typeface="Wingdings" panose="05000000000000000000" pitchFamily="2" charset="2"/>
              <a:buChar char="q"/>
            </a:pPr>
            <a:r>
              <a:rPr lang="cs-CZ" altLang="cs-CZ" sz="1600" dirty="0" smtClean="0"/>
              <a:t>uplatňování </a:t>
            </a:r>
            <a:r>
              <a:rPr lang="cs-CZ" altLang="cs-CZ" sz="1600" dirty="0" err="1" smtClean="0"/>
              <a:t>pseudoinovací</a:t>
            </a:r>
            <a:endParaRPr lang="cs-CZ" altLang="cs-CZ" sz="1600" dirty="0" smtClean="0"/>
          </a:p>
          <a:p>
            <a:pPr>
              <a:spcBef>
                <a:spcPct val="0"/>
              </a:spcBef>
              <a:buFont typeface="Wingdings" panose="05000000000000000000" pitchFamily="2" charset="2"/>
              <a:buNone/>
            </a:pPr>
            <a:r>
              <a:rPr lang="cs-CZ" altLang="cs-CZ" sz="1600" dirty="0" smtClean="0"/>
              <a:t>      (implantace globálních trendů, spojených se značkou a jejich </a:t>
            </a:r>
          </a:p>
          <a:p>
            <a:pPr>
              <a:spcBef>
                <a:spcPct val="0"/>
              </a:spcBef>
              <a:buFont typeface="Wingdings" panose="05000000000000000000" pitchFamily="2" charset="2"/>
              <a:buNone/>
            </a:pPr>
            <a:r>
              <a:rPr lang="cs-CZ" altLang="cs-CZ" sz="1600" dirty="0" smtClean="0"/>
              <a:t>      následná realizace).</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18512" y="115380"/>
            <a:ext cx="1200134" cy="936105"/>
          </a:xfrm>
          <a:prstGeom prst="rect">
            <a:avLst/>
          </a:prstGeom>
        </p:spPr>
      </p:pic>
    </p:spTree>
    <p:extLst>
      <p:ext uri="{BB962C8B-B14F-4D97-AF65-F5344CB8AC3E}">
        <p14:creationId xmlns:p14="http://schemas.microsoft.com/office/powerpoint/2010/main" val="38904973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048672" cy="507703"/>
          </a:xfrm>
        </p:spPr>
        <p:txBody>
          <a:bodyPr/>
          <a:lstStyle/>
          <a:p>
            <a:r>
              <a:rPr lang="cs-CZ" altLang="cs-CZ" dirty="0"/>
              <a:t>Gastronomické podnikatelské koncepty</a:t>
            </a:r>
          </a:p>
        </p:txBody>
      </p:sp>
      <p:sp>
        <p:nvSpPr>
          <p:cNvPr id="3" name="Obdélník 2"/>
          <p:cNvSpPr/>
          <p:nvPr/>
        </p:nvSpPr>
        <p:spPr>
          <a:xfrm>
            <a:off x="395536" y="672844"/>
            <a:ext cx="7344816" cy="646331"/>
          </a:xfrm>
          <a:prstGeom prst="rect">
            <a:avLst/>
          </a:prstGeom>
        </p:spPr>
        <p:txBody>
          <a:bodyPr wrap="square">
            <a:spAutoFit/>
          </a:bodyPr>
          <a:lstStyle/>
          <a:p>
            <a:pPr marL="285750" indent="-285750">
              <a:buFont typeface="Arial" panose="020B0604020202020204" pitchFamily="34" charset="0"/>
              <a:buChar char="•"/>
            </a:pPr>
            <a:r>
              <a:rPr lang="cs-CZ" altLang="cs-CZ" dirty="0"/>
              <a:t>vymezují základní parametry a standardy gastronomického </a:t>
            </a:r>
            <a:r>
              <a:rPr lang="cs-CZ" altLang="cs-CZ" dirty="0" smtClean="0"/>
              <a:t>zařízení</a:t>
            </a:r>
          </a:p>
          <a:p>
            <a:pPr marL="285750" indent="-285750">
              <a:buFont typeface="Arial" panose="020B0604020202020204" pitchFamily="34" charset="0"/>
              <a:buChar char="•"/>
            </a:pPr>
            <a:endParaRPr lang="cs-CZ" altLang="cs-CZ" dirty="0"/>
          </a:p>
        </p:txBody>
      </p:sp>
      <p:sp>
        <p:nvSpPr>
          <p:cNvPr id="5" name="Text Box 14"/>
          <p:cNvSpPr txBox="1">
            <a:spLocks noChangeArrowheads="1"/>
          </p:cNvSpPr>
          <p:nvPr/>
        </p:nvSpPr>
        <p:spPr bwMode="auto">
          <a:xfrm>
            <a:off x="571029" y="1022169"/>
            <a:ext cx="1800225" cy="669925"/>
          </a:xfrm>
          <a:prstGeom prst="rect">
            <a:avLst/>
          </a:prstGeom>
          <a:solidFill>
            <a:srgbClr val="B7FCA2"/>
          </a:solidFill>
          <a:ln w="28575" algn="ctr">
            <a:solidFill>
              <a:srgbClr val="FF0000"/>
            </a:solidFill>
            <a:miter lim="800000"/>
            <a:headEnd/>
            <a:tailEnd/>
          </a:ln>
        </p:spPr>
        <p:txBody>
          <a:bodyPr tIns="154800" bIns="154800" anchor="ct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lnSpc>
                <a:spcPct val="120000"/>
              </a:lnSpc>
              <a:spcBef>
                <a:spcPct val="30000"/>
              </a:spcBef>
              <a:spcAft>
                <a:spcPct val="50000"/>
              </a:spcAft>
            </a:pPr>
            <a:r>
              <a:rPr lang="cs-CZ" altLang="cs-CZ" sz="1800" dirty="0"/>
              <a:t> Hygiena </a:t>
            </a:r>
          </a:p>
        </p:txBody>
      </p:sp>
      <p:sp>
        <p:nvSpPr>
          <p:cNvPr id="12" name="Text Box 8"/>
          <p:cNvSpPr txBox="1">
            <a:spLocks noChangeArrowheads="1"/>
          </p:cNvSpPr>
          <p:nvPr/>
        </p:nvSpPr>
        <p:spPr bwMode="auto">
          <a:xfrm>
            <a:off x="2423080" y="1692094"/>
            <a:ext cx="1943100" cy="2536825"/>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cs-CZ" altLang="cs-CZ" sz="1600" dirty="0">
                <a:solidFill>
                  <a:schemeClr val="accent2"/>
                </a:solidFill>
              </a:rPr>
              <a:t>Organizační </a:t>
            </a:r>
          </a:p>
          <a:p>
            <a:pPr eaLnBrk="1" hangingPunct="1"/>
            <a:r>
              <a:rPr lang="cs-CZ" altLang="cs-CZ" sz="1600" dirty="0">
                <a:solidFill>
                  <a:schemeClr val="accent2"/>
                </a:solidFill>
              </a:rPr>
              <a:t>a věcná</a:t>
            </a:r>
          </a:p>
          <a:p>
            <a:pPr eaLnBrk="1" hangingPunct="1"/>
            <a:r>
              <a:rPr lang="cs-CZ" altLang="cs-CZ" sz="1600" dirty="0">
                <a:solidFill>
                  <a:schemeClr val="accent2"/>
                </a:solidFill>
              </a:rPr>
              <a:t>koncentrace,              </a:t>
            </a:r>
          </a:p>
          <a:p>
            <a:pPr eaLnBrk="1" hangingPunct="1"/>
            <a:r>
              <a:rPr lang="cs-CZ" altLang="cs-CZ" sz="1600" dirty="0">
                <a:solidFill>
                  <a:schemeClr val="accent2"/>
                </a:solidFill>
              </a:rPr>
              <a:t>vertikální </a:t>
            </a:r>
          </a:p>
          <a:p>
            <a:pPr eaLnBrk="1" hangingPunct="1"/>
            <a:r>
              <a:rPr lang="cs-CZ" altLang="cs-CZ" sz="1600" dirty="0">
                <a:solidFill>
                  <a:schemeClr val="accent2"/>
                </a:solidFill>
              </a:rPr>
              <a:t>integrace </a:t>
            </a:r>
          </a:p>
          <a:p>
            <a:pPr eaLnBrk="1" hangingPunct="1"/>
            <a:r>
              <a:rPr lang="cs-CZ" altLang="cs-CZ" sz="1600" dirty="0">
                <a:solidFill>
                  <a:schemeClr val="accent2"/>
                </a:solidFill>
              </a:rPr>
              <a:t>(</a:t>
            </a:r>
            <a:r>
              <a:rPr lang="cs-CZ" altLang="cs-CZ" sz="1600" dirty="0" err="1">
                <a:solidFill>
                  <a:schemeClr val="accent2"/>
                </a:solidFill>
              </a:rPr>
              <a:t>např</a:t>
            </a:r>
            <a:r>
              <a:rPr lang="cs-CZ" altLang="cs-CZ" sz="1600" dirty="0">
                <a:solidFill>
                  <a:schemeClr val="accent2"/>
                </a:solidFill>
              </a:rPr>
              <a:t>.:</a:t>
            </a:r>
            <a:r>
              <a:rPr lang="cs-CZ" altLang="cs-CZ" sz="1600" dirty="0" err="1">
                <a:solidFill>
                  <a:schemeClr val="accent2"/>
                </a:solidFill>
              </a:rPr>
              <a:t>McDonald´s</a:t>
            </a:r>
            <a:r>
              <a:rPr lang="cs-CZ" altLang="cs-CZ" sz="1600" dirty="0">
                <a:solidFill>
                  <a:schemeClr val="accent2"/>
                </a:solidFill>
              </a:rPr>
              <a:t>:</a:t>
            </a:r>
          </a:p>
          <a:p>
            <a:pPr eaLnBrk="1" hangingPunct="1"/>
            <a:r>
              <a:rPr lang="cs-CZ" altLang="cs-CZ" sz="1600" dirty="0">
                <a:solidFill>
                  <a:schemeClr val="accent2"/>
                </a:solidFill>
              </a:rPr>
              <a:t>tři v jednom:</a:t>
            </a:r>
          </a:p>
          <a:p>
            <a:pPr eaLnBrk="1" hangingPunct="1"/>
            <a:r>
              <a:rPr lang="cs-CZ" altLang="cs-CZ" sz="1600" dirty="0">
                <a:solidFill>
                  <a:schemeClr val="accent2"/>
                </a:solidFill>
              </a:rPr>
              <a:t> restaurace,</a:t>
            </a:r>
          </a:p>
          <a:p>
            <a:pPr eaLnBrk="1" hangingPunct="1"/>
            <a:r>
              <a:rPr lang="cs-CZ" altLang="cs-CZ" sz="1600" dirty="0">
                <a:solidFill>
                  <a:schemeClr val="accent2"/>
                </a:solidFill>
              </a:rPr>
              <a:t>pekařství,</a:t>
            </a:r>
          </a:p>
          <a:p>
            <a:pPr eaLnBrk="1" hangingPunct="1"/>
            <a:r>
              <a:rPr lang="cs-CZ" altLang="cs-CZ" sz="1600" dirty="0">
                <a:solidFill>
                  <a:schemeClr val="accent2"/>
                </a:solidFill>
              </a:rPr>
              <a:t>cukrárna).</a:t>
            </a:r>
          </a:p>
        </p:txBody>
      </p:sp>
      <p:sp>
        <p:nvSpPr>
          <p:cNvPr id="13" name="Text Box 18"/>
          <p:cNvSpPr txBox="1">
            <a:spLocks noChangeArrowheads="1"/>
          </p:cNvSpPr>
          <p:nvPr/>
        </p:nvSpPr>
        <p:spPr bwMode="auto">
          <a:xfrm>
            <a:off x="4466189" y="1665934"/>
            <a:ext cx="1728787" cy="1803400"/>
          </a:xfrm>
          <a:prstGeom prst="rect">
            <a:avLst/>
          </a:prstGeom>
          <a:solidFill>
            <a:srgbClr val="FDF4A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cs-CZ" altLang="cs-CZ" sz="1600" dirty="0">
                <a:solidFill>
                  <a:schemeClr val="accent2"/>
                </a:solidFill>
              </a:rPr>
              <a:t>Časové a místní </a:t>
            </a:r>
          </a:p>
          <a:p>
            <a:pPr eaLnBrk="1" hangingPunct="1"/>
            <a:r>
              <a:rPr lang="cs-CZ" altLang="cs-CZ" sz="1600" dirty="0">
                <a:solidFill>
                  <a:schemeClr val="accent2"/>
                </a:solidFill>
              </a:rPr>
              <a:t>oddělení </a:t>
            </a:r>
          </a:p>
          <a:p>
            <a:pPr eaLnBrk="1" hangingPunct="1"/>
            <a:r>
              <a:rPr lang="cs-CZ" altLang="cs-CZ" sz="1600" dirty="0">
                <a:solidFill>
                  <a:schemeClr val="accent2"/>
                </a:solidFill>
              </a:rPr>
              <a:t>procesů </a:t>
            </a:r>
          </a:p>
          <a:p>
            <a:pPr eaLnBrk="1" hangingPunct="1"/>
            <a:r>
              <a:rPr lang="cs-CZ" altLang="cs-CZ" sz="1600" dirty="0">
                <a:solidFill>
                  <a:schemeClr val="accent2"/>
                </a:solidFill>
              </a:rPr>
              <a:t>výroby, </a:t>
            </a:r>
          </a:p>
          <a:p>
            <a:pPr eaLnBrk="1" hangingPunct="1"/>
            <a:r>
              <a:rPr lang="cs-CZ" altLang="cs-CZ" sz="1600" dirty="0">
                <a:solidFill>
                  <a:schemeClr val="accent2"/>
                </a:solidFill>
              </a:rPr>
              <a:t>uchovávání </a:t>
            </a:r>
          </a:p>
          <a:p>
            <a:pPr eaLnBrk="1" hangingPunct="1"/>
            <a:r>
              <a:rPr lang="cs-CZ" altLang="cs-CZ" sz="1600" dirty="0">
                <a:solidFill>
                  <a:schemeClr val="accent2"/>
                </a:solidFill>
              </a:rPr>
              <a:t>a odbytu produktu.</a:t>
            </a:r>
          </a:p>
        </p:txBody>
      </p:sp>
      <p:sp>
        <p:nvSpPr>
          <p:cNvPr id="14" name="Text Box 20"/>
          <p:cNvSpPr txBox="1">
            <a:spLocks noChangeArrowheads="1"/>
          </p:cNvSpPr>
          <p:nvPr/>
        </p:nvSpPr>
        <p:spPr bwMode="auto">
          <a:xfrm>
            <a:off x="4471346" y="3469334"/>
            <a:ext cx="1728787" cy="1558925"/>
          </a:xfrm>
          <a:prstGeom prst="rect">
            <a:avLst/>
          </a:prstGeom>
          <a:solidFill>
            <a:srgbClr val="FDF4A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cs-CZ" altLang="cs-CZ" sz="1600" dirty="0">
                <a:solidFill>
                  <a:schemeClr val="accent2"/>
                </a:solidFill>
              </a:rPr>
              <a:t>Podmínky pro </a:t>
            </a:r>
          </a:p>
          <a:p>
            <a:pPr eaLnBrk="1" hangingPunct="1"/>
            <a:r>
              <a:rPr lang="cs-CZ" altLang="cs-CZ" sz="1600" dirty="0">
                <a:solidFill>
                  <a:schemeClr val="accent2"/>
                </a:solidFill>
              </a:rPr>
              <a:t>přežití drobných </a:t>
            </a:r>
          </a:p>
          <a:p>
            <a:pPr eaLnBrk="1" hangingPunct="1"/>
            <a:r>
              <a:rPr lang="cs-CZ" altLang="cs-CZ" sz="1600" dirty="0">
                <a:solidFill>
                  <a:schemeClr val="accent2"/>
                </a:solidFill>
              </a:rPr>
              <a:t>podnikatelů, </a:t>
            </a:r>
          </a:p>
          <a:p>
            <a:pPr eaLnBrk="1" hangingPunct="1"/>
            <a:r>
              <a:rPr lang="cs-CZ" altLang="cs-CZ" sz="1600" dirty="0">
                <a:solidFill>
                  <a:schemeClr val="accent2"/>
                </a:solidFill>
              </a:rPr>
              <a:t>kteří musí </a:t>
            </a:r>
          </a:p>
          <a:p>
            <a:pPr eaLnBrk="1" hangingPunct="1"/>
            <a:r>
              <a:rPr lang="cs-CZ" altLang="cs-CZ" sz="1600" dirty="0">
                <a:solidFill>
                  <a:schemeClr val="accent2"/>
                </a:solidFill>
              </a:rPr>
              <a:t>vstoupit </a:t>
            </a:r>
          </a:p>
          <a:p>
            <a:pPr eaLnBrk="1" hangingPunct="1"/>
            <a:r>
              <a:rPr lang="cs-CZ" altLang="cs-CZ" sz="1600" dirty="0">
                <a:solidFill>
                  <a:schemeClr val="accent2"/>
                </a:solidFill>
              </a:rPr>
              <a:t>do seskupení.</a:t>
            </a:r>
          </a:p>
        </p:txBody>
      </p:sp>
      <p:sp>
        <p:nvSpPr>
          <p:cNvPr id="15" name="Text Box 16"/>
          <p:cNvSpPr txBox="1">
            <a:spLocks noChangeArrowheads="1"/>
          </p:cNvSpPr>
          <p:nvPr/>
        </p:nvSpPr>
        <p:spPr bwMode="auto">
          <a:xfrm>
            <a:off x="6316089" y="1665934"/>
            <a:ext cx="1800225" cy="2047875"/>
          </a:xfrm>
          <a:prstGeom prst="rect">
            <a:avLst/>
          </a:prstGeom>
          <a:solidFill>
            <a:srgbClr val="FDF4A1"/>
          </a:solidFill>
          <a:ln>
            <a:noFill/>
          </a:ln>
          <a:extLst>
            <a:ext uri="{91240B29-F687-4F45-9708-019B960494DF}">
              <a14:hiddenLine xmlns:a14="http://schemas.microsoft.com/office/drawing/2010/main" w="28575">
                <a:solidFill>
                  <a:srgbClr val="000000"/>
                </a:solidFill>
                <a:miter lim="800000"/>
                <a:headEnd/>
                <a:tailEnd/>
              </a14:hiddenLine>
            </a:ext>
          </a:extLst>
        </p:spPr>
        <p:txBody>
          <a:bodyPr wrap="squar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cs-CZ" altLang="cs-CZ" sz="1600" dirty="0">
                <a:solidFill>
                  <a:schemeClr val="accent2"/>
                </a:solidFill>
              </a:rPr>
              <a:t>Co je funkční </a:t>
            </a:r>
          </a:p>
          <a:p>
            <a:pPr eaLnBrk="1" hangingPunct="1"/>
            <a:r>
              <a:rPr lang="cs-CZ" altLang="cs-CZ" sz="1600" dirty="0">
                <a:solidFill>
                  <a:schemeClr val="accent2"/>
                </a:solidFill>
              </a:rPr>
              <a:t>musí být účelné.</a:t>
            </a:r>
          </a:p>
          <a:p>
            <a:pPr eaLnBrk="1" hangingPunct="1"/>
            <a:r>
              <a:rPr lang="cs-CZ" altLang="cs-CZ" sz="1600" dirty="0">
                <a:solidFill>
                  <a:schemeClr val="accent2"/>
                </a:solidFill>
              </a:rPr>
              <a:t>Funkční slouží </a:t>
            </a:r>
          </a:p>
          <a:p>
            <a:pPr eaLnBrk="1" hangingPunct="1"/>
            <a:r>
              <a:rPr lang="cs-CZ" altLang="cs-CZ" sz="1600" dirty="0">
                <a:solidFill>
                  <a:schemeClr val="accent2"/>
                </a:solidFill>
              </a:rPr>
              <a:t>nějak, účelné</a:t>
            </a:r>
          </a:p>
          <a:p>
            <a:pPr eaLnBrk="1" hangingPunct="1"/>
            <a:r>
              <a:rPr lang="cs-CZ" altLang="cs-CZ" sz="1600" dirty="0">
                <a:solidFill>
                  <a:schemeClr val="accent2"/>
                </a:solidFill>
              </a:rPr>
              <a:t>slouží nejlépe.</a:t>
            </a:r>
          </a:p>
          <a:p>
            <a:pPr eaLnBrk="1" hangingPunct="1"/>
            <a:r>
              <a:rPr lang="cs-CZ" altLang="cs-CZ" sz="1600" dirty="0">
                <a:solidFill>
                  <a:schemeClr val="accent2"/>
                </a:solidFill>
              </a:rPr>
              <a:t>Funkčnost je</a:t>
            </a:r>
          </a:p>
          <a:p>
            <a:pPr eaLnBrk="1" hangingPunct="1"/>
            <a:r>
              <a:rPr lang="cs-CZ" altLang="cs-CZ" sz="1600" dirty="0">
                <a:solidFill>
                  <a:schemeClr val="accent2"/>
                </a:solidFill>
              </a:rPr>
              <a:t>zárodečnou </a:t>
            </a:r>
          </a:p>
          <a:p>
            <a:pPr eaLnBrk="1" hangingPunct="1"/>
            <a:r>
              <a:rPr lang="cs-CZ" altLang="cs-CZ" sz="1600" dirty="0">
                <a:solidFill>
                  <a:schemeClr val="accent2"/>
                </a:solidFill>
              </a:rPr>
              <a:t>fází účelnosti.</a:t>
            </a:r>
            <a:r>
              <a:rPr lang="cs-CZ" altLang="cs-CZ" sz="1600" dirty="0">
                <a:solidFill>
                  <a:schemeClr val="accent1"/>
                </a:solidFill>
              </a:rPr>
              <a:t>.</a:t>
            </a:r>
          </a:p>
        </p:txBody>
      </p:sp>
      <p:sp>
        <p:nvSpPr>
          <p:cNvPr id="16" name="Text Box 22"/>
          <p:cNvSpPr txBox="1">
            <a:spLocks noChangeArrowheads="1"/>
          </p:cNvSpPr>
          <p:nvPr/>
        </p:nvSpPr>
        <p:spPr bwMode="auto">
          <a:xfrm>
            <a:off x="6320687" y="3713808"/>
            <a:ext cx="1800225" cy="1069975"/>
          </a:xfrm>
          <a:prstGeom prst="rect">
            <a:avLst/>
          </a:prstGeom>
          <a:solidFill>
            <a:srgbClr val="FDF4A1"/>
          </a:solidFill>
          <a:ln>
            <a:noFill/>
          </a:ln>
          <a:extLs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cs-CZ" altLang="cs-CZ" sz="1600" dirty="0">
                <a:solidFill>
                  <a:schemeClr val="accent2"/>
                </a:solidFill>
              </a:rPr>
              <a:t>Lokalita.</a:t>
            </a:r>
          </a:p>
          <a:p>
            <a:pPr eaLnBrk="1" hangingPunct="1"/>
            <a:r>
              <a:rPr lang="cs-CZ" altLang="cs-CZ" sz="1600" dirty="0">
                <a:solidFill>
                  <a:schemeClr val="accent2"/>
                </a:solidFill>
              </a:rPr>
              <a:t>Prostorová</a:t>
            </a:r>
          </a:p>
          <a:p>
            <a:pPr eaLnBrk="1" hangingPunct="1"/>
            <a:r>
              <a:rPr lang="cs-CZ" altLang="cs-CZ" sz="1600" dirty="0">
                <a:solidFill>
                  <a:schemeClr val="accent2"/>
                </a:solidFill>
              </a:rPr>
              <a:t>dispozice.</a:t>
            </a:r>
          </a:p>
          <a:p>
            <a:pPr eaLnBrk="1" hangingPunct="1"/>
            <a:r>
              <a:rPr lang="cs-CZ" altLang="cs-CZ" sz="1600" dirty="0">
                <a:solidFill>
                  <a:schemeClr val="accent2"/>
                </a:solidFill>
              </a:rPr>
              <a:t>Estetický vjem.</a:t>
            </a:r>
          </a:p>
        </p:txBody>
      </p:sp>
      <p:sp>
        <p:nvSpPr>
          <p:cNvPr id="18" name="Text Box 11"/>
          <p:cNvSpPr txBox="1">
            <a:spLocks noChangeArrowheads="1"/>
          </p:cNvSpPr>
          <p:nvPr/>
        </p:nvSpPr>
        <p:spPr bwMode="auto">
          <a:xfrm>
            <a:off x="4448727" y="996009"/>
            <a:ext cx="1763712" cy="669925"/>
          </a:xfrm>
          <a:prstGeom prst="rect">
            <a:avLst/>
          </a:prstGeom>
          <a:solidFill>
            <a:srgbClr val="B7FCA2"/>
          </a:solidFill>
          <a:ln w="28575" algn="ctr">
            <a:solidFill>
              <a:srgbClr val="FF0000"/>
            </a:solidFill>
            <a:miter lim="800000"/>
            <a:headEnd/>
            <a:tailEnd/>
          </a:ln>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cs-CZ" altLang="cs-CZ" sz="1800" dirty="0"/>
              <a:t>Technická </a:t>
            </a:r>
          </a:p>
          <a:p>
            <a:pPr eaLnBrk="1" hangingPunct="1"/>
            <a:r>
              <a:rPr lang="cs-CZ" altLang="cs-CZ" sz="1800" dirty="0"/>
              <a:t>kvalita</a:t>
            </a:r>
          </a:p>
        </p:txBody>
      </p:sp>
      <p:sp>
        <p:nvSpPr>
          <p:cNvPr id="19" name="Text Box 12"/>
          <p:cNvSpPr txBox="1">
            <a:spLocks noChangeArrowheads="1"/>
          </p:cNvSpPr>
          <p:nvPr/>
        </p:nvSpPr>
        <p:spPr bwMode="auto">
          <a:xfrm>
            <a:off x="6316090" y="999269"/>
            <a:ext cx="1800225" cy="669925"/>
          </a:xfrm>
          <a:prstGeom prst="rect">
            <a:avLst/>
          </a:prstGeom>
          <a:solidFill>
            <a:srgbClr val="B7FCA2"/>
          </a:solidFill>
          <a:ln w="28575" algn="ctr">
            <a:solidFill>
              <a:srgbClr val="FF0000"/>
            </a:solidFill>
            <a:miter lim="800000"/>
            <a:headEnd/>
            <a:tailEnd/>
          </a:ln>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cs-CZ" altLang="cs-CZ" sz="1800" dirty="0"/>
              <a:t>Dojmová </a:t>
            </a:r>
          </a:p>
          <a:p>
            <a:pPr eaLnBrk="1" hangingPunct="1"/>
            <a:r>
              <a:rPr lang="cs-CZ" altLang="cs-CZ" sz="1800" dirty="0"/>
              <a:t>kvalita</a:t>
            </a:r>
          </a:p>
        </p:txBody>
      </p:sp>
      <p:sp>
        <p:nvSpPr>
          <p:cNvPr id="20" name="Text Box 23"/>
          <p:cNvSpPr txBox="1">
            <a:spLocks noChangeArrowheads="1"/>
          </p:cNvSpPr>
          <p:nvPr/>
        </p:nvSpPr>
        <p:spPr bwMode="auto">
          <a:xfrm>
            <a:off x="2525802" y="1022169"/>
            <a:ext cx="1801812" cy="669925"/>
          </a:xfrm>
          <a:prstGeom prst="rect">
            <a:avLst/>
          </a:prstGeom>
          <a:solidFill>
            <a:srgbClr val="B7FCA2"/>
          </a:solidFill>
          <a:ln w="28575" algn="ctr">
            <a:solidFill>
              <a:srgbClr val="FF0000"/>
            </a:solidFill>
            <a:miter lim="800000"/>
            <a:headEnd/>
            <a:tailEnd/>
          </a:ln>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cs-CZ" altLang="cs-CZ" sz="1800" dirty="0"/>
              <a:t>Organizační </a:t>
            </a:r>
          </a:p>
          <a:p>
            <a:pPr eaLnBrk="1" hangingPunct="1"/>
            <a:r>
              <a:rPr lang="cs-CZ" altLang="cs-CZ" sz="1800" dirty="0"/>
              <a:t>struktura</a:t>
            </a:r>
          </a:p>
        </p:txBody>
      </p:sp>
      <p:pic>
        <p:nvPicPr>
          <p:cNvPr id="17" name="Obrázek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38272631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3"/>
          <p:cNvSpPr txBox="1">
            <a:spLocks noGrp="1" noChangeArrowheads="1"/>
          </p:cNvSpPr>
          <p:nvPr>
            <p:ph type="title"/>
          </p:nvPr>
        </p:nvSpPr>
        <p:spPr bwMode="auto">
          <a:xfrm>
            <a:off x="179512" y="195486"/>
            <a:ext cx="4896544" cy="369332"/>
          </a:xfrm>
          <a:prstGeom prst="rect">
            <a:avLst/>
          </a:prstGeom>
          <a:solidFill>
            <a:srgbClr val="B7FCA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cs-CZ" altLang="cs-CZ" sz="1800" b="1" dirty="0">
                <a:solidFill>
                  <a:srgbClr val="FF6600"/>
                </a:solidFill>
              </a:rPr>
              <a:t>Příklady podnikatelských konceptů:</a:t>
            </a:r>
          </a:p>
        </p:txBody>
      </p:sp>
      <p:sp>
        <p:nvSpPr>
          <p:cNvPr id="6" name="Text Box 7"/>
          <p:cNvSpPr txBox="1">
            <a:spLocks noChangeArrowheads="1"/>
          </p:cNvSpPr>
          <p:nvPr/>
        </p:nvSpPr>
        <p:spPr bwMode="auto">
          <a:xfrm>
            <a:off x="251520" y="843558"/>
            <a:ext cx="6102350" cy="641350"/>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800" b="1" dirty="0">
                <a:solidFill>
                  <a:srgbClr val="FF6600"/>
                </a:solidFill>
              </a:rPr>
              <a:t>Fast food</a:t>
            </a:r>
            <a:r>
              <a:rPr lang="cs-CZ" altLang="cs-CZ" sz="1800" dirty="0"/>
              <a:t> – řetězec rychlého občerstvení se zhoršující se </a:t>
            </a:r>
          </a:p>
          <a:p>
            <a:pPr algn="l" eaLnBrk="1" hangingPunct="1"/>
            <a:r>
              <a:rPr lang="cs-CZ" altLang="cs-CZ" sz="1800" dirty="0"/>
              <a:t>pověstí</a:t>
            </a:r>
          </a:p>
        </p:txBody>
      </p:sp>
      <p:sp>
        <p:nvSpPr>
          <p:cNvPr id="7" name="Text Box 8"/>
          <p:cNvSpPr txBox="1">
            <a:spLocks noChangeArrowheads="1"/>
          </p:cNvSpPr>
          <p:nvPr/>
        </p:nvSpPr>
        <p:spPr bwMode="auto">
          <a:xfrm>
            <a:off x="266129" y="1557560"/>
            <a:ext cx="6069012" cy="915987"/>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800" b="1">
                <a:solidFill>
                  <a:srgbClr val="FF6600"/>
                </a:solidFill>
              </a:rPr>
              <a:t>Fast casual</a:t>
            </a:r>
            <a:r>
              <a:rPr lang="cs-CZ" altLang="cs-CZ" sz="1800"/>
              <a:t> – rychlá obsluha, styl tradičních restaurací</a:t>
            </a:r>
          </a:p>
          <a:p>
            <a:pPr algn="l" eaLnBrk="1" hangingPunct="1"/>
            <a:r>
              <a:rPr lang="cs-CZ" altLang="cs-CZ" sz="1800"/>
              <a:t>                        „hodiny na přípravu, vteřiny na servis“.</a:t>
            </a:r>
          </a:p>
          <a:p>
            <a:pPr algn="l" eaLnBrk="1" hangingPunct="1"/>
            <a:r>
              <a:rPr lang="cs-CZ" altLang="cs-CZ" sz="1800"/>
              <a:t>                        Spojení s „</a:t>
            </a:r>
            <a:r>
              <a:rPr lang="cs-CZ" altLang="cs-CZ" sz="1800" b="1">
                <a:solidFill>
                  <a:srgbClr val="FF6600"/>
                </a:solidFill>
              </a:rPr>
              <a:t>take away</a:t>
            </a:r>
            <a:r>
              <a:rPr lang="cs-CZ" altLang="cs-CZ" sz="1800"/>
              <a:t>“ servisem.</a:t>
            </a:r>
          </a:p>
        </p:txBody>
      </p:sp>
      <p:sp>
        <p:nvSpPr>
          <p:cNvPr id="8" name="Text Box 10"/>
          <p:cNvSpPr txBox="1">
            <a:spLocks noChangeArrowheads="1"/>
          </p:cNvSpPr>
          <p:nvPr/>
        </p:nvSpPr>
        <p:spPr bwMode="auto">
          <a:xfrm>
            <a:off x="276487" y="2546199"/>
            <a:ext cx="6048375" cy="366713"/>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800" b="1" dirty="0" err="1">
                <a:solidFill>
                  <a:srgbClr val="FF6600"/>
                </a:solidFill>
              </a:rPr>
              <a:t>Fun</a:t>
            </a:r>
            <a:r>
              <a:rPr lang="cs-CZ" altLang="cs-CZ" sz="1800" b="1" dirty="0">
                <a:solidFill>
                  <a:srgbClr val="FF6600"/>
                </a:solidFill>
              </a:rPr>
              <a:t> food</a:t>
            </a:r>
            <a:r>
              <a:rPr lang="cs-CZ" altLang="cs-CZ" sz="1800" dirty="0"/>
              <a:t> – modifikace etnické kuchyně</a:t>
            </a:r>
          </a:p>
        </p:txBody>
      </p:sp>
      <p:sp>
        <p:nvSpPr>
          <p:cNvPr id="9" name="Text Box 11"/>
          <p:cNvSpPr txBox="1">
            <a:spLocks noChangeArrowheads="1"/>
          </p:cNvSpPr>
          <p:nvPr/>
        </p:nvSpPr>
        <p:spPr bwMode="auto">
          <a:xfrm>
            <a:off x="276487" y="2985564"/>
            <a:ext cx="6119813" cy="915987"/>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800" b="1" dirty="0">
                <a:solidFill>
                  <a:srgbClr val="FF6600"/>
                </a:solidFill>
              </a:rPr>
              <a:t>Potrefená husa</a:t>
            </a:r>
            <a:r>
              <a:rPr lang="cs-CZ" altLang="cs-CZ" sz="1800" dirty="0"/>
              <a:t> – kosmopolitní značková hospoda </a:t>
            </a:r>
          </a:p>
          <a:p>
            <a:pPr algn="l" eaLnBrk="1" hangingPunct="1"/>
            <a:r>
              <a:rPr lang="cs-CZ" altLang="cs-CZ" sz="1800" dirty="0"/>
              <a:t> s </a:t>
            </a:r>
            <a:r>
              <a:rPr lang="cs-CZ" altLang="cs-CZ" sz="1800" dirty="0" err="1"/>
              <a:t>designově</a:t>
            </a:r>
            <a:r>
              <a:rPr lang="cs-CZ" altLang="cs-CZ" sz="1800" dirty="0"/>
              <a:t> originálním prostředím a atmosférou.</a:t>
            </a:r>
          </a:p>
          <a:p>
            <a:pPr algn="l" eaLnBrk="1" hangingPunct="1"/>
            <a:r>
              <a:rPr lang="cs-CZ" altLang="cs-CZ" sz="1800" dirty="0"/>
              <a:t> Další značky: </a:t>
            </a:r>
            <a:r>
              <a:rPr lang="cs-CZ" altLang="cs-CZ" sz="1800" dirty="0" err="1"/>
              <a:t>Sportovka</a:t>
            </a:r>
            <a:r>
              <a:rPr lang="cs-CZ" altLang="cs-CZ" sz="1800" dirty="0"/>
              <a:t>, Staré dobré časy</a:t>
            </a:r>
          </a:p>
        </p:txBody>
      </p:sp>
      <p:sp>
        <p:nvSpPr>
          <p:cNvPr id="10" name="Text Box 12"/>
          <p:cNvSpPr txBox="1">
            <a:spLocks noChangeArrowheads="1"/>
          </p:cNvSpPr>
          <p:nvPr/>
        </p:nvSpPr>
        <p:spPr bwMode="auto">
          <a:xfrm>
            <a:off x="284654" y="3974203"/>
            <a:ext cx="6069013" cy="915987"/>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800" b="1" dirty="0">
                <a:solidFill>
                  <a:srgbClr val="FF6600"/>
                </a:solidFill>
              </a:rPr>
              <a:t>Nabídka v nákupních centrech</a:t>
            </a:r>
            <a:r>
              <a:rPr lang="cs-CZ" altLang="cs-CZ" sz="1800" dirty="0"/>
              <a:t> – kombinace konceptů,</a:t>
            </a:r>
          </a:p>
          <a:p>
            <a:pPr algn="l" eaLnBrk="1" hangingPunct="1"/>
            <a:r>
              <a:rPr lang="cs-CZ" altLang="cs-CZ" sz="1800" dirty="0"/>
              <a:t>Znamenající přeměnu těchto center ve střediska zábavy </a:t>
            </a:r>
          </a:p>
          <a:p>
            <a:pPr algn="l" eaLnBrk="1" hangingPunct="1"/>
            <a:r>
              <a:rPr lang="cs-CZ" altLang="cs-CZ" sz="1800" dirty="0"/>
              <a:t>a služeb.</a:t>
            </a:r>
          </a:p>
        </p:txBody>
      </p:sp>
      <p:pic>
        <p:nvPicPr>
          <p:cNvPr id="11" name="Obráze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17893293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760640" cy="507703"/>
          </a:xfrm>
        </p:spPr>
        <p:txBody>
          <a:bodyPr/>
          <a:lstStyle/>
          <a:p>
            <a:r>
              <a:rPr lang="cs-CZ" altLang="cs-CZ" dirty="0"/>
              <a:t>Gastronomické </a:t>
            </a:r>
            <a:r>
              <a:rPr lang="cs-CZ" altLang="cs-CZ" dirty="0" smtClean="0"/>
              <a:t>projekty</a:t>
            </a:r>
            <a:r>
              <a:rPr lang="cs-CZ" altLang="cs-CZ" dirty="0"/>
              <a:t/>
            </a:r>
            <a:br>
              <a:rPr lang="cs-CZ" altLang="cs-CZ" dirty="0"/>
            </a:br>
            <a:endParaRPr lang="cs-CZ" dirty="0"/>
          </a:p>
        </p:txBody>
      </p:sp>
      <p:sp>
        <p:nvSpPr>
          <p:cNvPr id="3" name="Text Box 8"/>
          <p:cNvSpPr txBox="1">
            <a:spLocks noChangeArrowheads="1"/>
          </p:cNvSpPr>
          <p:nvPr/>
        </p:nvSpPr>
        <p:spPr bwMode="auto">
          <a:xfrm>
            <a:off x="251722" y="843558"/>
            <a:ext cx="3778250" cy="1069975"/>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600" b="1" dirty="0"/>
              <a:t>La </a:t>
            </a:r>
            <a:r>
              <a:rPr lang="cs-CZ" altLang="cs-CZ" sz="1600" b="1" dirty="0" err="1"/>
              <a:t>cousine</a:t>
            </a:r>
            <a:r>
              <a:rPr lang="cs-CZ" altLang="cs-CZ" sz="1600" b="1" dirty="0"/>
              <a:t> </a:t>
            </a:r>
            <a:r>
              <a:rPr lang="cs-CZ" altLang="cs-CZ" sz="1600" b="1" dirty="0" err="1"/>
              <a:t>nouvelle</a:t>
            </a:r>
            <a:endParaRPr lang="cs-CZ" altLang="cs-CZ" sz="1600" b="1" dirty="0"/>
          </a:p>
          <a:p>
            <a:pPr algn="l" eaLnBrk="1" hangingPunct="1"/>
            <a:r>
              <a:rPr lang="cs-CZ" altLang="cs-CZ" sz="1600" dirty="0"/>
              <a:t>Kvalitní suroviny (nízké energetické</a:t>
            </a:r>
          </a:p>
          <a:p>
            <a:pPr algn="l" eaLnBrk="1" hangingPunct="1"/>
            <a:r>
              <a:rPr lang="cs-CZ" altLang="cs-CZ" sz="1600" dirty="0"/>
              <a:t>hodnoty)</a:t>
            </a:r>
          </a:p>
          <a:p>
            <a:pPr algn="l" eaLnBrk="1" hangingPunct="1"/>
            <a:endParaRPr lang="cs-CZ" altLang="cs-CZ" sz="1600" dirty="0"/>
          </a:p>
        </p:txBody>
      </p:sp>
      <p:sp>
        <p:nvSpPr>
          <p:cNvPr id="4" name="Text Box 11"/>
          <p:cNvSpPr txBox="1">
            <a:spLocks noChangeArrowheads="1"/>
          </p:cNvSpPr>
          <p:nvPr/>
        </p:nvSpPr>
        <p:spPr bwMode="auto">
          <a:xfrm>
            <a:off x="251520" y="2053902"/>
            <a:ext cx="3673475" cy="1069975"/>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600" b="1"/>
              <a:t>Front cooking</a:t>
            </a:r>
          </a:p>
          <a:p>
            <a:pPr algn="l" eaLnBrk="1" hangingPunct="1"/>
            <a:r>
              <a:rPr lang="cs-CZ" altLang="cs-CZ" sz="1600"/>
              <a:t>Efektivní technologie</a:t>
            </a:r>
          </a:p>
          <a:p>
            <a:pPr algn="l" eaLnBrk="1" hangingPunct="1"/>
            <a:r>
              <a:rPr lang="cs-CZ" altLang="cs-CZ" sz="1600"/>
              <a:t>Skleněná kuchyně</a:t>
            </a:r>
          </a:p>
          <a:p>
            <a:pPr algn="l" eaLnBrk="1" hangingPunct="1"/>
            <a:r>
              <a:rPr lang="cs-CZ" altLang="cs-CZ" sz="1600"/>
              <a:t>Scénická gastronomie</a:t>
            </a:r>
          </a:p>
        </p:txBody>
      </p:sp>
      <p:sp>
        <p:nvSpPr>
          <p:cNvPr id="5" name="Text Box 13"/>
          <p:cNvSpPr txBox="1">
            <a:spLocks noChangeArrowheads="1"/>
          </p:cNvSpPr>
          <p:nvPr/>
        </p:nvSpPr>
        <p:spPr bwMode="auto">
          <a:xfrm>
            <a:off x="251520" y="3264246"/>
            <a:ext cx="3673475" cy="1323439"/>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600" b="1" dirty="0"/>
              <a:t>Zážitková gastronomie</a:t>
            </a:r>
          </a:p>
          <a:p>
            <a:pPr algn="l" eaLnBrk="1" hangingPunct="1"/>
            <a:r>
              <a:rPr lang="cs-CZ" altLang="cs-CZ" sz="1600" dirty="0"/>
              <a:t>Atmosféra, zábava, zážitek</a:t>
            </a:r>
          </a:p>
          <a:p>
            <a:pPr algn="l" eaLnBrk="1" hangingPunct="1"/>
            <a:r>
              <a:rPr lang="cs-CZ" altLang="cs-CZ" sz="1600" dirty="0"/>
              <a:t>Restaurační </a:t>
            </a:r>
            <a:r>
              <a:rPr lang="cs-CZ" altLang="cs-CZ" sz="1600" dirty="0" smtClean="0"/>
              <a:t>design</a:t>
            </a:r>
          </a:p>
          <a:p>
            <a:pPr algn="l" eaLnBrk="1" hangingPunct="1"/>
            <a:r>
              <a:rPr lang="cs-CZ" altLang="cs-CZ" sz="1600" dirty="0" err="1" smtClean="0"/>
              <a:t>Sous</a:t>
            </a:r>
            <a:r>
              <a:rPr lang="cs-CZ" altLang="cs-CZ" sz="1600" dirty="0" smtClean="0"/>
              <a:t> Vide</a:t>
            </a:r>
            <a:endParaRPr lang="cs-CZ" altLang="cs-CZ" sz="1600" dirty="0"/>
          </a:p>
          <a:p>
            <a:pPr algn="l" eaLnBrk="1" hangingPunct="1"/>
            <a:endParaRPr lang="cs-CZ" altLang="cs-CZ" sz="1600" dirty="0"/>
          </a:p>
        </p:txBody>
      </p:sp>
      <p:sp>
        <p:nvSpPr>
          <p:cNvPr id="6" name="Text Box 9"/>
          <p:cNvSpPr txBox="1">
            <a:spLocks noChangeArrowheads="1"/>
          </p:cNvSpPr>
          <p:nvPr/>
        </p:nvSpPr>
        <p:spPr bwMode="auto">
          <a:xfrm>
            <a:off x="4283968" y="840329"/>
            <a:ext cx="3600450" cy="1069975"/>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600" b="1" dirty="0"/>
              <a:t>Konvenience</a:t>
            </a:r>
          </a:p>
          <a:p>
            <a:pPr algn="l" eaLnBrk="1" hangingPunct="1"/>
            <a:r>
              <a:rPr lang="cs-CZ" altLang="cs-CZ" sz="1600" dirty="0"/>
              <a:t>Předzpracované suroviny</a:t>
            </a:r>
          </a:p>
          <a:p>
            <a:pPr algn="l" eaLnBrk="1" hangingPunct="1"/>
            <a:r>
              <a:rPr lang="cs-CZ" altLang="cs-CZ" sz="1600" dirty="0"/>
              <a:t>Výrobky se zabudovanou</a:t>
            </a:r>
          </a:p>
          <a:p>
            <a:pPr algn="l" eaLnBrk="1" hangingPunct="1"/>
            <a:r>
              <a:rPr lang="cs-CZ" altLang="cs-CZ" sz="1600" dirty="0"/>
              <a:t>službou, vhodné pro HACCP</a:t>
            </a:r>
          </a:p>
        </p:txBody>
      </p:sp>
      <p:sp>
        <p:nvSpPr>
          <p:cNvPr id="7" name="Text Box 12"/>
          <p:cNvSpPr txBox="1">
            <a:spLocks noChangeArrowheads="1"/>
          </p:cNvSpPr>
          <p:nvPr/>
        </p:nvSpPr>
        <p:spPr bwMode="auto">
          <a:xfrm>
            <a:off x="4283968" y="2053901"/>
            <a:ext cx="3600450" cy="1069975"/>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600" b="1"/>
              <a:t>Etnická kuchyně</a:t>
            </a:r>
          </a:p>
          <a:p>
            <a:pPr algn="l" eaLnBrk="1" hangingPunct="1"/>
            <a:r>
              <a:rPr lang="cs-CZ" altLang="cs-CZ" sz="1600"/>
              <a:t>Kvalitní suroviny, zelenina,</a:t>
            </a:r>
          </a:p>
          <a:p>
            <a:pPr algn="l" eaLnBrk="1" hangingPunct="1"/>
            <a:r>
              <a:rPr lang="cs-CZ" altLang="cs-CZ" sz="1600"/>
              <a:t>Vlastní invence</a:t>
            </a:r>
          </a:p>
          <a:p>
            <a:pPr algn="l" eaLnBrk="1" hangingPunct="1"/>
            <a:r>
              <a:rPr lang="cs-CZ" altLang="cs-CZ" sz="1600"/>
              <a:t>Restaurační design</a:t>
            </a:r>
          </a:p>
        </p:txBody>
      </p:sp>
      <p:sp>
        <p:nvSpPr>
          <p:cNvPr id="8" name="Text Box 14"/>
          <p:cNvSpPr txBox="1">
            <a:spLocks noChangeArrowheads="1"/>
          </p:cNvSpPr>
          <p:nvPr/>
        </p:nvSpPr>
        <p:spPr bwMode="auto">
          <a:xfrm>
            <a:off x="4310162" y="3219822"/>
            <a:ext cx="3548062" cy="1069975"/>
          </a:xfrm>
          <a:prstGeom prst="rect">
            <a:avLst/>
          </a:prstGeom>
          <a:solidFill>
            <a:srgbClr val="FDF4A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600" b="1" dirty="0" err="1"/>
              <a:t>Cook</a:t>
            </a:r>
            <a:r>
              <a:rPr lang="cs-CZ" altLang="cs-CZ" sz="1600" b="1" dirty="0"/>
              <a:t> </a:t>
            </a:r>
            <a:r>
              <a:rPr lang="en-US" altLang="cs-CZ" sz="1600" b="1" dirty="0">
                <a:cs typeface="Arial" panose="020B0604020202020204" pitchFamily="34" charset="0"/>
              </a:rPr>
              <a:t>&amp;</a:t>
            </a:r>
            <a:r>
              <a:rPr lang="cs-CZ" altLang="cs-CZ" sz="1600" b="1" dirty="0">
                <a:cs typeface="Arial" panose="020B0604020202020204" pitchFamily="34" charset="0"/>
              </a:rPr>
              <a:t> </a:t>
            </a:r>
            <a:r>
              <a:rPr lang="cs-CZ" altLang="cs-CZ" sz="1600" b="1" dirty="0" err="1">
                <a:cs typeface="Arial" panose="020B0604020202020204" pitchFamily="34" charset="0"/>
              </a:rPr>
              <a:t>chill</a:t>
            </a:r>
            <a:endParaRPr lang="cs-CZ" altLang="cs-CZ" sz="1600" b="1" dirty="0">
              <a:cs typeface="Arial" panose="020B0604020202020204" pitchFamily="34" charset="0"/>
            </a:endParaRPr>
          </a:p>
          <a:p>
            <a:pPr algn="l" eaLnBrk="1" hangingPunct="1"/>
            <a:r>
              <a:rPr lang="cs-CZ" altLang="cs-CZ" sz="1600" dirty="0">
                <a:cs typeface="Arial" panose="020B0604020202020204" pitchFamily="34" charset="0"/>
              </a:rPr>
              <a:t>„Uvařit a zchladit“</a:t>
            </a:r>
          </a:p>
          <a:p>
            <a:pPr algn="l" eaLnBrk="1" hangingPunct="1"/>
            <a:r>
              <a:rPr lang="cs-CZ" altLang="cs-CZ" sz="1600" dirty="0">
                <a:cs typeface="Arial" panose="020B0604020202020204" pitchFamily="34" charset="0"/>
              </a:rPr>
              <a:t>Časové a tepelné oddělení výroby</a:t>
            </a:r>
          </a:p>
          <a:p>
            <a:pPr algn="l" eaLnBrk="1" hangingPunct="1"/>
            <a:r>
              <a:rPr lang="cs-CZ" altLang="cs-CZ" sz="1600" dirty="0">
                <a:cs typeface="Arial" panose="020B0604020202020204" pitchFamily="34" charset="0"/>
              </a:rPr>
              <a:t>a výdeje jídel</a:t>
            </a:r>
            <a:endParaRPr lang="en-US" altLang="cs-CZ" sz="1600" dirty="0">
              <a:cs typeface="Arial" panose="020B0604020202020204" pitchFamily="34" charset="0"/>
            </a:endParaRPr>
          </a:p>
        </p:txBody>
      </p:sp>
      <p:sp>
        <p:nvSpPr>
          <p:cNvPr id="9" name="Text Box 16"/>
          <p:cNvSpPr txBox="1">
            <a:spLocks noChangeArrowheads="1"/>
          </p:cNvSpPr>
          <p:nvPr/>
        </p:nvSpPr>
        <p:spPr bwMode="auto">
          <a:xfrm>
            <a:off x="3418016" y="4230276"/>
            <a:ext cx="1372622" cy="892552"/>
          </a:xfrm>
          <a:prstGeom prst="rect">
            <a:avLst/>
          </a:prstGeom>
          <a:solidFill>
            <a:srgbClr val="B7FCA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1400">
                <a:solidFill>
                  <a:schemeClr val="tx1"/>
                </a:solidFill>
                <a:latin typeface="Arial" panose="020B0604020202020204" pitchFamily="34" charset="0"/>
              </a:defRPr>
            </a:lvl1pPr>
            <a:lvl2pPr marL="742950" indent="-285750" eaLnBrk="0" hangingPunct="0">
              <a:defRPr sz="1400">
                <a:solidFill>
                  <a:schemeClr val="tx1"/>
                </a:solidFill>
                <a:latin typeface="Arial" panose="020B0604020202020204" pitchFamily="34" charset="0"/>
              </a:defRPr>
            </a:lvl2pPr>
            <a:lvl3pPr marL="1143000" indent="-228600" eaLnBrk="0" hangingPunct="0">
              <a:defRPr sz="1400">
                <a:solidFill>
                  <a:schemeClr val="tx1"/>
                </a:solidFill>
                <a:latin typeface="Arial" panose="020B0604020202020204" pitchFamily="34" charset="0"/>
              </a:defRPr>
            </a:lvl3pPr>
            <a:lvl4pPr marL="1600200" indent="-228600" eaLnBrk="0" hangingPunct="0">
              <a:defRPr sz="1400">
                <a:solidFill>
                  <a:schemeClr val="tx1"/>
                </a:solidFill>
                <a:latin typeface="Arial" panose="020B0604020202020204" pitchFamily="34" charset="0"/>
              </a:defRPr>
            </a:lvl4pPr>
            <a:lvl5pPr marL="2057400" indent="-228600" eaLnBrk="0" hangingPunct="0">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lgn="l" eaLnBrk="1" hangingPunct="1"/>
            <a:r>
              <a:rPr lang="cs-CZ" altLang="cs-CZ" sz="1200" b="1" dirty="0"/>
              <a:t>Kombinace</a:t>
            </a:r>
            <a:r>
              <a:rPr lang="cs-CZ" altLang="cs-CZ" sz="1200" dirty="0"/>
              <a:t> </a:t>
            </a:r>
          </a:p>
          <a:p>
            <a:pPr algn="l" eaLnBrk="1" hangingPunct="1"/>
            <a:r>
              <a:rPr lang="cs-CZ" altLang="cs-CZ" sz="1200" dirty="0"/>
              <a:t>jednotlivých </a:t>
            </a:r>
          </a:p>
          <a:p>
            <a:pPr algn="l" eaLnBrk="1" hangingPunct="1"/>
            <a:r>
              <a:rPr lang="cs-CZ" altLang="cs-CZ" sz="1200" dirty="0"/>
              <a:t>forem výroby</a:t>
            </a:r>
          </a:p>
          <a:p>
            <a:pPr algn="l" eaLnBrk="1" hangingPunct="1"/>
            <a:endParaRPr lang="cs-CZ" altLang="cs-CZ" sz="1600" dirty="0"/>
          </a:p>
        </p:txBody>
      </p:sp>
      <p:pic>
        <p:nvPicPr>
          <p:cNvPr id="10" name="Obráze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9590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1000" fill="hold"/>
                                        <p:tgtEl>
                                          <p:spTgt spid="3">
                                            <p:txEl>
                                              <p:charRg st="4294967295" end="4294967295"/>
                                            </p:txEl>
                                          </p:spTgt>
                                        </p:tgtEl>
                                        <p:attrNameLst>
                                          <p:attrName>style.color</p:attrName>
                                        </p:attrNameLst>
                                      </p:cBhvr>
                                      <p:to>
                                        <a:srgbClr val="FF6600"/>
                                      </p:to>
                                    </p:animClr>
                                  </p:childTnLst>
                                </p:cTn>
                              </p:par>
                              <p:par>
                                <p:cTn id="7" presetID="3" presetClass="emph" presetSubtype="2" fill="hold" grpId="0" nodeType="withEffect">
                                  <p:stCondLst>
                                    <p:cond delay="0"/>
                                  </p:stCondLst>
                                  <p:childTnLst>
                                    <p:animClr clrSpc="rgb" dir="cw">
                                      <p:cBhvr override="childStyle">
                                        <p:cTn id="8" dur="1000" fill="hold"/>
                                        <p:tgtEl>
                                          <p:spTgt spid="6">
                                            <p:txEl>
                                              <p:charRg st="4294967295" end="4294967295"/>
                                            </p:txEl>
                                          </p:spTgt>
                                        </p:tgtEl>
                                        <p:attrNameLst>
                                          <p:attrName>style.color</p:attrName>
                                        </p:attrNameLst>
                                      </p:cBhvr>
                                      <p:to>
                                        <a:srgbClr val="FF6600"/>
                                      </p:to>
                                    </p:animClr>
                                  </p:childTnLst>
                                </p:cTn>
                              </p:par>
                              <p:par>
                                <p:cTn id="9" presetID="3" presetClass="emph" presetSubtype="2" fill="hold" grpId="0" nodeType="withEffect">
                                  <p:stCondLst>
                                    <p:cond delay="0"/>
                                  </p:stCondLst>
                                  <p:childTnLst>
                                    <p:animClr clrSpc="rgb" dir="cw">
                                      <p:cBhvr override="childStyle">
                                        <p:cTn id="10" dur="1000" fill="hold"/>
                                        <p:tgtEl>
                                          <p:spTgt spid="8">
                                            <p:txEl>
                                              <p:charRg st="4294967295" end="4294967295"/>
                                            </p:txEl>
                                          </p:spTgt>
                                        </p:tgtEl>
                                        <p:attrNameLst>
                                          <p:attrName>style.color</p:attrName>
                                        </p:attrNameLst>
                                      </p:cBhvr>
                                      <p:to>
                                        <a:srgbClr val="FF6600"/>
                                      </p:to>
                                    </p:animClr>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P spid="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Stravovací služby </a:t>
            </a:r>
            <a:endParaRPr lang="cs-CZ" dirty="0"/>
          </a:p>
        </p:txBody>
      </p:sp>
      <p:sp>
        <p:nvSpPr>
          <p:cNvPr id="3" name="Obdélník 2"/>
          <p:cNvSpPr/>
          <p:nvPr/>
        </p:nvSpPr>
        <p:spPr>
          <a:xfrm>
            <a:off x="323528" y="1417588"/>
            <a:ext cx="7488832" cy="3585597"/>
          </a:xfrm>
          <a:prstGeom prst="rect">
            <a:avLst/>
          </a:prstGeom>
        </p:spPr>
        <p:txBody>
          <a:bodyPr wrap="square">
            <a:spAutoFit/>
          </a:bodyPr>
          <a:lstStyle/>
          <a:p>
            <a:r>
              <a:rPr lang="cs-CZ" altLang="cs-CZ" b="1" dirty="0"/>
              <a:t>Stravovací služby </a:t>
            </a:r>
            <a:r>
              <a:rPr lang="cs-CZ" altLang="cs-CZ" dirty="0"/>
              <a:t>= činnost spojená s hromadnou výrobou, prodejem a spotřebou jídel, nápojů pro velké skupiny spotřebitelů, která je organizovaná mimo domácnost</a:t>
            </a:r>
            <a:r>
              <a:rPr lang="cs-CZ" altLang="cs-CZ" dirty="0" smtClean="0"/>
              <a:t>.</a:t>
            </a:r>
          </a:p>
          <a:p>
            <a:endParaRPr lang="cs-CZ" altLang="cs-CZ" dirty="0"/>
          </a:p>
          <a:p>
            <a:r>
              <a:rPr lang="cs-CZ" altLang="cs-CZ" b="1" dirty="0"/>
              <a:t>Stravovací služby – funkce</a:t>
            </a:r>
            <a:r>
              <a:rPr lang="cs-CZ" altLang="cs-CZ" dirty="0"/>
              <a:t>:</a:t>
            </a:r>
          </a:p>
          <a:p>
            <a:pPr marL="285750" indent="-285750">
              <a:buFont typeface="Arial" panose="020B0604020202020204" pitchFamily="34" charset="0"/>
              <a:buChar char="•"/>
            </a:pPr>
            <a:r>
              <a:rPr lang="cs-CZ" altLang="cs-CZ" dirty="0"/>
              <a:t>Základní stravování</a:t>
            </a:r>
          </a:p>
          <a:p>
            <a:pPr marL="285750" indent="-285750">
              <a:buFont typeface="Arial" panose="020B0604020202020204" pitchFamily="34" charset="0"/>
              <a:buChar char="•"/>
            </a:pPr>
            <a:r>
              <a:rPr lang="cs-CZ" altLang="cs-CZ" dirty="0"/>
              <a:t>Doplňkové stravování</a:t>
            </a:r>
          </a:p>
          <a:p>
            <a:pPr marL="285750" indent="-285750">
              <a:buFont typeface="Arial" panose="020B0604020202020204" pitchFamily="34" charset="0"/>
              <a:buChar char="•"/>
            </a:pPr>
            <a:r>
              <a:rPr lang="cs-CZ" altLang="cs-CZ" dirty="0"/>
              <a:t>Funkce </a:t>
            </a:r>
            <a:r>
              <a:rPr lang="cs-CZ" altLang="cs-CZ" dirty="0" smtClean="0"/>
              <a:t>společensko-zábavní</a:t>
            </a:r>
          </a:p>
          <a:p>
            <a:pPr marL="285750" indent="-285750">
              <a:buFont typeface="Arial" panose="020B0604020202020204" pitchFamily="34" charset="0"/>
              <a:buChar char="•"/>
            </a:pPr>
            <a:endParaRPr lang="cs-CZ" altLang="cs-CZ" dirty="0"/>
          </a:p>
          <a:p>
            <a:r>
              <a:rPr lang="cs-CZ" altLang="cs-CZ" sz="1400" dirty="0"/>
              <a:t>Stále platí</a:t>
            </a:r>
            <a:r>
              <a:rPr lang="cs-CZ" altLang="cs-CZ" sz="1400" dirty="0" smtClean="0"/>
              <a:t>: </a:t>
            </a:r>
            <a:r>
              <a:rPr lang="cs-CZ" altLang="cs-CZ" b="1" dirty="0" smtClean="0"/>
              <a:t>„</a:t>
            </a:r>
            <a:r>
              <a:rPr lang="cs-CZ" altLang="cs-CZ" b="1" dirty="0"/>
              <a:t>Tato restaurace je moje – jak krásně </a:t>
            </a:r>
            <a:r>
              <a:rPr lang="cs-CZ" altLang="cs-CZ" b="1" dirty="0" smtClean="0"/>
              <a:t>to </a:t>
            </a:r>
            <a:r>
              <a:rPr lang="cs-CZ" altLang="cs-CZ" b="1" dirty="0"/>
              <a:t>zní. Zvláště když to řekne host.“</a:t>
            </a:r>
          </a:p>
          <a:p>
            <a:r>
              <a:rPr lang="cs-CZ" altLang="cs-CZ" sz="1100" dirty="0" smtClean="0"/>
              <a:t>(</a:t>
            </a:r>
            <a:r>
              <a:rPr lang="cs-CZ" altLang="cs-CZ" sz="1100" dirty="0"/>
              <a:t>Parafráze výroku budapešťského hoteliéra A. </a:t>
            </a:r>
            <a:r>
              <a:rPr lang="cs-CZ" altLang="cs-CZ" sz="1100" dirty="0" err="1"/>
              <a:t>Nemetha</a:t>
            </a:r>
            <a:r>
              <a:rPr lang="cs-CZ" altLang="cs-CZ" sz="1100" dirty="0"/>
              <a:t>)</a:t>
            </a:r>
          </a:p>
          <a:p>
            <a:pPr marL="285750" indent="-285750">
              <a:buFont typeface="Arial" panose="020B0604020202020204" pitchFamily="34" charset="0"/>
              <a:buChar char="•"/>
            </a:pPr>
            <a:endParaRPr lang="cs-CZ" alt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26640677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Vlastnosti stravovacích služeb</a:t>
            </a:r>
            <a:endParaRPr lang="cs-CZ" dirty="0"/>
          </a:p>
        </p:txBody>
      </p:sp>
      <p:sp>
        <p:nvSpPr>
          <p:cNvPr id="3" name="Obdélník 2"/>
          <p:cNvSpPr/>
          <p:nvPr/>
        </p:nvSpPr>
        <p:spPr>
          <a:xfrm>
            <a:off x="395536" y="1417588"/>
            <a:ext cx="7344816" cy="1754326"/>
          </a:xfrm>
          <a:prstGeom prst="rect">
            <a:avLst/>
          </a:prstGeom>
        </p:spPr>
        <p:txBody>
          <a:bodyPr wrap="square">
            <a:spAutoFit/>
          </a:bodyPr>
          <a:lstStyle/>
          <a:p>
            <a:pPr marL="285750" indent="-285750">
              <a:buFont typeface="Arial" panose="020B0604020202020204" pitchFamily="34" charset="0"/>
              <a:buChar char="•"/>
            </a:pPr>
            <a:r>
              <a:rPr lang="cs-CZ" altLang="cs-CZ" dirty="0"/>
              <a:t>Nelze je skladovat, </a:t>
            </a:r>
          </a:p>
          <a:p>
            <a:pPr marL="285750" indent="-285750">
              <a:buFont typeface="Arial" panose="020B0604020202020204" pitchFamily="34" charset="0"/>
              <a:buChar char="•"/>
            </a:pPr>
            <a:r>
              <a:rPr lang="cs-CZ" altLang="cs-CZ" dirty="0"/>
              <a:t>připravují se, nabízejí, </a:t>
            </a:r>
            <a:r>
              <a:rPr lang="cs-CZ" altLang="cs-CZ" dirty="0" smtClean="0"/>
              <a:t>poskytují </a:t>
            </a:r>
            <a:r>
              <a:rPr lang="cs-CZ" altLang="cs-CZ" dirty="0"/>
              <a:t>a spotřebovávají zpravidla současně          na jednom místě. </a:t>
            </a:r>
          </a:p>
          <a:p>
            <a:pPr marL="285750" indent="-285750">
              <a:buFont typeface="Arial" panose="020B0604020202020204" pitchFamily="34" charset="0"/>
              <a:buChar char="•"/>
            </a:pPr>
            <a:r>
              <a:rPr lang="cs-CZ" altLang="cs-CZ" dirty="0"/>
              <a:t>V některých případech se příprava, nabídka a spotřeba místně a časově krýt nemusí (catering). </a:t>
            </a:r>
          </a:p>
          <a:p>
            <a:pPr marL="285750" indent="-285750">
              <a:buFont typeface="Arial" panose="020B0604020202020204" pitchFamily="34" charset="0"/>
              <a:buChar char="•"/>
            </a:pPr>
            <a:r>
              <a:rPr lang="cs-CZ" altLang="cs-CZ" dirty="0"/>
              <a:t>Jsou to služby uspokojující osobní potřeby.</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255446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1275606"/>
            <a:ext cx="5760640" cy="30963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dirty="0">
              <a:solidFill>
                <a:srgbClr val="000000"/>
              </a:solidFill>
            </a:endParaRPr>
          </a:p>
          <a:p>
            <a:pPr marL="0" indent="0" algn="just">
              <a:buNone/>
            </a:pPr>
            <a:endParaRPr lang="cs-CZ" sz="1200" dirty="0">
              <a:solidFill>
                <a:srgbClr val="000000"/>
              </a:solidFill>
              <a:latin typeface="Times New Roman" pitchFamily="18" charset="0"/>
              <a:cs typeface="Times New Roman" pitchFamily="18" charset="0"/>
            </a:endParaRPr>
          </a:p>
        </p:txBody>
      </p:sp>
      <p:sp>
        <p:nvSpPr>
          <p:cNvPr id="6" name="Nadpis 5"/>
          <p:cNvSpPr>
            <a:spLocks noGrp="1"/>
          </p:cNvSpPr>
          <p:nvPr>
            <p:ph type="title"/>
          </p:nvPr>
        </p:nvSpPr>
        <p:spPr>
          <a:xfrm>
            <a:off x="179512" y="195486"/>
            <a:ext cx="6624736" cy="507703"/>
          </a:xfrm>
        </p:spPr>
        <p:txBody>
          <a:bodyPr/>
          <a:lstStyle/>
          <a:p>
            <a:r>
              <a:rPr lang="cs-CZ" dirty="0"/>
              <a:t>Význam </a:t>
            </a:r>
            <a:r>
              <a:rPr lang="cs-CZ" dirty="0" smtClean="0"/>
              <a:t>gastronomie</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2" name="Obdélník 1"/>
          <p:cNvSpPr/>
          <p:nvPr/>
        </p:nvSpPr>
        <p:spPr>
          <a:xfrm>
            <a:off x="323528" y="1029790"/>
            <a:ext cx="5256584" cy="2834622"/>
          </a:xfrm>
          <a:prstGeom prst="rect">
            <a:avLst/>
          </a:prstGeom>
        </p:spPr>
        <p:txBody>
          <a:bodyPr wrap="square">
            <a:spAutoFit/>
          </a:bodyPr>
          <a:lstStyle/>
          <a:p>
            <a:pPr>
              <a:lnSpc>
                <a:spcPct val="90000"/>
              </a:lnSpc>
            </a:pPr>
            <a:r>
              <a:rPr lang="cs-CZ" altLang="cs-CZ" dirty="0"/>
              <a:t>Potřebu výživy jako základní potřebu člověka je možné uspokojit formou individuálního nebo společného stravování.</a:t>
            </a:r>
          </a:p>
          <a:p>
            <a:pPr>
              <a:lnSpc>
                <a:spcPct val="90000"/>
              </a:lnSpc>
            </a:pPr>
            <a:r>
              <a:rPr lang="cs-CZ" altLang="cs-CZ" dirty="0"/>
              <a:t>Gastronomie – </a:t>
            </a:r>
            <a:r>
              <a:rPr lang="cs-CZ" altLang="cs-CZ" dirty="0" err="1"/>
              <a:t>gaster</a:t>
            </a:r>
            <a:r>
              <a:rPr lang="cs-CZ" altLang="cs-CZ" dirty="0"/>
              <a:t> = </a:t>
            </a:r>
          </a:p>
          <a:p>
            <a:pPr>
              <a:lnSpc>
                <a:spcPct val="90000"/>
              </a:lnSpc>
            </a:pPr>
            <a:r>
              <a:rPr lang="cs-CZ" altLang="cs-CZ" dirty="0"/>
              <a:t>žaludek,</a:t>
            </a:r>
          </a:p>
          <a:p>
            <a:pPr>
              <a:lnSpc>
                <a:spcPct val="90000"/>
              </a:lnSpc>
            </a:pPr>
            <a:r>
              <a:rPr lang="cs-CZ" altLang="cs-CZ" dirty="0"/>
              <a:t> nomos = mrav, zvyk</a:t>
            </a:r>
          </a:p>
          <a:p>
            <a:pPr>
              <a:lnSpc>
                <a:spcPct val="90000"/>
              </a:lnSpc>
            </a:pPr>
            <a:r>
              <a:rPr lang="cs-CZ" altLang="cs-CZ" dirty="0"/>
              <a:t>                                     </a:t>
            </a:r>
          </a:p>
          <a:p>
            <a:pPr>
              <a:lnSpc>
                <a:spcPct val="90000"/>
              </a:lnSpc>
            </a:pPr>
            <a:endParaRPr lang="cs-CZ" altLang="cs-CZ" dirty="0"/>
          </a:p>
          <a:p>
            <a:pPr>
              <a:lnSpc>
                <a:spcPct val="90000"/>
              </a:lnSpc>
            </a:pPr>
            <a:r>
              <a:rPr lang="cs-CZ" altLang="cs-CZ" dirty="0" err="1"/>
              <a:t>Brillat-Savarin</a:t>
            </a:r>
            <a:r>
              <a:rPr lang="cs-CZ" altLang="cs-CZ" dirty="0"/>
              <a:t> (1755 – 1826): “</a:t>
            </a:r>
            <a:r>
              <a:rPr lang="cs-CZ" altLang="cs-CZ" b="1" dirty="0"/>
              <a:t>Gastronomie je                     </a:t>
            </a:r>
          </a:p>
          <a:p>
            <a:pPr>
              <a:lnSpc>
                <a:spcPct val="90000"/>
              </a:lnSpc>
            </a:pPr>
            <a:r>
              <a:rPr lang="cs-CZ" altLang="cs-CZ" b="1" dirty="0"/>
              <a:t>otázkou výživy, jídla, pití a chuti spojené s radostmi stolování a odpočinkem</a:t>
            </a:r>
            <a:r>
              <a:rPr lang="cs-CZ" altLang="cs-CZ" dirty="0"/>
              <a:t>.“</a:t>
            </a:r>
            <a:endParaRPr lang="cs-CZ" dirty="0"/>
          </a:p>
        </p:txBody>
      </p:sp>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1563638"/>
            <a:ext cx="3348037"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1939653"/>
            <a:ext cx="3348037"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9" name="Obrázek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84783" y="161765"/>
            <a:ext cx="1243366" cy="969826"/>
          </a:xfrm>
          <a:prstGeom prst="rect">
            <a:avLst/>
          </a:prstGeom>
        </p:spPr>
      </p:pic>
    </p:spTree>
    <p:extLst>
      <p:ext uri="{BB962C8B-B14F-4D97-AF65-F5344CB8AC3E}">
        <p14:creationId xmlns:p14="http://schemas.microsoft.com/office/powerpoint/2010/main" val="980037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Formy stravování</a:t>
            </a:r>
            <a:endParaRPr lang="cs-CZ" dirty="0"/>
          </a:p>
        </p:txBody>
      </p:sp>
      <p:sp>
        <p:nvSpPr>
          <p:cNvPr id="3" name="Obdélník 2"/>
          <p:cNvSpPr/>
          <p:nvPr/>
        </p:nvSpPr>
        <p:spPr>
          <a:xfrm>
            <a:off x="323528" y="1279089"/>
            <a:ext cx="7344816" cy="2862322"/>
          </a:xfrm>
          <a:prstGeom prst="rect">
            <a:avLst/>
          </a:prstGeom>
        </p:spPr>
        <p:txBody>
          <a:bodyPr wrap="square">
            <a:spAutoFit/>
          </a:bodyPr>
          <a:lstStyle/>
          <a:p>
            <a:r>
              <a:rPr lang="cs-CZ" altLang="cs-CZ" b="1" dirty="0"/>
              <a:t>Veřejné</a:t>
            </a:r>
            <a:r>
              <a:rPr lang="cs-CZ" altLang="cs-CZ" dirty="0"/>
              <a:t> – </a:t>
            </a:r>
            <a:r>
              <a:rPr lang="cs-CZ" altLang="cs-CZ" dirty="0" smtClean="0"/>
              <a:t>restaurační</a:t>
            </a:r>
          </a:p>
          <a:p>
            <a:endParaRPr lang="cs-CZ" altLang="cs-CZ" dirty="0"/>
          </a:p>
          <a:p>
            <a:r>
              <a:rPr lang="cs-CZ" altLang="cs-CZ" b="1" dirty="0"/>
              <a:t>Účelové</a:t>
            </a:r>
            <a:r>
              <a:rPr lang="cs-CZ" altLang="cs-CZ" dirty="0"/>
              <a:t>, systémové, institucionální (uzavřené) – závodní, školní, nemocniční, </a:t>
            </a:r>
            <a:r>
              <a:rPr lang="cs-CZ" altLang="cs-CZ" dirty="0" smtClean="0"/>
              <a:t>ústavní</a:t>
            </a:r>
          </a:p>
          <a:p>
            <a:endParaRPr lang="cs-CZ" altLang="cs-CZ" dirty="0"/>
          </a:p>
          <a:p>
            <a:r>
              <a:rPr lang="cs-CZ" altLang="cs-CZ" b="1" dirty="0"/>
              <a:t>Účelové stravování </a:t>
            </a:r>
            <a:r>
              <a:rPr lang="cs-CZ" altLang="cs-CZ" dirty="0"/>
              <a:t>= stravování pro vymezené skupiny osob, uzavřená forma společného stravování, která nemá vztah k CR.</a:t>
            </a:r>
          </a:p>
          <a:p>
            <a:endParaRPr lang="cs-CZ" altLang="cs-CZ" dirty="0" smtClean="0"/>
          </a:p>
          <a:p>
            <a:r>
              <a:rPr lang="cs-CZ" altLang="cs-CZ" b="1" dirty="0" smtClean="0"/>
              <a:t>Restaurační </a:t>
            </a:r>
            <a:r>
              <a:rPr lang="cs-CZ" altLang="cs-CZ" b="1" dirty="0"/>
              <a:t>stravování </a:t>
            </a:r>
            <a:r>
              <a:rPr lang="cs-CZ" altLang="cs-CZ" dirty="0"/>
              <a:t>– nejstarší a nejrozšířenější forma, spojená s rozvojem obchodu a CR. </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28400264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984776" cy="507703"/>
          </a:xfrm>
        </p:spPr>
        <p:txBody>
          <a:bodyPr/>
          <a:lstStyle/>
          <a:p>
            <a:r>
              <a:rPr lang="cs-CZ" altLang="cs-CZ" dirty="0" smtClean="0"/>
              <a:t>Charakteristika </a:t>
            </a:r>
            <a:r>
              <a:rPr lang="cs-CZ" altLang="cs-CZ" dirty="0"/>
              <a:t>restauračního stravování</a:t>
            </a:r>
            <a:endParaRPr lang="cs-CZ" dirty="0"/>
          </a:p>
        </p:txBody>
      </p:sp>
      <p:sp>
        <p:nvSpPr>
          <p:cNvPr id="3" name="Obdélník 2"/>
          <p:cNvSpPr/>
          <p:nvPr/>
        </p:nvSpPr>
        <p:spPr>
          <a:xfrm>
            <a:off x="323528" y="1279089"/>
            <a:ext cx="7416824" cy="2031325"/>
          </a:xfrm>
          <a:prstGeom prst="rect">
            <a:avLst/>
          </a:prstGeom>
        </p:spPr>
        <p:txBody>
          <a:bodyPr wrap="square">
            <a:spAutoFit/>
          </a:bodyPr>
          <a:lstStyle/>
          <a:p>
            <a:pPr marL="285750" indent="-285750">
              <a:buFont typeface="Arial" panose="020B0604020202020204" pitchFamily="34" charset="0"/>
              <a:buChar char="•"/>
            </a:pPr>
            <a:r>
              <a:rPr lang="cs-CZ" altLang="cs-CZ" dirty="0"/>
              <a:t>Úhrada nákladů v plné výši.</a:t>
            </a:r>
          </a:p>
          <a:p>
            <a:pPr marL="285750" indent="-285750">
              <a:buFont typeface="Arial" panose="020B0604020202020204" pitchFamily="34" charset="0"/>
              <a:buChar char="•"/>
            </a:pPr>
            <a:r>
              <a:rPr lang="cs-CZ" altLang="cs-CZ" dirty="0"/>
              <a:t>Součástí ceny je i zisk podnikatele.</a:t>
            </a:r>
          </a:p>
          <a:p>
            <a:pPr marL="285750" indent="-285750">
              <a:buFont typeface="Arial" panose="020B0604020202020204" pitchFamily="34" charset="0"/>
              <a:buChar char="•"/>
            </a:pPr>
            <a:r>
              <a:rPr lang="cs-CZ" altLang="cs-CZ" dirty="0"/>
              <a:t>Stravování organizované pro velké skupiny </a:t>
            </a:r>
            <a:r>
              <a:rPr lang="cs-CZ" altLang="cs-CZ" dirty="0" smtClean="0"/>
              <a:t>ve </a:t>
            </a:r>
            <a:r>
              <a:rPr lang="cs-CZ" altLang="cs-CZ" dirty="0"/>
              <a:t>speciálních prostorách.</a:t>
            </a:r>
          </a:p>
          <a:p>
            <a:pPr marL="285750" indent="-285750">
              <a:buFont typeface="Arial" panose="020B0604020202020204" pitchFamily="34" charset="0"/>
              <a:buChar char="•"/>
            </a:pPr>
            <a:r>
              <a:rPr lang="cs-CZ" altLang="cs-CZ" dirty="0"/>
              <a:t>Činnost zaměřená na uspokojování potřeb výživy, příp. společenského styku a zábavy.</a:t>
            </a:r>
          </a:p>
          <a:p>
            <a:pPr marL="285750" indent="-285750">
              <a:buFont typeface="Arial" panose="020B0604020202020204" pitchFamily="34" charset="0"/>
              <a:buChar char="•"/>
            </a:pPr>
            <a:r>
              <a:rPr lang="cs-CZ" altLang="cs-CZ" dirty="0"/>
              <a:t>Funkce základního a doplňkového stravování je spojena s funkcí společensko-zábavní </a:t>
            </a:r>
            <a:r>
              <a:rPr lang="cs-CZ" altLang="cs-CZ" dirty="0" smtClean="0"/>
              <a:t>a </a:t>
            </a:r>
            <a:r>
              <a:rPr lang="cs-CZ" altLang="cs-CZ" dirty="0"/>
              <a:t>ubytovací.</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16805762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Závodní stravování</a:t>
            </a:r>
            <a:endParaRPr lang="cs-CZ" dirty="0"/>
          </a:p>
        </p:txBody>
      </p:sp>
      <p:sp>
        <p:nvSpPr>
          <p:cNvPr id="3" name="Obdélník 2"/>
          <p:cNvSpPr/>
          <p:nvPr/>
        </p:nvSpPr>
        <p:spPr>
          <a:xfrm>
            <a:off x="251520" y="1154439"/>
            <a:ext cx="7344816" cy="1837426"/>
          </a:xfrm>
          <a:prstGeom prst="rect">
            <a:avLst/>
          </a:prstGeom>
        </p:spPr>
        <p:txBody>
          <a:bodyPr wrap="square">
            <a:spAutoFit/>
          </a:bodyPr>
          <a:lstStyle/>
          <a:p>
            <a:pPr marL="285750" indent="-285750">
              <a:lnSpc>
                <a:spcPct val="90000"/>
              </a:lnSpc>
              <a:buFont typeface="Arial" panose="020B0604020202020204" pitchFamily="34" charset="0"/>
              <a:buChar char="•"/>
            </a:pPr>
            <a:r>
              <a:rPr lang="cs-CZ" altLang="cs-CZ" dirty="0" smtClean="0"/>
              <a:t>Vymezeno </a:t>
            </a:r>
            <a:r>
              <a:rPr lang="cs-CZ" altLang="cs-CZ" dirty="0"/>
              <a:t>pro určitý okruh spotřebitelů, poměrně stálý.</a:t>
            </a:r>
          </a:p>
          <a:p>
            <a:pPr marL="285750" indent="-285750">
              <a:lnSpc>
                <a:spcPct val="90000"/>
              </a:lnSpc>
              <a:buFont typeface="Arial" panose="020B0604020202020204" pitchFamily="34" charset="0"/>
              <a:buChar char="•"/>
            </a:pPr>
            <a:r>
              <a:rPr lang="cs-CZ" altLang="cs-CZ" dirty="0"/>
              <a:t>Strávníci hradí pouze část nákladů.</a:t>
            </a:r>
          </a:p>
          <a:p>
            <a:pPr marL="285750" indent="-285750">
              <a:lnSpc>
                <a:spcPct val="90000"/>
              </a:lnSpc>
              <a:buFont typeface="Arial" panose="020B0604020202020204" pitchFamily="34" charset="0"/>
              <a:buChar char="•"/>
            </a:pPr>
            <a:r>
              <a:rPr lang="cs-CZ" altLang="cs-CZ" dirty="0"/>
              <a:t>Jeden z faktorů rozvoje životní úrovně zaměstnanců.</a:t>
            </a:r>
          </a:p>
          <a:p>
            <a:pPr marL="285750" indent="-285750">
              <a:lnSpc>
                <a:spcPct val="90000"/>
              </a:lnSpc>
              <a:buFont typeface="Arial" panose="020B0604020202020204" pitchFamily="34" charset="0"/>
              <a:buChar char="•"/>
            </a:pPr>
            <a:r>
              <a:rPr lang="cs-CZ" altLang="cs-CZ" dirty="0"/>
              <a:t>Poskytováno mnoha způsoby (výroba </a:t>
            </a:r>
            <a:r>
              <a:rPr lang="cs-CZ" altLang="cs-CZ" dirty="0" smtClean="0"/>
              <a:t>a </a:t>
            </a:r>
            <a:r>
              <a:rPr lang="cs-CZ" altLang="cs-CZ" dirty="0"/>
              <a:t>prodej na místě, catering, stravenky).</a:t>
            </a:r>
          </a:p>
          <a:p>
            <a:pPr marL="285750" indent="-285750">
              <a:lnSpc>
                <a:spcPct val="90000"/>
              </a:lnSpc>
              <a:buFont typeface="Arial" panose="020B0604020202020204" pitchFamily="34" charset="0"/>
              <a:buChar char="•"/>
            </a:pPr>
            <a:r>
              <a:rPr lang="cs-CZ" altLang="cs-CZ" dirty="0"/>
              <a:t>Vysoká úroveň sortimentu, kvality, hygieny, vybavenosti, nových technologií – EUREST, SODEXHO.</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2966994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Školní stravování</a:t>
            </a:r>
            <a:endParaRPr lang="cs-CZ" dirty="0"/>
          </a:p>
        </p:txBody>
      </p:sp>
      <p:sp>
        <p:nvSpPr>
          <p:cNvPr id="3" name="Obdélník 2"/>
          <p:cNvSpPr/>
          <p:nvPr/>
        </p:nvSpPr>
        <p:spPr>
          <a:xfrm>
            <a:off x="395536" y="1203598"/>
            <a:ext cx="7488832" cy="2336024"/>
          </a:xfrm>
          <a:prstGeom prst="rect">
            <a:avLst/>
          </a:prstGeom>
        </p:spPr>
        <p:txBody>
          <a:bodyPr wrap="square">
            <a:spAutoFit/>
          </a:bodyPr>
          <a:lstStyle/>
          <a:p>
            <a:pPr>
              <a:lnSpc>
                <a:spcPct val="90000"/>
              </a:lnSpc>
            </a:pPr>
            <a:endParaRPr lang="cs-CZ" altLang="cs-CZ" b="1" dirty="0"/>
          </a:p>
          <a:p>
            <a:pPr marL="285750" indent="-285750">
              <a:lnSpc>
                <a:spcPct val="90000"/>
              </a:lnSpc>
              <a:buFont typeface="Arial" panose="020B0604020202020204" pitchFamily="34" charset="0"/>
              <a:buChar char="•"/>
            </a:pPr>
            <a:r>
              <a:rPr lang="cs-CZ" altLang="cs-CZ" dirty="0"/>
              <a:t>Předešlé + dochází k vytváření správných stravovacích, hygienických a společenských návyků.</a:t>
            </a:r>
          </a:p>
          <a:p>
            <a:pPr marL="285750" indent="-285750">
              <a:lnSpc>
                <a:spcPct val="90000"/>
              </a:lnSpc>
              <a:buFont typeface="Arial" panose="020B0604020202020204" pitchFamily="34" charset="0"/>
              <a:buChar char="•"/>
            </a:pPr>
            <a:r>
              <a:rPr lang="cs-CZ" altLang="cs-CZ" dirty="0"/>
              <a:t>Zabezpečují školní jídelny na základě uzavřené smlouvy.</a:t>
            </a:r>
          </a:p>
          <a:p>
            <a:pPr marL="285750" indent="-285750">
              <a:lnSpc>
                <a:spcPct val="90000"/>
              </a:lnSpc>
              <a:buFont typeface="Arial" panose="020B0604020202020204" pitchFamily="34" charset="0"/>
              <a:buChar char="•"/>
            </a:pPr>
            <a:r>
              <a:rPr lang="cs-CZ" altLang="cs-CZ" dirty="0"/>
              <a:t>Řídí se výživovými normami, průměrnou spotřebou potravin a finančními limity </a:t>
            </a:r>
            <a:r>
              <a:rPr lang="cs-CZ" altLang="cs-CZ" dirty="0" smtClean="0"/>
              <a:t>pro </a:t>
            </a:r>
            <a:r>
              <a:rPr lang="cs-CZ" altLang="cs-CZ" dirty="0"/>
              <a:t>jednotlivé věkové kategorie podle receptur pro školní stravování.</a:t>
            </a:r>
          </a:p>
          <a:p>
            <a:pPr marL="285750" indent="-285750">
              <a:lnSpc>
                <a:spcPct val="90000"/>
              </a:lnSpc>
              <a:buFont typeface="Arial" panose="020B0604020202020204" pitchFamily="34" charset="0"/>
              <a:buChar char="•"/>
            </a:pPr>
            <a:r>
              <a:rPr lang="cs-CZ" altLang="cs-CZ" dirty="0"/>
              <a:t>Cena se stanoví kalkulací z nákladů </a:t>
            </a:r>
            <a:r>
              <a:rPr lang="cs-CZ" altLang="cs-CZ" dirty="0" smtClean="0"/>
              <a:t>na </a:t>
            </a:r>
            <a:r>
              <a:rPr lang="cs-CZ" altLang="cs-CZ" dirty="0"/>
              <a:t>potraviny ve výši finančního limitu + mzdy + ostatní věcné náklady.</a:t>
            </a:r>
          </a:p>
          <a:p>
            <a:pPr marL="285750" indent="-285750">
              <a:lnSpc>
                <a:spcPct val="90000"/>
              </a:lnSpc>
              <a:buFont typeface="Arial" panose="020B0604020202020204" pitchFamily="34" charset="0"/>
              <a:buChar char="•"/>
            </a:pPr>
            <a:r>
              <a:rPr lang="cs-CZ" altLang="cs-CZ" dirty="0"/>
              <a:t>Stravování v lázních, nemocnicích, domovech apod.</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18682099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Podnikání v pohostinství</a:t>
            </a:r>
            <a:endParaRPr lang="cs-CZ" dirty="0"/>
          </a:p>
        </p:txBody>
      </p:sp>
      <p:sp>
        <p:nvSpPr>
          <p:cNvPr id="3" name="Obdélník 2"/>
          <p:cNvSpPr/>
          <p:nvPr/>
        </p:nvSpPr>
        <p:spPr>
          <a:xfrm>
            <a:off x="323528" y="1419622"/>
            <a:ext cx="7200800" cy="2062103"/>
          </a:xfrm>
          <a:prstGeom prst="rect">
            <a:avLst/>
          </a:prstGeom>
        </p:spPr>
        <p:txBody>
          <a:bodyPr wrap="square">
            <a:spAutoFit/>
          </a:bodyPr>
          <a:lstStyle/>
          <a:p>
            <a:pPr marL="285750" indent="-285750">
              <a:buFont typeface="Arial" panose="020B0604020202020204" pitchFamily="34" charset="0"/>
              <a:buChar char="•"/>
            </a:pPr>
            <a:r>
              <a:rPr lang="cs-CZ" altLang="cs-CZ" sz="1600" dirty="0"/>
              <a:t>Je odvětvím s výrazným podílem na CR.</a:t>
            </a:r>
          </a:p>
          <a:p>
            <a:pPr marL="285750" indent="-285750">
              <a:buFont typeface="Arial" panose="020B0604020202020204" pitchFamily="34" charset="0"/>
              <a:buChar char="•"/>
            </a:pPr>
            <a:r>
              <a:rPr lang="cs-CZ" altLang="cs-CZ" sz="1600" dirty="0"/>
              <a:t>Převažující část představují malé a střední podniky (např. v roce 2000 mělo jen 56 podniků nad 100 zaměstnanců = 0,17 %).</a:t>
            </a:r>
          </a:p>
          <a:p>
            <a:pPr marL="285750" indent="-285750">
              <a:buFont typeface="Arial" panose="020B0604020202020204" pitchFamily="34" charset="0"/>
              <a:buChar char="•"/>
            </a:pPr>
            <a:r>
              <a:rPr lang="cs-CZ" altLang="cs-CZ" sz="1600" dirty="0"/>
              <a:t>Nejvyšší dynamiku tržeb vykazují podniky s 20 – 99 zaměstnanci,</a:t>
            </a:r>
          </a:p>
          <a:p>
            <a:pPr marL="285750" indent="-285750">
              <a:buFont typeface="Arial" panose="020B0604020202020204" pitchFamily="34" charset="0"/>
              <a:buChar char="•"/>
            </a:pPr>
            <a:r>
              <a:rPr lang="cs-CZ" altLang="cs-CZ" sz="1600" dirty="0"/>
              <a:t>Měsíční výdaje za stravovací služby činí 4,4 % z celkových výdajů na člena domácnosti.</a:t>
            </a:r>
          </a:p>
          <a:p>
            <a:pPr marL="285750" indent="-285750">
              <a:buFont typeface="Arial" panose="020B0604020202020204" pitchFamily="34" charset="0"/>
              <a:buChar char="•"/>
            </a:pPr>
            <a:r>
              <a:rPr lang="cs-CZ" altLang="cs-CZ" sz="1600" dirty="0"/>
              <a:t>Tržby v odvětví jsou víc jak z poloviny tvořeny zahraničními návštěvníky a rovněž podnikovými příspěvky na stravování zaměstnanců</a:t>
            </a:r>
            <a:r>
              <a:rPr lang="cs-CZ" altLang="cs-CZ" sz="1600" dirty="0" smtClean="0"/>
              <a:t>.</a:t>
            </a:r>
            <a:endParaRPr lang="cs-CZ" altLang="cs-CZ" sz="1600"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7658624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Podnikání v pohostinství</a:t>
            </a:r>
            <a:endParaRPr lang="cs-CZ" dirty="0"/>
          </a:p>
        </p:txBody>
      </p:sp>
      <p:sp>
        <p:nvSpPr>
          <p:cNvPr id="3" name="Obdélník 2"/>
          <p:cNvSpPr/>
          <p:nvPr/>
        </p:nvSpPr>
        <p:spPr>
          <a:xfrm>
            <a:off x="107504" y="915566"/>
            <a:ext cx="7488832" cy="3139321"/>
          </a:xfrm>
          <a:prstGeom prst="rect">
            <a:avLst/>
          </a:prstGeom>
        </p:spPr>
        <p:txBody>
          <a:bodyPr wrap="square">
            <a:spAutoFit/>
          </a:bodyPr>
          <a:lstStyle/>
          <a:p>
            <a:pPr marL="285750" indent="-285750">
              <a:buFont typeface="Arial" panose="020B0604020202020204" pitchFamily="34" charset="0"/>
              <a:buChar char="•"/>
            </a:pPr>
            <a:r>
              <a:rPr lang="cs-CZ" altLang="cs-CZ" dirty="0"/>
              <a:t>Průměrný počet aktivních podniků se mírně zvyšuje, ale počet zaměstnanců se snižuje (o 0,5 % na obou stranách).</a:t>
            </a:r>
          </a:p>
          <a:p>
            <a:pPr marL="285750" indent="-285750">
              <a:buFont typeface="Arial" panose="020B0604020202020204" pitchFamily="34" charset="0"/>
              <a:buChar char="•"/>
            </a:pPr>
            <a:r>
              <a:rPr lang="cs-CZ" altLang="cs-CZ" dirty="0"/>
              <a:t>Individuální podnikatelé a jejich spolupracující rodinní příslušníci, krátkodobé a sezónní výdělky i pro nezaměstnané, brigádníky a zahraniční pracovníky.</a:t>
            </a:r>
          </a:p>
          <a:p>
            <a:pPr marL="285750" indent="-285750">
              <a:buFont typeface="Arial" panose="020B0604020202020204" pitchFamily="34" charset="0"/>
              <a:buChar char="•"/>
            </a:pPr>
            <a:r>
              <a:rPr lang="cs-CZ" altLang="cs-CZ" dirty="0"/>
              <a:t>Průměrná mzda v pohostinství roste pomaleji, než v celém národním hospodářství, nejvyšší mzdy mají zaměstnanci velkých podniků nad 100 zaměstnanců, v celém NH nenajdeme žádné jiné odvětví, které by v určité kategorii pracovníků vykazovalo mzdy v relaci k průměru NH na úrovni      40 % </a:t>
            </a:r>
            <a:r>
              <a:rPr lang="cs-CZ" altLang="cs-CZ" dirty="0">
                <a:solidFill>
                  <a:srgbClr val="FF0000"/>
                </a:solidFill>
              </a:rPr>
              <a:t>→</a:t>
            </a:r>
            <a:r>
              <a:rPr lang="cs-CZ" altLang="cs-CZ" dirty="0"/>
              <a:t> existence i dalších forem kompenzace práce.</a:t>
            </a:r>
          </a:p>
          <a:p>
            <a:endParaRPr lang="cs-CZ" alt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29781109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Podnikání v pohostinství</a:t>
            </a:r>
            <a:endParaRPr lang="cs-CZ" dirty="0"/>
          </a:p>
        </p:txBody>
      </p:sp>
      <p:sp>
        <p:nvSpPr>
          <p:cNvPr id="3" name="Obdélník 2"/>
          <p:cNvSpPr/>
          <p:nvPr/>
        </p:nvSpPr>
        <p:spPr>
          <a:xfrm>
            <a:off x="251520" y="771550"/>
            <a:ext cx="7416824" cy="3970318"/>
          </a:xfrm>
          <a:prstGeom prst="rect">
            <a:avLst/>
          </a:prstGeom>
        </p:spPr>
        <p:txBody>
          <a:bodyPr wrap="square">
            <a:spAutoFit/>
          </a:bodyPr>
          <a:lstStyle/>
          <a:p>
            <a:r>
              <a:rPr lang="cs-CZ" altLang="cs-CZ" b="1" dirty="0"/>
              <a:t>Pracovníci odvětví jsou postiženi výkyvy v zaměstnanosti</a:t>
            </a:r>
            <a:r>
              <a:rPr lang="cs-CZ" altLang="cs-CZ" dirty="0"/>
              <a:t>, danými hlavně charakterem sezónností práce a též celkovou ekonomickou situací v NH </a:t>
            </a:r>
            <a:r>
              <a:rPr lang="cs-CZ" altLang="cs-CZ" b="1" dirty="0"/>
              <a:t>větší mírou</a:t>
            </a:r>
            <a:r>
              <a:rPr lang="cs-CZ" altLang="cs-CZ" dirty="0"/>
              <a:t>, než činí podíl odvětví na celkové zaměstnanosti.</a:t>
            </a:r>
          </a:p>
          <a:p>
            <a:r>
              <a:rPr lang="cs-CZ" altLang="cs-CZ" dirty="0"/>
              <a:t>Absorpční schopnost odvětví.</a:t>
            </a:r>
          </a:p>
          <a:p>
            <a:pPr>
              <a:buFontTx/>
              <a:buNone/>
            </a:pPr>
            <a:endParaRPr lang="cs-CZ" altLang="cs-CZ" dirty="0" smtClean="0"/>
          </a:p>
          <a:p>
            <a:pPr>
              <a:buFontTx/>
              <a:buNone/>
            </a:pPr>
            <a:r>
              <a:rPr lang="cs-CZ" altLang="cs-CZ" b="1" dirty="0" smtClean="0"/>
              <a:t>Příklad</a:t>
            </a:r>
            <a:r>
              <a:rPr lang="cs-CZ" altLang="cs-CZ" dirty="0"/>
              <a:t>:</a:t>
            </a:r>
          </a:p>
          <a:p>
            <a:r>
              <a:rPr lang="cs-CZ" altLang="cs-CZ" dirty="0"/>
              <a:t>V roce 2000 při poklesu pracovníků v oboru pohostinství o 0,9 % se průměrná tržba na 1 pracovníka zvýšila o 1,6 %: pozitivní trend přírůstku produktivity z výkonu o 1,9 % při růstu průměrné mzdy o 6,3 % </a:t>
            </a:r>
            <a:r>
              <a:rPr lang="cs-CZ" altLang="cs-CZ" b="1" dirty="0"/>
              <a:t>se však neprojevil v ekonomické efektivnosti odvětví.</a:t>
            </a:r>
          </a:p>
          <a:p>
            <a:r>
              <a:rPr lang="cs-CZ" altLang="cs-CZ" dirty="0"/>
              <a:t>Při růstu výkonů o 1,9 % na 1 pracovníka </a:t>
            </a:r>
            <a:r>
              <a:rPr lang="cs-CZ" altLang="cs-CZ" b="1" dirty="0"/>
              <a:t>vzrostla účetní přidaná hodnota</a:t>
            </a:r>
            <a:r>
              <a:rPr lang="cs-CZ" altLang="cs-CZ" dirty="0"/>
              <a:t>, tj. rozdíl mezi výkony a výkonovou spotřebou (náklady), v důsledku meziročního poklesu výkonové spotřeby o 0,7 %, o 7,1 % </a:t>
            </a:r>
            <a:r>
              <a:rPr lang="cs-CZ" altLang="cs-CZ" b="1" dirty="0"/>
              <a:t>oproti předchozího roku.</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31980006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200800" cy="507703"/>
          </a:xfrm>
        </p:spPr>
        <p:txBody>
          <a:bodyPr/>
          <a:lstStyle/>
          <a:p>
            <a:r>
              <a:rPr lang="cs-CZ" altLang="cs-CZ" dirty="0"/>
              <a:t>Základní předpoklady </a:t>
            </a:r>
            <a:r>
              <a:rPr lang="cs-CZ" altLang="cs-CZ" dirty="0" smtClean="0"/>
              <a:t>podnikání v gastronomii</a:t>
            </a:r>
            <a:r>
              <a:rPr lang="cs-CZ" altLang="cs-CZ" dirty="0"/>
              <a:t/>
            </a:r>
            <a:br>
              <a:rPr lang="cs-CZ" altLang="cs-CZ" dirty="0"/>
            </a:br>
            <a:endParaRPr lang="cs-CZ" dirty="0"/>
          </a:p>
        </p:txBody>
      </p:sp>
      <p:sp>
        <p:nvSpPr>
          <p:cNvPr id="3" name="Obdélník 2"/>
          <p:cNvSpPr/>
          <p:nvPr/>
        </p:nvSpPr>
        <p:spPr>
          <a:xfrm>
            <a:off x="323528" y="1707654"/>
            <a:ext cx="7416824" cy="2308324"/>
          </a:xfrm>
          <a:prstGeom prst="rect">
            <a:avLst/>
          </a:prstGeom>
        </p:spPr>
        <p:txBody>
          <a:bodyPr wrap="square">
            <a:spAutoFit/>
          </a:bodyPr>
          <a:lstStyle/>
          <a:p>
            <a:pPr>
              <a:lnSpc>
                <a:spcPct val="80000"/>
              </a:lnSpc>
            </a:pPr>
            <a:r>
              <a:rPr lang="cs-CZ" altLang="cs-CZ" b="1" dirty="0"/>
              <a:t>Rozhodnutí o způsobu a předmětu podnikání </a:t>
            </a:r>
            <a:r>
              <a:rPr lang="cs-CZ" altLang="cs-CZ" dirty="0"/>
              <a:t>– komplex služeb nebo jen jedna (základní, doplňkové, společensko-zábavní, ubytovací a ostatní hotelové služby, účelové stravování</a:t>
            </a:r>
            <a:r>
              <a:rPr lang="cs-CZ" altLang="cs-CZ" dirty="0" smtClean="0"/>
              <a:t>)</a:t>
            </a:r>
          </a:p>
          <a:p>
            <a:pPr>
              <a:lnSpc>
                <a:spcPct val="80000"/>
              </a:lnSpc>
            </a:pPr>
            <a:endParaRPr lang="cs-CZ" altLang="cs-CZ" dirty="0"/>
          </a:p>
          <a:p>
            <a:pPr>
              <a:lnSpc>
                <a:spcPct val="80000"/>
              </a:lnSpc>
            </a:pPr>
            <a:r>
              <a:rPr lang="cs-CZ" altLang="cs-CZ" b="1" dirty="0"/>
              <a:t>Registrace</a:t>
            </a:r>
            <a:r>
              <a:rPr lang="cs-CZ" altLang="cs-CZ" dirty="0"/>
              <a:t> – získání živnostenského  oprávnění – všeobecné a zvláštní podmínky provozování živnosti (odborná způsobilost, praxe</a:t>
            </a:r>
            <a:r>
              <a:rPr lang="cs-CZ" altLang="cs-CZ" dirty="0" smtClean="0"/>
              <a:t>)</a:t>
            </a:r>
          </a:p>
          <a:p>
            <a:pPr>
              <a:lnSpc>
                <a:spcPct val="80000"/>
              </a:lnSpc>
            </a:pPr>
            <a:endParaRPr lang="cs-CZ" altLang="cs-CZ" dirty="0"/>
          </a:p>
          <a:p>
            <a:pPr>
              <a:lnSpc>
                <a:spcPct val="80000"/>
              </a:lnSpc>
            </a:pPr>
            <a:r>
              <a:rPr lang="cs-CZ" altLang="cs-CZ" b="1" dirty="0"/>
              <a:t>Finanční a materiální podmínky pro podnikání</a:t>
            </a:r>
            <a:r>
              <a:rPr lang="cs-CZ" altLang="cs-CZ" dirty="0"/>
              <a:t> (investiční a oběžný majetek, pořizovací náklady</a:t>
            </a:r>
            <a:r>
              <a:rPr lang="cs-CZ" altLang="cs-CZ" dirty="0" smtClean="0"/>
              <a:t>)</a:t>
            </a:r>
          </a:p>
          <a:p>
            <a:pPr>
              <a:lnSpc>
                <a:spcPct val="80000"/>
              </a:lnSpc>
            </a:pPr>
            <a:endParaRPr lang="cs-CZ" alt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4157111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Zajištění vlastního </a:t>
            </a:r>
            <a:r>
              <a:rPr lang="cs-CZ" altLang="cs-CZ" dirty="0" smtClean="0"/>
              <a:t>provozu</a:t>
            </a:r>
            <a:r>
              <a:rPr lang="cs-CZ" altLang="cs-CZ" dirty="0"/>
              <a:t/>
            </a:r>
            <a:br>
              <a:rPr lang="cs-CZ" altLang="cs-CZ" dirty="0"/>
            </a:br>
            <a:endParaRPr lang="cs-CZ" dirty="0"/>
          </a:p>
        </p:txBody>
      </p:sp>
      <p:sp>
        <p:nvSpPr>
          <p:cNvPr id="3" name="Obdélník 2"/>
          <p:cNvSpPr/>
          <p:nvPr/>
        </p:nvSpPr>
        <p:spPr>
          <a:xfrm>
            <a:off x="323528" y="1275606"/>
            <a:ext cx="7344816" cy="2973122"/>
          </a:xfrm>
          <a:prstGeom prst="rect">
            <a:avLst/>
          </a:prstGeom>
        </p:spPr>
        <p:txBody>
          <a:bodyPr wrap="square">
            <a:spAutoFit/>
          </a:bodyPr>
          <a:lstStyle/>
          <a:p>
            <a:pPr marL="285750" indent="-285750">
              <a:lnSpc>
                <a:spcPct val="80000"/>
              </a:lnSpc>
              <a:buFont typeface="Arial" panose="020B0604020202020204" pitchFamily="34" charset="0"/>
              <a:buChar char="•"/>
            </a:pPr>
            <a:r>
              <a:rPr lang="cs-CZ" altLang="cs-CZ" dirty="0" smtClean="0"/>
              <a:t>vytvoření </a:t>
            </a:r>
            <a:r>
              <a:rPr lang="cs-CZ" altLang="cs-CZ" dirty="0"/>
              <a:t>materiálních a finančních podmínek</a:t>
            </a:r>
            <a:r>
              <a:rPr lang="cs-CZ" altLang="cs-CZ" dirty="0" smtClean="0"/>
              <a:t>,</a:t>
            </a:r>
          </a:p>
          <a:p>
            <a:pPr marL="285750" indent="-285750">
              <a:lnSpc>
                <a:spcPct val="80000"/>
              </a:lnSpc>
              <a:buFont typeface="Arial" panose="020B0604020202020204" pitchFamily="34" charset="0"/>
              <a:buChar char="•"/>
            </a:pPr>
            <a:endParaRPr lang="cs-CZ" altLang="cs-CZ" dirty="0"/>
          </a:p>
          <a:p>
            <a:pPr marL="285750" indent="-285750">
              <a:lnSpc>
                <a:spcPct val="80000"/>
              </a:lnSpc>
              <a:buFont typeface="Arial" panose="020B0604020202020204" pitchFamily="34" charset="0"/>
              <a:buChar char="•"/>
            </a:pPr>
            <a:r>
              <a:rPr lang="cs-CZ" altLang="cs-CZ" dirty="0"/>
              <a:t> </a:t>
            </a:r>
            <a:r>
              <a:rPr lang="cs-CZ" altLang="cs-CZ" dirty="0" smtClean="0"/>
              <a:t>personál,</a:t>
            </a:r>
          </a:p>
          <a:p>
            <a:pPr marL="285750" indent="-285750">
              <a:lnSpc>
                <a:spcPct val="80000"/>
              </a:lnSpc>
              <a:buFont typeface="Arial" panose="020B0604020202020204" pitchFamily="34" charset="0"/>
              <a:buChar char="•"/>
            </a:pPr>
            <a:endParaRPr lang="cs-CZ" altLang="cs-CZ" dirty="0"/>
          </a:p>
          <a:p>
            <a:pPr marL="285750" indent="-285750">
              <a:lnSpc>
                <a:spcPct val="80000"/>
              </a:lnSpc>
              <a:buFont typeface="Arial" panose="020B0604020202020204" pitchFamily="34" charset="0"/>
              <a:buChar char="•"/>
            </a:pPr>
            <a:r>
              <a:rPr lang="cs-CZ" altLang="cs-CZ" dirty="0"/>
              <a:t> </a:t>
            </a:r>
            <a:r>
              <a:rPr lang="cs-CZ" altLang="cs-CZ" dirty="0" smtClean="0"/>
              <a:t>zajistit </a:t>
            </a:r>
            <a:r>
              <a:rPr lang="cs-CZ" altLang="cs-CZ" dirty="0"/>
              <a:t>dodržování předpisů</a:t>
            </a:r>
            <a:r>
              <a:rPr lang="cs-CZ" altLang="cs-CZ" dirty="0" smtClean="0"/>
              <a:t>,</a:t>
            </a:r>
          </a:p>
          <a:p>
            <a:pPr marL="285750" indent="-285750">
              <a:lnSpc>
                <a:spcPct val="80000"/>
              </a:lnSpc>
              <a:buFont typeface="Arial" panose="020B0604020202020204" pitchFamily="34" charset="0"/>
              <a:buChar char="•"/>
            </a:pPr>
            <a:endParaRPr lang="cs-CZ" altLang="cs-CZ" dirty="0"/>
          </a:p>
          <a:p>
            <a:pPr marL="285750" indent="-285750">
              <a:lnSpc>
                <a:spcPct val="80000"/>
              </a:lnSpc>
              <a:buFont typeface="Arial" panose="020B0604020202020204" pitchFamily="34" charset="0"/>
              <a:buChar char="•"/>
            </a:pPr>
            <a:r>
              <a:rPr lang="cs-CZ" altLang="cs-CZ" dirty="0"/>
              <a:t> </a:t>
            </a:r>
            <a:r>
              <a:rPr lang="cs-CZ" altLang="cs-CZ" dirty="0" smtClean="0"/>
              <a:t>pojištění,</a:t>
            </a:r>
          </a:p>
          <a:p>
            <a:pPr marL="285750" indent="-285750">
              <a:lnSpc>
                <a:spcPct val="80000"/>
              </a:lnSpc>
              <a:buFont typeface="Arial" panose="020B0604020202020204" pitchFamily="34" charset="0"/>
              <a:buChar char="•"/>
            </a:pPr>
            <a:endParaRPr lang="cs-CZ" altLang="cs-CZ" dirty="0"/>
          </a:p>
          <a:p>
            <a:pPr marL="285750" indent="-285750">
              <a:lnSpc>
                <a:spcPct val="80000"/>
              </a:lnSpc>
              <a:buFont typeface="Arial" panose="020B0604020202020204" pitchFamily="34" charset="0"/>
              <a:buChar char="•"/>
            </a:pPr>
            <a:r>
              <a:rPr lang="cs-CZ" altLang="cs-CZ" dirty="0"/>
              <a:t> </a:t>
            </a:r>
            <a:r>
              <a:rPr lang="cs-CZ" altLang="cs-CZ" dirty="0" smtClean="0"/>
              <a:t>zajistit </a:t>
            </a:r>
            <a:r>
              <a:rPr lang="cs-CZ" altLang="cs-CZ" dirty="0"/>
              <a:t>dodávky surovin a zboží</a:t>
            </a:r>
            <a:r>
              <a:rPr lang="cs-CZ" altLang="cs-CZ" dirty="0" smtClean="0"/>
              <a:t>,</a:t>
            </a:r>
          </a:p>
          <a:p>
            <a:pPr marL="285750" indent="-285750">
              <a:lnSpc>
                <a:spcPct val="80000"/>
              </a:lnSpc>
              <a:buFont typeface="Arial" panose="020B0604020202020204" pitchFamily="34" charset="0"/>
              <a:buChar char="•"/>
            </a:pPr>
            <a:endParaRPr lang="cs-CZ" altLang="cs-CZ" dirty="0"/>
          </a:p>
          <a:p>
            <a:pPr marL="285750" indent="-285750">
              <a:lnSpc>
                <a:spcPct val="80000"/>
              </a:lnSpc>
              <a:buFont typeface="Arial" panose="020B0604020202020204" pitchFamily="34" charset="0"/>
              <a:buChar char="•"/>
            </a:pPr>
            <a:r>
              <a:rPr lang="cs-CZ" altLang="cs-CZ" dirty="0"/>
              <a:t> </a:t>
            </a:r>
            <a:r>
              <a:rPr lang="cs-CZ" altLang="cs-CZ" dirty="0" smtClean="0"/>
              <a:t>stanovit </a:t>
            </a:r>
            <a:r>
              <a:rPr lang="cs-CZ" altLang="cs-CZ" dirty="0"/>
              <a:t>smluvní prodejní ceny</a:t>
            </a:r>
            <a:r>
              <a:rPr lang="cs-CZ" altLang="cs-CZ" dirty="0" smtClean="0"/>
              <a:t>,</a:t>
            </a:r>
          </a:p>
          <a:p>
            <a:pPr>
              <a:lnSpc>
                <a:spcPct val="80000"/>
              </a:lnSpc>
            </a:pPr>
            <a:endParaRPr lang="cs-CZ" altLang="cs-CZ" dirty="0"/>
          </a:p>
          <a:p>
            <a:pPr marL="285750" indent="-285750">
              <a:lnSpc>
                <a:spcPct val="80000"/>
              </a:lnSpc>
              <a:buFont typeface="Arial" panose="020B0604020202020204" pitchFamily="34" charset="0"/>
              <a:buChar char="•"/>
            </a:pPr>
            <a:r>
              <a:rPr lang="cs-CZ" altLang="cs-CZ" dirty="0"/>
              <a:t> </a:t>
            </a:r>
            <a:r>
              <a:rPr lang="cs-CZ" altLang="cs-CZ" dirty="0" smtClean="0"/>
              <a:t>další </a:t>
            </a:r>
            <a:r>
              <a:rPr lang="cs-CZ" altLang="cs-CZ" dirty="0"/>
              <a:t>podmínky související s provozem.</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00718" y="188369"/>
            <a:ext cx="1200134" cy="936105"/>
          </a:xfrm>
          <a:prstGeom prst="rect">
            <a:avLst/>
          </a:prstGeom>
        </p:spPr>
      </p:pic>
    </p:spTree>
    <p:extLst>
      <p:ext uri="{BB962C8B-B14F-4D97-AF65-F5344CB8AC3E}">
        <p14:creationId xmlns:p14="http://schemas.microsoft.com/office/powerpoint/2010/main" val="2428558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2" name="Obdélník 1"/>
          <p:cNvSpPr/>
          <p:nvPr/>
        </p:nvSpPr>
        <p:spPr>
          <a:xfrm>
            <a:off x="202134" y="1059582"/>
            <a:ext cx="7466209" cy="2554545"/>
          </a:xfrm>
          <a:prstGeom prst="rect">
            <a:avLst/>
          </a:prstGeom>
        </p:spPr>
        <p:txBody>
          <a:bodyPr wrap="square">
            <a:spAutoFit/>
          </a:bodyPr>
          <a:lstStyle/>
          <a:p>
            <a:pPr marL="342900" indent="-342900">
              <a:lnSpc>
                <a:spcPct val="80000"/>
              </a:lnSpc>
              <a:buFont typeface="Arial" panose="020B0604020202020204" pitchFamily="34" charset="0"/>
              <a:buChar char="•"/>
            </a:pPr>
            <a:r>
              <a:rPr lang="cs-CZ" altLang="cs-CZ" sz="2000" b="1" dirty="0"/>
              <a:t>Výživ</a:t>
            </a:r>
            <a:r>
              <a:rPr lang="cs-CZ" altLang="cs-CZ" sz="2000" dirty="0"/>
              <a:t>a – fyziologie jídla a pití.</a:t>
            </a:r>
          </a:p>
          <a:p>
            <a:pPr marL="342900" indent="-342900">
              <a:lnSpc>
                <a:spcPct val="80000"/>
              </a:lnSpc>
              <a:buFont typeface="Arial" panose="020B0604020202020204" pitchFamily="34" charset="0"/>
              <a:buChar char="•"/>
            </a:pPr>
            <a:r>
              <a:rPr lang="cs-CZ" altLang="cs-CZ" sz="2000" b="1" dirty="0"/>
              <a:t>Strava </a:t>
            </a:r>
            <a:r>
              <a:rPr lang="cs-CZ" altLang="cs-CZ" sz="2000" dirty="0"/>
              <a:t>– fyzická část poskytovaného produktu.</a:t>
            </a:r>
          </a:p>
          <a:p>
            <a:pPr marL="342900" indent="-342900">
              <a:lnSpc>
                <a:spcPct val="80000"/>
              </a:lnSpc>
              <a:buFont typeface="Arial" panose="020B0604020202020204" pitchFamily="34" charset="0"/>
              <a:buChar char="•"/>
            </a:pPr>
            <a:r>
              <a:rPr lang="cs-CZ" altLang="cs-CZ" sz="2000" b="1" dirty="0"/>
              <a:t>Odbytové místo </a:t>
            </a:r>
            <a:r>
              <a:rPr lang="cs-CZ" altLang="cs-CZ" sz="2000" dirty="0"/>
              <a:t>– místo přípravy pokrmů   a nápojů, receptury, technika </a:t>
            </a:r>
            <a:r>
              <a:rPr lang="cs-CZ" altLang="cs-CZ" sz="2000" dirty="0" smtClean="0"/>
              <a:t>a </a:t>
            </a:r>
            <a:r>
              <a:rPr lang="cs-CZ" altLang="cs-CZ" sz="2000" dirty="0"/>
              <a:t>technologie, inventář, prostředí, servis apod</a:t>
            </a:r>
            <a:r>
              <a:rPr lang="cs-CZ" altLang="cs-CZ" sz="2000" dirty="0" smtClean="0"/>
              <a:t>.</a:t>
            </a:r>
          </a:p>
          <a:p>
            <a:pPr>
              <a:lnSpc>
                <a:spcPct val="80000"/>
              </a:lnSpc>
              <a:buFontTx/>
              <a:buChar char="-"/>
            </a:pPr>
            <a:endParaRPr lang="cs-CZ" altLang="cs-CZ" sz="2000" dirty="0">
              <a:solidFill>
                <a:srgbClr val="FF6600"/>
              </a:solidFill>
            </a:endParaRPr>
          </a:p>
          <a:p>
            <a:pPr>
              <a:lnSpc>
                <a:spcPct val="80000"/>
              </a:lnSpc>
            </a:pPr>
            <a:r>
              <a:rPr lang="cs-CZ" altLang="cs-CZ" sz="2000" b="1" dirty="0"/>
              <a:t>Gastronomické služby – soubor </a:t>
            </a:r>
            <a:r>
              <a:rPr lang="cs-CZ" altLang="cs-CZ" sz="2000" b="1" dirty="0" smtClean="0"/>
              <a:t>a </a:t>
            </a:r>
            <a:r>
              <a:rPr lang="cs-CZ" altLang="cs-CZ" sz="2000" b="1" dirty="0"/>
              <a:t>kombinace hmatatelného výrobku (jídla a pití)) a nehmatatelné služby (servis), která se pohybuje podle rozsahu a kvality služeb v různých směrech. </a:t>
            </a:r>
          </a:p>
          <a:p>
            <a:pPr algn="just"/>
            <a:endParaRPr lang="cs-CZ" sz="2000" dirty="0"/>
          </a:p>
          <a:p>
            <a:pPr marL="171450" indent="-171450" algn="just">
              <a:buFont typeface="Arial" panose="020B0604020202020204" pitchFamily="34" charset="0"/>
              <a:buChar char="•"/>
              <a:defRPr/>
            </a:pPr>
            <a:endParaRPr lang="cs-CZ" sz="1200" dirty="0">
              <a:solidFill>
                <a:srgbClr val="000000"/>
              </a:solidFill>
            </a:endParaRPr>
          </a:p>
        </p:txBody>
      </p:sp>
      <p:sp>
        <p:nvSpPr>
          <p:cNvPr id="3" name="Obdélník 2">
            <a:extLst>
              <a:ext uri="{FF2B5EF4-FFF2-40B4-BE49-F238E27FC236}">
                <a16:creationId xmlns:a16="http://schemas.microsoft.com/office/drawing/2014/main" xmlns="" id="{9AA43D6D-FE16-4335-AA5E-D84B4EE4181C}"/>
              </a:ext>
            </a:extLst>
          </p:cNvPr>
          <p:cNvSpPr/>
          <p:nvPr/>
        </p:nvSpPr>
        <p:spPr>
          <a:xfrm>
            <a:off x="467544" y="306752"/>
            <a:ext cx="2319937" cy="387798"/>
          </a:xfrm>
          <a:prstGeom prst="rect">
            <a:avLst/>
          </a:prstGeom>
        </p:spPr>
        <p:txBody>
          <a:bodyPr wrap="square">
            <a:spAutoFit/>
          </a:bodyPr>
          <a:lstStyle/>
          <a:p>
            <a:pPr>
              <a:lnSpc>
                <a:spcPct val="80000"/>
              </a:lnSpc>
            </a:pPr>
            <a:r>
              <a:rPr lang="cs-CZ" altLang="cs-CZ" sz="2400" dirty="0"/>
              <a:t>Gastronomie</a:t>
            </a:r>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7264" y="214143"/>
            <a:ext cx="1268532" cy="989456"/>
          </a:xfrm>
          <a:prstGeom prst="rect">
            <a:avLst/>
          </a:prstGeom>
        </p:spPr>
      </p:pic>
    </p:spTree>
    <p:extLst>
      <p:ext uri="{BB962C8B-B14F-4D97-AF65-F5344CB8AC3E}">
        <p14:creationId xmlns:p14="http://schemas.microsoft.com/office/powerpoint/2010/main" val="4146935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87574"/>
            <a:ext cx="6768752" cy="32403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2000" dirty="0"/>
              <a:t>Obsahem gastronomie jsou otázky výživy, stravy (jídla a pití) </a:t>
            </a:r>
          </a:p>
          <a:p>
            <a:r>
              <a:rPr lang="cs-CZ" altLang="cs-CZ" sz="2000" dirty="0"/>
              <a:t>a gastronomických služeb.</a:t>
            </a:r>
          </a:p>
          <a:p>
            <a:r>
              <a:rPr lang="cs-CZ" altLang="cs-CZ" sz="2000" dirty="0"/>
              <a:t> Zabývá se  vazbami a procesy mezi kuchyní, odbytovým místem a klientem. Gastronomické služby jsou nabízeny</a:t>
            </a:r>
          </a:p>
          <a:p>
            <a:r>
              <a:rPr lang="cs-CZ" altLang="cs-CZ" sz="2000" dirty="0"/>
              <a:t>v souboru a různých poměrech hmatatelného výrobku a nehmatatelné služby. </a:t>
            </a:r>
          </a:p>
          <a:p>
            <a:r>
              <a:rPr lang="cs-CZ" altLang="cs-CZ" sz="2000" dirty="0"/>
              <a:t>Jde o osobní služby poskytované místní a přespolní klientele.  </a:t>
            </a:r>
          </a:p>
          <a:p>
            <a:pPr marL="0" indent="0" algn="just">
              <a:buNone/>
            </a:pPr>
            <a:endParaRPr lang="cs-CZ" sz="2000" dirty="0">
              <a:solidFill>
                <a:srgbClr val="000000"/>
              </a:solidFill>
            </a:endParaRPr>
          </a:p>
        </p:txBody>
      </p:sp>
      <p:sp>
        <p:nvSpPr>
          <p:cNvPr id="6" name="Nadpis 5"/>
          <p:cNvSpPr>
            <a:spLocks noGrp="1"/>
          </p:cNvSpPr>
          <p:nvPr>
            <p:ph type="title"/>
          </p:nvPr>
        </p:nvSpPr>
        <p:spPr>
          <a:xfrm>
            <a:off x="179512" y="195486"/>
            <a:ext cx="4680520" cy="507703"/>
          </a:xfrm>
        </p:spPr>
        <p:txBody>
          <a:bodyPr/>
          <a:lstStyle/>
          <a:p>
            <a:r>
              <a:rPr lang="cs-CZ" dirty="0" smtClean="0"/>
              <a:t>Význam gastronomie</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68992" y="209499"/>
            <a:ext cx="1366803" cy="1066107"/>
          </a:xfrm>
          <a:prstGeom prst="rect">
            <a:avLst/>
          </a:prstGeom>
        </p:spPr>
      </p:pic>
    </p:spTree>
    <p:extLst>
      <p:ext uri="{BB962C8B-B14F-4D97-AF65-F5344CB8AC3E}">
        <p14:creationId xmlns:p14="http://schemas.microsoft.com/office/powerpoint/2010/main" val="1696780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1306261"/>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Význam gastronomie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
        <p:nvSpPr>
          <p:cNvPr id="2" name="Obdélník 1"/>
          <p:cNvSpPr/>
          <p:nvPr/>
        </p:nvSpPr>
        <p:spPr>
          <a:xfrm>
            <a:off x="323528" y="1419622"/>
            <a:ext cx="6390456" cy="2400657"/>
          </a:xfrm>
          <a:prstGeom prst="rect">
            <a:avLst/>
          </a:prstGeom>
        </p:spPr>
        <p:txBody>
          <a:bodyPr wrap="square">
            <a:spAutoFit/>
          </a:bodyPr>
          <a:lstStyle/>
          <a:p>
            <a:pPr marL="171450" indent="-171450">
              <a:lnSpc>
                <a:spcPct val="90000"/>
              </a:lnSpc>
              <a:buFont typeface="Arial" panose="020B0604020202020204" pitchFamily="34" charset="0"/>
              <a:buChar char="•"/>
            </a:pPr>
            <a:r>
              <a:rPr lang="cs-CZ" altLang="cs-CZ" sz="2000" dirty="0"/>
              <a:t>Ovlivňuje životní úroveň obyvatelstva</a:t>
            </a:r>
          </a:p>
          <a:p>
            <a:pPr marL="171450" indent="-171450">
              <a:lnSpc>
                <a:spcPct val="90000"/>
              </a:lnSpc>
              <a:buFont typeface="Arial" panose="020B0604020202020204" pitchFamily="34" charset="0"/>
              <a:buChar char="•"/>
            </a:pPr>
            <a:r>
              <a:rPr lang="cs-CZ" altLang="cs-CZ" sz="2000" dirty="0"/>
              <a:t>Zabezpečuje výživové potřeby obyvatelstva</a:t>
            </a:r>
          </a:p>
          <a:p>
            <a:pPr marL="171450" indent="-171450">
              <a:lnSpc>
                <a:spcPct val="90000"/>
              </a:lnSpc>
              <a:buFont typeface="Arial" panose="020B0604020202020204" pitchFamily="34" charset="0"/>
              <a:buChar char="•"/>
            </a:pPr>
            <a:r>
              <a:rPr lang="cs-CZ" altLang="cs-CZ" sz="2000" dirty="0"/>
              <a:t>Propagace racionální výživy</a:t>
            </a:r>
          </a:p>
          <a:p>
            <a:pPr marL="171450" indent="-171450">
              <a:lnSpc>
                <a:spcPct val="90000"/>
              </a:lnSpc>
              <a:buFont typeface="Arial" panose="020B0604020202020204" pitchFamily="34" charset="0"/>
              <a:buChar char="•"/>
            </a:pPr>
            <a:r>
              <a:rPr lang="cs-CZ" altLang="cs-CZ" sz="2000" dirty="0"/>
              <a:t>Nové pracovní příležitosti</a:t>
            </a:r>
          </a:p>
          <a:p>
            <a:pPr marL="171450" indent="-171450">
              <a:lnSpc>
                <a:spcPct val="90000"/>
              </a:lnSpc>
              <a:buFont typeface="Arial" panose="020B0604020202020204" pitchFamily="34" charset="0"/>
              <a:buChar char="•"/>
            </a:pPr>
            <a:r>
              <a:rPr lang="cs-CZ" altLang="cs-CZ" sz="2000" dirty="0"/>
              <a:t>Rozvíjí řadu odvětví – rozvoj ekonomiky</a:t>
            </a:r>
          </a:p>
          <a:p>
            <a:pPr marL="171450" indent="-171450">
              <a:lnSpc>
                <a:spcPct val="90000"/>
              </a:lnSpc>
              <a:buFont typeface="Arial" panose="020B0604020202020204" pitchFamily="34" charset="0"/>
              <a:buChar char="•"/>
            </a:pPr>
            <a:r>
              <a:rPr lang="cs-CZ" altLang="cs-CZ" sz="2000" dirty="0"/>
              <a:t>Podílí se na tvorbě HDP</a:t>
            </a:r>
          </a:p>
          <a:p>
            <a:pPr marL="171450" indent="-171450">
              <a:lnSpc>
                <a:spcPct val="90000"/>
              </a:lnSpc>
              <a:buFont typeface="Arial" panose="020B0604020202020204" pitchFamily="34" charset="0"/>
              <a:buChar char="•"/>
            </a:pPr>
            <a:r>
              <a:rPr lang="cs-CZ" altLang="cs-CZ" sz="2000" dirty="0"/>
              <a:t>Neoddělitelná součást národní </a:t>
            </a:r>
            <a:r>
              <a:rPr lang="cs-CZ" altLang="cs-CZ" sz="2000" dirty="0" smtClean="0"/>
              <a:t>kultury</a:t>
            </a:r>
            <a:endParaRPr lang="cs-CZ" altLang="cs-CZ" sz="1200" dirty="0"/>
          </a:p>
          <a:p>
            <a:pPr marL="171450" indent="-171450">
              <a:buFont typeface="Arial" panose="020B0604020202020204" pitchFamily="34" charset="0"/>
              <a:buChar char="•"/>
              <a:defRPr/>
            </a:pPr>
            <a:endParaRPr lang="cs-CZ" sz="1200" dirty="0">
              <a:solidFill>
                <a:srgbClr val="000000"/>
              </a:solidFill>
            </a:endParaRPr>
          </a:p>
          <a:p>
            <a:pPr algn="just"/>
            <a:endParaRPr lang="cs-CZ" sz="1200" dirty="0">
              <a:solidFill>
                <a:srgbClr val="000000"/>
              </a:solidFill>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3350" y="228499"/>
            <a:ext cx="1342445" cy="1047108"/>
          </a:xfrm>
          <a:prstGeom prst="rect">
            <a:avLst/>
          </a:prstGeom>
        </p:spPr>
      </p:pic>
    </p:spTree>
    <p:extLst>
      <p:ext uri="{BB962C8B-B14F-4D97-AF65-F5344CB8AC3E}">
        <p14:creationId xmlns:p14="http://schemas.microsoft.com/office/powerpoint/2010/main" val="777570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Význam gastronomie</a:t>
            </a:r>
          </a:p>
        </p:txBody>
      </p:sp>
      <p:sp>
        <p:nvSpPr>
          <p:cNvPr id="3" name="Obdélník 2"/>
          <p:cNvSpPr/>
          <p:nvPr/>
        </p:nvSpPr>
        <p:spPr>
          <a:xfrm>
            <a:off x="251520" y="1563638"/>
            <a:ext cx="7488832" cy="1754326"/>
          </a:xfrm>
          <a:prstGeom prst="rect">
            <a:avLst/>
          </a:prstGeom>
        </p:spPr>
        <p:txBody>
          <a:bodyPr wrap="square">
            <a:spAutoFit/>
          </a:bodyPr>
          <a:lstStyle/>
          <a:p>
            <a:pPr marL="171450" indent="-171450">
              <a:buFont typeface="Arial" panose="020B0604020202020204" pitchFamily="34" charset="0"/>
              <a:buChar char="•"/>
            </a:pPr>
            <a:r>
              <a:rPr lang="cs-CZ" altLang="cs-CZ" dirty="0"/>
              <a:t>Společně s ubytováním má pohostinství nezastupitelnou roli a svým významem prioritní funkci pro rozvoj CR.</a:t>
            </a:r>
          </a:p>
          <a:p>
            <a:pPr marL="171450" indent="-171450">
              <a:buFont typeface="Arial" panose="020B0604020202020204" pitchFamily="34" charset="0"/>
              <a:buChar char="•"/>
            </a:pPr>
            <a:r>
              <a:rPr lang="cs-CZ" altLang="cs-CZ" dirty="0"/>
              <a:t>Pohostinství zabezpečuje pro turisty základní funkce CR a je určitým monitorem spokojenosti domácího obyvatelstva.</a:t>
            </a:r>
          </a:p>
          <a:p>
            <a:pPr marL="171450" indent="-171450">
              <a:buFont typeface="Arial" panose="020B0604020202020204" pitchFamily="34" charset="0"/>
              <a:buChar char="•"/>
            </a:pPr>
            <a:r>
              <a:rPr lang="cs-CZ" altLang="cs-CZ" dirty="0"/>
              <a:t>Pohostinství je od pradávna místem setkávání přátel i nepřátel, místem společenských setkání i místem určité formy odpočinku a relaxace.</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6486" y="229377"/>
            <a:ext cx="1341318" cy="1046229"/>
          </a:xfrm>
          <a:prstGeom prst="rect">
            <a:avLst/>
          </a:prstGeom>
        </p:spPr>
      </p:pic>
    </p:spTree>
    <p:extLst>
      <p:ext uri="{BB962C8B-B14F-4D97-AF65-F5344CB8AC3E}">
        <p14:creationId xmlns:p14="http://schemas.microsoft.com/office/powerpoint/2010/main" val="4223215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1154" y="195486"/>
            <a:ext cx="8784976" cy="994172"/>
          </a:xfrm>
        </p:spPr>
        <p:txBody>
          <a:bodyPr/>
          <a:lstStyle/>
          <a:p>
            <a:r>
              <a:rPr lang="cs-CZ" sz="2400" b="1" dirty="0" err="1" smtClean="0"/>
              <a:t>Gastroturismus</a:t>
            </a:r>
            <a:r>
              <a:rPr lang="cs-CZ" sz="2400" b="1" dirty="0" smtClean="0"/>
              <a:t> -Gastronomické festivaly a soutěže </a:t>
            </a:r>
            <a:endParaRPr lang="cs-CZ" sz="2400" b="1" dirty="0"/>
          </a:p>
        </p:txBody>
      </p:sp>
      <p:sp>
        <p:nvSpPr>
          <p:cNvPr id="3" name="Zástupný symbol pro obsah 2"/>
          <p:cNvSpPr>
            <a:spLocks noGrp="1"/>
          </p:cNvSpPr>
          <p:nvPr>
            <p:ph idx="1"/>
          </p:nvPr>
        </p:nvSpPr>
        <p:spPr>
          <a:xfrm>
            <a:off x="511935" y="975244"/>
            <a:ext cx="8003415" cy="4360757"/>
          </a:xfrm>
        </p:spPr>
        <p:txBody>
          <a:bodyPr>
            <a:normAutofit fontScale="62500" lnSpcReduction="20000"/>
          </a:bodyPr>
          <a:lstStyle/>
          <a:p>
            <a:r>
              <a:rPr lang="cs-CZ" dirty="0"/>
              <a:t>K zážitkové gastronomii patří také cestování za gastronomií - </a:t>
            </a:r>
            <a:r>
              <a:rPr lang="cs-CZ" dirty="0" err="1"/>
              <a:t>gastroturistika</a:t>
            </a:r>
            <a:r>
              <a:rPr lang="cs-CZ" dirty="0"/>
              <a:t>, </a:t>
            </a:r>
            <a:r>
              <a:rPr lang="cs-CZ" dirty="0" err="1"/>
              <a:t>gastrovíkendy</a:t>
            </a:r>
            <a:r>
              <a:rPr lang="cs-CZ" dirty="0"/>
              <a:t> v metropolích, návštěvy vinných sklípků, </a:t>
            </a:r>
            <a:r>
              <a:rPr lang="cs-CZ" dirty="0" err="1"/>
              <a:t>gastrofestivaly</a:t>
            </a:r>
            <a:r>
              <a:rPr lang="cs-CZ" dirty="0"/>
              <a:t> ap. </a:t>
            </a:r>
          </a:p>
          <a:p>
            <a:r>
              <a:rPr lang="cs-CZ" b="1" dirty="0" smtClean="0"/>
              <a:t>Gastronomické festivaly a soutěže</a:t>
            </a:r>
            <a:r>
              <a:rPr lang="cs-CZ" dirty="0" smtClean="0"/>
              <a:t> mají </a:t>
            </a:r>
            <a:r>
              <a:rPr lang="cs-CZ" dirty="0"/>
              <a:t>veřejnosti přiblížit kvalitní gastronomii a kreativitu kuchařů. Organizátory jsou hlavně gastronomičtí profesionálové, často za podpory města a kraje, ve kterém podnikají. Spoluorganizátory jsou i centrály cestovního ruchu a další organizace, sdružení nebo soukromé osoby. </a:t>
            </a:r>
          </a:p>
          <a:p>
            <a:pPr marL="0" indent="0">
              <a:buNone/>
            </a:pPr>
            <a:r>
              <a:rPr lang="cs-CZ" dirty="0"/>
              <a:t>Mezi nejznámější patří:</a:t>
            </a:r>
          </a:p>
          <a:p>
            <a:r>
              <a:rPr lang="cs-CZ" i="1" dirty="0"/>
              <a:t>Prague food festival </a:t>
            </a:r>
            <a:endParaRPr lang="cs-CZ" dirty="0"/>
          </a:p>
          <a:p>
            <a:r>
              <a:rPr lang="cs-CZ" i="1" dirty="0"/>
              <a:t>Grand Restaurant </a:t>
            </a:r>
            <a:r>
              <a:rPr lang="cs-CZ" i="1" dirty="0" smtClean="0"/>
              <a:t>Festival</a:t>
            </a:r>
            <a:endParaRPr lang="cs-CZ" dirty="0"/>
          </a:p>
          <a:p>
            <a:r>
              <a:rPr lang="cs-CZ" i="1" dirty="0"/>
              <a:t>Karneval chutí </a:t>
            </a:r>
            <a:r>
              <a:rPr lang="cs-CZ" i="1" dirty="0" smtClean="0"/>
              <a:t>Ostrava</a:t>
            </a:r>
            <a:endParaRPr lang="cs-CZ" dirty="0"/>
          </a:p>
          <a:p>
            <a:r>
              <a:rPr lang="cs-CZ" i="1" dirty="0"/>
              <a:t>Food Festival Karlovy Vary</a:t>
            </a:r>
            <a:endParaRPr lang="cs-CZ" dirty="0"/>
          </a:p>
          <a:p>
            <a:r>
              <a:rPr lang="cs-CZ" i="1" dirty="0"/>
              <a:t>Gastronomické slavnosti M.D. Rettigové</a:t>
            </a:r>
            <a:endParaRPr lang="cs-CZ" dirty="0"/>
          </a:p>
          <a:p>
            <a:r>
              <a:rPr lang="cs-CZ" b="1" i="1" dirty="0" err="1"/>
              <a:t>Gastrofestival</a:t>
            </a:r>
            <a:r>
              <a:rPr lang="cs-CZ" b="1" i="1" dirty="0"/>
              <a:t> Velké Karlovice a</a:t>
            </a:r>
            <a:r>
              <a:rPr lang="cs-CZ" i="1" dirty="0"/>
              <a:t> další.</a:t>
            </a:r>
            <a:endParaRPr lang="cs-CZ" dirty="0"/>
          </a:p>
          <a:p>
            <a:endParaRPr lang="cs-CZ" dirty="0"/>
          </a:p>
        </p:txBody>
      </p:sp>
    </p:spTree>
    <p:extLst>
      <p:ext uri="{BB962C8B-B14F-4D97-AF65-F5344CB8AC3E}">
        <p14:creationId xmlns:p14="http://schemas.microsoft.com/office/powerpoint/2010/main" val="2545840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2700</TotalTime>
  <Words>2800</Words>
  <Application>Microsoft Office PowerPoint</Application>
  <PresentationFormat>Předvádění na obrazovce (16:9)</PresentationFormat>
  <Paragraphs>484</Paragraphs>
  <Slides>48</Slides>
  <Notes>15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48</vt:i4>
      </vt:variant>
    </vt:vector>
  </HeadingPairs>
  <TitlesOfParts>
    <vt:vector size="54" baseType="lpstr">
      <vt:lpstr>Arial</vt:lpstr>
      <vt:lpstr>Calibri</vt:lpstr>
      <vt:lpstr>Enriqueta</vt:lpstr>
      <vt:lpstr>Times New Roman</vt:lpstr>
      <vt:lpstr>Wingdings</vt:lpstr>
      <vt:lpstr>SLU</vt:lpstr>
      <vt:lpstr>Název prezentace</vt:lpstr>
      <vt:lpstr>Význam gastronomie v cestovním ruchu, gastroturismus</vt:lpstr>
      <vt:lpstr>Prezentace aplikace PowerPoint</vt:lpstr>
      <vt:lpstr>Význam gastronomie</vt:lpstr>
      <vt:lpstr>Prezentace aplikace PowerPoint</vt:lpstr>
      <vt:lpstr>Význam gastronomie</vt:lpstr>
      <vt:lpstr>Význam gastronomie</vt:lpstr>
      <vt:lpstr>Význam gastronomie</vt:lpstr>
      <vt:lpstr>Gastroturismus -Gastronomické festivaly a soutěže </vt:lpstr>
      <vt:lpstr>Vinařská turistika </vt:lpstr>
      <vt:lpstr>Pivní turismus </vt:lpstr>
      <vt:lpstr>Trend malých pivovarů a značkových restaurací </vt:lpstr>
      <vt:lpstr>Prezentace aplikace PowerPoint</vt:lpstr>
      <vt:lpstr>Stravovací zvyklosti jiných národů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Globalizace a gastronomie</vt:lpstr>
      <vt:lpstr>Globalizace a gastronomie</vt:lpstr>
      <vt:lpstr>Prezentace aplikace PowerPoint</vt:lpstr>
      <vt:lpstr>Faktory, ovlivňující globalizační procesy</vt:lpstr>
      <vt:lpstr>Faktory, ovlivňující globalizační procesy</vt:lpstr>
      <vt:lpstr>Globalizace v restauračním podnikání  </vt:lpstr>
      <vt:lpstr>Podnikání v gastronomii v ČR po roce 1989</vt:lpstr>
      <vt:lpstr>Prezentace aplikace PowerPoint</vt:lpstr>
      <vt:lpstr>Formy podnikání</vt:lpstr>
      <vt:lpstr>Koncentrační a globalizační tendence </vt:lpstr>
      <vt:lpstr>Výhody a nevýhody koncentračních a globalizačních procesů</vt:lpstr>
      <vt:lpstr>Gastronomické podnikatelské koncepty</vt:lpstr>
      <vt:lpstr>Příklady podnikatelských konceptů:</vt:lpstr>
      <vt:lpstr>Gastronomické projekty </vt:lpstr>
      <vt:lpstr>Stravovací služby </vt:lpstr>
      <vt:lpstr>Vlastnosti stravovacích služeb</vt:lpstr>
      <vt:lpstr>Formy stravování</vt:lpstr>
      <vt:lpstr>Charakteristika restauračního stravování</vt:lpstr>
      <vt:lpstr>Závodní stravování</vt:lpstr>
      <vt:lpstr>Školní stravování</vt:lpstr>
      <vt:lpstr>Podnikání v pohostinství</vt:lpstr>
      <vt:lpstr>Podnikání v pohostinství</vt:lpstr>
      <vt:lpstr>Podnikání v pohostinství</vt:lpstr>
      <vt:lpstr>Základní předpoklady podnikání v gastronomii </vt:lpstr>
      <vt:lpstr>Zajištění vlastního provozu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Mirka</cp:lastModifiedBy>
  <cp:revision>131</cp:revision>
  <dcterms:created xsi:type="dcterms:W3CDTF">2016-07-06T15:42:34Z</dcterms:created>
  <dcterms:modified xsi:type="dcterms:W3CDTF">2018-04-23T19:18:09Z</dcterms:modified>
</cp:coreProperties>
</file>