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302" r:id="rId2"/>
    <p:sldId id="256" r:id="rId3"/>
    <p:sldId id="301" r:id="rId4"/>
    <p:sldId id="257"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15.12.2020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34</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36</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MEZINÁRODNÍ GASTRONOMIE</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a:t>
            </a:r>
            <a:r>
              <a:rPr lang="cs-CZ" b="1" smtClean="0">
                <a:ln w="0"/>
                <a:solidFill>
                  <a:schemeClr val="bg1"/>
                </a:solidFill>
                <a:effectLst>
                  <a:outerShdw blurRad="38100" dist="19050" dir="2700000" algn="tl" rotWithShape="0">
                    <a:schemeClr val="dk1">
                      <a:alpha val="40000"/>
                    </a:schemeClr>
                  </a:outerShdw>
                </a:effectLst>
              </a:rPr>
              <a:t>Miroslava Kostková, </a:t>
            </a:r>
            <a:r>
              <a:rPr lang="cs-CZ" b="1" dirty="0" smtClean="0">
                <a:ln w="0"/>
                <a:solidFill>
                  <a:schemeClr val="bg1"/>
                </a:solidFill>
                <a:effectLst>
                  <a:outerShdw blurRad="38100" dist="19050" dir="2700000" algn="tl" rotWithShape="0">
                    <a:schemeClr val="dk1">
                      <a:alpha val="40000"/>
                    </a:schemeClr>
                  </a:outerShdw>
                </a:effectLst>
              </a:rPr>
              <a:t>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835083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Přímá - světelné tabule, vývěsné tabule apod., nepřímá,</a:t>
            </a:r>
          </a:p>
          <a:p>
            <a:pPr>
              <a:defRPr/>
            </a:pPr>
            <a:r>
              <a:rPr lang="cs-CZ" sz="1800" dirty="0" smtClean="0"/>
              <a:t>měla by reagovat na  konkrétní spotřebitelskou poptávku,</a:t>
            </a:r>
          </a:p>
          <a:p>
            <a:pPr>
              <a:defRPr/>
            </a:pPr>
            <a:r>
              <a:rPr lang="cs-CZ" sz="1800" dirty="0" smtClean="0"/>
              <a:t>je obrazem osobnosti odpovědné za provoz,</a:t>
            </a:r>
          </a:p>
          <a:p>
            <a:pPr>
              <a:defRPr/>
            </a:pPr>
            <a:r>
              <a:rPr lang="cs-CZ" sz="1800" dirty="0" smtClean="0"/>
              <a:t>představuje spolupráci výroby a odbytu.</a:t>
            </a:r>
          </a:p>
        </p:txBody>
      </p:sp>
      <p:sp>
        <p:nvSpPr>
          <p:cNvPr id="6" name="Nadpis 5"/>
          <p:cNvSpPr>
            <a:spLocks noGrp="1"/>
          </p:cNvSpPr>
          <p:nvPr>
            <p:ph type="title"/>
          </p:nvPr>
        </p:nvSpPr>
        <p:spPr>
          <a:xfrm>
            <a:off x="179512" y="195486"/>
            <a:ext cx="3888432" cy="507703"/>
          </a:xfrm>
        </p:spPr>
        <p:txBody>
          <a:bodyPr/>
          <a:lstStyle/>
          <a:p>
            <a:r>
              <a:rPr lang="cs-CZ" dirty="0" smtClean="0"/>
              <a:t>Nabídka – JL a NL:</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None/>
              <a:defRPr/>
            </a:pPr>
            <a:r>
              <a:rPr lang="cs-CZ" sz="1800" dirty="0" smtClean="0"/>
              <a:t>= seznam jídel a nápojů doplněný o příslušné náležitosti</a:t>
            </a:r>
          </a:p>
          <a:p>
            <a:pPr>
              <a:lnSpc>
                <a:spcPct val="90000"/>
              </a:lnSpc>
              <a:buNone/>
              <a:defRPr/>
            </a:pPr>
            <a:endParaRPr lang="cs-CZ" sz="1800" dirty="0" smtClean="0"/>
          </a:p>
          <a:p>
            <a:pPr>
              <a:lnSpc>
                <a:spcPct val="90000"/>
              </a:lnSpc>
              <a:defRPr/>
            </a:pPr>
            <a:r>
              <a:rPr lang="cs-CZ" sz="1800" dirty="0" smtClean="0"/>
              <a:t>Je prostředníkem mezi provozovatelem a hostem,</a:t>
            </a:r>
          </a:p>
          <a:p>
            <a:pPr>
              <a:lnSpc>
                <a:spcPct val="90000"/>
              </a:lnSpc>
              <a:defRPr/>
            </a:pPr>
            <a:r>
              <a:rPr lang="cs-CZ" sz="1800" dirty="0" smtClean="0"/>
              <a:t>informuje,</a:t>
            </a:r>
          </a:p>
          <a:p>
            <a:pPr>
              <a:lnSpc>
                <a:spcPct val="90000"/>
              </a:lnSpc>
              <a:defRPr/>
            </a:pPr>
            <a:r>
              <a:rPr lang="cs-CZ" sz="1800" dirty="0" smtClean="0"/>
              <a:t>emocionálně ladí hosta a pomáhá mu rozhodnout se,</a:t>
            </a:r>
          </a:p>
          <a:p>
            <a:pPr>
              <a:lnSpc>
                <a:spcPct val="90000"/>
              </a:lnSpc>
              <a:defRPr/>
            </a:pPr>
            <a:r>
              <a:rPr lang="cs-CZ" sz="1800" dirty="0" smtClean="0"/>
              <a:t>upozorňuje na zvláštní služby,</a:t>
            </a:r>
          </a:p>
          <a:p>
            <a:pPr>
              <a:lnSpc>
                <a:spcPct val="90000"/>
              </a:lnSpc>
              <a:defRPr/>
            </a:pPr>
            <a:r>
              <a:rPr lang="cs-CZ" sz="1800" dirty="0" smtClean="0"/>
              <a:t>posiluje nákupní impulsy,</a:t>
            </a:r>
          </a:p>
          <a:p>
            <a:pPr>
              <a:lnSpc>
                <a:spcPct val="90000"/>
              </a:lnSpc>
              <a:defRPr/>
            </a:pPr>
            <a:r>
              <a:rPr lang="cs-CZ" sz="1800" dirty="0" smtClean="0"/>
              <a:t>zviditelňuje nabídku,</a:t>
            </a:r>
          </a:p>
          <a:p>
            <a:pPr>
              <a:lnSpc>
                <a:spcPct val="90000"/>
              </a:lnSpc>
              <a:defRPr/>
            </a:pPr>
            <a:r>
              <a:rPr lang="cs-CZ" sz="1800" dirty="0" smtClean="0"/>
              <a:t>dokumentuje a naznačuje kvalitu a atmosféru,</a:t>
            </a:r>
          </a:p>
          <a:p>
            <a:pPr>
              <a:lnSpc>
                <a:spcPct val="90000"/>
              </a:lnSpc>
              <a:defRPr/>
            </a:pPr>
            <a:r>
              <a:rPr lang="cs-CZ" sz="1800" dirty="0" smtClean="0"/>
              <a:t>posiluje image a pověst podniku,</a:t>
            </a:r>
          </a:p>
          <a:p>
            <a:pPr>
              <a:lnSpc>
                <a:spcPct val="90000"/>
              </a:lnSpc>
              <a:defRPr/>
            </a:pPr>
            <a:r>
              <a:rPr lang="cs-CZ" sz="1800" dirty="0" smtClean="0"/>
              <a:t>je významným marketingovým nástrojem.</a:t>
            </a:r>
          </a:p>
        </p:txBody>
      </p:sp>
      <p:sp>
        <p:nvSpPr>
          <p:cNvPr id="6" name="Nadpis 5"/>
          <p:cNvSpPr>
            <a:spLocks noGrp="1"/>
          </p:cNvSpPr>
          <p:nvPr>
            <p:ph type="title"/>
          </p:nvPr>
        </p:nvSpPr>
        <p:spPr>
          <a:xfrm>
            <a:off x="179512" y="195486"/>
            <a:ext cx="3888432" cy="507703"/>
          </a:xfrm>
        </p:spPr>
        <p:txBody>
          <a:bodyPr/>
          <a:lstStyle/>
          <a:p>
            <a:r>
              <a:rPr lang="cs-CZ" b="1" dirty="0" smtClean="0"/>
              <a:t>Jídelní a nápojový lístek</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Jídelní lístek informuje a ovlivňuje zákazníka, je nástrojem pro probuzení zájmu a zlepšení </a:t>
            </a:r>
          </a:p>
          <a:p>
            <a:pPr>
              <a:defRPr/>
            </a:pPr>
            <a:r>
              <a:rPr lang="cs-CZ" sz="1800" dirty="0" smtClean="0"/>
              <a:t>stal se jak nepostradatelným pramenem informací, tak i nástrojem motivace zákazníka k opětovné návštěvě,</a:t>
            </a:r>
          </a:p>
          <a:p>
            <a:pPr>
              <a:defRPr/>
            </a:pPr>
            <a:r>
              <a:rPr lang="cs-CZ" sz="1800" dirty="0" smtClean="0"/>
              <a:t>svým vzhledem, barvami, fotografiemi nebo kresbami , či jinými projevy, musí mít na zákazníka psychologický dopad,</a:t>
            </a:r>
          </a:p>
          <a:p>
            <a:pPr>
              <a:defRPr/>
            </a:pPr>
            <a:r>
              <a:rPr lang="cs-CZ" sz="1800" dirty="0" smtClean="0"/>
              <a:t> je nástrojem, sloužícím k naplnění cíle prodat svému druhu klientely maximum.</a:t>
            </a:r>
          </a:p>
          <a:p>
            <a:pPr>
              <a:defRPr/>
            </a:pPr>
            <a:endParaRPr lang="cs-CZ" sz="1800" dirty="0" smtClean="0"/>
          </a:p>
        </p:txBody>
      </p:sp>
      <p:sp>
        <p:nvSpPr>
          <p:cNvPr id="6" name="Nadpis 5"/>
          <p:cNvSpPr>
            <a:spLocks noGrp="1"/>
          </p:cNvSpPr>
          <p:nvPr>
            <p:ph type="title"/>
          </p:nvPr>
        </p:nvSpPr>
        <p:spPr>
          <a:xfrm>
            <a:off x="179512" y="195486"/>
            <a:ext cx="6336704" cy="507703"/>
          </a:xfrm>
        </p:spPr>
        <p:txBody>
          <a:bodyPr/>
          <a:lstStyle/>
          <a:p>
            <a:r>
              <a:rPr lang="cs-CZ" b="1" dirty="0" smtClean="0"/>
              <a:t>Základní principy zpracování jídelních lístků:</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JL je vizitkou restaurantu, oznamuje pravidla hry a je předzvěstí dobrého nebo špatného jídla, </a:t>
            </a:r>
          </a:p>
          <a:p>
            <a:pPr>
              <a:defRPr/>
            </a:pPr>
            <a:r>
              <a:rPr lang="cs-CZ" sz="1800" dirty="0" smtClean="0"/>
              <a:t>nezbytnost zdůraznění péče o jeho složení, která musí předcházet jeho vnějšímu projevu a zpracování,</a:t>
            </a:r>
          </a:p>
          <a:p>
            <a:pPr>
              <a:defRPr/>
            </a:pPr>
            <a:r>
              <a:rPr lang="cs-CZ" sz="1800" dirty="0" smtClean="0"/>
              <a:t>aspekty, ovlivňující celkový výraz jídelního lístku jsou označovány jako nezbytné pro vytvoření koncepce vzhledu jídelního lístku. </a:t>
            </a:r>
          </a:p>
          <a:p>
            <a:pPr>
              <a:defRPr/>
            </a:pPr>
            <a:endParaRPr lang="cs-CZ" sz="1800" dirty="0" smtClean="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defRPr/>
            </a:pPr>
            <a:r>
              <a:rPr lang="cs-CZ" sz="1800" dirty="0" smtClean="0"/>
              <a:t>Název provozovny a střediska, adresa, kontakty, rezervace, provozní doba</a:t>
            </a:r>
          </a:p>
          <a:p>
            <a:pPr>
              <a:lnSpc>
                <a:spcPct val="80000"/>
              </a:lnSpc>
              <a:defRPr/>
            </a:pPr>
            <a:r>
              <a:rPr lang="cs-CZ" sz="1800" dirty="0" smtClean="0"/>
              <a:t>soupis pokrmů podle gastronomických pravidel (často doplněno o popis pokrmů, ingredience, obrázky),</a:t>
            </a:r>
          </a:p>
          <a:p>
            <a:pPr>
              <a:lnSpc>
                <a:spcPct val="80000"/>
              </a:lnSpc>
              <a:defRPr/>
            </a:pPr>
            <a:r>
              <a:rPr lang="cs-CZ" sz="1800" dirty="0" smtClean="0"/>
              <a:t>ceny (včetně DPH),</a:t>
            </a:r>
          </a:p>
          <a:p>
            <a:pPr>
              <a:lnSpc>
                <a:spcPct val="80000"/>
              </a:lnSpc>
              <a:defRPr/>
            </a:pPr>
            <a:r>
              <a:rPr lang="cs-CZ" sz="1800" dirty="0" smtClean="0"/>
              <a:t>hmotnost pokrmů, porcí (nejsou povinné),</a:t>
            </a:r>
          </a:p>
          <a:p>
            <a:pPr>
              <a:lnSpc>
                <a:spcPct val="80000"/>
              </a:lnSpc>
              <a:defRPr/>
            </a:pPr>
            <a:r>
              <a:rPr lang="cs-CZ" sz="1800" dirty="0" smtClean="0"/>
              <a:t>druh lístku a jeho platnost (stálý, denní nabídka, polední menu),</a:t>
            </a:r>
          </a:p>
          <a:p>
            <a:pPr>
              <a:lnSpc>
                <a:spcPct val="80000"/>
              </a:lnSpc>
              <a:defRPr/>
            </a:pPr>
            <a:r>
              <a:rPr lang="cs-CZ" sz="1800" dirty="0" smtClean="0"/>
              <a:t>číslování jídel,</a:t>
            </a:r>
          </a:p>
          <a:p>
            <a:pPr>
              <a:lnSpc>
                <a:spcPct val="80000"/>
              </a:lnSpc>
              <a:defRPr/>
            </a:pPr>
            <a:r>
              <a:rPr lang="cs-CZ" sz="1800" dirty="0" smtClean="0"/>
              <a:t>způsob placení,</a:t>
            </a:r>
          </a:p>
          <a:p>
            <a:pPr>
              <a:lnSpc>
                <a:spcPct val="80000"/>
              </a:lnSpc>
              <a:defRPr/>
            </a:pPr>
            <a:r>
              <a:rPr lang="cs-CZ" sz="1800" dirty="0" smtClean="0"/>
              <a:t>označení vegetariánských pokrmů, energetická náročnost,</a:t>
            </a:r>
          </a:p>
        </p:txBody>
      </p:sp>
      <p:sp>
        <p:nvSpPr>
          <p:cNvPr id="6" name="Nadpis 5"/>
          <p:cNvSpPr>
            <a:spLocks noGrp="1"/>
          </p:cNvSpPr>
          <p:nvPr>
            <p:ph type="title"/>
          </p:nvPr>
        </p:nvSpPr>
        <p:spPr>
          <a:xfrm>
            <a:off x="179512" y="195486"/>
            <a:ext cx="3888432" cy="507703"/>
          </a:xfrm>
        </p:spPr>
        <p:txBody>
          <a:bodyPr/>
          <a:lstStyle/>
          <a:p>
            <a:r>
              <a:rPr lang="cs-CZ" b="1" dirty="0" smtClean="0"/>
              <a:t>Údaje na JL:</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informace o možnosti dietní stravy, dětských porcí,</a:t>
            </a:r>
          </a:p>
          <a:p>
            <a:pPr>
              <a:defRPr/>
            </a:pPr>
            <a:r>
              <a:rPr lang="cs-CZ" sz="1800" dirty="0" smtClean="0"/>
              <a:t>jméno šéfkuchaře, vedoucího střediska,</a:t>
            </a:r>
          </a:p>
          <a:p>
            <a:pPr>
              <a:defRPr/>
            </a:pPr>
            <a:r>
              <a:rPr lang="cs-CZ" sz="1800" dirty="0" smtClean="0"/>
              <a:t>upoutávka na připravované akce,</a:t>
            </a:r>
          </a:p>
          <a:p>
            <a:pPr>
              <a:defRPr/>
            </a:pPr>
            <a:r>
              <a:rPr lang="cs-CZ" sz="1800" dirty="0" smtClean="0"/>
              <a:t>pozvánky do dalších odbytových středisek v hotelu,</a:t>
            </a:r>
          </a:p>
          <a:p>
            <a:pPr>
              <a:defRPr/>
            </a:pPr>
            <a:r>
              <a:rPr lang="cs-CZ" sz="1800" dirty="0" smtClean="0"/>
              <a:t>přání dobré chuti,</a:t>
            </a:r>
          </a:p>
          <a:p>
            <a:pPr>
              <a:defRPr/>
            </a:pPr>
            <a:r>
              <a:rPr lang="cs-CZ" sz="1800" dirty="0" smtClean="0"/>
              <a:t>další informace a zajímavosti (historie, osobnosti apod.)</a:t>
            </a: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velikost a formát, rozměr a tvar by měl respektovat styl restaurantu,</a:t>
            </a:r>
          </a:p>
          <a:p>
            <a:pPr>
              <a:defRPr/>
            </a:pPr>
            <a:r>
              <a:rPr lang="cs-CZ" sz="1800" dirty="0" smtClean="0"/>
              <a:t>použití různých druhů papíru - výběr je ovlivňován finančními náklady, názor tiskaře, jakou kvalitu textů materiál může unést a předpokládaná délka životnosti,</a:t>
            </a:r>
          </a:p>
          <a:p>
            <a:pPr>
              <a:defRPr/>
            </a:pPr>
            <a:r>
              <a:rPr lang="cs-CZ" sz="1800" dirty="0" smtClean="0"/>
              <a:t>rozmístění jednotlivých částí - gastronomický pořádek určuje umístění jednotlivých kategorií pokrmů na jídelním lístku, </a:t>
            </a:r>
          </a:p>
          <a:p>
            <a:pPr>
              <a:defRPr/>
            </a:pPr>
            <a:r>
              <a:rPr lang="cs-CZ" sz="1800" dirty="0" smtClean="0"/>
              <a:t>nápoje mohou být uváděny přímo, nebo na zvláštním nápojovém lístku, např. vinném, barovém apod. - o tom rozhoduje značka a postavení restaurantu,</a:t>
            </a:r>
          </a:p>
          <a:p>
            <a:pPr>
              <a:defRPr/>
            </a:pPr>
            <a:endParaRPr lang="cs-CZ" sz="1800" dirty="0" smtClean="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názvy pokrmů a jejich popis ve zkratce - vylučuje otázky zákazníka k pokrmu, zkracuje čas objednávky /zákazník si může udělat výběr se znalostí věci/,</a:t>
            </a:r>
          </a:p>
          <a:p>
            <a:pPr>
              <a:defRPr/>
            </a:pPr>
            <a:r>
              <a:rPr lang="cs-CZ" sz="1800" dirty="0" smtClean="0"/>
              <a:t>užitím popisu se vzbuzuje u zákazníka zájem, usměrňuje jeho chuť a probouzí zvědavost, pro zahraniční klientelu v přiměřeném rozsahu a příslušné jazykové mutaci,</a:t>
            </a:r>
          </a:p>
          <a:p>
            <a:pPr>
              <a:defRPr/>
            </a:pPr>
            <a:r>
              <a:rPr lang="cs-CZ" sz="1800" dirty="0" smtClean="0"/>
              <a:t>celkový vzhled - grafická úprava jídelního lístku se odvozuje od určení charakteru celkového dojmu, použitých fotografií nebo kreseb a od jeho vložek a případné inzerce.</a:t>
            </a:r>
          </a:p>
          <a:p>
            <a:pPr>
              <a:defRPr/>
            </a:pPr>
            <a:endParaRPr lang="cs-CZ" sz="1800" dirty="0" smtClean="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Jídelní lístek je seznam nabízených pokrmů a příloh.</a:t>
            </a:r>
          </a:p>
          <a:p>
            <a:pPr algn="just"/>
            <a:r>
              <a:rPr lang="cs-CZ" sz="1800" dirty="0" smtClean="0"/>
              <a:t>Svou formou i obsahem reprezentuje především kuchaře, ale i ostatní zaměstnance včetně podnikatele.</a:t>
            </a:r>
          </a:p>
          <a:p>
            <a:pPr algn="just"/>
            <a:r>
              <a:rPr lang="cs-CZ" sz="1800" dirty="0" smtClean="0"/>
              <a:t>Základním požadavkem na jídelní lístek je pestrý výběr pokrmů a příloh, dobrá přehlednost, čitelnost a vkusná úprava. </a:t>
            </a:r>
          </a:p>
          <a:p>
            <a:pPr algn="just"/>
            <a:r>
              <a:rPr lang="cs-CZ" sz="1800" dirty="0" smtClean="0"/>
              <a:t>Jídelní lístek usnadňuje nabídku, objednávání, </a:t>
            </a:r>
            <a:r>
              <a:rPr lang="cs-CZ" sz="1800" dirty="0" err="1" smtClean="0"/>
              <a:t>bonování</a:t>
            </a:r>
            <a:r>
              <a:rPr lang="cs-CZ" sz="1800" dirty="0" smtClean="0"/>
              <a:t>, expedici, zúčtování a slouží i jako kontrolní podklad (má se 1 rok archivovat). </a:t>
            </a:r>
          </a:p>
          <a:p>
            <a:pPr algn="just"/>
            <a:r>
              <a:rPr lang="cs-CZ" sz="1800" dirty="0" smtClean="0"/>
              <a:t>Používá se také k reklamě (vystaví se za oknem nebo ve vitríně půl až jednu hodinu před zahájením provozu) a může posloužit i jako suvenýr, popř. zboží (atraktivní lístky můžeme nabízet ke koupi např. v šatně).</a:t>
            </a:r>
          </a:p>
          <a:p>
            <a:pPr algn="just"/>
            <a:endParaRPr lang="cs-CZ" sz="1800" dirty="0" smtClean="0">
              <a:latin typeface="Times New Roman" pitchFamily="18" charset="0"/>
              <a:cs typeface="Times New Roman" pitchFamily="18" charset="0"/>
            </a:endParaRPr>
          </a:p>
          <a:p>
            <a:pPr algn="just"/>
            <a:endParaRPr lang="cs-CZ" sz="1800" dirty="0">
              <a:latin typeface="Times New Roman" pitchFamily="18" charset="0"/>
              <a:cs typeface="Times New Roman"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latin typeface="Times New Roman" pitchFamily="18" charset="0"/>
                <a:cs typeface="Times New Roman" pitchFamily="18" charset="0"/>
              </a:rPr>
              <a:t>Jídelní lístek</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Jídelní lístek je základním nástrojem kuchyňského managementu a plánem činnosti restauračního provozu. </a:t>
            </a:r>
          </a:p>
          <a:p>
            <a:pPr algn="just"/>
            <a:endParaRPr lang="cs-CZ" sz="1800" dirty="0" smtClean="0"/>
          </a:p>
          <a:p>
            <a:pPr algn="just"/>
            <a:r>
              <a:rPr lang="cs-CZ" sz="1800" dirty="0" smtClean="0"/>
              <a:t>Musí vyhovovat stravovacím zvyklostem dané komunity, je vizitkou vašeho podniku, proto musí být čistý, nepřeškrtaný, čitelný, přehledný, informativní, odpovídající charakteru pohostinského podniku.</a:t>
            </a:r>
          </a:p>
          <a:p>
            <a:pPr algn="just"/>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Klasifikace a management gastronomických zařízení,</a:t>
            </a:r>
            <a:br>
              <a:rPr lang="cs-CZ" sz="4000" b="1" dirty="0" smtClean="0">
                <a:solidFill>
                  <a:schemeClr val="bg1"/>
                </a:solidFill>
                <a:latin typeface="Times New Roman" panose="02020603050405020304" pitchFamily="18" charset="0"/>
                <a:cs typeface="Times New Roman" panose="02020603050405020304" pitchFamily="18" charset="0"/>
              </a:rPr>
            </a:br>
            <a:r>
              <a:rPr lang="cs-CZ" sz="2700" b="1" dirty="0" smtClean="0">
                <a:solidFill>
                  <a:schemeClr val="bg1"/>
                </a:solidFill>
                <a:latin typeface="Times New Roman" panose="02020603050405020304" pitchFamily="18" charset="0"/>
                <a:cs typeface="Times New Roman" panose="02020603050405020304" pitchFamily="18" charset="0"/>
              </a:rPr>
              <a:t>Nabídka gastronomického podniku</a:t>
            </a: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691680" y="3723878"/>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Mezinárodní gastronomie</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Miroslava Kostková </a:t>
            </a:r>
            <a:r>
              <a:rPr lang="cs-CZ" altLang="cs-CZ" sz="900" b="1" dirty="0" err="1"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o etnickém, regionálním či krajovém původu jídla,</a:t>
            </a:r>
          </a:p>
          <a:p>
            <a:pPr lvl="0" algn="just"/>
            <a:r>
              <a:rPr lang="cs-CZ" sz="1800" dirty="0" smtClean="0"/>
              <a:t>stručný popis jeho přípravy, který může být pro hosta rozhodující – jde o informace, zda pokrm je teplý nebo studený, vařený, pečený, smažený aj.,</a:t>
            </a:r>
          </a:p>
          <a:p>
            <a:pPr lvl="0" algn="just"/>
            <a:r>
              <a:rPr lang="cs-CZ" sz="1800" dirty="0" smtClean="0"/>
              <a:t>o velikosti pokrmu, jeho hmotnosti proto, aby si host mohl vybrat podle své volby a podle svých stravovacích  zvyklostí,</a:t>
            </a:r>
          </a:p>
          <a:p>
            <a:pPr lvl="0" algn="just"/>
            <a:r>
              <a:rPr lang="cs-CZ" sz="1800" dirty="0" smtClean="0"/>
              <a:t>o předpokládaném času, který jeho příprava zabere,</a:t>
            </a:r>
          </a:p>
          <a:p>
            <a:pPr lvl="0" algn="just"/>
            <a:r>
              <a:rPr lang="cs-CZ" sz="1800" dirty="0" smtClean="0"/>
              <a:t>o servisu, tj. způsobu, jakým je pokrm podáván (porce pro dvě osoby, dokončování u stolu aj.),</a:t>
            </a:r>
          </a:p>
          <a:p>
            <a:pPr algn="just"/>
            <a:endParaRPr lang="cs-CZ" sz="1800" dirty="0" smtClean="0">
              <a:latin typeface="Times New Roman" pitchFamily="18" charset="0"/>
              <a:cs typeface="Times New Roman" pitchFamily="18" charset="0"/>
            </a:endParaRPr>
          </a:p>
          <a:p>
            <a:pPr algn="just"/>
            <a:endParaRPr lang="cs-CZ" sz="1800" dirty="0">
              <a:latin typeface="Times New Roman" pitchFamily="18" charset="0"/>
              <a:cs typeface="Times New Roman" pitchFamily="18" charset="0"/>
            </a:endParaRPr>
          </a:p>
        </p:txBody>
      </p:sp>
      <p:sp>
        <p:nvSpPr>
          <p:cNvPr id="6" name="Nadpis 5"/>
          <p:cNvSpPr>
            <a:spLocks noGrp="1"/>
          </p:cNvSpPr>
          <p:nvPr>
            <p:ph type="title"/>
          </p:nvPr>
        </p:nvSpPr>
        <p:spPr>
          <a:xfrm>
            <a:off x="179512" y="195486"/>
            <a:ext cx="6696744" cy="507703"/>
          </a:xfrm>
        </p:spPr>
        <p:txBody>
          <a:bodyPr/>
          <a:lstStyle/>
          <a:p>
            <a:r>
              <a:rPr lang="cs-CZ" dirty="0" smtClean="0">
                <a:latin typeface="Times New Roman" panose="02020603050405020304" pitchFamily="18" charset="0"/>
                <a:cs typeface="Times New Roman" panose="02020603050405020304" pitchFamily="18" charset="0"/>
              </a:rPr>
              <a:t>Jaké informace by měl jídelní lístek hostu podávat?</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o doplňcích a přílohách, které mohou být zakalkulovány v ceně pokrmu,</a:t>
            </a:r>
          </a:p>
          <a:p>
            <a:pPr lvl="0" algn="just"/>
            <a:r>
              <a:rPr lang="cs-CZ" sz="1800" dirty="0" smtClean="0"/>
              <a:t>o přílohách tzv. à la </a:t>
            </a:r>
            <a:r>
              <a:rPr lang="cs-CZ" sz="1800" dirty="0" err="1" smtClean="0"/>
              <a:t>carte</a:t>
            </a:r>
            <a:r>
              <a:rPr lang="cs-CZ" sz="1800" dirty="0" smtClean="0"/>
              <a:t>, tj. o doplňcích jídel, které nejsou zakalkulovány v ceně jídla,</a:t>
            </a:r>
          </a:p>
          <a:p>
            <a:pPr lvl="0" algn="just"/>
            <a:r>
              <a:rPr lang="cs-CZ" sz="1800" dirty="0" smtClean="0"/>
              <a:t>o cenách a o tom, co cena obsahuje, proto aby si host mohl vybrat podle svých možností – vysoký, nepředpokládaný účet za konzumaci považuje host za jistou zákeřnost, na kterou nikdy nezapomene,</a:t>
            </a:r>
          </a:p>
          <a:p>
            <a:pPr lvl="0" algn="just"/>
            <a:r>
              <a:rPr lang="cs-CZ" sz="1800" dirty="0" smtClean="0"/>
              <a:t>o možných způsobech placení. </a:t>
            </a: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smtClean="0"/>
              <a:t>Jde o údaje formálního charakteru, ale nezbytné pro jeho funkčnost. Patří k nim:</a:t>
            </a:r>
          </a:p>
          <a:p>
            <a:pPr marL="0" indent="0" algn="just">
              <a:buNone/>
            </a:pPr>
            <a:endParaRPr lang="cs-CZ" sz="1800" dirty="0" smtClean="0"/>
          </a:p>
          <a:p>
            <a:pPr lvl="0" algn="just"/>
            <a:r>
              <a:rPr lang="cs-CZ" sz="1800" dirty="0" smtClean="0"/>
              <a:t>název hotelu (restaurace), jeho logo, ebeny, adresa,</a:t>
            </a:r>
          </a:p>
          <a:p>
            <a:pPr lvl="0" algn="just"/>
            <a:r>
              <a:rPr lang="cs-CZ" sz="1800" dirty="0" smtClean="0"/>
              <a:t>datum, kdy byl dán do užívání nebo období platnosti,</a:t>
            </a:r>
          </a:p>
          <a:p>
            <a:pPr lvl="0" algn="just"/>
            <a:r>
              <a:rPr lang="cs-CZ" sz="1800" dirty="0" smtClean="0"/>
              <a:t>velikost porce, hmotnost masa v syrovém stavu,</a:t>
            </a:r>
          </a:p>
          <a:p>
            <a:pPr lvl="0" algn="just"/>
            <a:r>
              <a:rPr lang="cs-CZ" sz="1800" dirty="0" smtClean="0"/>
              <a:t>název pokrmu a příloh,</a:t>
            </a:r>
          </a:p>
          <a:p>
            <a:pPr lvl="0" algn="just"/>
            <a:r>
              <a:rPr lang="cs-CZ" sz="1800" dirty="0" smtClean="0"/>
              <a:t>smluvní cena porce včetně údaje, zda je v ceně zahrnuta DPH,</a:t>
            </a:r>
          </a:p>
          <a:p>
            <a:pPr lvl="0" algn="just"/>
            <a:r>
              <a:rPr lang="cs-CZ" sz="1800" dirty="0" smtClean="0"/>
              <a:t>jméno odpovědného pracovníka,</a:t>
            </a:r>
          </a:p>
          <a:p>
            <a:pPr lvl="0" algn="just"/>
            <a:r>
              <a:rPr lang="cs-CZ" sz="1800" dirty="0" smtClean="0"/>
              <a:t>výše kuvertu.</a:t>
            </a:r>
          </a:p>
          <a:p>
            <a:pPr algn="just"/>
            <a:endParaRPr lang="cs-CZ" sz="1800" dirty="0" smtClean="0">
              <a:latin typeface="Times New Roman" pitchFamily="18" charset="0"/>
              <a:cs typeface="Times New Roman" pitchFamily="18" charset="0"/>
            </a:endParaRPr>
          </a:p>
          <a:p>
            <a:pPr algn="just">
              <a:buNone/>
            </a:pPr>
            <a:r>
              <a:rPr lang="cs-CZ" sz="1800" dirty="0" smtClean="0">
                <a:latin typeface="Times New Roman" pitchFamily="18" charset="0"/>
                <a:cs typeface="Times New Roman" pitchFamily="18" charset="0"/>
              </a:rPr>
              <a:t> </a:t>
            </a:r>
          </a:p>
          <a:p>
            <a:pPr algn="just"/>
            <a:endParaRPr lang="cs-CZ" sz="1800" dirty="0" smtClean="0">
              <a:latin typeface="Times New Roman" pitchFamily="18" charset="0"/>
              <a:cs typeface="Times New Roman" pitchFamily="18" charset="0"/>
            </a:endParaRPr>
          </a:p>
          <a:p>
            <a:pPr algn="just"/>
            <a:endParaRPr lang="cs-CZ" sz="1800" dirty="0">
              <a:latin typeface="Times New Roman" pitchFamily="18" charset="0"/>
              <a:cs typeface="Times New Roman"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latin typeface="Times New Roman" pitchFamily="18" charset="0"/>
                <a:cs typeface="Times New Roman" pitchFamily="18" charset="0"/>
              </a:rPr>
              <a:t>Náležitosti jídelního lístku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u="sng" dirty="0" smtClean="0"/>
              <a:t>1.Stálý jídelní lístek</a:t>
            </a:r>
            <a:endParaRPr lang="cs-CZ" sz="1800" dirty="0" smtClean="0"/>
          </a:p>
          <a:p>
            <a:pPr algn="just"/>
            <a:r>
              <a:rPr lang="cs-CZ" sz="1800" dirty="0" smtClean="0"/>
              <a:t>Také se mezinárodně nazývá standardizovaný jídelní lístek. Je výhodný všude tam, kam nechodí příliš často stálí hosté. Zpravidla nabízí širší sortiment pokrmů, bývá vytištěn na kvalitním papíře a je vhodně graficky upraven. Nevýhodou tohoto lístku jsou jeho vyšší pořizovací náklady. V současné době tento druh lístku využívají etnické restaurace  nebo jim podobná zařízení.</a:t>
            </a:r>
          </a:p>
          <a:p>
            <a:pPr marL="0" indent="0" algn="just">
              <a:buNone/>
            </a:pPr>
            <a:r>
              <a:rPr lang="cs-CZ" sz="1800" u="sng" dirty="0" smtClean="0"/>
              <a:t>2. Denní jídelní lístek </a:t>
            </a:r>
            <a:endParaRPr lang="cs-CZ" sz="1800" dirty="0" smtClean="0"/>
          </a:p>
          <a:p>
            <a:pPr algn="just"/>
            <a:r>
              <a:rPr lang="cs-CZ" sz="1800" dirty="0" smtClean="0"/>
              <a:t>Jeho sortiment se denně mění podle právě dodaných surovin, má formát A4.</a:t>
            </a:r>
          </a:p>
          <a:p>
            <a:pPr marL="0" indent="0" algn="just">
              <a:buNone/>
            </a:pPr>
            <a:r>
              <a:rPr lang="cs-CZ" sz="1800" u="sng" dirty="0" smtClean="0"/>
              <a:t>3. Kombinovaný jídelní lístek</a:t>
            </a:r>
            <a:endParaRPr lang="cs-CZ" sz="1800" dirty="0" smtClean="0"/>
          </a:p>
          <a:p>
            <a:pPr algn="just"/>
            <a:r>
              <a:rPr lang="cs-CZ" sz="1800" dirty="0" smtClean="0"/>
              <a:t>Jsou to předchozí oba lístky dohromady. Vložka s denní nabídkou se zpravidla zasunuje do stálého lístku.</a:t>
            </a:r>
          </a:p>
        </p:txBody>
      </p:sp>
      <p:sp>
        <p:nvSpPr>
          <p:cNvPr id="6" name="Nadpis 5"/>
          <p:cNvSpPr>
            <a:spLocks noGrp="1"/>
          </p:cNvSpPr>
          <p:nvPr>
            <p:ph type="title"/>
          </p:nvPr>
        </p:nvSpPr>
        <p:spPr>
          <a:xfrm>
            <a:off x="179512" y="195486"/>
            <a:ext cx="3888432" cy="507703"/>
          </a:xfrm>
        </p:spPr>
        <p:txBody>
          <a:bodyPr/>
          <a:lstStyle/>
          <a:p>
            <a:r>
              <a:rPr lang="cs-CZ" b="1" dirty="0" smtClean="0">
                <a:latin typeface="Times New Roman" pitchFamily="18" charset="0"/>
                <a:cs typeface="Times New Roman" pitchFamily="18" charset="0"/>
              </a:rPr>
              <a:t>Druhy jídelních lístků</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u="sng" dirty="0" smtClean="0"/>
              <a:t>4. Cyklický jídelní lístek </a:t>
            </a:r>
            <a:endParaRPr lang="cs-CZ" sz="1800" dirty="0" smtClean="0"/>
          </a:p>
          <a:p>
            <a:pPr algn="just"/>
            <a:r>
              <a:rPr lang="cs-CZ" sz="1800" dirty="0" smtClean="0"/>
              <a:t>Jde o soubor jídelních lístků, které se každý den mění, ale vždy po týdnu nebo čtrnácti dnech se periodicky opakují. Používá se především v účelovém stravování.</a:t>
            </a:r>
          </a:p>
          <a:p>
            <a:pPr marL="0" indent="0" algn="just">
              <a:buNone/>
            </a:pPr>
            <a:r>
              <a:rPr lang="cs-CZ" sz="1800" u="sng" dirty="0" smtClean="0"/>
              <a:t>5. Večerní jídelní lístek </a:t>
            </a:r>
            <a:endParaRPr lang="cs-CZ" sz="1800" dirty="0" smtClean="0"/>
          </a:p>
          <a:p>
            <a:pPr algn="just"/>
            <a:r>
              <a:rPr lang="cs-CZ" sz="1800" dirty="0" smtClean="0"/>
              <a:t>je to stálý lístek s nabídkou pokrmů, které jsou přizpůsobeny večernímu provozu. </a:t>
            </a:r>
          </a:p>
          <a:p>
            <a:pPr marL="0" indent="0" algn="just">
              <a:buNone/>
            </a:pPr>
            <a:r>
              <a:rPr lang="cs-CZ" sz="1800" u="sng" dirty="0" smtClean="0"/>
              <a:t>6. Kavárenský jídelní lístek </a:t>
            </a:r>
            <a:endParaRPr lang="cs-CZ" sz="1800" dirty="0" smtClean="0"/>
          </a:p>
          <a:p>
            <a:pPr algn="just"/>
            <a:r>
              <a:rPr lang="cs-CZ" sz="1800" dirty="0" smtClean="0"/>
              <a:t>Obsahuje úzkou nabídku teplých pokrmů a je rozšířen o nabídku vaječných pokrmů a moučníků. Má zpravidla menší formát a může být spojen s nápojovým lístkem.</a:t>
            </a:r>
          </a:p>
          <a:p>
            <a:pPr algn="just"/>
            <a:endParaRPr lang="cs-CZ" sz="2000" dirty="0" smtClean="0">
              <a:latin typeface="Times New Roman" pitchFamily="18" charset="0"/>
              <a:cs typeface="Times New Roman" pitchFamily="18" charset="0"/>
            </a:endParaRP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848872" cy="4032448"/>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u="sng" dirty="0" smtClean="0"/>
              <a:t>7. Barový jídelní lístek </a:t>
            </a:r>
            <a:endParaRPr lang="cs-CZ" sz="1800" dirty="0" smtClean="0"/>
          </a:p>
          <a:p>
            <a:pPr algn="just"/>
            <a:r>
              <a:rPr lang="cs-CZ" sz="1800" dirty="0" smtClean="0"/>
              <a:t>Bývá součástí nápojového lístku. Nabídka jídel se zpravidla omezuje jen na několik studených jídel a teplých specialit. Sladké pokrmy se zde neuvádějí.</a:t>
            </a:r>
          </a:p>
          <a:p>
            <a:pPr marL="0" indent="0" algn="just">
              <a:buNone/>
            </a:pPr>
            <a:r>
              <a:rPr lang="cs-CZ" sz="1800" u="sng" dirty="0" smtClean="0"/>
              <a:t>8. Vinárenský jídelní lístek </a:t>
            </a:r>
            <a:endParaRPr lang="cs-CZ" sz="1800" dirty="0" smtClean="0"/>
          </a:p>
          <a:p>
            <a:pPr algn="just"/>
            <a:r>
              <a:rPr lang="cs-CZ" sz="1800" dirty="0" smtClean="0"/>
              <a:t>Nabízí pokrmy vhodné k vínu (přírodní úpravy), více druhů sýrů a méně moučníků.</a:t>
            </a:r>
          </a:p>
          <a:p>
            <a:pPr marL="0" indent="0" algn="just">
              <a:buNone/>
            </a:pPr>
            <a:r>
              <a:rPr lang="cs-CZ" sz="1800" u="sng" dirty="0" smtClean="0"/>
              <a:t>9. Dětský jídelní lístek </a:t>
            </a:r>
            <a:endParaRPr lang="cs-CZ" sz="1800" dirty="0" smtClean="0"/>
          </a:p>
          <a:p>
            <a:pPr algn="just"/>
            <a:r>
              <a:rPr lang="cs-CZ" sz="1800" dirty="0" smtClean="0"/>
              <a:t>Má být upraven tak, aby děti zaujal (grafickou výzdobou). Jeho obsah může být rozdělen  na nabídku pro děti do tří let (kaše, mletá masa aj.). Pro starší děti je možno připravovat běžné pokrmy v polovičních dávkách.</a:t>
            </a:r>
          </a:p>
          <a:p>
            <a:pPr marL="0" indent="0" algn="just">
              <a:buNone/>
            </a:pPr>
            <a:r>
              <a:rPr lang="cs-CZ" sz="1800" u="sng" dirty="0" smtClean="0"/>
              <a:t>10. Jídelní lístek etážové služby</a:t>
            </a:r>
            <a:endParaRPr lang="cs-CZ" sz="1800" dirty="0" smtClean="0"/>
          </a:p>
          <a:p>
            <a:pPr algn="just"/>
            <a:r>
              <a:rPr lang="cs-CZ" sz="1800" dirty="0" smtClean="0"/>
              <a:t>Slouží k nabídce pokrmů v hotelových pokojích. Někdy se pro tyto účely využívá stálý nebo kavárenský jídelní lístek.</a:t>
            </a:r>
          </a:p>
          <a:p>
            <a:pPr marL="0" indent="0" algn="just">
              <a:buNone/>
            </a:pPr>
            <a:r>
              <a:rPr lang="cs-CZ" sz="1800" u="sng" dirty="0" smtClean="0"/>
              <a:t>11. Snídaňový jídelní lístek </a:t>
            </a:r>
            <a:endParaRPr lang="cs-CZ" sz="1800" dirty="0" smtClean="0"/>
          </a:p>
          <a:p>
            <a:pPr algn="just"/>
            <a:r>
              <a:rPr lang="cs-CZ" sz="1800" dirty="0" smtClean="0"/>
              <a:t>Klasický snídaňový lístek s nástupem snídaňových bufetů prakticky vymizel. Dnes se uplatňuje nejvíce jako visačka na kliku hotelového pokoje. Nabízí snídaně v hotelových pokojích.</a:t>
            </a:r>
          </a:p>
          <a:p>
            <a:pPr algn="just">
              <a:buNone/>
            </a:pPr>
            <a:endParaRPr lang="cs-CZ" sz="2000" dirty="0" smtClean="0">
              <a:latin typeface="Times New Roman" pitchFamily="18" charset="0"/>
              <a:cs typeface="Times New Roman" pitchFamily="18" charset="0"/>
            </a:endParaRPr>
          </a:p>
          <a:p>
            <a:pPr algn="just"/>
            <a:endParaRPr lang="cs-CZ" sz="2000" dirty="0" smtClean="0">
              <a:latin typeface="Times New Roman" pitchFamily="18" charset="0"/>
              <a:cs typeface="Times New Roman" pitchFamily="18" charset="0"/>
            </a:endParaRPr>
          </a:p>
          <a:p>
            <a:pPr algn="just"/>
            <a:endParaRPr lang="cs-CZ" sz="2000" dirty="0">
              <a:latin typeface="Times New Roman" pitchFamily="18" charset="0"/>
              <a:cs typeface="Times New Roman" pitchFamily="18"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848872" cy="396044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u="sng" dirty="0" smtClean="0"/>
              <a:t>12. Karnet</a:t>
            </a:r>
            <a:endParaRPr lang="cs-CZ" sz="1800" dirty="0" smtClean="0"/>
          </a:p>
          <a:p>
            <a:pPr algn="just"/>
            <a:r>
              <a:rPr lang="cs-CZ" sz="1800" dirty="0" smtClean="0"/>
              <a:t>Jde o jídelní lístek pro zvláštní příležitosti, ve kterém se nabízí různé sestavy jídel za jednotnou cenu, např. předkrm, polévka,výběr ze tří hlavních jídel a dezert.</a:t>
            </a:r>
          </a:p>
          <a:p>
            <a:pPr marL="0" indent="0" algn="just">
              <a:buNone/>
            </a:pPr>
            <a:r>
              <a:rPr lang="cs-CZ" sz="1800" u="sng" dirty="0" smtClean="0"/>
              <a:t>13. Speciální jídelní lístek</a:t>
            </a:r>
            <a:endParaRPr lang="cs-CZ" sz="1800" dirty="0" smtClean="0"/>
          </a:p>
          <a:p>
            <a:pPr algn="just"/>
            <a:r>
              <a:rPr lang="cs-CZ" sz="1800" dirty="0" smtClean="0"/>
              <a:t>Má atraktivní úpravu a používá se při mimořádných příležitostech, jako jsou dny cizích kuchyní, vepřové, zvěřinové, drůbeží a rybí hody, odborné výstavy apod.</a:t>
            </a:r>
          </a:p>
          <a:p>
            <a:pPr marL="0" indent="0" algn="just">
              <a:buNone/>
            </a:pPr>
            <a:r>
              <a:rPr lang="cs-CZ" sz="1800" u="sng" dirty="0" smtClean="0"/>
              <a:t>14. Cizojazyčné jídelní lístky </a:t>
            </a:r>
            <a:endParaRPr lang="cs-CZ" sz="1800" dirty="0" smtClean="0"/>
          </a:p>
          <a:p>
            <a:pPr algn="just"/>
            <a:r>
              <a:rPr lang="cs-CZ" sz="1800" dirty="0" smtClean="0"/>
              <a:t>Jsou nutné v mezinárodních provozovnách a v oblastech cestovního ruchu, kde musí být zaměstnanci obsluhy a provozu připraveni kdykoli cizince přijmout  a k plné spokojenosti obsloužit.</a:t>
            </a:r>
          </a:p>
          <a:p>
            <a:pPr marL="0" indent="0" algn="just">
              <a:buNone/>
            </a:pPr>
            <a:endParaRPr lang="cs-CZ" sz="1800" dirty="0" smtClean="0"/>
          </a:p>
          <a:p>
            <a:pPr marL="0" indent="0" algn="just">
              <a:buNone/>
            </a:pPr>
            <a:r>
              <a:rPr lang="cs-CZ" sz="1800" dirty="0" smtClean="0"/>
              <a:t>V malých provozovnách je možné i účelné spojit jídelní lístek s nápojovým, zvláště při nabídce sortimentu, např. v denních barech, kavárnách a vinárnách.</a:t>
            </a:r>
          </a:p>
          <a:p>
            <a:pPr algn="just"/>
            <a:endParaRPr lang="cs-CZ" sz="2000" dirty="0" smtClean="0">
              <a:latin typeface="Times New Roman" pitchFamily="18" charset="0"/>
              <a:cs typeface="Times New Roman" pitchFamily="18" charset="0"/>
            </a:endParaRPr>
          </a:p>
          <a:p>
            <a:endParaRPr lang="cs-CZ" sz="18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848872" cy="410445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studené předkrmy</a:t>
            </a:r>
          </a:p>
          <a:p>
            <a:pPr lvl="0"/>
            <a:r>
              <a:rPr lang="cs-CZ" sz="1800" dirty="0" smtClean="0"/>
              <a:t>polévky</a:t>
            </a:r>
          </a:p>
          <a:p>
            <a:pPr lvl="0"/>
            <a:r>
              <a:rPr lang="cs-CZ" sz="1800" dirty="0" smtClean="0"/>
              <a:t>teplé předkrmy</a:t>
            </a:r>
          </a:p>
          <a:p>
            <a:pPr lvl="0"/>
            <a:r>
              <a:rPr lang="cs-CZ" sz="1800" dirty="0" smtClean="0"/>
              <a:t>ryby, drůbež, zvěřina</a:t>
            </a:r>
          </a:p>
          <a:p>
            <a:pPr lvl="0"/>
            <a:r>
              <a:rPr lang="cs-CZ" sz="1800" dirty="0" smtClean="0"/>
              <a:t>lehké zdravotní pokrmy</a:t>
            </a:r>
          </a:p>
          <a:p>
            <a:pPr lvl="0"/>
            <a:r>
              <a:rPr lang="cs-CZ" sz="1800" dirty="0" smtClean="0"/>
              <a:t>hotové pokrmy</a:t>
            </a:r>
          </a:p>
          <a:p>
            <a:pPr lvl="0"/>
            <a:r>
              <a:rPr lang="cs-CZ" sz="1800" dirty="0" smtClean="0"/>
              <a:t>pokrmy na objednávku</a:t>
            </a:r>
          </a:p>
          <a:p>
            <a:pPr lvl="0"/>
            <a:r>
              <a:rPr lang="cs-CZ" sz="1800" dirty="0" smtClean="0"/>
              <a:t>přílohy</a:t>
            </a:r>
          </a:p>
          <a:p>
            <a:pPr lvl="0"/>
            <a:r>
              <a:rPr lang="cs-CZ" sz="1800" dirty="0" smtClean="0"/>
              <a:t>kompoty</a:t>
            </a:r>
          </a:p>
          <a:p>
            <a:pPr lvl="0"/>
            <a:r>
              <a:rPr lang="cs-CZ" sz="1800" dirty="0" smtClean="0"/>
              <a:t>saláty</a:t>
            </a:r>
          </a:p>
          <a:p>
            <a:pPr lvl="0"/>
            <a:r>
              <a:rPr lang="cs-CZ" sz="1800" dirty="0" smtClean="0"/>
              <a:t>studené pokrmy a sýry</a:t>
            </a:r>
          </a:p>
          <a:p>
            <a:pPr lvl="0"/>
            <a:r>
              <a:rPr lang="cs-CZ" sz="1800" dirty="0" smtClean="0"/>
              <a:t>moučníky</a:t>
            </a:r>
          </a:p>
          <a:p>
            <a:pPr lvl="0"/>
            <a:r>
              <a:rPr lang="cs-CZ" sz="1800" dirty="0" smtClean="0"/>
              <a:t>zmrzlina, ovoce</a:t>
            </a:r>
          </a:p>
        </p:txBody>
      </p:sp>
      <p:sp>
        <p:nvSpPr>
          <p:cNvPr id="6" name="Nadpis 5"/>
          <p:cNvSpPr>
            <a:spLocks noGrp="1"/>
          </p:cNvSpPr>
          <p:nvPr>
            <p:ph type="title"/>
          </p:nvPr>
        </p:nvSpPr>
        <p:spPr>
          <a:xfrm>
            <a:off x="179512" y="195486"/>
            <a:ext cx="5688632" cy="507703"/>
          </a:xfrm>
        </p:spPr>
        <p:txBody>
          <a:bodyPr/>
          <a:lstStyle/>
          <a:p>
            <a:r>
              <a:rPr lang="cs-CZ" b="1" dirty="0" smtClean="0">
                <a:latin typeface="Times New Roman" panose="02020603050405020304" pitchFamily="18" charset="0"/>
                <a:cs typeface="Times New Roman" panose="02020603050405020304" pitchFamily="18" charset="0"/>
              </a:rPr>
              <a:t>Pořadí pokrmů na jídelním lístku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defRPr/>
            </a:pPr>
            <a:r>
              <a:rPr lang="cs-CZ" sz="1800" dirty="0" smtClean="0"/>
              <a:t>spojování skupin – teplé a studené předkrmy, </a:t>
            </a:r>
          </a:p>
          <a:p>
            <a:pPr>
              <a:lnSpc>
                <a:spcPct val="90000"/>
              </a:lnSpc>
              <a:defRPr/>
            </a:pPr>
            <a:r>
              <a:rPr lang="cs-CZ" sz="1800" dirty="0" smtClean="0"/>
              <a:t>podle zaměření provozovny zařazovány specifické samostatné skupiny (grilované speciality, pizzy, těstoviny, steaky, mořské plody, pokrmy připravované u stolu hosta, pro dvě osoby), </a:t>
            </a:r>
          </a:p>
          <a:p>
            <a:pPr>
              <a:lnSpc>
                <a:spcPct val="90000"/>
              </a:lnSpc>
              <a:defRPr/>
            </a:pPr>
            <a:r>
              <a:rPr lang="cs-CZ" sz="1800" dirty="0" smtClean="0"/>
              <a:t>zachování klasického pořadí není vždy rozhodující (polévky nejsou umístěny před teplé předkrmy, hotové pokrmy netvoří samostatnou skupinu, nabídka ovoce a dezertů bývá často prezentována samostatně apod.).</a:t>
            </a:r>
          </a:p>
        </p:txBody>
      </p:sp>
      <p:sp>
        <p:nvSpPr>
          <p:cNvPr id="6" name="Nadpis 5"/>
          <p:cNvSpPr>
            <a:spLocks noGrp="1"/>
          </p:cNvSpPr>
          <p:nvPr>
            <p:ph type="title"/>
          </p:nvPr>
        </p:nvSpPr>
        <p:spPr>
          <a:xfrm>
            <a:off x="179512" y="195486"/>
            <a:ext cx="3888432" cy="507703"/>
          </a:xfrm>
        </p:spPr>
        <p:txBody>
          <a:bodyPr/>
          <a:lstStyle/>
          <a:p>
            <a:r>
              <a:rPr lang="cs-CZ" altLang="zh-CN" b="1" dirty="0" smtClean="0"/>
              <a:t>Nové trendy</a:t>
            </a:r>
            <a:r>
              <a:rPr lang="cs-CZ" altLang="zh-CN" dirty="0" smtClean="0"/>
              <a:t> </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80000"/>
              </a:lnSpc>
              <a:buNone/>
              <a:defRPr/>
            </a:pPr>
            <a:r>
              <a:rPr lang="cs-CZ" sz="1800" dirty="0" smtClean="0"/>
              <a:t>Obsahová stránka JL a NL  spojuje předkládanou nabídku s očekáváním hostů.</a:t>
            </a:r>
          </a:p>
          <a:p>
            <a:pPr>
              <a:lnSpc>
                <a:spcPct val="80000"/>
              </a:lnSpc>
              <a:defRPr/>
            </a:pPr>
            <a:r>
              <a:rPr lang="cs-CZ" sz="1800" dirty="0" smtClean="0"/>
              <a:t>Prodejní analýza – počty prodaných jídel, stupeň oblíbenosti, nejvíce a nejméně požadované pokrmy.</a:t>
            </a:r>
          </a:p>
          <a:p>
            <a:pPr>
              <a:lnSpc>
                <a:spcPct val="80000"/>
              </a:lnSpc>
              <a:defRPr/>
            </a:pPr>
            <a:r>
              <a:rPr lang="cs-CZ" sz="1800" dirty="0" smtClean="0"/>
              <a:t>Obsah nabídky v souladu s typem RZ, CT, ve vztahu s konkurencí.</a:t>
            </a:r>
          </a:p>
          <a:p>
            <a:pPr>
              <a:lnSpc>
                <a:spcPct val="80000"/>
              </a:lnSpc>
              <a:defRPr/>
            </a:pPr>
            <a:r>
              <a:rPr lang="cs-CZ" sz="1800" dirty="0" smtClean="0"/>
              <a:t>Možnosti a schopnosti výroby a obsluhy – inventář, kapacita kuchyně, dovednosti, technika.</a:t>
            </a:r>
          </a:p>
          <a:p>
            <a:pPr>
              <a:lnSpc>
                <a:spcPct val="80000"/>
              </a:lnSpc>
              <a:defRPr/>
            </a:pPr>
            <a:r>
              <a:rPr lang="cs-CZ" sz="1800" dirty="0" smtClean="0"/>
              <a:t>Poměr jednotlivých skupin a počet jídel uvnitř každé z nich harmonicky vyrovnaný a vyvážený.</a:t>
            </a:r>
          </a:p>
          <a:p>
            <a:pPr>
              <a:lnSpc>
                <a:spcPct val="80000"/>
              </a:lnSpc>
              <a:defRPr/>
            </a:pPr>
            <a:r>
              <a:rPr lang="cs-CZ" sz="1800" dirty="0" smtClean="0"/>
              <a:t>Nové trendy.</a:t>
            </a:r>
          </a:p>
          <a:p>
            <a:pPr>
              <a:lnSpc>
                <a:spcPct val="80000"/>
              </a:lnSpc>
              <a:defRPr/>
            </a:pPr>
            <a:r>
              <a:rPr lang="cs-CZ" sz="1800" dirty="0" smtClean="0"/>
              <a:t>Speciality, obměna nabídky.</a:t>
            </a:r>
          </a:p>
        </p:txBody>
      </p:sp>
      <p:sp>
        <p:nvSpPr>
          <p:cNvPr id="6" name="Nadpis 5"/>
          <p:cNvSpPr>
            <a:spLocks noGrp="1"/>
          </p:cNvSpPr>
          <p:nvPr>
            <p:ph type="title"/>
          </p:nvPr>
        </p:nvSpPr>
        <p:spPr>
          <a:xfrm>
            <a:off x="179512" y="195486"/>
            <a:ext cx="7632848" cy="507703"/>
          </a:xfrm>
        </p:spPr>
        <p:txBody>
          <a:bodyPr/>
          <a:lstStyle/>
          <a:p>
            <a:r>
              <a:rPr lang="cs-CZ" sz="2200" b="1" dirty="0" smtClean="0"/>
              <a:t>Pravidla, zásady a trendy uplatňované při sestavování </a:t>
            </a:r>
            <a:r>
              <a:rPr lang="cs-CZ" sz="2200" b="1" dirty="0" err="1" smtClean="0"/>
              <a:t>Jl</a:t>
            </a:r>
            <a:r>
              <a:rPr lang="cs-CZ" sz="2200" b="1" dirty="0" smtClean="0"/>
              <a:t> a NL</a:t>
            </a:r>
            <a:endParaRPr lang="cs-CZ" sz="2200"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7260" y="226939"/>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703622"/>
            <a:ext cx="2448272"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b="1" dirty="0" smtClean="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1707654"/>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555838" y="599795"/>
            <a:ext cx="3183160" cy="1656184"/>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Obsah přednášky:</a:t>
            </a:r>
          </a:p>
          <a:p>
            <a:pPr algn="l"/>
            <a:r>
              <a:rPr lang="cs-CZ" sz="2400" b="1" dirty="0" smtClean="0">
                <a:solidFill>
                  <a:schemeClr val="bg1"/>
                </a:solidFill>
                <a:latin typeface="Times New Roman" panose="02020603050405020304" pitchFamily="18" charset="0"/>
                <a:cs typeface="Times New Roman" panose="02020603050405020304" pitchFamily="18" charset="0"/>
              </a:rPr>
              <a:t>Nabídka gastronomických zařízení</a:t>
            </a:r>
          </a:p>
          <a:p>
            <a:pPr algn="l"/>
            <a:r>
              <a:rPr lang="cs-CZ" sz="2400" b="1" dirty="0" smtClean="0">
                <a:solidFill>
                  <a:schemeClr val="bg1"/>
                </a:solidFill>
                <a:latin typeface="Times New Roman" panose="02020603050405020304" pitchFamily="18" charset="0"/>
                <a:cs typeface="Times New Roman" panose="02020603050405020304" pitchFamily="18" charset="0"/>
              </a:rPr>
              <a:t>Jídelní </a:t>
            </a:r>
            <a:r>
              <a:rPr lang="cs-CZ" sz="2400" b="1" smtClean="0">
                <a:solidFill>
                  <a:schemeClr val="bg1"/>
                </a:solidFill>
                <a:latin typeface="Times New Roman" panose="02020603050405020304" pitchFamily="18" charset="0"/>
                <a:cs typeface="Times New Roman" panose="02020603050405020304" pitchFamily="18" charset="0"/>
              </a:rPr>
              <a:t>a </a:t>
            </a:r>
            <a:r>
              <a:rPr lang="cs-CZ" sz="2400" b="1" smtClean="0">
                <a:solidFill>
                  <a:schemeClr val="bg1"/>
                </a:solidFill>
                <a:latin typeface="Times New Roman" panose="02020603050405020304" pitchFamily="18" charset="0"/>
                <a:cs typeface="Times New Roman" panose="02020603050405020304" pitchFamily="18" charset="0"/>
              </a:rPr>
              <a:t>nápojový </a:t>
            </a:r>
            <a:r>
              <a:rPr lang="cs-CZ" sz="2400" b="1" dirty="0" smtClean="0">
                <a:solidFill>
                  <a:schemeClr val="bg1"/>
                </a:solidFill>
                <a:latin typeface="Times New Roman" panose="02020603050405020304" pitchFamily="18" charset="0"/>
                <a:cs typeface="Times New Roman" panose="02020603050405020304" pitchFamily="18" charset="0"/>
              </a:rPr>
              <a:t>lístek</a:t>
            </a:r>
          </a:p>
          <a:p>
            <a:pPr algn="l"/>
            <a:r>
              <a:rPr lang="cs-CZ" sz="2400" b="1" dirty="0" smtClean="0">
                <a:solidFill>
                  <a:schemeClr val="bg1"/>
                </a:solidFill>
                <a:latin typeface="Times New Roman" panose="02020603050405020304" pitchFamily="18" charset="0"/>
                <a:cs typeface="Times New Roman" panose="02020603050405020304" pitchFamily="18" charset="0"/>
              </a:rPr>
              <a:t>Charakteristika, význam a tvorba</a:t>
            </a:r>
          </a:p>
          <a:p>
            <a:pPr algn="l"/>
            <a:r>
              <a:rPr lang="cs-CZ" sz="2400" b="1" dirty="0" smtClean="0">
                <a:solidFill>
                  <a:schemeClr val="bg1"/>
                </a:solidFill>
                <a:latin typeface="Times New Roman" panose="02020603050405020304" pitchFamily="18" charset="0"/>
                <a:cs typeface="Times New Roman" panose="02020603050405020304" pitchFamily="18" charset="0"/>
              </a:rPr>
              <a:t>Gastronomická pravidla</a:t>
            </a:r>
            <a:endParaRPr lang="cs-CZ" sz="2400" b="1" dirty="0" smtClean="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02762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Informace o pokrmech, které vyžadují delší čas přípravy.</a:t>
            </a:r>
          </a:p>
          <a:p>
            <a:pPr>
              <a:defRPr/>
            </a:pPr>
            <a:r>
              <a:rPr lang="cs-CZ" sz="1800" dirty="0" smtClean="0"/>
              <a:t>Gastronomické a kulinářské akce.</a:t>
            </a:r>
          </a:p>
          <a:p>
            <a:pPr>
              <a:defRPr/>
            </a:pPr>
            <a:r>
              <a:rPr lang="cs-CZ" sz="1800" dirty="0" smtClean="0"/>
              <a:t>Ochrana zákazníka – standardy kvality.</a:t>
            </a:r>
          </a:p>
          <a:p>
            <a:pPr>
              <a:defRPr/>
            </a:pPr>
            <a:r>
              <a:rPr lang="cs-CZ" sz="1800" dirty="0" smtClean="0"/>
              <a:t>Personál perfektně informován.</a:t>
            </a:r>
          </a:p>
          <a:p>
            <a:pPr>
              <a:defRPr/>
            </a:pPr>
            <a:r>
              <a:rPr lang="cs-CZ" sz="1800" dirty="0" smtClean="0"/>
              <a:t>Vyzkoušet předem poptávku a ověřit cenové relace, znát hrubé výnosy.</a:t>
            </a:r>
          </a:p>
          <a:p>
            <a:pPr>
              <a:defRPr/>
            </a:pPr>
            <a:r>
              <a:rPr lang="cs-CZ" sz="1800" dirty="0" smtClean="0"/>
              <a:t>JL a NL čisté, v jazykových mutacích dle CT.</a:t>
            </a:r>
          </a:p>
          <a:p>
            <a:pPr>
              <a:defRPr/>
            </a:pPr>
            <a:r>
              <a:rPr lang="cs-CZ" sz="1800" dirty="0" smtClean="0"/>
              <a:t>Tvořit lístky v originálním pojetí.</a:t>
            </a:r>
          </a:p>
          <a:p>
            <a:pPr>
              <a:defRPr/>
            </a:pPr>
            <a:r>
              <a:rPr lang="cs-CZ" sz="1800" dirty="0" smtClean="0"/>
              <a:t>Dodržovat gastronomická pravidla při řazení.</a:t>
            </a:r>
          </a:p>
          <a:p>
            <a:pPr>
              <a:defRPr/>
            </a:pPr>
            <a:endParaRPr lang="cs-CZ" sz="1800" dirty="0" smtClean="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272808"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Menu je pevná sestava pokrmů, doplněná podle okolnosti vhodnými nápoji, používaná k určité příležitosti. </a:t>
            </a:r>
          </a:p>
          <a:p>
            <a:pPr algn="just"/>
            <a:r>
              <a:rPr lang="cs-CZ" sz="1800" dirty="0" smtClean="0"/>
              <a:t>Podle počtu chodů rozeznáváme </a:t>
            </a:r>
            <a:r>
              <a:rPr lang="cs-CZ" sz="1800" u="sng" dirty="0" smtClean="0"/>
              <a:t>jednoduché menu</a:t>
            </a:r>
            <a:r>
              <a:rPr lang="cs-CZ" sz="1800" dirty="0" smtClean="0"/>
              <a:t> (3 chody, např. polévka, hlavní chod a moučník), </a:t>
            </a:r>
            <a:r>
              <a:rPr lang="cs-CZ" sz="1800" u="sng" dirty="0" smtClean="0"/>
              <a:t>složité menu</a:t>
            </a:r>
            <a:r>
              <a:rPr lang="cs-CZ" sz="1800" dirty="0" smtClean="0"/>
              <a:t> (4 až 5 chodů, např. studený předkrm, polévka, hlavní chod, moučník) a </a:t>
            </a:r>
            <a:r>
              <a:rPr lang="cs-CZ" sz="1800" u="sng" dirty="0" smtClean="0"/>
              <a:t>slavnostní menu</a:t>
            </a:r>
            <a:r>
              <a:rPr lang="cs-CZ" sz="1800" dirty="0" smtClean="0"/>
              <a:t> (6 a více chodů, např. studený předkrm, polévka, ryba, hlavní chod, sýr, zmrzlinový pohár).</a:t>
            </a:r>
          </a:p>
        </p:txBody>
      </p:sp>
      <p:sp>
        <p:nvSpPr>
          <p:cNvPr id="6" name="Nadpis 5"/>
          <p:cNvSpPr>
            <a:spLocks noGrp="1"/>
          </p:cNvSpPr>
          <p:nvPr>
            <p:ph type="title"/>
          </p:nvPr>
        </p:nvSpPr>
        <p:spPr>
          <a:xfrm>
            <a:off x="179512" y="195486"/>
            <a:ext cx="5040560" cy="507703"/>
          </a:xfrm>
        </p:spPr>
        <p:txBody>
          <a:bodyPr/>
          <a:lstStyle/>
          <a:p>
            <a:r>
              <a:rPr lang="cs-CZ" b="1" dirty="0" smtClean="0">
                <a:latin typeface="Times New Roman" pitchFamily="18" charset="0"/>
                <a:cs typeface="Times New Roman" pitchFamily="18" charset="0"/>
              </a:rPr>
              <a:t>Hlavní zásady při sestavování menu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Menu má být jako celek nápadité, pestré a originální, svým obsahem má zapadat do charakteru pohoštění.</a:t>
            </a:r>
          </a:p>
          <a:p>
            <a:pPr lvl="0" algn="just"/>
            <a:r>
              <a:rPr lang="cs-CZ" sz="1800" dirty="0" smtClean="0"/>
              <a:t>Z moderního pohledu na výživu má být biologicky hodnotné, omezeny mají být zdroje energie (tuky, cukry).</a:t>
            </a:r>
          </a:p>
          <a:p>
            <a:pPr lvl="0" algn="just"/>
            <a:r>
              <a:rPr lang="cs-CZ" sz="1800" dirty="0" smtClean="0"/>
              <a:t>V dobře sestaveném menu má být alespoň jedna porce čerstvé zeleniny nebo ovoce.</a:t>
            </a:r>
          </a:p>
          <a:p>
            <a:pPr lvl="0" algn="just"/>
            <a:r>
              <a:rPr lang="cs-CZ" sz="1800" dirty="0" smtClean="0"/>
              <a:t>Hlavní chod má být jen jeden, má být masitý a se 2 přílohami (jednou teplou, druhou studenou – tato varianta také usnadňuje servis); má být přibližně uprostřed sestavy a má být celkovým vrcholem menu; ostatní chody mají být pouze jeho doplňkem.</a:t>
            </a:r>
          </a:p>
          <a:p>
            <a:pPr lvl="0" algn="just"/>
            <a:r>
              <a:rPr lang="cs-CZ" sz="1800" dirty="0" smtClean="0"/>
              <a:t>Ryba se s ohledem na malou vydatnost nepovažuje za hlavní chod, v menu zpravidla nahrazuje teplý předkrm.</a:t>
            </a:r>
            <a:endParaRPr lang="cs-CZ" sz="1800" dirty="0" smtClean="0">
              <a:latin typeface="Times New Roman" pitchFamily="18" charset="0"/>
              <a:cs typeface="Times New Roman" pitchFamily="18" charset="0"/>
            </a:endParaRPr>
          </a:p>
          <a:p>
            <a:pPr algn="just">
              <a:buNone/>
            </a:pPr>
            <a:r>
              <a:rPr lang="cs-CZ" sz="1800" dirty="0" smtClean="0">
                <a:latin typeface="Times New Roman" pitchFamily="18" charset="0"/>
                <a:cs typeface="Times New Roman" pitchFamily="18" charset="0"/>
              </a:rPr>
              <a:t> </a:t>
            </a:r>
          </a:p>
          <a:p>
            <a:pPr algn="just"/>
            <a:endParaRPr lang="cs-CZ" sz="1800" dirty="0" smtClean="0">
              <a:latin typeface="Times New Roman" pitchFamily="18" charset="0"/>
              <a:cs typeface="Times New Roman" pitchFamily="18" charset="0"/>
            </a:endParaRPr>
          </a:p>
          <a:p>
            <a:pPr algn="just"/>
            <a:endParaRPr lang="cs-CZ" sz="1800" dirty="0">
              <a:latin typeface="Times New Roman" pitchFamily="18" charset="0"/>
              <a:cs typeface="Times New Roman" pitchFamily="18" charset="0"/>
            </a:endParaRPr>
          </a:p>
        </p:txBody>
      </p:sp>
      <p:sp>
        <p:nvSpPr>
          <p:cNvPr id="6" name="Nadpis 5"/>
          <p:cNvSpPr>
            <a:spLocks noGrp="1"/>
          </p:cNvSpPr>
          <p:nvPr>
            <p:ph type="title"/>
          </p:nvPr>
        </p:nvSpPr>
        <p:spPr>
          <a:xfrm>
            <a:off x="179512" y="195486"/>
            <a:ext cx="4608512" cy="507703"/>
          </a:xfrm>
        </p:spPr>
        <p:txBody>
          <a:bodyPr/>
          <a:lstStyle/>
          <a:p>
            <a:r>
              <a:rPr lang="cs-CZ" b="1" dirty="0" smtClean="0">
                <a:latin typeface="Times New Roman" pitchFamily="18" charset="0"/>
                <a:cs typeface="Times New Roman" pitchFamily="18" charset="0"/>
              </a:rPr>
              <a:t>Pravidla pro sestavování menu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Před hlavním chodem nezařazujeme sladké pokrmy a sladké nápoje.</a:t>
            </a:r>
          </a:p>
          <a:p>
            <a:pPr lvl="0" algn="just"/>
            <a:r>
              <a:rPr lang="cs-CZ" sz="1800" dirty="0" smtClean="0"/>
              <a:t>Teploty podávaných pokrmů se nemají příliš střídat; podáváme je v pořadí studené, teplé, studené.</a:t>
            </a:r>
          </a:p>
          <a:p>
            <a:pPr lvl="0" algn="just"/>
            <a:r>
              <a:rPr lang="cs-CZ" sz="1800" u="sng" dirty="0" smtClean="0"/>
              <a:t>V dobře sestaveném menu se nemají opakovat stejné základní suroviny </a:t>
            </a:r>
            <a:r>
              <a:rPr lang="cs-CZ" sz="1800" dirty="0" smtClean="0"/>
              <a:t>(druh masa, zeleniny a ovoce, vejce, máslo, šunka apod.), </a:t>
            </a:r>
            <a:r>
              <a:rPr lang="cs-CZ" sz="1800" u="sng" dirty="0" smtClean="0"/>
              <a:t>stejný způsob přípravy pokrmu </a:t>
            </a:r>
            <a:r>
              <a:rPr lang="cs-CZ" sz="1800" dirty="0" smtClean="0"/>
              <a:t>(tepelné zpracování – vaření , pečení, smažení atd.), </a:t>
            </a:r>
            <a:r>
              <a:rPr lang="cs-CZ" sz="1800" u="sng" dirty="0" smtClean="0"/>
              <a:t>stejné tvary výrobků a stejná konzistence </a:t>
            </a:r>
            <a:r>
              <a:rPr lang="cs-CZ" sz="1800" dirty="0" smtClean="0"/>
              <a:t>(mleté suroviny, drobně krájené atd.), </a:t>
            </a:r>
            <a:r>
              <a:rPr lang="cs-CZ" sz="1800" u="sng" dirty="0" smtClean="0"/>
              <a:t>stejné přílohy; </a:t>
            </a:r>
            <a:r>
              <a:rPr lang="cs-CZ" sz="1800" dirty="0" smtClean="0"/>
              <a:t>výjimka je možná u brambor, jsou-li rozdílně upraveny  (např. vařené a smažené).</a:t>
            </a:r>
          </a:p>
          <a:p>
            <a:pPr lvl="0" algn="just"/>
            <a:r>
              <a:rPr lang="cs-CZ" sz="1800" dirty="0" smtClean="0"/>
              <a:t>Smažené pokrmy a vydatné omáčky zařazujeme jen na přání hostů.</a:t>
            </a:r>
          </a:p>
          <a:p>
            <a:pPr lvl="0" algn="just"/>
            <a:r>
              <a:rPr lang="cs-CZ" sz="1800" dirty="0" smtClean="0"/>
              <a:t>Menu je jednotné pro celou společnost, předem je nutné dojednat výjimky pro nemocné hosty a děti do 12 let.</a:t>
            </a:r>
          </a:p>
          <a:p>
            <a:pPr algn="just"/>
            <a:r>
              <a:rPr lang="cs-CZ" sz="1800" dirty="0" smtClean="0"/>
              <a:t>Aperitiv, káva a </a:t>
            </a:r>
            <a:r>
              <a:rPr lang="cs-CZ" sz="1800" dirty="0" err="1" smtClean="0"/>
              <a:t>digestiv</a:t>
            </a:r>
            <a:r>
              <a:rPr lang="cs-CZ" sz="1800" dirty="0" smtClean="0"/>
              <a:t> jsou samozřejmou součástí slavnostních menu, ale do počtu chodů je nezapočítáváme</a:t>
            </a:r>
            <a:endParaRPr lang="cs-CZ" sz="1800" dirty="0" smtClean="0">
              <a:latin typeface="Times New Roman" pitchFamily="18" charset="0"/>
              <a:cs typeface="Times New Roman" pitchFamily="18" charset="0"/>
            </a:endParaRPr>
          </a:p>
          <a:p>
            <a:pPr>
              <a:buNone/>
            </a:pPr>
            <a:endParaRPr lang="cs-CZ" sz="1800" dirty="0"/>
          </a:p>
        </p:txBody>
      </p:sp>
      <p:sp>
        <p:nvSpPr>
          <p:cNvPr id="6" name="Nadpis 5"/>
          <p:cNvSpPr>
            <a:spLocks noGrp="1"/>
          </p:cNvSpPr>
          <p:nvPr>
            <p:ph type="title"/>
          </p:nvPr>
        </p:nvSpPr>
        <p:spPr>
          <a:xfrm>
            <a:off x="179512" y="195486"/>
            <a:ext cx="4320480" cy="507703"/>
          </a:xfrm>
        </p:spPr>
        <p:txBody>
          <a:bodyPr/>
          <a:lstStyle/>
          <a:p>
            <a:r>
              <a:rPr lang="cs-CZ" b="1" dirty="0" smtClean="0">
                <a:latin typeface="Times New Roman" pitchFamily="18" charset="0"/>
                <a:cs typeface="Times New Roman" pitchFamily="18" charset="0"/>
              </a:rPr>
              <a:t>Pravidla pro sestavování menu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632848" cy="3744416"/>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gn="just"/>
            <a:r>
              <a:rPr lang="cs-CZ" sz="2300" dirty="0" smtClean="0"/>
              <a:t>Aperitiv (zpravidla alkoholický, 15 minut před jídlem, krátký, suchý).</a:t>
            </a:r>
          </a:p>
          <a:p>
            <a:pPr lvl="1" algn="just"/>
            <a:r>
              <a:rPr lang="cs-CZ" sz="2300" dirty="0" smtClean="0"/>
              <a:t>Pivo (pouze malé a pouze je-li vhodné k podávanému pokrmu); současně nabízíme i další nápoje jako minerální a sodovou vodu a ovocné a zeleninové šťávy.</a:t>
            </a:r>
          </a:p>
          <a:p>
            <a:pPr lvl="1" algn="just"/>
            <a:r>
              <a:rPr lang="cs-CZ" sz="2300" dirty="0" smtClean="0"/>
              <a:t>Víno ( v pořadí bílé, růžové, červené, dezertní a šumivé).</a:t>
            </a:r>
          </a:p>
          <a:p>
            <a:pPr lvl="1" algn="just"/>
            <a:r>
              <a:rPr lang="cs-CZ" sz="2300" dirty="0" smtClean="0"/>
              <a:t>Káva (vhodná je černá cezená a moka).</a:t>
            </a:r>
          </a:p>
          <a:p>
            <a:pPr lvl="1" algn="just"/>
            <a:r>
              <a:rPr lang="cs-CZ" sz="2300" dirty="0" err="1" smtClean="0"/>
              <a:t>Digestiv</a:t>
            </a:r>
            <a:r>
              <a:rPr lang="cs-CZ" sz="2300" dirty="0" smtClean="0"/>
              <a:t> (vhodný je koňak nebo brandy, jinak ženám likéry, mužům pálenky).</a:t>
            </a:r>
          </a:p>
          <a:p>
            <a:pPr marL="393192" lvl="1" indent="0" algn="just">
              <a:buNone/>
            </a:pPr>
            <a:endParaRPr lang="cs-CZ" sz="2300" dirty="0" smtClean="0"/>
          </a:p>
          <a:p>
            <a:pPr algn="just"/>
            <a:r>
              <a:rPr lang="cs-CZ" sz="2300" dirty="0" smtClean="0"/>
              <a:t>Výběr vhodných nápojů k pokrmům se řídí vzájemnou harmonií vůně, barvy a chutě a je záležitosti vysoce odbornou. Za vrchol servisu nápojů se považuje šumivé víno, které by nemělo chybět ve slavnostním menu.</a:t>
            </a:r>
          </a:p>
        </p:txBody>
      </p:sp>
      <p:sp>
        <p:nvSpPr>
          <p:cNvPr id="6" name="Nadpis 5"/>
          <p:cNvSpPr>
            <a:spLocks noGrp="1"/>
          </p:cNvSpPr>
          <p:nvPr>
            <p:ph type="title"/>
          </p:nvPr>
        </p:nvSpPr>
        <p:spPr>
          <a:xfrm>
            <a:off x="179512" y="195486"/>
            <a:ext cx="3888432" cy="507703"/>
          </a:xfrm>
        </p:spPr>
        <p:txBody>
          <a:bodyPr/>
          <a:lstStyle/>
          <a:p>
            <a:r>
              <a:rPr lang="cs-CZ" b="1" dirty="0" smtClean="0">
                <a:latin typeface="Times New Roman" pitchFamily="18" charset="0"/>
                <a:cs typeface="Times New Roman" pitchFamily="18" charset="0"/>
              </a:rPr>
              <a:t>Pořadí nápojů v menu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funkce jako JL +</a:t>
            </a:r>
          </a:p>
          <a:p>
            <a:pPr>
              <a:defRPr/>
            </a:pPr>
            <a:r>
              <a:rPr lang="cs-CZ" sz="1800" dirty="0" smtClean="0"/>
              <a:t>spojení mezi produktem, hostem a podnikem,</a:t>
            </a:r>
          </a:p>
          <a:p>
            <a:pPr>
              <a:defRPr/>
            </a:pPr>
            <a:r>
              <a:rPr lang="cs-CZ" sz="1800" dirty="0" smtClean="0"/>
              <a:t>je mostem mezi objednávkou pokrmu a servisem.</a:t>
            </a:r>
          </a:p>
        </p:txBody>
      </p:sp>
      <p:sp>
        <p:nvSpPr>
          <p:cNvPr id="6" name="Nadpis 5"/>
          <p:cNvSpPr>
            <a:spLocks noGrp="1"/>
          </p:cNvSpPr>
          <p:nvPr>
            <p:ph type="title"/>
          </p:nvPr>
        </p:nvSpPr>
        <p:spPr>
          <a:xfrm>
            <a:off x="179512" y="195486"/>
            <a:ext cx="3888432" cy="507703"/>
          </a:xfrm>
        </p:spPr>
        <p:txBody>
          <a:bodyPr/>
          <a:lstStyle/>
          <a:p>
            <a:r>
              <a:rPr lang="cs-CZ" b="1" dirty="0" smtClean="0"/>
              <a:t>Nápojový lístek</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416824"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Nápojový lístek je seznam nabízených nápojů. </a:t>
            </a:r>
          </a:p>
          <a:p>
            <a:r>
              <a:rPr lang="cs-CZ" sz="1800" dirty="0" smtClean="0"/>
              <a:t>Má charakter stálého lístku a mění se při zásadních změnách v nabízeném sortimentu nebo poptávce. </a:t>
            </a:r>
          </a:p>
          <a:p>
            <a:r>
              <a:rPr lang="cs-CZ" sz="1800" dirty="0" smtClean="0"/>
              <a:t>Ve vyšších skupinách se předkládá zároveň s jídelním lístkem, v nižších na požádání, v hospodách se může nahradit vývěsním ceníkem.</a:t>
            </a:r>
          </a:p>
        </p:txBody>
      </p:sp>
      <p:sp>
        <p:nvSpPr>
          <p:cNvPr id="6" name="Nadpis 5"/>
          <p:cNvSpPr>
            <a:spLocks noGrp="1"/>
          </p:cNvSpPr>
          <p:nvPr>
            <p:ph type="title"/>
          </p:nvPr>
        </p:nvSpPr>
        <p:spPr>
          <a:xfrm>
            <a:off x="179512" y="195486"/>
            <a:ext cx="3888432" cy="507703"/>
          </a:xfrm>
        </p:spPr>
        <p:txBody>
          <a:bodyPr/>
          <a:lstStyle/>
          <a:p>
            <a:r>
              <a:rPr lang="cs-CZ" b="1" dirty="0" smtClean="0">
                <a:latin typeface="Times New Roman" pitchFamily="18" charset="0"/>
                <a:cs typeface="Times New Roman" pitchFamily="18" charset="0"/>
              </a:rPr>
              <a:t>Nápojový lístek</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Údaje na nápojovém lístku jsou uváděny v litrech nebo centilitrech. </a:t>
            </a:r>
          </a:p>
          <a:p>
            <a:pPr algn="just"/>
            <a:r>
              <a:rPr lang="cs-CZ" sz="1800" dirty="0" smtClean="0"/>
              <a:t>Druhy nápojových lístků se liší podle kategorie střediska nebo provozovny (restaurace, kavárna apod.). </a:t>
            </a:r>
          </a:p>
          <a:p>
            <a:pPr algn="just"/>
            <a:r>
              <a:rPr lang="cs-CZ" sz="1800" dirty="0" smtClean="0"/>
              <a:t>U některých nápojů mohou být uvedeny různé míry a tomu odpovídající ceny, např. u piva 0,3 a 0,5 l. </a:t>
            </a:r>
          </a:p>
          <a:p>
            <a:pPr algn="just"/>
            <a:r>
              <a:rPr lang="cs-CZ" sz="1800" dirty="0" smtClean="0"/>
              <a:t>Ve špičkových střediscích a na samostatných vinných lístcích (lahvových vín) jsou u vín uvedeny některé podrobnější údaje jako:- </a:t>
            </a:r>
            <a:r>
              <a:rPr lang="cs-CZ" sz="1800" u="sng" dirty="0" smtClean="0"/>
              <a:t>pořadové číslo</a:t>
            </a:r>
            <a:r>
              <a:rPr lang="cs-CZ" sz="1800" dirty="0" smtClean="0"/>
              <a:t> (kód), ročník, značka vína a bližší označení podle nálepky (odrůdové, známkové, archivní, výběrové, vyznamenané apod.) – </a:t>
            </a:r>
            <a:r>
              <a:rPr lang="cs-CZ" sz="1800" u="sng" dirty="0" smtClean="0"/>
              <a:t>stručná charakteristika vína</a:t>
            </a:r>
            <a:r>
              <a:rPr lang="cs-CZ" sz="1800" dirty="0" smtClean="0"/>
              <a:t> (chuťové vlastnosti) – </a:t>
            </a:r>
            <a:r>
              <a:rPr lang="cs-CZ" sz="1800" u="sng" dirty="0" smtClean="0"/>
              <a:t>výrobce</a:t>
            </a:r>
            <a:r>
              <a:rPr lang="cs-CZ" sz="1800" dirty="0" smtClean="0"/>
              <a:t> (vlastník vinice, družstvo, vinařský závod). – </a:t>
            </a:r>
            <a:r>
              <a:rPr lang="cs-CZ" sz="1800" u="sng" dirty="0" smtClean="0"/>
              <a:t>oblast původu</a:t>
            </a:r>
            <a:r>
              <a:rPr lang="cs-CZ" sz="1800" dirty="0" smtClean="0"/>
              <a:t> (místo, země)</a:t>
            </a:r>
          </a:p>
        </p:txBody>
      </p:sp>
      <p:sp>
        <p:nvSpPr>
          <p:cNvPr id="6" name="Nadpis 5"/>
          <p:cNvSpPr>
            <a:spLocks noGrp="1"/>
          </p:cNvSpPr>
          <p:nvPr>
            <p:ph type="title"/>
          </p:nvPr>
        </p:nvSpPr>
        <p:spPr>
          <a:xfrm>
            <a:off x="179512" y="195486"/>
            <a:ext cx="4392488" cy="507703"/>
          </a:xfrm>
        </p:spPr>
        <p:txBody>
          <a:bodyPr/>
          <a:lstStyle/>
          <a:p>
            <a:r>
              <a:rPr lang="cs-CZ" b="1" dirty="0" smtClean="0">
                <a:latin typeface="Times New Roman" pitchFamily="18" charset="0"/>
                <a:cs typeface="Times New Roman" pitchFamily="18" charset="0"/>
              </a:rPr>
              <a:t>Náležitosti nápojového lístku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Aperitivy (kořeněná vína, lihoviny, míšené a ostatní nápoje).</a:t>
            </a:r>
          </a:p>
          <a:p>
            <a:pPr lvl="0"/>
            <a:r>
              <a:rPr lang="cs-CZ" sz="1800" dirty="0" smtClean="0"/>
              <a:t>Přírodní vína (bílá, růžová, červená, vinný střik).</a:t>
            </a:r>
          </a:p>
          <a:p>
            <a:pPr lvl="0"/>
            <a:r>
              <a:rPr lang="cs-CZ" sz="1800" dirty="0" smtClean="0"/>
              <a:t>Dezertní vína (žlutá, červená).</a:t>
            </a:r>
          </a:p>
          <a:p>
            <a:pPr lvl="0"/>
            <a:r>
              <a:rPr lang="cs-CZ" sz="1800" dirty="0" smtClean="0"/>
              <a:t>Šumivá vína (bílá, růžová, červená).</a:t>
            </a:r>
          </a:p>
          <a:p>
            <a:pPr lvl="0"/>
            <a:r>
              <a:rPr lang="cs-CZ" sz="1800" dirty="0" smtClean="0"/>
              <a:t>Destiláty (obilní, ovocné, ostatní).</a:t>
            </a:r>
          </a:p>
          <a:p>
            <a:pPr lvl="0"/>
            <a:r>
              <a:rPr lang="cs-CZ" sz="1800" dirty="0" smtClean="0"/>
              <a:t>Likéry (ovocné, ostatní, emulzní).</a:t>
            </a:r>
          </a:p>
          <a:p>
            <a:pPr lvl="0"/>
            <a:r>
              <a:rPr lang="cs-CZ" sz="1800" dirty="0" smtClean="0"/>
              <a:t>Nealkoholické nápoje (vody, limonády, mošty, šťávy, mléko).</a:t>
            </a:r>
          </a:p>
          <a:p>
            <a:pPr lvl="0"/>
            <a:r>
              <a:rPr lang="cs-CZ" sz="1800" dirty="0" smtClean="0"/>
              <a:t>Pivo (světlé, tmavé, speciální, nealkoholické, dietní).</a:t>
            </a:r>
          </a:p>
          <a:p>
            <a:pPr lvl="0"/>
            <a:r>
              <a:rPr lang="cs-CZ" sz="1800" dirty="0" smtClean="0"/>
              <a:t>Teplé nápoje (nealkoholické – káva, čaj, kakao, čokoláda, mléko, horká limonáda; alkoholické – horké víno, grog, punč, vinná pěna).</a:t>
            </a:r>
          </a:p>
        </p:txBody>
      </p:sp>
      <p:sp>
        <p:nvSpPr>
          <p:cNvPr id="6" name="Nadpis 5"/>
          <p:cNvSpPr>
            <a:spLocks noGrp="1"/>
          </p:cNvSpPr>
          <p:nvPr>
            <p:ph type="title"/>
          </p:nvPr>
        </p:nvSpPr>
        <p:spPr>
          <a:xfrm>
            <a:off x="179512" y="195486"/>
            <a:ext cx="5112568" cy="507703"/>
          </a:xfrm>
        </p:spPr>
        <p:txBody>
          <a:bodyPr/>
          <a:lstStyle/>
          <a:p>
            <a:r>
              <a:rPr lang="cs-CZ" b="1" dirty="0" smtClean="0">
                <a:latin typeface="Times New Roman" pitchFamily="18" charset="0"/>
                <a:cs typeface="Times New Roman" pitchFamily="18" charset="0"/>
              </a:rPr>
              <a:t>Pořadí nápojů na nápojovém lístku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1800" dirty="0" smtClean="0"/>
              <a:t>Přímá - světelné tabule, vývěsné tabule apod., nepřímá,</a:t>
            </a:r>
          </a:p>
          <a:p>
            <a:pPr>
              <a:defRPr/>
            </a:pPr>
            <a:r>
              <a:rPr lang="cs-CZ" sz="1800" dirty="0" smtClean="0"/>
              <a:t>měla by reagovat na  konkrétní spotřebitelskou poptávku,</a:t>
            </a:r>
          </a:p>
          <a:p>
            <a:pPr>
              <a:defRPr/>
            </a:pPr>
            <a:r>
              <a:rPr lang="cs-CZ" sz="1800" dirty="0" smtClean="0"/>
              <a:t>je obrazem osobnosti odpovědné za provoz,</a:t>
            </a:r>
          </a:p>
          <a:p>
            <a:pPr>
              <a:defRPr/>
            </a:pPr>
            <a:r>
              <a:rPr lang="cs-CZ" sz="1800" dirty="0" smtClean="0"/>
              <a:t>představuje spolupráci výroby a odbytu.</a:t>
            </a:r>
          </a:p>
        </p:txBody>
      </p:sp>
      <p:sp>
        <p:nvSpPr>
          <p:cNvPr id="6" name="Nadpis 5"/>
          <p:cNvSpPr>
            <a:spLocks noGrp="1"/>
          </p:cNvSpPr>
          <p:nvPr>
            <p:ph type="title"/>
          </p:nvPr>
        </p:nvSpPr>
        <p:spPr>
          <a:xfrm>
            <a:off x="179512" y="195486"/>
            <a:ext cx="3888432" cy="507703"/>
          </a:xfrm>
        </p:spPr>
        <p:txBody>
          <a:bodyPr/>
          <a:lstStyle/>
          <a:p>
            <a:r>
              <a:rPr lang="cs-CZ" dirty="0" smtClean="0"/>
              <a:t>Nabídka – JL a NL:</a:t>
            </a:r>
            <a:endParaRPr lang="cs-CZ" dirty="0"/>
          </a:p>
        </p:txBody>
      </p:sp>
      <p:pic>
        <p:nvPicPr>
          <p:cNvPr id="4" name="Obrázek 3"/>
          <p:cNvPicPr>
            <a:picLocks noChangeAspect="1"/>
          </p:cNvPicPr>
          <p:nvPr/>
        </p:nvPicPr>
        <p:blipFill>
          <a:blip r:embed="rId3" cstate="print"/>
          <a:stretch>
            <a:fillRect/>
          </a:stretch>
        </p:blipFill>
        <p:spPr>
          <a:xfrm>
            <a:off x="-4717032" y="-2547664"/>
            <a:ext cx="18288000" cy="10287000"/>
          </a:xfrm>
          <a:prstGeom prst="rect">
            <a:avLst/>
          </a:prstGeom>
        </p:spPr>
      </p:pic>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pPr>
            <a:r>
              <a:rPr lang="cs-CZ" sz="1800" dirty="0" smtClean="0"/>
              <a:t>Stravovací službou je výroba, příprava nebo rozvoz pokrmů provozovatelem potravinářského podniku za účelem jejich podávání v rámci živnosti hostinská činnost, ve školní jídelně, menze, v dětské skupině, při stravování osob vykonávajících vojenskou činnou službu, fyzických osob ve výkonu vazby, trestu odnětí svobody a zabezpečovací detence, v rámci zdravotních a sociálních služeb včetně lázeňské léčebně rehabilitační péče, při stravování zaměstnanců, poskytování občerstvení a za účelem podávání pokrmů jako součásti ubytovacích služeb a služeb cestovního ruchu.</a:t>
            </a:r>
            <a:r>
              <a:rPr lang="cs-CZ" sz="1800" dirty="0" smtClean="0">
                <a:cs typeface="Times New Roman" pitchFamily="18" charset="0"/>
              </a:rPr>
              <a:t>                   </a:t>
            </a: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6912768"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defRPr/>
            </a:pPr>
            <a:r>
              <a:rPr lang="cs-CZ" sz="1800" dirty="0" smtClean="0"/>
              <a:t>u vín údaje o chuti, oblasti, o odrůdě, původu, ročníku, jakostní třídě, skladování a správné formě servisu, o ceně a množství, </a:t>
            </a:r>
          </a:p>
          <a:p>
            <a:pPr>
              <a:lnSpc>
                <a:spcPct val="90000"/>
              </a:lnSpc>
              <a:defRPr/>
            </a:pPr>
            <a:r>
              <a:rPr lang="cs-CZ" sz="1800" dirty="0" smtClean="0"/>
              <a:t>může být samostatný i jako součást JL.</a:t>
            </a:r>
          </a:p>
          <a:p>
            <a:pPr>
              <a:lnSpc>
                <a:spcPct val="90000"/>
              </a:lnSpc>
              <a:defRPr/>
            </a:pPr>
            <a:r>
              <a:rPr lang="cs-CZ" sz="1800" dirty="0" smtClean="0"/>
              <a:t>prodej aperitivů a </a:t>
            </a:r>
            <a:r>
              <a:rPr lang="cs-CZ" sz="1800" dirty="0" err="1" smtClean="0"/>
              <a:t>digestivů</a:t>
            </a:r>
            <a:r>
              <a:rPr lang="cs-CZ" sz="1800" dirty="0" smtClean="0"/>
              <a:t> – pomocí nápojového vozíku, formou stojánků a letáčků, upoutávka na zvláštní nápoje, založená sklenice na víno také stimuluje hosta k rozhodnutí o volbě nápoje, funkce </a:t>
            </a:r>
            <a:r>
              <a:rPr lang="cs-CZ" sz="1800" dirty="0" err="1" smtClean="0"/>
              <a:t>sommeliéra</a:t>
            </a:r>
            <a:r>
              <a:rPr lang="cs-CZ" sz="1800" dirty="0" smtClean="0"/>
              <a:t>.</a:t>
            </a:r>
          </a:p>
        </p:txBody>
      </p:sp>
      <p:sp>
        <p:nvSpPr>
          <p:cNvPr id="6" name="Nadpis 5"/>
          <p:cNvSpPr>
            <a:spLocks noGrp="1"/>
          </p:cNvSpPr>
          <p:nvPr>
            <p:ph type="title"/>
          </p:nvPr>
        </p:nvSpPr>
        <p:spPr>
          <a:xfrm>
            <a:off x="179512" y="195486"/>
            <a:ext cx="3888432" cy="507703"/>
          </a:xfrm>
        </p:spPr>
        <p:txBody>
          <a:bodyPr/>
          <a:lstStyle/>
          <a:p>
            <a:r>
              <a:rPr lang="cs-CZ" b="1" dirty="0" smtClean="0"/>
              <a:t>Informace:</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lgn="just">
              <a:buAutoNum type="arabicParenR"/>
            </a:pPr>
            <a:r>
              <a:rPr lang="cs-CZ" sz="1800" dirty="0" smtClean="0">
                <a:latin typeface="Times New Roman" pitchFamily="18" charset="0"/>
                <a:cs typeface="Times New Roman" pitchFamily="18" charset="0"/>
              </a:rPr>
              <a:t>Studený předkrm</a:t>
            </a:r>
          </a:p>
          <a:p>
            <a:pPr marL="457200" indent="-457200" algn="just">
              <a:buAutoNum type="arabicParenR"/>
            </a:pPr>
            <a:r>
              <a:rPr lang="cs-CZ" sz="1800" dirty="0" smtClean="0">
                <a:latin typeface="Times New Roman" pitchFamily="18" charset="0"/>
                <a:cs typeface="Times New Roman" pitchFamily="18" charset="0"/>
              </a:rPr>
              <a:t>Polévka</a:t>
            </a:r>
          </a:p>
          <a:p>
            <a:pPr marL="457200" indent="-457200" algn="just">
              <a:buAutoNum type="arabicParenR"/>
            </a:pPr>
            <a:r>
              <a:rPr lang="cs-CZ" sz="1800" dirty="0" smtClean="0">
                <a:latin typeface="Times New Roman" pitchFamily="18" charset="0"/>
                <a:cs typeface="Times New Roman" pitchFamily="18" charset="0"/>
              </a:rPr>
              <a:t>Teplý předkrm</a:t>
            </a:r>
          </a:p>
          <a:p>
            <a:pPr marL="457200" indent="-457200" algn="just">
              <a:buAutoNum type="arabicParenR"/>
            </a:pPr>
            <a:r>
              <a:rPr lang="cs-CZ" sz="1800" dirty="0" smtClean="0">
                <a:latin typeface="Times New Roman" pitchFamily="18" charset="0"/>
                <a:cs typeface="Times New Roman" pitchFamily="18" charset="0"/>
              </a:rPr>
              <a:t>Ryba</a:t>
            </a:r>
          </a:p>
          <a:p>
            <a:pPr marL="457200" indent="-457200" algn="just">
              <a:buAutoNum type="arabicParenR"/>
            </a:pPr>
            <a:r>
              <a:rPr lang="cs-CZ" sz="1800" dirty="0" smtClean="0">
                <a:latin typeface="Times New Roman" pitchFamily="18" charset="0"/>
                <a:cs typeface="Times New Roman" pitchFamily="18" charset="0"/>
              </a:rPr>
              <a:t>Hlavní chod</a:t>
            </a:r>
          </a:p>
          <a:p>
            <a:pPr marL="457200" indent="-457200" algn="just">
              <a:buAutoNum type="arabicParenR"/>
            </a:pPr>
            <a:r>
              <a:rPr lang="cs-CZ" sz="1800" dirty="0" smtClean="0">
                <a:latin typeface="Times New Roman" pitchFamily="18" charset="0"/>
                <a:cs typeface="Times New Roman" pitchFamily="18" charset="0"/>
              </a:rPr>
              <a:t>Teplý </a:t>
            </a:r>
            <a:r>
              <a:rPr lang="cs-CZ" sz="1800" dirty="0" err="1" smtClean="0">
                <a:latin typeface="Times New Roman" pitchFamily="18" charset="0"/>
                <a:cs typeface="Times New Roman" pitchFamily="18" charset="0"/>
              </a:rPr>
              <a:t>mezichod</a:t>
            </a:r>
            <a:endParaRPr lang="cs-CZ" sz="1800" dirty="0" smtClean="0">
              <a:latin typeface="Times New Roman" pitchFamily="18" charset="0"/>
              <a:cs typeface="Times New Roman" pitchFamily="18" charset="0"/>
            </a:endParaRPr>
          </a:p>
          <a:p>
            <a:pPr marL="457200" indent="-457200" algn="just">
              <a:buAutoNum type="arabicParenR"/>
            </a:pPr>
            <a:r>
              <a:rPr lang="cs-CZ" sz="1800" dirty="0" smtClean="0">
                <a:latin typeface="Times New Roman" pitchFamily="18" charset="0"/>
                <a:cs typeface="Times New Roman" pitchFamily="18" charset="0"/>
              </a:rPr>
              <a:t>Studený </a:t>
            </a:r>
            <a:r>
              <a:rPr lang="cs-CZ" sz="1800" dirty="0" err="1" smtClean="0">
                <a:latin typeface="Times New Roman" pitchFamily="18" charset="0"/>
                <a:cs typeface="Times New Roman" pitchFamily="18" charset="0"/>
              </a:rPr>
              <a:t>mezichod</a:t>
            </a:r>
            <a:endParaRPr lang="cs-CZ" sz="1800" dirty="0" smtClean="0">
              <a:latin typeface="Times New Roman" pitchFamily="18" charset="0"/>
              <a:cs typeface="Times New Roman" pitchFamily="18" charset="0"/>
            </a:endParaRPr>
          </a:p>
          <a:p>
            <a:pPr marL="457200" indent="-457200" algn="just">
              <a:buAutoNum type="arabicParenR"/>
            </a:pPr>
            <a:r>
              <a:rPr lang="cs-CZ" sz="1800" dirty="0" smtClean="0">
                <a:latin typeface="Times New Roman" pitchFamily="18" charset="0"/>
                <a:cs typeface="Times New Roman" pitchFamily="18" charset="0"/>
              </a:rPr>
              <a:t>Sorbet</a:t>
            </a:r>
          </a:p>
          <a:p>
            <a:pPr marL="457200" indent="-457200" algn="just">
              <a:buAutoNum type="arabicParenR"/>
            </a:pPr>
            <a:r>
              <a:rPr lang="cs-CZ" sz="1800" dirty="0" smtClean="0">
                <a:latin typeface="Times New Roman" pitchFamily="18" charset="0"/>
                <a:cs typeface="Times New Roman" pitchFamily="18" charset="0"/>
              </a:rPr>
              <a:t>Pečeně</a:t>
            </a:r>
          </a:p>
          <a:p>
            <a:pPr marL="457200" indent="-457200" algn="just">
              <a:buAutoNum type="arabicParenR"/>
            </a:pPr>
            <a:r>
              <a:rPr lang="cs-CZ" sz="1800" dirty="0" smtClean="0">
                <a:latin typeface="Times New Roman" pitchFamily="18" charset="0"/>
                <a:cs typeface="Times New Roman" pitchFamily="18" charset="0"/>
              </a:rPr>
              <a:t>Zeleninový chod</a:t>
            </a:r>
          </a:p>
          <a:p>
            <a:pPr marL="457200" indent="-457200" algn="just">
              <a:buAutoNum type="arabicParenR"/>
            </a:pPr>
            <a:r>
              <a:rPr lang="cs-CZ" sz="1800" dirty="0" smtClean="0">
                <a:latin typeface="Times New Roman" pitchFamily="18" charset="0"/>
                <a:cs typeface="Times New Roman" pitchFamily="18" charset="0"/>
              </a:rPr>
              <a:t>Teplé sladké jídlo</a:t>
            </a:r>
          </a:p>
          <a:p>
            <a:pPr marL="457200" indent="-457200" algn="just">
              <a:buAutoNum type="arabicParenR"/>
            </a:pPr>
            <a:r>
              <a:rPr lang="cs-CZ" sz="1800" dirty="0" smtClean="0">
                <a:latin typeface="Times New Roman" pitchFamily="18" charset="0"/>
                <a:cs typeface="Times New Roman" pitchFamily="18" charset="0"/>
              </a:rPr>
              <a:t>Studené sladké jídlo</a:t>
            </a:r>
          </a:p>
          <a:p>
            <a:pPr marL="457200" indent="-457200" algn="just">
              <a:buAutoNum type="arabicParenR"/>
            </a:pPr>
            <a:r>
              <a:rPr lang="cs-CZ" sz="1800" dirty="0" smtClean="0">
                <a:latin typeface="Times New Roman" pitchFamily="18" charset="0"/>
                <a:cs typeface="Times New Roman" pitchFamily="18" charset="0"/>
              </a:rPr>
              <a:t>Sýr</a:t>
            </a:r>
          </a:p>
          <a:p>
            <a:pPr marL="457200" indent="-457200" algn="just">
              <a:buAutoNum type="arabicParenR"/>
            </a:pPr>
            <a:r>
              <a:rPr lang="cs-CZ" sz="1800" dirty="0" smtClean="0">
                <a:latin typeface="Times New Roman" pitchFamily="18" charset="0"/>
                <a:cs typeface="Times New Roman" pitchFamily="18" charset="0"/>
              </a:rPr>
              <a:t>dezert</a:t>
            </a:r>
          </a:p>
        </p:txBody>
      </p:sp>
      <p:sp>
        <p:nvSpPr>
          <p:cNvPr id="6" name="Nadpis 5"/>
          <p:cNvSpPr>
            <a:spLocks noGrp="1"/>
          </p:cNvSpPr>
          <p:nvPr>
            <p:ph type="title"/>
          </p:nvPr>
        </p:nvSpPr>
        <p:spPr>
          <a:xfrm>
            <a:off x="179512" y="195486"/>
            <a:ext cx="3888432" cy="507703"/>
          </a:xfrm>
        </p:spPr>
        <p:txBody>
          <a:bodyPr/>
          <a:lstStyle/>
          <a:p>
            <a:r>
              <a:rPr lang="cs-CZ" b="1" dirty="0" smtClean="0">
                <a:latin typeface="Times New Roman" pitchFamily="18" charset="0"/>
                <a:cs typeface="Times New Roman" pitchFamily="18" charset="0"/>
              </a:rPr>
              <a:t>Menu</a:t>
            </a:r>
            <a:endParaRPr lang="cs-CZ" b="1"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pPr>
            <a:r>
              <a:rPr lang="cs-CZ" sz="1800" dirty="0" smtClean="0"/>
              <a:t>Stravovací službu může osoba, která ji provozuje, poskytovat pouze v provozovně, která vyhovuje hygienickým požadavkům na umístění, stavební konstrukci, prostorové a dispoziční uspořádání, zásobování vodou, vytápění, osvětlení, odstraňování odpadních vod, větrání a vybavení upraveným přímo použitelnými předpisy Evropské unie na úseku potravinového práva.</a:t>
            </a:r>
          </a:p>
          <a:p>
            <a:pPr algn="just">
              <a:lnSpc>
                <a:spcPct val="150000"/>
              </a:lnSpc>
            </a:pPr>
            <a:r>
              <a:rPr lang="cs-CZ" sz="1800" dirty="0" smtClean="0"/>
              <a:t>Pokrmem je potravina včetně nápoje, kuchyňsky upravená studenou nebo teplou cestou nebo ošetřená tak, aby mohla být přímo nebo po ohřevu podána ke konzumaci v rámci stravovací služby.</a:t>
            </a:r>
            <a:endParaRPr lang="cs-CZ"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spcBef>
                <a:spcPts val="0"/>
              </a:spcBef>
            </a:pPr>
            <a:r>
              <a:rPr lang="cs-CZ" sz="1800" dirty="0" smtClean="0"/>
              <a:t>Spadá sem také stravování zaměstnanců, nebo podávání občerstvení obecně, či jako součást ubytovacích služeb a služeb cestovního ruchu. Pokud tedy chceme hostům třeba v </a:t>
            </a:r>
            <a:r>
              <a:rPr lang="cs-CZ" sz="1800" dirty="0" err="1" smtClean="0"/>
              <a:t>Infocentru</a:t>
            </a:r>
            <a:r>
              <a:rPr lang="cs-CZ" sz="1800" dirty="0" smtClean="0"/>
              <a:t> nabízet možnost zakoupení kávy po vzoru internetové kavárny, budeme si muset zařídit specializovanou živnost pro hostinskou činnost.</a:t>
            </a:r>
          </a:p>
          <a:p>
            <a:pPr algn="just">
              <a:lnSpc>
                <a:spcPct val="150000"/>
              </a:lnSpc>
              <a:spcBef>
                <a:spcPts val="0"/>
              </a:spcBef>
            </a:pPr>
            <a:r>
              <a:rPr lang="cs-CZ" sz="2000" b="1" dirty="0" smtClean="0"/>
              <a:t>Potravinářský podnik</a:t>
            </a:r>
            <a:r>
              <a:rPr lang="cs-CZ" sz="1800" b="1" dirty="0" smtClean="0"/>
              <a:t> </a:t>
            </a:r>
            <a:r>
              <a:rPr lang="cs-CZ" sz="1800" dirty="0" smtClean="0"/>
              <a:t>definován jako veřejný nebo soukromý podnik, </a:t>
            </a:r>
            <a:r>
              <a:rPr lang="cs-CZ" sz="1800" u="sng" dirty="0" smtClean="0"/>
              <a:t>ziskový nebo neziskový</a:t>
            </a:r>
            <a:r>
              <a:rPr lang="cs-CZ" sz="1800" dirty="0" smtClean="0"/>
              <a:t>, který vykonává činnosti související s jakoukoli fází výroby, zpracování a distribuce potravin. Povinnosti v oblasti stravování pak stanoví zejména shora cit. nařízení, dále nařízení Evropského parlamentu a Rady (ES) č. 852/2004, o hygieně potravin a zákon č. 258/2000 Sb., o ochraně veřejného zdraví a o změně některých souvisejících zákonů, ve znění pozdějších předpisů (dále jen „zákon 258“). </a:t>
            </a: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pPr>
            <a:r>
              <a:rPr lang="cs-CZ" sz="1800" dirty="0" smtClean="0"/>
              <a:t>Provozovatel potravinářského podniku provozující stravovací službu je povinen zajistit, aby fyzické osobě se zdravotním postižením byl umožněn vstup do stravovací části provozovny v doprovodu vodícího nebo asistenčního psa.</a:t>
            </a:r>
          </a:p>
          <a:p>
            <a:pPr algn="just">
              <a:lnSpc>
                <a:spcPct val="150000"/>
              </a:lnSpc>
            </a:pPr>
            <a:r>
              <a:rPr lang="cs-CZ" sz="1800" dirty="0" smtClean="0"/>
              <a:t>Fyzická osoba se zdravotním postižením je povinna na požádání provozovatele potravinářského podniku provozujícího stravovací službu, jeho zaměstnance nebo jiné fyzické osoby, která vykonává v provozovně činnost pro tohoto provozovatele, předložit doklad o výcviku psa.</a:t>
            </a:r>
            <a:endParaRPr lang="cs-CZ"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pPr>
            <a:r>
              <a:rPr lang="cs-CZ" sz="1800" dirty="0" smtClean="0"/>
              <a:t>Provozovatel potravinářského podniku provozující stravovací službu je povinen nejpozději v den jejího zahájení písemně oznámit příslušnému orgánu ochrany veřejného zdraví den zahájení činnosti, její předmět a rozsah a umístění provozoven, významnou změnu v předmětu nebo rozsahu činnosti nejpozději v den této změny, jakož i den ukončení provozu stravovací služby. Právnická osoba v oznámení dále uvede obchodní firmu, sídlo a právní formu; fyzická osoba oprávněná k podnikání podle zvláštních právních předpisů obchodní firmu a bydliště.</a:t>
            </a:r>
            <a:endParaRPr lang="cs-CZ"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848872" cy="3744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spcBef>
                <a:spcPts val="0"/>
              </a:spcBef>
              <a:buNone/>
            </a:pPr>
            <a:r>
              <a:rPr lang="cs-CZ" sz="2000" dirty="0" smtClean="0"/>
              <a:t>• </a:t>
            </a:r>
            <a:r>
              <a:rPr lang="cs-CZ" sz="1800" dirty="0" smtClean="0"/>
              <a:t>Na základě výše uvedeného a dále pak ve spojení s § 92 odst. 1 zákona 258 lze tedy shrnout, </a:t>
            </a:r>
            <a:r>
              <a:rPr lang="cs-CZ" sz="1800" b="1" dirty="0" smtClean="0"/>
              <a:t>že všechny podnikající fyzické a právnické osoby vykonávající činnost v oblasti poskytování stravovacích služeb (jedná-li se o manipulaci s potravinami ve všech fázích výroby, zpracování a jejich distribuci) jsou povinny dodržovat povinnosti stanovené zejména nařízením 178, nařízením 852 a zákonem 258, a to bez ohledu na živnostenské oprávnění k hostinské činnosti a bez ohledu na skutečnost, že činnost je vykonávána v nezkolaudovaných prostorách. </a:t>
            </a:r>
            <a:endParaRPr lang="cs-CZ"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2298</TotalTime>
  <Words>3281</Words>
  <Application>Microsoft Office PowerPoint</Application>
  <PresentationFormat>Předvádění na obrazovce (16:9)</PresentationFormat>
  <Paragraphs>281</Paragraphs>
  <Slides>41</Slides>
  <Notes>38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41</vt:i4>
      </vt:variant>
    </vt:vector>
  </HeadingPairs>
  <TitlesOfParts>
    <vt:vector size="45" baseType="lpstr">
      <vt:lpstr>Arial</vt:lpstr>
      <vt:lpstr>Calibri</vt:lpstr>
      <vt:lpstr>Times New Roman</vt:lpstr>
      <vt:lpstr>SLU</vt:lpstr>
      <vt:lpstr>Název prezentace</vt:lpstr>
      <vt:lpstr>Klasifikace a management gastronomických zařízení, Nabídka gastronomického podniku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Nabídka – JL a NL:</vt:lpstr>
      <vt:lpstr>Jídelní a nápojový lístek</vt:lpstr>
      <vt:lpstr>Základní principy zpracování jídelních lístků:</vt:lpstr>
      <vt:lpstr>Prezentace aplikace PowerPoint</vt:lpstr>
      <vt:lpstr>Údaje na JL:</vt:lpstr>
      <vt:lpstr>Prezentace aplikace PowerPoint</vt:lpstr>
      <vt:lpstr>Prezentace aplikace PowerPoint</vt:lpstr>
      <vt:lpstr>Prezentace aplikace PowerPoint</vt:lpstr>
      <vt:lpstr>Jídelní lístek</vt:lpstr>
      <vt:lpstr>Prezentace aplikace PowerPoint</vt:lpstr>
      <vt:lpstr>Jaké informace by měl jídelní lístek hostu podávat?</vt:lpstr>
      <vt:lpstr>Prezentace aplikace PowerPoint</vt:lpstr>
      <vt:lpstr>Náležitosti jídelního lístku</vt:lpstr>
      <vt:lpstr>Druhy jídelních lístků</vt:lpstr>
      <vt:lpstr>Prezentace aplikace PowerPoint</vt:lpstr>
      <vt:lpstr>Prezentace aplikace PowerPoint</vt:lpstr>
      <vt:lpstr>Prezentace aplikace PowerPoint</vt:lpstr>
      <vt:lpstr>Pořadí pokrmů na jídelním lístku</vt:lpstr>
      <vt:lpstr>Nové trendy </vt:lpstr>
      <vt:lpstr>Pravidla, zásady a trendy uplatňované při sestavování Jl a NL</vt:lpstr>
      <vt:lpstr>Prezentace aplikace PowerPoint</vt:lpstr>
      <vt:lpstr>Hlavní zásady při sestavování menu</vt:lpstr>
      <vt:lpstr>Pravidla pro sestavování menu</vt:lpstr>
      <vt:lpstr>Pravidla pro sestavování menu</vt:lpstr>
      <vt:lpstr>Pořadí nápojů v menu</vt:lpstr>
      <vt:lpstr>Nápojový lístek</vt:lpstr>
      <vt:lpstr>Nápojový lístek</vt:lpstr>
      <vt:lpstr>Náležitosti nápojového lístku</vt:lpstr>
      <vt:lpstr>Pořadí nápojů na nápojovém lístku</vt:lpstr>
      <vt:lpstr>Nabídka – JL a NL:</vt:lpstr>
      <vt:lpstr>Informace:</vt:lpstr>
      <vt:lpstr>Menu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Mirka</cp:lastModifiedBy>
  <cp:revision>58</cp:revision>
  <dcterms:created xsi:type="dcterms:W3CDTF">2016-07-06T15:42:34Z</dcterms:created>
  <dcterms:modified xsi:type="dcterms:W3CDTF">2020-12-15T18:53:44Z</dcterms:modified>
</cp:coreProperties>
</file>