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65" r:id="rId2"/>
    <p:sldId id="256" r:id="rId3"/>
    <p:sldId id="264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8" r:id="rId33"/>
    <p:sldId id="299" r:id="rId34"/>
    <p:sldId id="300" r:id="rId35"/>
    <p:sldId id="301" r:id="rId36"/>
    <p:sldId id="302" r:id="rId3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9661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939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142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34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181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573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9485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45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8066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5383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49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2128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712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929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1054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954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963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3744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08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0452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708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073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832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418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716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97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033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06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GASTRONOMIE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Miroslava Kostková, 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2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1194" y="987574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/>
              <a:t>Vermuty mají toto základní složení:</a:t>
            </a:r>
          </a:p>
          <a:p>
            <a:pPr lvl="0"/>
            <a:r>
              <a:rPr lang="cs-CZ" sz="1800" dirty="0"/>
              <a:t>víno (nejčastěji suché bílé),</a:t>
            </a:r>
          </a:p>
          <a:p>
            <a:pPr lvl="0"/>
            <a:r>
              <a:rPr lang="cs-CZ" sz="1800" dirty="0"/>
              <a:t>alkohol (konečná směs má 12-18 % alkoholu),</a:t>
            </a:r>
          </a:p>
          <a:p>
            <a:pPr lvl="0"/>
            <a:r>
              <a:rPr lang="cs-CZ" sz="1800" dirty="0"/>
              <a:t>byliny (mají povzbuzující účinky na tvorbu žaludečních šťáv),</a:t>
            </a:r>
          </a:p>
          <a:p>
            <a:pPr lvl="0"/>
            <a:r>
              <a:rPr lang="cs-CZ" sz="1800" dirty="0"/>
              <a:t>cukr (zjemňuje hořkou chuť a při karamelizaci nápoj barví),</a:t>
            </a:r>
          </a:p>
          <a:p>
            <a:pPr lvl="0"/>
            <a:r>
              <a:rPr lang="cs-CZ" sz="1800" dirty="0"/>
              <a:t>voda (ne více než 15 % objemu nápoje).</a:t>
            </a:r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1800" b="1" dirty="0" smtClean="0"/>
              <a:t>Spotřebitelsky </a:t>
            </a:r>
            <a:r>
              <a:rPr lang="cs-CZ" sz="1800" b="1" dirty="0"/>
              <a:t>rozlišujeme dva základní druhy vermutů:</a:t>
            </a:r>
          </a:p>
          <a:p>
            <a:pPr lvl="0"/>
            <a:r>
              <a:rPr lang="cs-CZ" sz="1800" dirty="0"/>
              <a:t>italské (převažují sladší vermuty),</a:t>
            </a:r>
          </a:p>
          <a:p>
            <a:pPr lvl="0"/>
            <a:r>
              <a:rPr lang="cs-CZ" sz="1800" dirty="0"/>
              <a:t>francouzské (většinou suché vermuty).</a:t>
            </a:r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1512168"/>
          </a:xfrm>
        </p:spPr>
        <p:txBody>
          <a:bodyPr/>
          <a:lstStyle/>
          <a:p>
            <a:r>
              <a:rPr lang="cs-CZ" dirty="0" smtClean="0"/>
              <a:t>Rozdělení vermutů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93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7831" y="987574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Tradice těchto destilátů sahá do doby téměř 1500 let před n.l. Původně měly tyto nápoje sloužit jako léky na střevní zažívací potíže. Jsou založeny na výtažku z bylin anýz, badyán a fenykl, hojně rostoucích na území středozemních států. Bylinky vyžadují slunné, velmi teplé a chráněné polohy, které v tomto podnebním pásmu ideálně nachází. Mají intenzívní aroma a sladce kořeněnou chuť, kterou způsobuje aromatický ether </a:t>
            </a:r>
            <a:r>
              <a:rPr lang="cs-CZ" sz="1800" i="1" dirty="0" err="1"/>
              <a:t>Anethol</a:t>
            </a:r>
            <a:r>
              <a:rPr lang="cs-CZ" sz="1800" i="1" dirty="0"/>
              <a:t>,</a:t>
            </a:r>
            <a:r>
              <a:rPr lang="cs-CZ" sz="1800" dirty="0"/>
              <a:t> obsažený v těchto bylinách (extrahovaný je 13x sladší, než cukr).</a:t>
            </a:r>
          </a:p>
          <a:p>
            <a:r>
              <a:rPr lang="cs-CZ" sz="1800" dirty="0"/>
              <a:t>Výroba: různé druhy zkvašeného ovoce (hrozny, moruše, aj) se destilují, poté se přidá alkohol a extrakty z různých bylin.</a:t>
            </a:r>
          </a:p>
          <a:p>
            <a:r>
              <a:rPr lang="cs-CZ" sz="1800" dirty="0"/>
              <a:t>Zvláštnost je dosažení tzv</a:t>
            </a:r>
            <a:r>
              <a:rPr lang="cs-CZ" sz="1800" i="1" dirty="0"/>
              <a:t>. </a:t>
            </a:r>
            <a:r>
              <a:rPr lang="cs-CZ" sz="1800" i="1" dirty="0" err="1"/>
              <a:t>louche</a:t>
            </a:r>
            <a:r>
              <a:rPr lang="cs-CZ" sz="1800" i="1" dirty="0"/>
              <a:t> efektu – </a:t>
            </a:r>
            <a:r>
              <a:rPr lang="cs-CZ" sz="1800" dirty="0"/>
              <a:t>silně vychlazený nápoj, nebo zředěný vodou se mléčně zakalí.</a:t>
            </a:r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pPr lvl="1"/>
            <a:r>
              <a:rPr lang="cs-CZ" sz="24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Anýzovky</a:t>
            </a:r>
          </a:p>
        </p:txBody>
      </p:sp>
    </p:spTree>
    <p:extLst>
      <p:ext uri="{BB962C8B-B14F-4D97-AF65-F5344CB8AC3E}">
        <p14:creationId xmlns:p14="http://schemas.microsoft.com/office/powerpoint/2010/main" val="1305673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Tyto nápoje jsou oblíbeny tradičně v Německu, kde se o jejich konzumaci zmiňujeme již do roku 1507. Jedná se o pálenky z obilovin, hlavně pšenice (dodává lahodnou chuť) a žita (vznikne silná a kořeněná pálenka). Původně lékárenský výrobek se v Německu podává pod označením „</a:t>
            </a:r>
            <a:r>
              <a:rPr lang="cs-CZ" sz="1800" dirty="0" err="1"/>
              <a:t>klarer</a:t>
            </a:r>
            <a:r>
              <a:rPr lang="cs-CZ" sz="1800" dirty="0"/>
              <a:t>“, je možno jej pít jako aperitiv nebo jako nápoj během večera. V těchto zemích oblíbený doplněk jídla a třeba i piva, nejen tedy jako aperitiv.</a:t>
            </a:r>
          </a:p>
          <a:p>
            <a:r>
              <a:rPr lang="cs-CZ" sz="1800" dirty="0"/>
              <a:t>Výrobců </a:t>
            </a:r>
            <a:r>
              <a:rPr lang="cs-CZ" sz="1800" dirty="0" err="1"/>
              <a:t>kornů</a:t>
            </a:r>
            <a:r>
              <a:rPr lang="cs-CZ" sz="1800" dirty="0"/>
              <a:t> i značek je celá řada: </a:t>
            </a:r>
            <a:r>
              <a:rPr lang="cs-CZ" sz="1800" dirty="0" err="1"/>
              <a:t>Strothmann</a:t>
            </a:r>
            <a:r>
              <a:rPr lang="cs-CZ" sz="1800" dirty="0"/>
              <a:t> </a:t>
            </a:r>
            <a:r>
              <a:rPr lang="cs-CZ" sz="1800" dirty="0" err="1"/>
              <a:t>Weizen</a:t>
            </a:r>
            <a:r>
              <a:rPr lang="cs-CZ" sz="1800" dirty="0"/>
              <a:t>, </a:t>
            </a:r>
            <a:r>
              <a:rPr lang="cs-CZ" sz="1800" dirty="0" err="1"/>
              <a:t>Doornkaat</a:t>
            </a:r>
            <a:r>
              <a:rPr lang="cs-CZ" sz="1800" dirty="0"/>
              <a:t>, Fürst Bismarck, </a:t>
            </a:r>
            <a:r>
              <a:rPr lang="cs-CZ" sz="1800" dirty="0" err="1"/>
              <a:t>Hardenberg</a:t>
            </a:r>
            <a:r>
              <a:rPr lang="cs-CZ" sz="1800" dirty="0"/>
              <a:t>, </a:t>
            </a:r>
            <a:r>
              <a:rPr lang="cs-CZ" sz="1800" dirty="0" err="1"/>
              <a:t>Berentzen</a:t>
            </a:r>
            <a:r>
              <a:rPr lang="cs-CZ" sz="1800" dirty="0"/>
              <a:t> </a:t>
            </a:r>
            <a:r>
              <a:rPr lang="cs-CZ" sz="1800" dirty="0" err="1"/>
              <a:t>Traditionskorn</a:t>
            </a:r>
            <a:r>
              <a:rPr lang="cs-CZ" sz="1800" dirty="0"/>
              <a:t>. V Německu se setkáte při pití </a:t>
            </a:r>
            <a:r>
              <a:rPr lang="cs-CZ" sz="1800" dirty="0" err="1"/>
              <a:t>kornu</a:t>
            </a:r>
            <a:r>
              <a:rPr lang="cs-CZ" sz="1800" dirty="0"/>
              <a:t> s mnoha zvyky – např. „U­‑</a:t>
            </a:r>
            <a:r>
              <a:rPr lang="cs-CZ" sz="1800" dirty="0" err="1"/>
              <a:t>Boot</a:t>
            </a:r>
            <a:r>
              <a:rPr lang="cs-CZ" sz="1800" dirty="0"/>
              <a:t>“ (ponorka) je sklenička </a:t>
            </a:r>
            <a:r>
              <a:rPr lang="cs-CZ" sz="1800" dirty="0" err="1"/>
              <a:t>kornu</a:t>
            </a:r>
            <a:r>
              <a:rPr lang="cs-CZ" sz="1800" dirty="0"/>
              <a:t> pomalu ponořená do sklenice piva a vzápětí se vše vypije.</a:t>
            </a:r>
          </a:p>
          <a:p>
            <a:r>
              <a:rPr lang="cs-CZ" sz="1800" dirty="0"/>
              <a:t>Obsah alkoholu je 32-40 %, servis chlazený 3-8 °C. Často se také při servisu používá vymražená sklenička.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pPr lvl="1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Korn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080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59749" y="843558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Šumivá vína podávaná jako aperitiv dodávají akci zvláštní atmosféru, vytvářejí pocit výjimečnosti a neobyčejnosti příležitosti. Tento dojem je znám již z ne příliš vzdálené minulosti, euforie evropských královských domů z porážky císaře Napoleona (připomeňme např. Vídeňský kongres v roce 1814) byla po stránce gastronomické oslavou právě šampaňského vína a v této době se začíná i vítězné tažení tohoto šumivého vína světem.</a:t>
            </a:r>
          </a:p>
          <a:p>
            <a:pPr lvl="0"/>
            <a:r>
              <a:rPr lang="cs-CZ" sz="1600" dirty="0"/>
              <a:t>Výjimečné víno s bublinkami je přítomno během našeho života velmi často – oslavujeme jím významné dny v soukromí (svatby, narozeniny), společně jím připíjíme při přelomu roků, zkrápíme jím i boky luxusních lodí při jejich křtu, vítězové závodů jej rozmařile rozstřikují fanouškům – zkrátka málokterý nápoj nás takto všestranně provází životem. V souhrnu můžeme tedy tato vína použít </a:t>
            </a:r>
            <a:r>
              <a:rPr lang="cs-CZ" sz="1600" dirty="0" err="1" smtClean="0"/>
              <a:t>jako:</a:t>
            </a:r>
            <a:r>
              <a:rPr lang="cs-CZ" sz="1600" dirty="0" err="1"/>
              <a:t>aperitivní</a:t>
            </a:r>
            <a:r>
              <a:rPr lang="cs-CZ" sz="1600" dirty="0"/>
              <a:t> nápoje,</a:t>
            </a:r>
          </a:p>
          <a:p>
            <a:pPr lvl="0"/>
            <a:r>
              <a:rPr lang="cs-CZ" sz="1600" dirty="0"/>
              <a:t>uvítací drinky,</a:t>
            </a:r>
          </a:p>
          <a:p>
            <a:pPr lvl="0"/>
            <a:r>
              <a:rPr lang="cs-CZ" sz="1600" dirty="0"/>
              <a:t>sváteční a přípitkové nápoje,</a:t>
            </a:r>
          </a:p>
          <a:p>
            <a:pPr lvl="0"/>
            <a:r>
              <a:rPr lang="cs-CZ" sz="1600" dirty="0"/>
              <a:t>k moučníkům a zmrzlině,</a:t>
            </a:r>
          </a:p>
          <a:p>
            <a:pPr lvl="0"/>
            <a:r>
              <a:rPr lang="cs-CZ" sz="1600" dirty="0"/>
              <a:t>je možno je konzumovat jako hlavní nápoj večera.</a:t>
            </a:r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pPr lvl="1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Šumivá vína</a:t>
            </a:r>
            <a:endParaRPr lang="cs-CZ" sz="2400" b="1" i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6852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1194" y="876258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/>
              <a:t>Výrobní suroviny</a:t>
            </a:r>
          </a:p>
          <a:p>
            <a:r>
              <a:rPr lang="cs-CZ" sz="1600" dirty="0"/>
              <a:t>Používají se nejvhodnější 3 druhy odrůd:</a:t>
            </a:r>
          </a:p>
          <a:p>
            <a:pPr lvl="0"/>
            <a:r>
              <a:rPr lang="cs-CZ" sz="1600" dirty="0"/>
              <a:t>bílé Chardonnay, propůjčuje vínu svou lehkost, svěžest, eleganci a jemnost,</a:t>
            </a:r>
          </a:p>
          <a:p>
            <a:pPr lvl="0"/>
            <a:r>
              <a:rPr lang="cs-CZ" sz="1600" dirty="0"/>
              <a:t>modré </a:t>
            </a:r>
            <a:r>
              <a:rPr lang="cs-CZ" sz="1600" dirty="0" err="1"/>
              <a:t>Pinot</a:t>
            </a:r>
            <a:r>
              <a:rPr lang="cs-CZ" sz="1600" dirty="0"/>
              <a:t> </a:t>
            </a:r>
            <a:r>
              <a:rPr lang="cs-CZ" sz="1600" dirty="0" err="1"/>
              <a:t>Noir</a:t>
            </a:r>
            <a:r>
              <a:rPr lang="cs-CZ" sz="1600" dirty="0"/>
              <a:t> (u nás označené jako Rulandské modré), dává vínu svou plnost, sílu,</a:t>
            </a:r>
          </a:p>
          <a:p>
            <a:pPr lvl="0"/>
            <a:r>
              <a:rPr lang="cs-CZ" sz="1600" dirty="0"/>
              <a:t>modré </a:t>
            </a:r>
            <a:r>
              <a:rPr lang="cs-CZ" sz="1600" dirty="0" err="1"/>
              <a:t>Pinot</a:t>
            </a:r>
            <a:r>
              <a:rPr lang="cs-CZ" sz="1600" dirty="0"/>
              <a:t> </a:t>
            </a:r>
            <a:r>
              <a:rPr lang="cs-CZ" sz="1600" dirty="0" err="1"/>
              <a:t>Meunier</a:t>
            </a:r>
            <a:r>
              <a:rPr lang="cs-CZ" sz="1600" dirty="0"/>
              <a:t>, předává vínu své aroma a navinulou chuť ovoce.</a:t>
            </a:r>
          </a:p>
          <a:p>
            <a:r>
              <a:rPr lang="cs-CZ" sz="1600" dirty="0"/>
              <a:t>Protože vzniklé šampaňské víno je vždy výsledkem </a:t>
            </a:r>
            <a:r>
              <a:rPr lang="cs-CZ" sz="1600" dirty="0" err="1"/>
              <a:t>kupáže</a:t>
            </a:r>
            <a:r>
              <a:rPr lang="cs-CZ" sz="1600" dirty="0"/>
              <a:t> (tedy míšení vín) vín rozličného původu, z různých poloh v oblasti a nakonec i různých ročníků, je výsledný produkt značně závislý na umění, znalostech, zkušenostech a hodnocení výchozí suroviny místních vinařů a sklepmistrů.</a:t>
            </a:r>
          </a:p>
          <a:p>
            <a:pPr marL="0" indent="0">
              <a:buNone/>
            </a:pPr>
            <a:r>
              <a:rPr lang="cs-CZ" sz="1600" b="1" dirty="0"/>
              <a:t>Výrobní postup šampaňského vína</a:t>
            </a:r>
          </a:p>
          <a:p>
            <a:r>
              <a:rPr lang="cs-CZ" sz="1600" dirty="0"/>
              <a:t>V zásadě se používají tři základní výrobní postupy:</a:t>
            </a:r>
          </a:p>
          <a:p>
            <a:pPr lvl="0"/>
            <a:r>
              <a:rPr lang="cs-CZ" sz="1600" dirty="0"/>
              <a:t>klasická metoda kvašení v láhvi (označení jako </a:t>
            </a:r>
            <a:r>
              <a:rPr lang="cs-CZ" sz="1600" dirty="0" err="1"/>
              <a:t>méthode</a:t>
            </a:r>
            <a:r>
              <a:rPr lang="cs-CZ" sz="1600" dirty="0"/>
              <a:t> </a:t>
            </a:r>
            <a:r>
              <a:rPr lang="cs-CZ" sz="1600" dirty="0" err="1"/>
              <a:t>classique</a:t>
            </a:r>
            <a:r>
              <a:rPr lang="cs-CZ" sz="1600" dirty="0"/>
              <a:t>, </a:t>
            </a:r>
            <a:r>
              <a:rPr lang="cs-CZ" sz="1600" dirty="0" err="1"/>
              <a:t>traditionelle</a:t>
            </a:r>
            <a:r>
              <a:rPr lang="cs-CZ" sz="1600" dirty="0"/>
              <a:t>, </a:t>
            </a:r>
            <a:r>
              <a:rPr lang="cs-CZ" sz="1600" dirty="0" err="1"/>
              <a:t>champeloise</a:t>
            </a:r>
            <a:r>
              <a:rPr lang="cs-CZ" sz="1600" dirty="0"/>
              <a:t>),</a:t>
            </a:r>
          </a:p>
          <a:p>
            <a:pPr lvl="0"/>
            <a:r>
              <a:rPr lang="cs-CZ" sz="1600" dirty="0" err="1"/>
              <a:t>transvazální</a:t>
            </a:r>
            <a:r>
              <a:rPr lang="cs-CZ" sz="1600" dirty="0"/>
              <a:t> metoda (</a:t>
            </a:r>
            <a:r>
              <a:rPr lang="cs-CZ" sz="1600" dirty="0" err="1"/>
              <a:t>méthode</a:t>
            </a:r>
            <a:r>
              <a:rPr lang="cs-CZ" sz="1600" dirty="0"/>
              <a:t> </a:t>
            </a:r>
            <a:r>
              <a:rPr lang="cs-CZ" sz="1600" dirty="0" err="1"/>
              <a:t>transvals</a:t>
            </a:r>
            <a:r>
              <a:rPr lang="cs-CZ" sz="1600" dirty="0"/>
              <a:t>, tvoří určitý mezičlánek prvního a třetího výrobního postupu), někdy také označena jako transferní metoda,</a:t>
            </a:r>
          </a:p>
          <a:p>
            <a:pPr lvl="0"/>
            <a:r>
              <a:rPr lang="cs-CZ" sz="1600" dirty="0" err="1"/>
              <a:t>Charmantova</a:t>
            </a:r>
            <a:r>
              <a:rPr lang="cs-CZ" sz="1600" dirty="0"/>
              <a:t> metoda (pojmenovaná podle francouzského vědce Eugena </a:t>
            </a:r>
            <a:r>
              <a:rPr lang="cs-CZ" sz="1600" dirty="0" err="1"/>
              <a:t>Charmanta</a:t>
            </a:r>
            <a:r>
              <a:rPr lang="cs-CZ" sz="1600" dirty="0"/>
              <a:t>).</a:t>
            </a:r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pPr lvl="2"/>
            <a:r>
              <a:rPr lang="cs-CZ" sz="2400" dirty="0">
                <a:solidFill>
                  <a:schemeClr val="tx1"/>
                </a:solidFill>
              </a:rPr>
              <a:t>Vína z oblasti </a:t>
            </a:r>
            <a:r>
              <a:rPr lang="cs-CZ" sz="2400" dirty="0" err="1">
                <a:solidFill>
                  <a:schemeClr val="tx1"/>
                </a:solidFill>
              </a:rPr>
              <a:t>Champagne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95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09787" y="585143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/>
          </a:p>
          <a:p>
            <a:pPr lvl="0"/>
            <a:r>
              <a:rPr lang="cs-CZ" sz="1800" dirty="0"/>
              <a:t>vína pouze z oblasti </a:t>
            </a:r>
            <a:r>
              <a:rPr lang="cs-CZ" sz="1800" dirty="0" err="1"/>
              <a:t>Champagne</a:t>
            </a:r>
            <a:r>
              <a:rPr lang="cs-CZ" sz="1800" dirty="0"/>
              <a:t> (ochranná známka EU),</a:t>
            </a:r>
          </a:p>
          <a:p>
            <a:pPr lvl="0"/>
            <a:r>
              <a:rPr lang="cs-CZ" sz="1800" dirty="0"/>
              <a:t>vína vyrobená ve Francii mimo oblast </a:t>
            </a:r>
            <a:r>
              <a:rPr lang="cs-CZ" sz="1800" dirty="0" err="1"/>
              <a:t>Champagne</a:t>
            </a:r>
            <a:r>
              <a:rPr lang="cs-CZ" sz="1800" dirty="0"/>
              <a:t>, jsou označená jako </a:t>
            </a:r>
            <a:r>
              <a:rPr lang="cs-CZ" sz="1800" dirty="0" err="1"/>
              <a:t>Crémant</a:t>
            </a:r>
            <a:r>
              <a:rPr lang="cs-CZ" sz="1800" dirty="0"/>
              <a:t>,</a:t>
            </a:r>
          </a:p>
          <a:p>
            <a:pPr lvl="0"/>
            <a:r>
              <a:rPr lang="cs-CZ" sz="1800" dirty="0"/>
              <a:t>vína vyrobená různými metodami ve Francii – označení </a:t>
            </a:r>
            <a:r>
              <a:rPr lang="cs-CZ" sz="1800" dirty="0" err="1"/>
              <a:t>Vins</a:t>
            </a:r>
            <a:r>
              <a:rPr lang="cs-CZ" sz="1800" dirty="0"/>
              <a:t> </a:t>
            </a:r>
            <a:r>
              <a:rPr lang="cs-CZ" sz="1800" dirty="0" err="1"/>
              <a:t>Mousseux</a:t>
            </a:r>
            <a:r>
              <a:rPr lang="cs-CZ" sz="1800" dirty="0"/>
              <a:t>.</a:t>
            </a:r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1800" b="1" dirty="0" smtClean="0"/>
              <a:t>Rozdělení </a:t>
            </a:r>
            <a:r>
              <a:rPr lang="cs-CZ" sz="1800" b="1" dirty="0"/>
              <a:t>šumivých vín podle obsahu cukru:</a:t>
            </a:r>
          </a:p>
          <a:p>
            <a:pPr lvl="0"/>
            <a:r>
              <a:rPr lang="cs-CZ" sz="1800" dirty="0" err="1"/>
              <a:t>brut</a:t>
            </a:r>
            <a:r>
              <a:rPr lang="cs-CZ" sz="1800" dirty="0"/>
              <a:t> </a:t>
            </a:r>
            <a:r>
              <a:rPr lang="cs-CZ" sz="1800" dirty="0" err="1"/>
              <a:t>nature</a:t>
            </a:r>
            <a:r>
              <a:rPr lang="cs-CZ" sz="1800" dirty="0"/>
              <a:t> – přírodní suché, do 3 g/l cukru,</a:t>
            </a:r>
          </a:p>
          <a:p>
            <a:pPr lvl="0"/>
            <a:r>
              <a:rPr lang="cs-CZ" sz="1800" dirty="0"/>
              <a:t>extra </a:t>
            </a:r>
            <a:r>
              <a:rPr lang="cs-CZ" sz="1800" dirty="0" err="1"/>
              <a:t>brut</a:t>
            </a:r>
            <a:r>
              <a:rPr lang="cs-CZ" sz="1800" dirty="0"/>
              <a:t>, – velmi suché, do 6,6 g,</a:t>
            </a:r>
          </a:p>
          <a:p>
            <a:pPr lvl="0"/>
            <a:r>
              <a:rPr lang="cs-CZ" sz="1800" dirty="0" err="1"/>
              <a:t>brut</a:t>
            </a:r>
            <a:r>
              <a:rPr lang="cs-CZ" sz="1800" dirty="0"/>
              <a:t> – suché, do 15 g,</a:t>
            </a:r>
          </a:p>
          <a:p>
            <a:pPr lvl="0"/>
            <a:r>
              <a:rPr lang="cs-CZ" sz="1800" dirty="0"/>
              <a:t>extra dry, extra sec – středně suché, 12-26 g,</a:t>
            </a:r>
          </a:p>
          <a:p>
            <a:pPr lvl="0"/>
            <a:r>
              <a:rPr lang="cs-CZ" sz="1800" dirty="0"/>
              <a:t>sec, středně sladké, 17-35 g,</a:t>
            </a:r>
          </a:p>
          <a:p>
            <a:pPr lvl="0"/>
            <a:r>
              <a:rPr lang="cs-CZ" sz="1800" dirty="0" err="1"/>
              <a:t>demi</a:t>
            </a:r>
            <a:r>
              <a:rPr lang="cs-CZ" sz="1800" dirty="0"/>
              <a:t>‑sec, polosladké, 33-50 g,</a:t>
            </a:r>
          </a:p>
          <a:p>
            <a:pPr lvl="0"/>
            <a:r>
              <a:rPr lang="cs-CZ" sz="1800" dirty="0" err="1"/>
              <a:t>doux</a:t>
            </a:r>
            <a:r>
              <a:rPr lang="cs-CZ" sz="1800" dirty="0"/>
              <a:t>, sladké, více než 50 g.</a:t>
            </a:r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2" name="Obdélník 1"/>
          <p:cNvSpPr/>
          <p:nvPr/>
        </p:nvSpPr>
        <p:spPr>
          <a:xfrm>
            <a:off x="309787" y="123478"/>
            <a:ext cx="5043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Rozdělení francouzských šumivých vín</a:t>
            </a:r>
          </a:p>
        </p:txBody>
      </p:sp>
    </p:spTree>
    <p:extLst>
      <p:ext uri="{BB962C8B-B14F-4D97-AF65-F5344CB8AC3E}">
        <p14:creationId xmlns:p14="http://schemas.microsoft.com/office/powerpoint/2010/main" val="2342400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1194" y="987574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 smtClean="0"/>
              <a:t>Chlazené </a:t>
            </a:r>
            <a:r>
              <a:rPr lang="cs-CZ" sz="1800" dirty="0"/>
              <a:t>na 3-8 °C.</a:t>
            </a:r>
          </a:p>
          <a:p>
            <a:r>
              <a:rPr lang="cs-CZ" sz="1800" dirty="0"/>
              <a:t>Vychutnání je ovšem závislé na předchozím správném skladování lahví, vychlazení před podáváním, odborném otevření láhve a volbou správné sklenice na šumivé víno</a:t>
            </a:r>
            <a:r>
              <a:rPr lang="cs-CZ" sz="1800" dirty="0" smtClean="0"/>
              <a:t>.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Moravská šumivá </a:t>
            </a:r>
            <a:r>
              <a:rPr lang="cs-CZ" sz="1800" b="1" dirty="0" smtClean="0"/>
              <a:t>vína</a:t>
            </a:r>
            <a:endParaRPr lang="cs-CZ" sz="1800" dirty="0"/>
          </a:p>
          <a:p>
            <a:pPr lvl="0"/>
            <a:r>
              <a:rPr lang="cs-CZ" sz="1800" dirty="0" smtClean="0"/>
              <a:t>Bohemia </a:t>
            </a:r>
            <a:r>
              <a:rPr lang="cs-CZ" sz="1800" dirty="0"/>
              <a:t>Sekt </a:t>
            </a:r>
            <a:r>
              <a:rPr lang="cs-CZ" sz="1800" dirty="0" err="1"/>
              <a:t>demi</a:t>
            </a:r>
            <a:r>
              <a:rPr lang="cs-CZ" sz="1800" dirty="0"/>
              <a:t> sec a </a:t>
            </a:r>
            <a:r>
              <a:rPr lang="cs-CZ" sz="1800" dirty="0" err="1"/>
              <a:t>rosé</a:t>
            </a:r>
            <a:r>
              <a:rPr lang="cs-CZ" sz="1800" dirty="0"/>
              <a:t>,</a:t>
            </a:r>
          </a:p>
          <a:p>
            <a:pPr lvl="0"/>
            <a:r>
              <a:rPr lang="cs-CZ" sz="1800" dirty="0"/>
              <a:t>Bohemia </a:t>
            </a:r>
            <a:r>
              <a:rPr lang="cs-CZ" sz="1800" dirty="0" err="1"/>
              <a:t>Regia</a:t>
            </a:r>
            <a:r>
              <a:rPr lang="cs-CZ" sz="1800" dirty="0"/>
              <a:t> </a:t>
            </a:r>
            <a:r>
              <a:rPr lang="cs-CZ" sz="1800" dirty="0" err="1"/>
              <a:t>brut</a:t>
            </a:r>
            <a:r>
              <a:rPr lang="cs-CZ" sz="1800" dirty="0"/>
              <a:t>, sec a </a:t>
            </a:r>
            <a:r>
              <a:rPr lang="cs-CZ" sz="1800" dirty="0" err="1"/>
              <a:t>demi</a:t>
            </a:r>
            <a:r>
              <a:rPr lang="cs-CZ" sz="1800" dirty="0"/>
              <a:t>‑sec,</a:t>
            </a:r>
          </a:p>
          <a:p>
            <a:pPr lvl="0"/>
            <a:r>
              <a:rPr lang="cs-CZ" sz="1800" dirty="0"/>
              <a:t>Bohemia Sekt </a:t>
            </a:r>
            <a:r>
              <a:rPr lang="cs-CZ" sz="1800" dirty="0" err="1"/>
              <a:t>Prestige</a:t>
            </a:r>
            <a:r>
              <a:rPr lang="cs-CZ" sz="1800" dirty="0"/>
              <a:t>,</a:t>
            </a:r>
          </a:p>
          <a:p>
            <a:pPr lvl="0"/>
            <a:r>
              <a:rPr lang="cs-CZ" sz="1800" dirty="0"/>
              <a:t>Luis </a:t>
            </a:r>
            <a:r>
              <a:rPr lang="cs-CZ" sz="1800" dirty="0" err="1"/>
              <a:t>Girardot</a:t>
            </a:r>
            <a:r>
              <a:rPr lang="cs-CZ" sz="1800" dirty="0"/>
              <a:t> – exkluzivní kolekce šumivého vína Bohemia Sekt,</a:t>
            </a:r>
          </a:p>
          <a:p>
            <a:pPr lvl="0"/>
            <a:r>
              <a:rPr lang="cs-CZ" sz="1800" dirty="0"/>
              <a:t>Sekt </a:t>
            </a:r>
            <a:r>
              <a:rPr lang="cs-CZ" sz="1800" dirty="0" err="1"/>
              <a:t>Chateau</a:t>
            </a:r>
            <a:r>
              <a:rPr lang="cs-CZ" sz="1800" dirty="0"/>
              <a:t> Radyně,</a:t>
            </a:r>
          </a:p>
          <a:p>
            <a:pPr lvl="0"/>
            <a:r>
              <a:rPr lang="cs-CZ" sz="1800" dirty="0"/>
              <a:t>Sekt </a:t>
            </a:r>
            <a:r>
              <a:rPr lang="cs-CZ" sz="1800" dirty="0" err="1"/>
              <a:t>Chateau</a:t>
            </a:r>
            <a:r>
              <a:rPr lang="cs-CZ" sz="1800" dirty="0"/>
              <a:t> </a:t>
            </a:r>
            <a:r>
              <a:rPr lang="cs-CZ" sz="1800" dirty="0" smtClean="0"/>
              <a:t>Bzenec</a:t>
            </a:r>
            <a:r>
              <a:rPr lang="cs-CZ" sz="1800" dirty="0"/>
              <a:t>.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95486"/>
            <a:ext cx="7344816" cy="540060"/>
          </a:xfrm>
        </p:spPr>
        <p:txBody>
          <a:bodyPr/>
          <a:lstStyle/>
          <a:p>
            <a:pPr lvl="1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Servis šumivých vín</a:t>
            </a:r>
            <a:r>
              <a:rPr lang="cs-CZ" sz="2400" b="1" dirty="0" smtClean="0">
                <a:latin typeface="+mj-lt"/>
              </a:rPr>
              <a:t/>
            </a:r>
            <a:br>
              <a:rPr lang="cs-CZ" sz="2400" b="1" dirty="0" smtClean="0">
                <a:latin typeface="+mj-lt"/>
              </a:rPr>
            </a:br>
            <a:endParaRPr lang="cs-CZ" sz="2400" b="1" i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9357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131590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Hlavním producentem je Itálie se svými nealkoholickými aperitivy značek:</a:t>
            </a:r>
          </a:p>
          <a:p>
            <a:r>
              <a:rPr lang="cs-CZ" sz="1800" dirty="0"/>
              <a:t>CRODINO – vyráběn od roku 1964 firmou Campari</a:t>
            </a:r>
          </a:p>
          <a:p>
            <a:r>
              <a:rPr lang="cs-CZ" sz="1800" dirty="0"/>
              <a:t>SANBITTER – v sortimentu bílý, oranžový a červený.</a:t>
            </a:r>
          </a:p>
          <a:p>
            <a:r>
              <a:rPr lang="cs-CZ" sz="1800" dirty="0"/>
              <a:t>Oba produkty jsou plněny do firemních lahviček o obsahu 1 dcl.</a:t>
            </a:r>
          </a:p>
          <a:p>
            <a:r>
              <a:rPr lang="cs-CZ" sz="1800" dirty="0"/>
              <a:t>SANPELLEGRINO </a:t>
            </a:r>
            <a:r>
              <a:rPr lang="cs-CZ" sz="1800" dirty="0" err="1"/>
              <a:t>Chinotto</a:t>
            </a:r>
            <a:r>
              <a:rPr lang="cs-CZ" sz="1800" dirty="0"/>
              <a:t> (láhev 2 dcl)</a:t>
            </a:r>
          </a:p>
          <a:p>
            <a:r>
              <a:rPr lang="cs-CZ" sz="1800" dirty="0"/>
              <a:t>CARL JUNG nealko vermut (láhev 0,75 l – Německo) tato firma vyrábí rovněž </a:t>
            </a:r>
            <a:r>
              <a:rPr lang="cs-CZ" sz="1800" dirty="0" err="1"/>
              <a:t>dealkoholizovaná</a:t>
            </a:r>
            <a:r>
              <a:rPr lang="cs-CZ" sz="1800" dirty="0"/>
              <a:t> vína a sekty.</a:t>
            </a:r>
          </a:p>
          <a:p>
            <a:pPr>
              <a:buNone/>
            </a:pP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pPr lvl="1"/>
            <a:r>
              <a:rPr lang="cs-CZ" sz="2400" dirty="0">
                <a:solidFill>
                  <a:schemeClr val="tx1"/>
                </a:solidFill>
                <a:latin typeface="+mj-lt"/>
              </a:rPr>
              <a:t>Nealkoholické aperitivy</a:t>
            </a:r>
          </a:p>
        </p:txBody>
      </p:sp>
    </p:spTree>
    <p:extLst>
      <p:ext uri="{BB962C8B-B14F-4D97-AF65-F5344CB8AC3E}">
        <p14:creationId xmlns:p14="http://schemas.microsoft.com/office/powerpoint/2010/main" val="1198012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987574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Takto poněkud nezvykle jako celek označené nápoje je možno použít jako </a:t>
            </a:r>
            <a:r>
              <a:rPr lang="cs-CZ" sz="1800" dirty="0" smtClean="0"/>
              <a:t>aperitivy </a:t>
            </a:r>
            <a:r>
              <a:rPr lang="cs-CZ" sz="1800" dirty="0"/>
              <a:t>nebo na závěr menu jako digestivy. </a:t>
            </a:r>
            <a:endParaRPr lang="cs-CZ" sz="1800" dirty="0" smtClean="0"/>
          </a:p>
          <a:p>
            <a:r>
              <a:rPr lang="cs-CZ" sz="1800" dirty="0" smtClean="0"/>
              <a:t>Konzumace </a:t>
            </a:r>
            <a:r>
              <a:rPr lang="cs-CZ" sz="1800" dirty="0"/>
              <a:t>těchto nápojů není vyloučena ani během jídla, nebo je možno je použít jako tzv. celovečerní nápoje. </a:t>
            </a:r>
            <a:endParaRPr lang="cs-CZ" sz="1800" dirty="0" smtClean="0"/>
          </a:p>
          <a:p>
            <a:r>
              <a:rPr lang="cs-CZ" sz="1800" dirty="0" smtClean="0"/>
              <a:t>V</a:t>
            </a:r>
            <a:r>
              <a:rPr lang="cs-CZ" sz="1800" dirty="0"/>
              <a:t> každém případě se nebráníme přáním hosta a to ani v případě poněkud nezvyklé kombinace s jídlem. </a:t>
            </a:r>
            <a:endParaRPr lang="cs-CZ" sz="1800" dirty="0" smtClean="0"/>
          </a:p>
          <a:p>
            <a:r>
              <a:rPr lang="cs-CZ" sz="1800" dirty="0" smtClean="0"/>
              <a:t>Proto </a:t>
            </a:r>
            <a:r>
              <a:rPr lang="cs-CZ" sz="1800" dirty="0"/>
              <a:t>se zdá i zvláštní pojmenování této kapitoly a zařazení uvedených alkoholických nápojů docela logické. Inu, náš zákazník, náš pán – tomuto je potřeba se podřídit, i když odborně můžeme mít jiné doporučení.</a:t>
            </a:r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8053214" cy="540060"/>
          </a:xfrm>
        </p:spPr>
        <p:txBody>
          <a:bodyPr/>
          <a:lstStyle/>
          <a:p>
            <a:pPr lvl="0"/>
            <a:r>
              <a:rPr lang="cs-CZ" cap="all" dirty="0"/>
              <a:t>ALKOHOLICKÉ NÁPOJE PRO VŠEOBECNÉ POUŽITÍ</a:t>
            </a:r>
          </a:p>
        </p:txBody>
      </p:sp>
    </p:spTree>
    <p:extLst>
      <p:ext uri="{BB962C8B-B14F-4D97-AF65-F5344CB8AC3E}">
        <p14:creationId xmlns:p14="http://schemas.microsoft.com/office/powerpoint/2010/main" val="3573825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491630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cs-CZ" dirty="0"/>
              <a:t>Sherry a portské </a:t>
            </a:r>
            <a:r>
              <a:rPr lang="cs-CZ" dirty="0" smtClean="0"/>
              <a:t>víno</a:t>
            </a:r>
          </a:p>
          <a:p>
            <a:pPr lvl="2"/>
            <a:r>
              <a:rPr lang="cs-CZ" dirty="0"/>
              <a:t>MADEIRA</a:t>
            </a:r>
          </a:p>
          <a:p>
            <a:pPr lvl="2"/>
            <a:r>
              <a:rPr lang="cs-CZ" dirty="0"/>
              <a:t>MALAGA</a:t>
            </a:r>
          </a:p>
          <a:p>
            <a:pPr lvl="2"/>
            <a:r>
              <a:rPr lang="cs-CZ" dirty="0" smtClean="0"/>
              <a:t>MARSALA</a:t>
            </a:r>
            <a:endParaRPr lang="cs-CZ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Tradiční </a:t>
            </a:r>
            <a:r>
              <a:rPr lang="cs-CZ" sz="1600" dirty="0"/>
              <a:t>dělení portských vín je podle barvy:</a:t>
            </a:r>
          </a:p>
          <a:p>
            <a:pPr lvl="0"/>
            <a:r>
              <a:rPr lang="cs-CZ" sz="1600" dirty="0"/>
              <a:t>bílá portská,</a:t>
            </a:r>
          </a:p>
          <a:p>
            <a:pPr lvl="0"/>
            <a:r>
              <a:rPr lang="cs-CZ" sz="1600" dirty="0"/>
              <a:t>červená portská (ruby a </a:t>
            </a:r>
            <a:r>
              <a:rPr lang="cs-CZ" sz="1600" dirty="0" err="1"/>
              <a:t>tawny</a:t>
            </a:r>
            <a:r>
              <a:rPr lang="cs-CZ" sz="1600" dirty="0"/>
              <a:t>).</a:t>
            </a:r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pPr lvl="1"/>
            <a:r>
              <a:rPr lang="cs-CZ" sz="2400" dirty="0" err="1">
                <a:solidFill>
                  <a:schemeClr val="tx1"/>
                </a:solidFill>
              </a:rPr>
              <a:t>Doalkoholizovaná</a:t>
            </a:r>
            <a:r>
              <a:rPr lang="cs-CZ" sz="2400" dirty="0">
                <a:solidFill>
                  <a:schemeClr val="tx1"/>
                </a:solidFill>
              </a:rPr>
              <a:t> vína (fortifikovaná)</a:t>
            </a:r>
          </a:p>
        </p:txBody>
      </p:sp>
    </p:spTree>
    <p:extLst>
      <p:ext uri="{BB962C8B-B14F-4D97-AF65-F5344CB8AC3E}">
        <p14:creationId xmlns:p14="http://schemas.microsoft.com/office/powerpoint/2010/main" val="143094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endParaRPr lang="cs-CZ" alt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gastronomie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Miroslava Kostková </a:t>
            </a:r>
            <a:r>
              <a:rPr lang="cs-CZ" altLang="cs-CZ" sz="9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Nadpis 1"/>
          <p:cNvSpPr txBox="1">
            <a:spLocks/>
          </p:cNvSpPr>
          <p:nvPr/>
        </p:nvSpPr>
        <p:spPr>
          <a:xfrm>
            <a:off x="-26268" y="832481"/>
            <a:ext cx="6172200" cy="189436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/>
              <a:t>Klasifikace lázeňských služeb a způsoby </a:t>
            </a:r>
            <a:r>
              <a:rPr lang="cs-CZ" sz="3600" dirty="0" smtClean="0"/>
              <a:t>lázeňských </a:t>
            </a:r>
            <a:r>
              <a:rPr lang="cs-CZ" sz="3600" dirty="0"/>
              <a:t>služeb a způsoby úhrady </a:t>
            </a:r>
            <a:r>
              <a:rPr lang="cs-CZ" sz="3600" dirty="0" smtClean="0"/>
              <a:t>lázeňské péče</a:t>
            </a:r>
            <a:r>
              <a:rPr lang="cs-CZ" sz="3600" dirty="0"/>
              <a:t>.</a:t>
            </a:r>
            <a:r>
              <a:rPr lang="cs-CZ" sz="3600" dirty="0" smtClean="0">
                <a:solidFill>
                  <a:schemeClr val="bg1"/>
                </a:solidFill>
              </a:rPr>
              <a:t/>
            </a:r>
            <a:br>
              <a:rPr lang="cs-CZ" sz="3600" dirty="0" smtClean="0">
                <a:solidFill>
                  <a:schemeClr val="bg1"/>
                </a:solidFill>
              </a:rPr>
            </a:br>
            <a:r>
              <a:rPr lang="cs-CZ" sz="3900" b="1" dirty="0" smtClean="0">
                <a:solidFill>
                  <a:schemeClr val="bg1"/>
                </a:solidFill>
              </a:rPr>
              <a:t>Nápojová </a:t>
            </a:r>
            <a:r>
              <a:rPr lang="cs-CZ" sz="3900" b="1" dirty="0" smtClean="0">
                <a:solidFill>
                  <a:schemeClr val="bg1"/>
                </a:solidFill>
              </a:rPr>
              <a:t>kultura a servis</a:t>
            </a:r>
            <a:endParaRPr lang="cs-CZ" sz="3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9075" y="843558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/>
              <a:t>Základní surovinou pro výrobu vodky jsou obilniny, zejména žito. Dále se vodka vyrábí z méně kvalitních surovin – brambor (vybrané odrůdy), červené řepy, ovoce a jiných surovin. Zákvas se u tradiční vodky destiluje dvakrát, ta zaručuje objem cca 60 % alkoholu. Důležitou složkou výroby je filtrování surového destilátu v kolonách naplněných aktivním uhlím, kde se zbaví nežádoucích příchutí. Vodka nezraje, skladuje se ve skle a je připravena ihned k lahvování a následnému rychlému obchodování.</a:t>
            </a:r>
          </a:p>
          <a:p>
            <a:r>
              <a:rPr lang="cs-CZ" sz="1400" dirty="0"/>
              <a:t>Kvalita je závislá na kvalitě suroviny, ředí se co nejčistší vodou. Destilace může být i vícenásobná, vodka je poté velmi silná</a:t>
            </a:r>
            <a:r>
              <a:rPr lang="cs-CZ" sz="1400" dirty="0" smtClean="0"/>
              <a:t>.</a:t>
            </a:r>
            <a:r>
              <a:rPr lang="cs-CZ" sz="1400" b="1" dirty="0"/>
              <a:t> </a:t>
            </a:r>
            <a:endParaRPr lang="cs-CZ" sz="1400" b="1" dirty="0" smtClean="0"/>
          </a:p>
          <a:p>
            <a:pPr marL="0" indent="0">
              <a:buNone/>
            </a:pPr>
            <a:r>
              <a:rPr lang="cs-CZ" sz="1400" b="1" dirty="0" smtClean="0"/>
              <a:t>Komerční </a:t>
            </a:r>
            <a:r>
              <a:rPr lang="cs-CZ" sz="1400" b="1" dirty="0"/>
              <a:t>rozdělení výroby vodky.</a:t>
            </a:r>
          </a:p>
          <a:p>
            <a:pPr lvl="0"/>
            <a:r>
              <a:rPr lang="cs-CZ" sz="1400" dirty="0" smtClean="0"/>
              <a:t>západní </a:t>
            </a:r>
            <a:r>
              <a:rPr lang="cs-CZ" sz="1400" dirty="0"/>
              <a:t>– charakter je aromatická vodka,</a:t>
            </a:r>
          </a:p>
          <a:p>
            <a:pPr lvl="0"/>
            <a:r>
              <a:rPr lang="cs-CZ" sz="1400" dirty="0"/>
              <a:t>severní – velmi čisté a jemné vodky,</a:t>
            </a:r>
          </a:p>
          <a:p>
            <a:pPr lvl="0"/>
            <a:r>
              <a:rPr lang="cs-CZ" sz="1400" dirty="0"/>
              <a:t>východní – těžší vodky s obilným aroma.</a:t>
            </a:r>
          </a:p>
          <a:p>
            <a:pPr marL="0" indent="0">
              <a:buNone/>
            </a:pPr>
            <a:r>
              <a:rPr lang="cs-CZ" sz="1400" dirty="0"/>
              <a:t>Vodky obsahují jen kolem 30 miligramů ochucujících látek (např. koňak 2600 miligramů v litru). Proto je vodka v chuti i aromatu čistá a neutrální – proto také velmi oblíbená</a:t>
            </a:r>
            <a:r>
              <a:rPr lang="cs-CZ" sz="1400" dirty="0" smtClean="0"/>
              <a:t>.</a:t>
            </a:r>
          </a:p>
          <a:p>
            <a:pPr marL="0" indent="0">
              <a:buNone/>
            </a:pPr>
            <a:r>
              <a:rPr lang="cs-CZ" sz="1400" b="1" dirty="0"/>
              <a:t>Servis vodky</a:t>
            </a:r>
          </a:p>
          <a:p>
            <a:r>
              <a:rPr lang="cs-CZ" sz="1400" dirty="0"/>
              <a:t>Chlazená na nízké teploty 3-5 °C, často do </a:t>
            </a:r>
            <a:r>
              <a:rPr lang="cs-CZ" sz="1400" dirty="0" err="1"/>
              <a:t>vymrazených</a:t>
            </a:r>
            <a:r>
              <a:rPr lang="cs-CZ" sz="1400" dirty="0"/>
              <a:t> skleniček (</a:t>
            </a:r>
            <a:r>
              <a:rPr lang="cs-CZ" sz="1400" dirty="0" err="1"/>
              <a:t>tumbler</a:t>
            </a:r>
            <a:r>
              <a:rPr lang="cs-CZ" sz="1400" dirty="0"/>
              <a:t>) též přelitá přes kostku ledu (nikdy se led nevhazuje do vodky!). Nedílná součást mnoha míchaných nápojů, vhodná k flambování. Obsah alkoholu 40 – 70 %.</a:t>
            </a:r>
          </a:p>
          <a:p>
            <a:pPr marL="0" indent="0">
              <a:buNone/>
            </a:pPr>
            <a:endParaRPr lang="cs-CZ" sz="1400" dirty="0"/>
          </a:p>
          <a:p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pPr lvl="1"/>
            <a:r>
              <a:rPr lang="cs-CZ" sz="2400" dirty="0">
                <a:solidFill>
                  <a:schemeClr val="tx1"/>
                </a:solidFill>
              </a:rPr>
              <a:t>Vodka</a:t>
            </a:r>
          </a:p>
        </p:txBody>
      </p:sp>
    </p:spTree>
    <p:extLst>
      <p:ext uri="{BB962C8B-B14F-4D97-AF65-F5344CB8AC3E}">
        <p14:creationId xmlns:p14="http://schemas.microsoft.com/office/powerpoint/2010/main" val="987345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1194" y="855709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Výroba ginu</a:t>
            </a:r>
          </a:p>
          <a:p>
            <a:r>
              <a:rPr lang="cs-CZ" sz="1600" dirty="0"/>
              <a:t>Gin se vyrábí v podstatě destilací zkvašeného rmutu, ve složení 75 % procent pšenice, 15 % sladu a 10 % žita – tedy z obilného lihu. Anglický gin používá hlavní součást kukuřici. Výrobní způsoby přidání tzv. </a:t>
            </a:r>
            <a:r>
              <a:rPr lang="cs-CZ" sz="1600" dirty="0" err="1"/>
              <a:t>botanicals</a:t>
            </a:r>
            <a:r>
              <a:rPr lang="cs-CZ" sz="1600" dirty="0"/>
              <a:t> jsou různé – většinou se tato směs bylin a koření mnoha zemí světa (jalovec z Itálie, koriandr z Bulharska, citronová kůra ze Španělska, kardamom ze Srí Lanky) macerují až v destilátu. Gin nezraje a je bezbarvý.</a:t>
            </a:r>
          </a:p>
          <a:p>
            <a:pPr marL="0" indent="0">
              <a:buNone/>
            </a:pPr>
            <a:r>
              <a:rPr lang="cs-CZ" sz="1600" b="1" dirty="0"/>
              <a:t>V barmanském provozu je možno gin dělit do tří základních kategorií:</a:t>
            </a:r>
          </a:p>
          <a:p>
            <a:pPr lvl="0"/>
            <a:r>
              <a:rPr lang="cs-CZ" sz="1600" dirty="0"/>
              <a:t>gin </a:t>
            </a:r>
            <a:r>
              <a:rPr lang="cs-CZ" sz="1600" dirty="0" err="1"/>
              <a:t>holanského</a:t>
            </a:r>
            <a:r>
              <a:rPr lang="cs-CZ" sz="1600" dirty="0"/>
              <a:t> typu (těžší, někdy sladově nasládlý),</a:t>
            </a:r>
          </a:p>
          <a:p>
            <a:pPr lvl="0"/>
            <a:r>
              <a:rPr lang="cs-CZ" sz="1600" dirty="0"/>
              <a:t>Plymouth gin (se zemitě kořeněnou příchutí a ovocnou dochutí),</a:t>
            </a:r>
          </a:p>
          <a:p>
            <a:pPr lvl="0"/>
            <a:r>
              <a:rPr lang="cs-CZ" sz="1600" dirty="0"/>
              <a:t>London Dry Gin (suchý, jen 88 kalorií ve 4 cl).</a:t>
            </a:r>
          </a:p>
          <a:p>
            <a:pPr marL="0" indent="0">
              <a:buNone/>
            </a:pPr>
            <a:r>
              <a:rPr lang="cs-CZ" sz="1600" b="1" dirty="0"/>
              <a:t>Servis ginu</a:t>
            </a:r>
          </a:p>
          <a:p>
            <a:r>
              <a:rPr lang="cs-CZ" sz="1600" dirty="0"/>
              <a:t>Podává se tradičně vychlazený v </a:t>
            </a:r>
            <a:r>
              <a:rPr lang="cs-CZ" sz="1600" dirty="0" err="1"/>
              <a:t>tumbleru</a:t>
            </a:r>
            <a:r>
              <a:rPr lang="cs-CZ" sz="1600" dirty="0"/>
              <a:t> na 3-8 st. °C, nebo přelévá se přes kostku ledu. Výborný v kombinaci s nealko nápoji, klasický je např. gin­‑</a:t>
            </a:r>
            <a:r>
              <a:rPr lang="cs-CZ" sz="1600" dirty="0" err="1"/>
              <a:t>tonic</a:t>
            </a:r>
            <a:r>
              <a:rPr lang="cs-CZ" sz="1600" dirty="0"/>
              <a:t>, široce využitelný v barovém provozu.</a:t>
            </a:r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pPr lvl="1"/>
            <a:r>
              <a:rPr lang="cs-CZ" sz="2400" dirty="0">
                <a:solidFill>
                  <a:schemeClr val="tx1"/>
                </a:solidFill>
              </a:rPr>
              <a:t>G</a:t>
            </a:r>
            <a:r>
              <a:rPr lang="cs-CZ" sz="2400" dirty="0" smtClean="0">
                <a:solidFill>
                  <a:schemeClr val="tx1"/>
                </a:solidFill>
              </a:rPr>
              <a:t>in</a:t>
            </a:r>
            <a:endParaRPr lang="cs-CZ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61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9335" y="695526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/>
              <a:t>D</a:t>
            </a:r>
            <a:r>
              <a:rPr lang="cs-CZ" sz="1600" b="1" dirty="0" smtClean="0"/>
              <a:t>va </a:t>
            </a:r>
            <a:r>
              <a:rPr lang="cs-CZ" sz="1600" b="1" dirty="0"/>
              <a:t>základní druhy rumu:</a:t>
            </a:r>
          </a:p>
          <a:p>
            <a:pPr lvl="0"/>
            <a:r>
              <a:rPr lang="cs-CZ" sz="1600" dirty="0"/>
              <a:t>rum vyrobený ze šťávy cukrové třtiny (tzv. zemědělský rum),</a:t>
            </a:r>
          </a:p>
          <a:p>
            <a:pPr lvl="0"/>
            <a:r>
              <a:rPr lang="cs-CZ" sz="1600" dirty="0"/>
              <a:t>rum vyrobený z černé melasy (někdy označovaný jako průmyslový).</a:t>
            </a:r>
          </a:p>
          <a:p>
            <a:pPr marL="0" indent="0">
              <a:buNone/>
            </a:pPr>
            <a:r>
              <a:rPr lang="cs-CZ" sz="1600" b="1" dirty="0" smtClean="0"/>
              <a:t>Výroba:</a:t>
            </a:r>
          </a:p>
          <a:p>
            <a:pPr marL="0" indent="0">
              <a:buNone/>
            </a:pPr>
            <a:r>
              <a:rPr lang="cs-CZ" sz="1600" dirty="0" smtClean="0"/>
              <a:t>Cukrová </a:t>
            </a:r>
            <a:r>
              <a:rPr lang="cs-CZ" sz="1600" dirty="0"/>
              <a:t>třtina se rychle sklízí a ihned drtí mezi válci. Vylisovaná </a:t>
            </a:r>
            <a:r>
              <a:rPr lang="cs-CZ" sz="1600" dirty="0" err="1"/>
              <a:t>štáva</a:t>
            </a:r>
            <a:r>
              <a:rPr lang="cs-CZ" sz="1600" dirty="0"/>
              <a:t> se poté několikrát povaří v kotlech, po částečném vychladnutí se na povrchu usadí vrstva hnědého třtinového cukru, který se od </a:t>
            </a:r>
            <a:r>
              <a:rPr lang="cs-CZ" sz="1600" dirty="0" err="1"/>
              <a:t>štávy</a:t>
            </a:r>
            <a:r>
              <a:rPr lang="cs-CZ" sz="1600" dirty="0"/>
              <a:t> (melasy) oddělí. Do melasy se přidají kvasinky, které rychle přemění cukr v alkohol. Následuje destilace. Vzniklý destilát je bezbarvý – bílý rum. Svou barvu získá až zráním (min. 3 roky) v sudech. Samotný výrobek určený k distribuci však vzniká až v procesu tzv. </a:t>
            </a:r>
            <a:r>
              <a:rPr lang="cs-CZ" sz="1600" i="1" dirty="0" err="1"/>
              <a:t>blendingu</a:t>
            </a:r>
            <a:r>
              <a:rPr lang="cs-CZ" sz="1600" dirty="0"/>
              <a:t> – smíchání několika druhů rumu rozdílného stáří. Naprostá většina rumů jsou tedy směsi různých druhů a ročníků, podobně jako koňaky</a:t>
            </a:r>
            <a:r>
              <a:rPr lang="cs-CZ" sz="1600" dirty="0" smtClean="0"/>
              <a:t>.</a:t>
            </a:r>
          </a:p>
          <a:p>
            <a:pPr marL="0" indent="0">
              <a:buNone/>
            </a:pPr>
            <a:r>
              <a:rPr lang="cs-CZ" sz="1600" b="1" dirty="0"/>
              <a:t>Servis</a:t>
            </a:r>
          </a:p>
          <a:p>
            <a:r>
              <a:rPr lang="cs-CZ" sz="1600" dirty="0"/>
              <a:t>Znalci upřednostňují nechlazený rum, jinak se může servírovat na ledu.</a:t>
            </a:r>
          </a:p>
          <a:p>
            <a:r>
              <a:rPr lang="cs-CZ" sz="1600" dirty="0"/>
              <a:t>Doporučená teplota 3-18 °C. Cena od cca 300 Kč až po exkluzivní rum za několik tisíc Kč v aukcích.</a:t>
            </a:r>
          </a:p>
          <a:p>
            <a:pPr marL="0" indent="0">
              <a:buNone/>
            </a:pPr>
            <a:endParaRPr lang="cs-CZ" sz="1600" dirty="0"/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123478"/>
            <a:ext cx="7344816" cy="540060"/>
          </a:xfrm>
        </p:spPr>
        <p:txBody>
          <a:bodyPr/>
          <a:lstStyle/>
          <a:p>
            <a:pPr lvl="1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Rum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5190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1194" y="573528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r>
              <a:rPr lang="cs-CZ" sz="1400" dirty="0" err="1" smtClean="0"/>
              <a:t>Tequila</a:t>
            </a:r>
            <a:r>
              <a:rPr lang="cs-CZ" sz="1400" dirty="0" smtClean="0"/>
              <a:t> </a:t>
            </a:r>
            <a:r>
              <a:rPr lang="cs-CZ" sz="1400" dirty="0"/>
              <a:t>se vyrábí pouze z modré agáve odrůdy „</a:t>
            </a:r>
            <a:r>
              <a:rPr lang="cs-CZ" sz="1400" dirty="0" err="1"/>
              <a:t>tequilana</a:t>
            </a:r>
            <a:r>
              <a:rPr lang="cs-CZ" sz="1400" dirty="0"/>
              <a:t> Weber“, která dle zákona musí být pěstována pouze ve státě </a:t>
            </a:r>
            <a:r>
              <a:rPr lang="cs-CZ" sz="1400" dirty="0" err="1"/>
              <a:t>Jalisco</a:t>
            </a:r>
            <a:r>
              <a:rPr lang="cs-CZ" sz="1400" dirty="0"/>
              <a:t> a čtyřech těsně přilehlých oblastech.</a:t>
            </a:r>
          </a:p>
          <a:p>
            <a:pPr marL="0" indent="0">
              <a:buNone/>
            </a:pPr>
            <a:r>
              <a:rPr lang="cs-CZ" sz="1400" b="1" dirty="0"/>
              <a:t>Výrobní postup </a:t>
            </a:r>
            <a:r>
              <a:rPr lang="cs-CZ" sz="1400" b="1" dirty="0" err="1"/>
              <a:t>tequil</a:t>
            </a:r>
            <a:endParaRPr lang="cs-CZ" sz="1400" b="1" dirty="0"/>
          </a:p>
          <a:p>
            <a:r>
              <a:rPr lang="cs-CZ" sz="1400" dirty="0"/>
              <a:t>Modrá agáve zraje na plantážích 8-12 let. Pro výrobu se používá tzv. srdce agáve, plod vážící až 70 kg. Plody se rozpůlí a vaří se v parních pecích. (</a:t>
            </a:r>
            <a:r>
              <a:rPr lang="cs-CZ" sz="1400" dirty="0" err="1"/>
              <a:t>mezcal</a:t>
            </a:r>
            <a:r>
              <a:rPr lang="cs-CZ" sz="1400" dirty="0"/>
              <a:t> – udí se). Uvařená plodina se rozdrtí a vzniklá šťáva se nechá až 96 hodin kvasit ve fermentačních tancích. Poté následuje destilace (2-3x). </a:t>
            </a:r>
            <a:r>
              <a:rPr lang="cs-CZ" sz="1400" dirty="0" err="1"/>
              <a:t>Tequila</a:t>
            </a:r>
            <a:r>
              <a:rPr lang="cs-CZ" sz="1400" dirty="0"/>
              <a:t> dozrává v sudech minimálně 2 měsíce – </a:t>
            </a:r>
            <a:r>
              <a:rPr lang="cs-CZ" sz="1400" dirty="0" err="1"/>
              <a:t>aňejo</a:t>
            </a:r>
            <a:r>
              <a:rPr lang="cs-CZ" sz="1400" dirty="0"/>
              <a:t> </a:t>
            </a:r>
            <a:r>
              <a:rPr lang="cs-CZ" sz="1400" dirty="0" err="1"/>
              <a:t>tequila</a:t>
            </a:r>
            <a:r>
              <a:rPr lang="cs-CZ" sz="1400" dirty="0"/>
              <a:t> pak minimálně rok.</a:t>
            </a:r>
          </a:p>
          <a:p>
            <a:pPr marL="0" indent="0">
              <a:buNone/>
            </a:pPr>
            <a:r>
              <a:rPr lang="cs-CZ" sz="1400" b="1" dirty="0"/>
              <a:t>Sortiment</a:t>
            </a:r>
          </a:p>
          <a:p>
            <a:r>
              <a:rPr lang="cs-CZ" sz="1400" dirty="0" err="1"/>
              <a:t>Tequila</a:t>
            </a:r>
            <a:r>
              <a:rPr lang="cs-CZ" sz="1400" dirty="0"/>
              <a:t> Blanco – Silver Je ihned plněna do lahví, je čirá a typické chuti agáve.</a:t>
            </a:r>
          </a:p>
          <a:p>
            <a:r>
              <a:rPr lang="cs-CZ" sz="1400" dirty="0" err="1"/>
              <a:t>Tequila</a:t>
            </a:r>
            <a:r>
              <a:rPr lang="cs-CZ" sz="1400" dirty="0"/>
              <a:t> </a:t>
            </a:r>
            <a:r>
              <a:rPr lang="cs-CZ" sz="1400" dirty="0" err="1"/>
              <a:t>Oro</a:t>
            </a:r>
            <a:r>
              <a:rPr lang="cs-CZ" sz="1400" dirty="0"/>
              <a:t> (Gold) – </a:t>
            </a:r>
            <a:r>
              <a:rPr lang="cs-CZ" sz="1400" dirty="0" err="1"/>
              <a:t>Joven</a:t>
            </a:r>
            <a:r>
              <a:rPr lang="cs-CZ" sz="1400" dirty="0"/>
              <a:t> </a:t>
            </a:r>
            <a:r>
              <a:rPr lang="cs-CZ" sz="1400" dirty="0" err="1"/>
              <a:t>Apocado</a:t>
            </a:r>
            <a:r>
              <a:rPr lang="cs-CZ" sz="1400" dirty="0"/>
              <a:t>, zlatá </a:t>
            </a:r>
            <a:r>
              <a:rPr lang="cs-CZ" sz="1400" dirty="0" err="1"/>
              <a:t>tequila</a:t>
            </a:r>
            <a:r>
              <a:rPr lang="cs-CZ" sz="1400" dirty="0"/>
              <a:t>, obarvena karamelem.</a:t>
            </a:r>
          </a:p>
          <a:p>
            <a:r>
              <a:rPr lang="cs-CZ" sz="1400" dirty="0" err="1"/>
              <a:t>Tequila</a:t>
            </a:r>
            <a:r>
              <a:rPr lang="cs-CZ" sz="1400" dirty="0"/>
              <a:t> </a:t>
            </a:r>
            <a:r>
              <a:rPr lang="cs-CZ" sz="1400" dirty="0" err="1"/>
              <a:t>Reposado</a:t>
            </a:r>
            <a:r>
              <a:rPr lang="cs-CZ" sz="1400" dirty="0"/>
              <a:t> – mladá </a:t>
            </a:r>
            <a:r>
              <a:rPr lang="cs-CZ" sz="1400" dirty="0" err="1"/>
              <a:t>tequila</a:t>
            </a:r>
            <a:r>
              <a:rPr lang="cs-CZ" sz="1400" dirty="0"/>
              <a:t> zraje v dubovém sudu 3-12 měsíců, zlatavá barva.</a:t>
            </a:r>
          </a:p>
          <a:p>
            <a:r>
              <a:rPr lang="cs-CZ" sz="1400" dirty="0" err="1"/>
              <a:t>Tequila</a:t>
            </a:r>
            <a:r>
              <a:rPr lang="cs-CZ" sz="1400" dirty="0"/>
              <a:t> </a:t>
            </a:r>
            <a:r>
              <a:rPr lang="cs-CZ" sz="1400" dirty="0" err="1"/>
              <a:t>Aňejo</a:t>
            </a:r>
            <a:r>
              <a:rPr lang="cs-CZ" sz="1400" dirty="0"/>
              <a:t> – zraje v dubových sudech o obsahu 600 l. min. 1 rok, častěji však 3 roky.</a:t>
            </a:r>
          </a:p>
          <a:p>
            <a:r>
              <a:rPr lang="cs-CZ" sz="1400" dirty="0"/>
              <a:t>Podle kvality suroviny rozdělujeme </a:t>
            </a:r>
            <a:r>
              <a:rPr lang="cs-CZ" sz="1400" dirty="0" err="1"/>
              <a:t>tequilu</a:t>
            </a:r>
            <a:r>
              <a:rPr lang="cs-CZ" sz="1400" dirty="0"/>
              <a:t> na čistou (100 % cukru agáve) a tzv. </a:t>
            </a:r>
            <a:r>
              <a:rPr lang="cs-CZ" sz="1400" dirty="0" err="1"/>
              <a:t>tequilu</a:t>
            </a:r>
            <a:r>
              <a:rPr lang="cs-CZ" sz="1400" dirty="0"/>
              <a:t> </a:t>
            </a:r>
            <a:r>
              <a:rPr lang="cs-CZ" sz="1400" dirty="0" err="1"/>
              <a:t>mixto</a:t>
            </a:r>
            <a:r>
              <a:rPr lang="cs-CZ" sz="1400" dirty="0"/>
              <a:t> – 51 % cukru </a:t>
            </a:r>
            <a:r>
              <a:rPr lang="cs-CZ" sz="1400" dirty="0" smtClean="0"/>
              <a:t>agáve </a:t>
            </a:r>
            <a:r>
              <a:rPr lang="cs-CZ" sz="1400" dirty="0"/>
              <a:t>a zbytek cukr třtinový</a:t>
            </a:r>
            <a:r>
              <a:rPr lang="cs-CZ" sz="1400" dirty="0" smtClean="0"/>
              <a:t>.</a:t>
            </a:r>
          </a:p>
          <a:p>
            <a:r>
              <a:rPr lang="cs-CZ" sz="1400" b="1" dirty="0"/>
              <a:t>Servis</a:t>
            </a:r>
          </a:p>
          <a:p>
            <a:r>
              <a:rPr lang="cs-CZ" sz="1400" dirty="0"/>
              <a:t>Obsah alkoholu 38 – 50 %, chlazená 3-8 °C, nebo nechlazená.</a:t>
            </a:r>
          </a:p>
          <a:p>
            <a:endParaRPr lang="cs-CZ" sz="1600" dirty="0"/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20150" y="64745"/>
            <a:ext cx="7344816" cy="540060"/>
          </a:xfrm>
        </p:spPr>
        <p:txBody>
          <a:bodyPr/>
          <a:lstStyle/>
          <a:p>
            <a:r>
              <a:rPr lang="cs-CZ" dirty="0" err="1"/>
              <a:t>Tequila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5005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1194" y="699542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/>
              <a:t>Jako </a:t>
            </a:r>
            <a:r>
              <a:rPr lang="cs-CZ" sz="1400" b="1" i="1" dirty="0"/>
              <a:t>digestivy</a:t>
            </a:r>
            <a:r>
              <a:rPr lang="cs-CZ" sz="1400" dirty="0"/>
              <a:t> označujeme nápoje, podávané po jídle. Jejich význam spočívá v tom, </a:t>
            </a:r>
            <a:r>
              <a:rPr lang="cs-CZ" sz="1400" dirty="0" smtClean="0"/>
              <a:t>že:</a:t>
            </a:r>
          </a:p>
          <a:p>
            <a:pPr lvl="0"/>
            <a:r>
              <a:rPr lang="cs-CZ" sz="1400" dirty="0"/>
              <a:t>podporují trávení, díky vyššímu obsahu alkoholu,</a:t>
            </a:r>
          </a:p>
          <a:p>
            <a:pPr lvl="0"/>
            <a:r>
              <a:rPr lang="cs-CZ" sz="1400" dirty="0"/>
              <a:t>podporují gastronomický zážitek na závěr menu,</a:t>
            </a:r>
          </a:p>
          <a:p>
            <a:pPr lvl="0"/>
            <a:r>
              <a:rPr lang="cs-CZ" sz="1400" dirty="0"/>
              <a:t>doplňují závěrečnou část menu o nápoj, uzavírající skladbu menu a mnohdy,</a:t>
            </a:r>
          </a:p>
          <a:p>
            <a:pPr lvl="0"/>
            <a:r>
              <a:rPr lang="cs-CZ" sz="1400" dirty="0"/>
              <a:t>svým charakterem navazují na moučník.</a:t>
            </a:r>
          </a:p>
          <a:p>
            <a:r>
              <a:rPr lang="cs-CZ" sz="1400" dirty="0"/>
              <a:t>Zejména u vícebodových menu umocňuje závěrem podávaný digestiv celkový gastronomický zážitek, zejména je‑li nabídnut v odpovídající kvalitě.</a:t>
            </a:r>
          </a:p>
          <a:p>
            <a:pPr marL="0" indent="0">
              <a:buNone/>
            </a:pPr>
            <a:r>
              <a:rPr lang="cs-CZ" sz="1400" b="1" dirty="0"/>
              <a:t>ROZDĚLENÍ DIGESTIVŮ</a:t>
            </a:r>
          </a:p>
          <a:p>
            <a:r>
              <a:rPr lang="cs-CZ" sz="1400" dirty="0"/>
              <a:t>Hlavním </a:t>
            </a:r>
            <a:r>
              <a:rPr lang="cs-CZ" sz="1400" dirty="0" err="1"/>
              <a:t>kriteriem</a:t>
            </a:r>
            <a:r>
              <a:rPr lang="cs-CZ" sz="1400" dirty="0"/>
              <a:t> rozdělení digestivů je v tomto materiálu druh výchozí suroviny, ze které je nápoj vyroben.</a:t>
            </a:r>
          </a:p>
          <a:p>
            <a:pPr lvl="0"/>
            <a:r>
              <a:rPr lang="cs-CZ" sz="1400" dirty="0"/>
              <a:t>Vínovice (koňaky)</a:t>
            </a:r>
          </a:p>
          <a:p>
            <a:pPr lvl="0"/>
            <a:r>
              <a:rPr lang="cs-CZ" sz="1400" dirty="0"/>
              <a:t>Bylinné likéry</a:t>
            </a:r>
          </a:p>
          <a:p>
            <a:pPr lvl="0"/>
            <a:r>
              <a:rPr lang="cs-CZ" sz="1400" dirty="0"/>
              <a:t>Obilné pálenky (whisky)</a:t>
            </a:r>
          </a:p>
          <a:p>
            <a:pPr lvl="0"/>
            <a:r>
              <a:rPr lang="cs-CZ" sz="1400" dirty="0"/>
              <a:t>Ovocné pálenky (slivovice)</a:t>
            </a:r>
          </a:p>
          <a:p>
            <a:pPr lvl="0"/>
            <a:r>
              <a:rPr lang="cs-CZ" sz="1400" dirty="0"/>
              <a:t>Ovocné likéry</a:t>
            </a:r>
          </a:p>
          <a:p>
            <a:pPr lvl="0"/>
            <a:r>
              <a:rPr lang="cs-CZ" sz="1400" dirty="0"/>
              <a:t>Emulzní likéry</a:t>
            </a:r>
          </a:p>
          <a:p>
            <a:pPr lvl="0"/>
            <a:r>
              <a:rPr lang="cs-CZ" sz="1400" dirty="0"/>
              <a:t>Atypické </a:t>
            </a:r>
            <a:r>
              <a:rPr lang="cs-CZ" sz="1400" dirty="0" smtClean="0"/>
              <a:t>digestivy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8453" y="159482"/>
            <a:ext cx="7344816" cy="540060"/>
          </a:xfrm>
        </p:spPr>
        <p:txBody>
          <a:bodyPr/>
          <a:lstStyle/>
          <a:p>
            <a:pPr lvl="0"/>
            <a:r>
              <a:rPr lang="cs-CZ" cap="all" dirty="0"/>
              <a:t>NÁPOJE DIGESTIVNÍHO CHARAKTERU</a:t>
            </a:r>
          </a:p>
        </p:txBody>
      </p:sp>
    </p:spTree>
    <p:extLst>
      <p:ext uri="{BB962C8B-B14F-4D97-AF65-F5344CB8AC3E}">
        <p14:creationId xmlns:p14="http://schemas.microsoft.com/office/powerpoint/2010/main" val="2370292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1194" y="987574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 err="1"/>
              <a:t>Absinth</a:t>
            </a:r>
            <a:r>
              <a:rPr lang="cs-CZ" sz="1600" b="1" dirty="0"/>
              <a:t> – </a:t>
            </a:r>
            <a:r>
              <a:rPr lang="cs-CZ" sz="1600" dirty="0"/>
              <a:t>Je lihovina obsahující značné množství silic (např. anýzové, fenyklové, pelyňkové), </a:t>
            </a:r>
            <a:r>
              <a:rPr lang="cs-CZ" sz="1600" dirty="0" err="1"/>
              <a:t>nazenelané</a:t>
            </a:r>
            <a:r>
              <a:rPr lang="cs-CZ" sz="1600" dirty="0"/>
              <a:t> barvy způsobené výtažkem pelyňku a </a:t>
            </a:r>
            <a:r>
              <a:rPr lang="cs-CZ" sz="1600" dirty="0" smtClean="0"/>
              <a:t>chlorofylu.</a:t>
            </a:r>
          </a:p>
          <a:p>
            <a:pPr marL="0" indent="0">
              <a:buNone/>
            </a:pPr>
            <a:r>
              <a:rPr lang="cs-CZ" sz="1600" dirty="0"/>
              <a:t>Přestože výroba této lihoviny je ve většině zemích světa zakázána, v ČR byla jeho produkce povolena státními orgány (výrobce firma </a:t>
            </a:r>
            <a:r>
              <a:rPr lang="cs-CZ" sz="1600" dirty="0" err="1"/>
              <a:t>Fruco</a:t>
            </a:r>
            <a:r>
              <a:rPr lang="cs-CZ" sz="1600" dirty="0"/>
              <a:t>‑Schulz Jindřichův Hradec ovšem snížila obsah škodlivého </a:t>
            </a:r>
            <a:r>
              <a:rPr lang="cs-CZ" sz="1600" dirty="0" err="1"/>
              <a:t>thujonu</a:t>
            </a:r>
            <a:r>
              <a:rPr lang="cs-CZ" sz="1600" dirty="0"/>
              <a:t> na minimální možnou hranici). Jako první zakázali výrobu </a:t>
            </a:r>
            <a:r>
              <a:rPr lang="cs-CZ" sz="1600" dirty="0" err="1"/>
              <a:t>absinthu</a:t>
            </a:r>
            <a:r>
              <a:rPr lang="cs-CZ" sz="1600" dirty="0"/>
              <a:t> v roce 1910 ve Švýcarsku. Závislost na tomto nápoji způsobuje obsah jedovatého oleje </a:t>
            </a:r>
            <a:r>
              <a:rPr lang="cs-CZ" sz="1600" dirty="0" err="1"/>
              <a:t>thujonu</a:t>
            </a:r>
            <a:r>
              <a:rPr lang="cs-CZ" sz="1600" dirty="0"/>
              <a:t> (</a:t>
            </a:r>
            <a:r>
              <a:rPr lang="cs-CZ" sz="1600" dirty="0" err="1"/>
              <a:t>tenaceton</a:t>
            </a:r>
            <a:r>
              <a:rPr lang="cs-CZ" sz="1600" dirty="0"/>
              <a:t>), který se louhuje do lihoviny z vermutového koření </a:t>
            </a:r>
            <a:r>
              <a:rPr lang="cs-CZ" sz="1600" dirty="0" err="1"/>
              <a:t>Artemisia</a:t>
            </a:r>
            <a:r>
              <a:rPr lang="cs-CZ" sz="1600" dirty="0"/>
              <a:t> </a:t>
            </a:r>
            <a:r>
              <a:rPr lang="cs-CZ" sz="1600" dirty="0" err="1"/>
              <a:t>absinthiana</a:t>
            </a:r>
            <a:r>
              <a:rPr lang="cs-CZ" sz="1600" dirty="0"/>
              <a:t> (složka pelyňku). Tato závislost se lékařsky nazývá </a:t>
            </a:r>
            <a:r>
              <a:rPr lang="cs-CZ" sz="1600" dirty="0" err="1"/>
              <a:t>absithismus</a:t>
            </a:r>
            <a:r>
              <a:rPr lang="cs-CZ" sz="1600" dirty="0"/>
              <a:t> (někdy také jako „zelená hodina“ nebo „zelená </a:t>
            </a:r>
            <a:r>
              <a:rPr lang="cs-CZ" sz="1600" dirty="0" err="1"/>
              <a:t>můza</a:t>
            </a:r>
            <a:r>
              <a:rPr lang="cs-CZ" sz="1600" dirty="0"/>
              <a:t>“) což je v podstatě otrava nervového systému způsobující křeče, ochromení, epilepsii a degeneraci organismu. Jeho obsah v nejsilnější koncentraci je 35 mg/1 litr, obvykle však se pohybuje v množství 10 mg/1 litr. Obsah alkoholu je poměrně vysoký a pohybuje se od 50% do 72%. Proto se doporučuje podávat tuto lihovinu v kombinaci s nealkoholickými nápoji.</a:t>
            </a:r>
          </a:p>
          <a:p>
            <a:pPr marL="0" indent="0"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pPr lvl="1"/>
            <a:r>
              <a:rPr lang="cs-CZ" sz="2400" dirty="0">
                <a:solidFill>
                  <a:schemeClr val="tx1"/>
                </a:solidFill>
              </a:rPr>
              <a:t>Speciální digestivy</a:t>
            </a:r>
          </a:p>
        </p:txBody>
      </p:sp>
    </p:spTree>
    <p:extLst>
      <p:ext uri="{BB962C8B-B14F-4D97-AF65-F5344CB8AC3E}">
        <p14:creationId xmlns:p14="http://schemas.microsoft.com/office/powerpoint/2010/main" val="1509369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1194" y="843558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/>
              <a:t>Pivo je alkoholický nápoj vyrobený z mladiny lihovým kvašením za použití spodních várečných kvasnic (</a:t>
            </a:r>
            <a:r>
              <a:rPr lang="cs-CZ" sz="1600" dirty="0" err="1"/>
              <a:t>Saccharomyces</a:t>
            </a:r>
            <a:r>
              <a:rPr lang="cs-CZ" sz="1600" dirty="0"/>
              <a:t> </a:t>
            </a:r>
            <a:r>
              <a:rPr lang="cs-CZ" sz="1600" dirty="0" err="1"/>
              <a:t>cerevisiae</a:t>
            </a:r>
            <a:r>
              <a:rPr lang="cs-CZ" sz="1600" dirty="0"/>
              <a:t>). Jedná se o nízkoalkoholický (nebo také nealkoholický) nápoj sycený kvasným oxidem uhličitým (vzniká při kvašení mladiny). Základními složkami při výrobě piva jsou: voda, sladový ječmen, chmel (chmelový extrakt), kvasnice</a:t>
            </a:r>
            <a:r>
              <a:rPr lang="cs-CZ" sz="1600" dirty="0" smtClean="0"/>
              <a:t>.</a:t>
            </a:r>
          </a:p>
          <a:p>
            <a:pPr marL="0" indent="0">
              <a:buNone/>
            </a:pPr>
            <a:r>
              <a:rPr lang="cs-CZ" sz="1600" dirty="0"/>
              <a:t>Hlavní fáze výroby </a:t>
            </a:r>
            <a:r>
              <a:rPr lang="cs-CZ" sz="1600" dirty="0" smtClean="0"/>
              <a:t>piva:</a:t>
            </a:r>
          </a:p>
          <a:p>
            <a:pPr lvl="0"/>
            <a:r>
              <a:rPr lang="cs-CZ" sz="1600" dirty="0" smtClean="0"/>
              <a:t>Rmutování</a:t>
            </a:r>
          </a:p>
          <a:p>
            <a:pPr lvl="0"/>
            <a:r>
              <a:rPr lang="cs-CZ" sz="1600" dirty="0" smtClean="0"/>
              <a:t>Scezování </a:t>
            </a:r>
            <a:r>
              <a:rPr lang="cs-CZ" sz="1600" dirty="0"/>
              <a:t>a čištění </a:t>
            </a:r>
            <a:r>
              <a:rPr lang="cs-CZ" sz="1600" dirty="0" smtClean="0"/>
              <a:t>rmutu</a:t>
            </a:r>
          </a:p>
          <a:p>
            <a:pPr lvl="0"/>
            <a:r>
              <a:rPr lang="cs-CZ" sz="1600" dirty="0" smtClean="0"/>
              <a:t>Vaření sladiny</a:t>
            </a:r>
            <a:endParaRPr lang="cs-CZ" sz="1600" dirty="0"/>
          </a:p>
          <a:p>
            <a:pPr lvl="0"/>
            <a:r>
              <a:rPr lang="cs-CZ" sz="1600" dirty="0"/>
              <a:t>Filtrace </a:t>
            </a:r>
            <a:r>
              <a:rPr lang="cs-CZ" sz="1600" dirty="0" smtClean="0"/>
              <a:t>mladiny</a:t>
            </a:r>
          </a:p>
          <a:p>
            <a:pPr lvl="0"/>
            <a:r>
              <a:rPr lang="cs-CZ" sz="1600" dirty="0" smtClean="0"/>
              <a:t>Přidání </a:t>
            </a:r>
            <a:r>
              <a:rPr lang="cs-CZ" sz="1600" dirty="0"/>
              <a:t>kvasnic </a:t>
            </a:r>
            <a:endParaRPr lang="cs-CZ" sz="1600" dirty="0" smtClean="0"/>
          </a:p>
          <a:p>
            <a:pPr lvl="0"/>
            <a:r>
              <a:rPr lang="cs-CZ" sz="1600" dirty="0" smtClean="0"/>
              <a:t>Dozrávání </a:t>
            </a:r>
            <a:r>
              <a:rPr lang="cs-CZ" sz="1600" dirty="0"/>
              <a:t>mladého </a:t>
            </a:r>
            <a:r>
              <a:rPr lang="cs-CZ" sz="1600" dirty="0" smtClean="0"/>
              <a:t>piva</a:t>
            </a:r>
          </a:p>
          <a:p>
            <a:pPr lvl="0"/>
            <a:r>
              <a:rPr lang="cs-CZ" sz="1600" dirty="0" smtClean="0"/>
              <a:t>Filtrace piva</a:t>
            </a:r>
          </a:p>
          <a:p>
            <a:pPr lvl="0"/>
            <a:r>
              <a:rPr lang="cs-CZ" sz="1600" dirty="0" smtClean="0"/>
              <a:t>Pasterizace piva</a:t>
            </a:r>
          </a:p>
          <a:p>
            <a:pPr marL="0" lvl="0" indent="0">
              <a:buNone/>
            </a:pPr>
            <a:r>
              <a:rPr lang="cs-CZ" sz="1600" b="1" dirty="0"/>
              <a:t>Hlavní druhy vyráběného </a:t>
            </a:r>
            <a:r>
              <a:rPr lang="cs-CZ" sz="1600" b="1" dirty="0" smtClean="0"/>
              <a:t>piva - </a:t>
            </a:r>
            <a:r>
              <a:rPr lang="cs-CZ" sz="1600" dirty="0" smtClean="0"/>
              <a:t>pivo </a:t>
            </a:r>
            <a:r>
              <a:rPr lang="cs-CZ" sz="1600" dirty="0"/>
              <a:t>se v zásadě vyrábí ve třech druzích světlé, polotmavé a tmavé (černé</a:t>
            </a:r>
            <a:r>
              <a:rPr lang="cs-CZ" sz="1600" dirty="0" smtClean="0"/>
              <a:t>).</a:t>
            </a: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pPr lvl="0"/>
            <a:r>
              <a:rPr lang="cs-CZ" cap="all" dirty="0"/>
              <a:t>České národní nápoje</a:t>
            </a:r>
          </a:p>
        </p:txBody>
      </p:sp>
    </p:spTree>
    <p:extLst>
      <p:ext uri="{BB962C8B-B14F-4D97-AF65-F5344CB8AC3E}">
        <p14:creationId xmlns:p14="http://schemas.microsoft.com/office/powerpoint/2010/main" val="4205940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1194" y="824887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dirty="0" smtClean="0"/>
              <a:t>Udávané </a:t>
            </a:r>
            <a:r>
              <a:rPr lang="cs-CZ" sz="1600" dirty="0"/>
              <a:t>stupně u piva udávají odborně vlastně množství chmelového extraktu a maltózy v nakvašené mladině před filtrací (bod.4.). Tento údaj je nutno neplést si se stupni alkoholu v pivu! Pro informaci je obsah alkoholu u světlých piv asi 1/3 údaje o stupňovitosti (tedy např. u 10° piva je obsah alkoholu asi 3,3 %) u tmavých piva pak asi 1/4 (např. tmavá 10 má asi 2,5 % alkoholu</a:t>
            </a:r>
            <a:r>
              <a:rPr lang="cs-CZ" sz="1600" dirty="0" smtClean="0"/>
              <a:t>).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Obchodní rozdělení piva:</a:t>
            </a:r>
          </a:p>
          <a:p>
            <a:pPr lvl="0"/>
            <a:r>
              <a:rPr lang="cs-CZ" sz="1600" dirty="0"/>
              <a:t>Lehká piva – obyčejně do 8 % a energetického obsahu do 1300 </a:t>
            </a:r>
            <a:r>
              <a:rPr lang="cs-CZ" sz="1600" dirty="0" err="1"/>
              <a:t>kJ</a:t>
            </a:r>
            <a:r>
              <a:rPr lang="cs-CZ" sz="1600" dirty="0"/>
              <a:t>/l.,</a:t>
            </a:r>
          </a:p>
          <a:p>
            <a:pPr lvl="0"/>
            <a:r>
              <a:rPr lang="cs-CZ" sz="1600" dirty="0"/>
              <a:t>Výčepní piva – obsahu 8 až 11 % původního obsahu mladiny,</a:t>
            </a:r>
          </a:p>
          <a:p>
            <a:pPr lvl="0"/>
            <a:r>
              <a:rPr lang="cs-CZ" sz="1600" dirty="0"/>
              <a:t>Ležácká piva – obsahu 11 až 13 %,</a:t>
            </a:r>
          </a:p>
          <a:p>
            <a:pPr lvl="0"/>
            <a:r>
              <a:rPr lang="cs-CZ" sz="1600" dirty="0"/>
              <a:t>Piva speciální – více než 13 % obsahu mladiny,</a:t>
            </a:r>
          </a:p>
          <a:p>
            <a:pPr lvl="0"/>
            <a:r>
              <a:rPr lang="cs-CZ" sz="1600" dirty="0"/>
              <a:t>Piva nealkoholická</a:t>
            </a:r>
          </a:p>
          <a:p>
            <a:pPr marL="0" indent="0">
              <a:buNone/>
            </a:pPr>
            <a:endParaRPr lang="cs-CZ" sz="1600" b="1" dirty="0" smtClean="0"/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r>
              <a:rPr lang="cs-CZ" dirty="0"/>
              <a:t>Stupňovitost piva</a:t>
            </a:r>
          </a:p>
        </p:txBody>
      </p:sp>
    </p:spTree>
    <p:extLst>
      <p:ext uri="{BB962C8B-B14F-4D97-AF65-F5344CB8AC3E}">
        <p14:creationId xmlns:p14="http://schemas.microsoft.com/office/powerpoint/2010/main" val="2528415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1913" y="987574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/>
              <a:t>Rozdělení vín podle obsahu zbytkového </a:t>
            </a:r>
            <a:r>
              <a:rPr lang="cs-CZ" sz="1600" b="1" dirty="0" smtClean="0"/>
              <a:t>cukru:</a:t>
            </a:r>
          </a:p>
          <a:p>
            <a:pPr lvl="0"/>
            <a:r>
              <a:rPr lang="cs-CZ" sz="1600" dirty="0"/>
              <a:t>Vína suchá – obsahují maximálně 4 g zbytkového cukru v 1 l.</a:t>
            </a:r>
          </a:p>
          <a:p>
            <a:pPr lvl="0"/>
            <a:r>
              <a:rPr lang="cs-CZ" sz="1600" dirty="0"/>
              <a:t>Vína polosuchá – obsahují 4 až 12 g zbytkového cukru v 1 l..</a:t>
            </a:r>
          </a:p>
          <a:p>
            <a:pPr lvl="0"/>
            <a:r>
              <a:rPr lang="cs-CZ" sz="1600" dirty="0"/>
              <a:t>Vína polosladká – obsahují 12 až 45 g zbytkového cukru v 1 l..</a:t>
            </a:r>
          </a:p>
          <a:p>
            <a:pPr lvl="0"/>
            <a:r>
              <a:rPr lang="cs-CZ" sz="1600" dirty="0"/>
              <a:t>Vína sladká – všechna vína s obsahem cukru vyšším než 45 g na 1 l.</a:t>
            </a:r>
          </a:p>
          <a:p>
            <a:pPr marL="0" indent="0">
              <a:buNone/>
            </a:pPr>
            <a:endParaRPr lang="cs-CZ" sz="1600" b="1" dirty="0" smtClean="0"/>
          </a:p>
          <a:p>
            <a:pPr marL="0" indent="0">
              <a:buNone/>
            </a:pPr>
            <a:r>
              <a:rPr lang="cs-CZ" sz="1600" b="1" dirty="0" smtClean="0"/>
              <a:t>Rozdělení </a:t>
            </a:r>
            <a:r>
              <a:rPr lang="cs-CZ" sz="1600" b="1" dirty="0"/>
              <a:t>vín podle </a:t>
            </a:r>
            <a:r>
              <a:rPr lang="cs-CZ" sz="1600" b="1" dirty="0" smtClean="0"/>
              <a:t>jakosti</a:t>
            </a:r>
          </a:p>
          <a:p>
            <a:pPr lvl="0"/>
            <a:r>
              <a:rPr lang="cs-CZ" sz="1600" b="1" dirty="0" smtClean="0"/>
              <a:t>Vína </a:t>
            </a:r>
            <a:r>
              <a:rPr lang="cs-CZ" sz="1600" b="1" dirty="0"/>
              <a:t>stolní.</a:t>
            </a:r>
            <a:r>
              <a:rPr lang="cs-CZ" sz="1600" dirty="0"/>
              <a:t> </a:t>
            </a:r>
            <a:endParaRPr lang="cs-CZ" sz="1600" dirty="0" smtClean="0"/>
          </a:p>
          <a:p>
            <a:pPr lvl="0"/>
            <a:r>
              <a:rPr lang="cs-CZ" sz="1600" b="1" dirty="0" smtClean="0"/>
              <a:t>Vína </a:t>
            </a:r>
            <a:r>
              <a:rPr lang="cs-CZ" sz="1600" b="1" dirty="0"/>
              <a:t>zemská.</a:t>
            </a:r>
            <a:r>
              <a:rPr lang="cs-CZ" sz="1600" dirty="0"/>
              <a:t> </a:t>
            </a:r>
            <a:endParaRPr lang="cs-CZ" sz="1600" dirty="0" smtClean="0"/>
          </a:p>
          <a:p>
            <a:pPr lvl="0"/>
            <a:r>
              <a:rPr lang="cs-CZ" sz="1600" b="1" dirty="0" smtClean="0"/>
              <a:t>Vína </a:t>
            </a:r>
            <a:r>
              <a:rPr lang="cs-CZ" sz="1600" b="1" dirty="0"/>
              <a:t>jakostní – odrůdová. </a:t>
            </a:r>
            <a:endParaRPr lang="cs-CZ" sz="1600" b="1" dirty="0" smtClean="0"/>
          </a:p>
          <a:p>
            <a:pPr lvl="0"/>
            <a:r>
              <a:rPr lang="cs-CZ" sz="1600" b="1" dirty="0" smtClean="0"/>
              <a:t>Vína </a:t>
            </a:r>
            <a:r>
              <a:rPr lang="cs-CZ" sz="1600" b="1" dirty="0"/>
              <a:t>jakostní – známková.</a:t>
            </a:r>
            <a:r>
              <a:rPr lang="cs-CZ" sz="1600" dirty="0"/>
              <a:t> </a:t>
            </a:r>
            <a:endParaRPr lang="cs-CZ" sz="1600" dirty="0" smtClean="0"/>
          </a:p>
          <a:p>
            <a:pPr lvl="0"/>
            <a:r>
              <a:rPr lang="cs-CZ" sz="1600" b="1" dirty="0" smtClean="0"/>
              <a:t>Vína </a:t>
            </a:r>
            <a:r>
              <a:rPr lang="cs-CZ" sz="1600" b="1" dirty="0"/>
              <a:t>jakostní odrůdová s přívlastkem.</a:t>
            </a:r>
            <a:r>
              <a:rPr lang="cs-CZ" sz="1600" dirty="0"/>
              <a:t> </a:t>
            </a:r>
            <a:r>
              <a:rPr lang="cs-CZ" sz="1600" b="1" dirty="0"/>
              <a:t/>
            </a:r>
            <a:br>
              <a:rPr lang="cs-CZ" sz="1600" b="1" dirty="0"/>
            </a:br>
            <a:endParaRPr lang="cs-CZ" sz="16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540060"/>
          </a:xfrm>
        </p:spPr>
        <p:txBody>
          <a:bodyPr/>
          <a:lstStyle/>
          <a:p>
            <a:pPr lvl="1"/>
            <a:r>
              <a:rPr lang="cs-CZ" sz="2400" dirty="0">
                <a:solidFill>
                  <a:schemeClr val="tx1"/>
                </a:solidFill>
                <a:latin typeface="+mj-lt"/>
              </a:rPr>
              <a:t>Víno</a:t>
            </a:r>
          </a:p>
        </p:txBody>
      </p:sp>
    </p:spTree>
    <p:extLst>
      <p:ext uri="{BB962C8B-B14F-4D97-AF65-F5344CB8AC3E}">
        <p14:creationId xmlns:p14="http://schemas.microsoft.com/office/powerpoint/2010/main" val="3491058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55709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/>
              <a:t>Základní rozdělení nealkoholických </a:t>
            </a:r>
            <a:r>
              <a:rPr lang="cs-CZ" sz="1600" b="1" dirty="0" smtClean="0"/>
              <a:t>nápojů:</a:t>
            </a:r>
          </a:p>
          <a:p>
            <a:pPr lvl="0"/>
            <a:r>
              <a:rPr lang="cs-CZ" sz="1600" dirty="0"/>
              <a:t>pitná voda:</a:t>
            </a:r>
          </a:p>
          <a:p>
            <a:pPr lvl="1"/>
            <a:r>
              <a:rPr lang="cs-CZ" sz="1600" dirty="0"/>
              <a:t>stolní vody,</a:t>
            </a:r>
          </a:p>
          <a:p>
            <a:pPr lvl="1"/>
            <a:r>
              <a:rPr lang="cs-CZ" sz="1600" dirty="0"/>
              <a:t>sodová voda sycená;</a:t>
            </a:r>
          </a:p>
          <a:p>
            <a:pPr lvl="0"/>
            <a:r>
              <a:rPr lang="cs-CZ" sz="1600" dirty="0"/>
              <a:t>minerální vody:</a:t>
            </a:r>
          </a:p>
          <a:p>
            <a:pPr lvl="1"/>
            <a:r>
              <a:rPr lang="cs-CZ" sz="1600" dirty="0"/>
              <a:t>stolní minerální vody:</a:t>
            </a:r>
          </a:p>
          <a:p>
            <a:pPr lvl="2"/>
            <a:r>
              <a:rPr lang="cs-CZ" sz="1600" dirty="0"/>
              <a:t>bez příchuti,</a:t>
            </a:r>
          </a:p>
          <a:p>
            <a:pPr lvl="2"/>
            <a:r>
              <a:rPr lang="cs-CZ" sz="1600" dirty="0"/>
              <a:t>s příchutí;</a:t>
            </a:r>
          </a:p>
          <a:p>
            <a:pPr lvl="1"/>
            <a:r>
              <a:rPr lang="cs-CZ" sz="1600" dirty="0"/>
              <a:t>léčivé minerální vody,</a:t>
            </a:r>
          </a:p>
          <a:p>
            <a:pPr lvl="0"/>
            <a:r>
              <a:rPr lang="cs-CZ" sz="1600" dirty="0"/>
              <a:t>ovocné limonády sycené CO2,</a:t>
            </a:r>
          </a:p>
          <a:p>
            <a:pPr lvl="0"/>
            <a:r>
              <a:rPr lang="cs-CZ" sz="1600" dirty="0"/>
              <a:t>neovocné nápoje sycené CO2,</a:t>
            </a:r>
          </a:p>
          <a:p>
            <a:pPr lvl="0"/>
            <a:r>
              <a:rPr lang="cs-CZ" sz="1600" dirty="0"/>
              <a:t>ovocné a zeleninové šťávy a džusy,</a:t>
            </a:r>
          </a:p>
          <a:p>
            <a:pPr lvl="0"/>
            <a:r>
              <a:rPr lang="cs-CZ" sz="1600" dirty="0"/>
              <a:t>sirupy,</a:t>
            </a:r>
          </a:p>
          <a:p>
            <a:pPr lvl="0"/>
            <a:r>
              <a:rPr lang="cs-CZ" sz="1600" dirty="0"/>
              <a:t>speciální nápoje (diabetické, energetické).</a:t>
            </a:r>
          </a:p>
          <a:p>
            <a:pPr marL="0" indent="0"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40060"/>
          </a:xfrm>
        </p:spPr>
        <p:txBody>
          <a:bodyPr/>
          <a:lstStyle/>
          <a:p>
            <a:pPr lvl="0"/>
            <a:r>
              <a:rPr lang="cs-CZ" cap="all" dirty="0"/>
              <a:t>Nealkoholické nápoje studené</a:t>
            </a:r>
          </a:p>
        </p:txBody>
      </p:sp>
    </p:spTree>
    <p:extLst>
      <p:ext uri="{BB962C8B-B14F-4D97-AF65-F5344CB8AC3E}">
        <p14:creationId xmlns:p14="http://schemas.microsoft.com/office/powerpoint/2010/main" val="1812346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7260" y="226939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54998" y="867354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přednášky: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nápojů podle obsahu alkoholu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Alkoholické a nealkoholické nápoje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Teplé a studené nápoje 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Víno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Čaj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Teplota servisu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používaného </a:t>
            </a:r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</a:t>
            </a:r>
            <a:endParaRPr lang="cs-CZ" sz="18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5942" y="915566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/>
              <a:t>Káva</a:t>
            </a:r>
            <a:r>
              <a:rPr lang="cs-CZ" sz="1800" dirty="0"/>
              <a:t> je nápoj připravený z plodů rostliny kávovníku.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Kávovník </a:t>
            </a:r>
            <a:r>
              <a:rPr lang="cs-CZ" sz="1800" dirty="0"/>
              <a:t>roste do výše 2-3 m, ideální je nadmořská výška asi 2000 m, potřebuje teplé a vlhké podnebí. První plody je možno sklízet až po 5 letech od vysazení.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Kávovník </a:t>
            </a:r>
            <a:r>
              <a:rPr lang="cs-CZ" sz="1800" dirty="0"/>
              <a:t>kvete bílými květy, po odkvětu vytvoří zelené bobulky, které dozrávají několik měsíců v tmavočervené až fialové plody, podobné třešním.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Plody </a:t>
            </a:r>
            <a:r>
              <a:rPr lang="cs-CZ" sz="1800" dirty="0"/>
              <a:t>obsahují dvě oválná zrna s podélnou rýhou, která se stýkají rovnou plochou a jsou obalena tenkou slupkou podobnou pergamenu.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Sklízí </a:t>
            </a:r>
            <a:r>
              <a:rPr lang="cs-CZ" sz="1800" dirty="0"/>
              <a:t>se setřásáním do plachet, nebo ručním sběrem do košů.</a:t>
            </a:r>
          </a:p>
          <a:p>
            <a:pPr marL="0" indent="0">
              <a:buNone/>
            </a:pPr>
            <a:r>
              <a:rPr lang="cs-CZ" sz="1800" dirty="0"/>
              <a:t>Domovem kávovníku je dnešní Etiopie, odkud se později rozšířil do světa, nejdříve na Arabský poloostrov a do Egypta.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Skutečný </a:t>
            </a:r>
            <a:r>
              <a:rPr lang="cs-CZ" sz="1800" dirty="0"/>
              <a:t>rozvoj v pěstování nastal až v 17. století, kdy se rozšířilo pěstování do jižní a střední Ameriky a dalších zemí. Název zřejmě pochází od jména etiopské provincie </a:t>
            </a:r>
            <a:r>
              <a:rPr lang="cs-CZ" sz="1800" dirty="0" err="1"/>
              <a:t>Kaffa</a:t>
            </a:r>
            <a:r>
              <a:rPr lang="cs-CZ" sz="1800" dirty="0" smtClean="0"/>
              <a:t>. </a:t>
            </a:r>
            <a:r>
              <a:rPr lang="cs-CZ" sz="1800" dirty="0"/>
              <a:t>Existuje přes 60 druhů </a:t>
            </a:r>
            <a:r>
              <a:rPr lang="cs-CZ" sz="1800" dirty="0" smtClean="0"/>
              <a:t>kávovníku.</a:t>
            </a:r>
            <a:endParaRPr lang="cs-CZ" sz="1800" dirty="0"/>
          </a:p>
          <a:p>
            <a:pPr>
              <a:buNone/>
            </a:pP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5942" y="170211"/>
            <a:ext cx="7344816" cy="540060"/>
          </a:xfrm>
        </p:spPr>
        <p:txBody>
          <a:bodyPr/>
          <a:lstStyle/>
          <a:p>
            <a:pPr lvl="0"/>
            <a:r>
              <a:rPr lang="cs-CZ" cap="all" dirty="0"/>
              <a:t>Teplé nealkoholické nápoje</a:t>
            </a:r>
          </a:p>
        </p:txBody>
      </p:sp>
    </p:spTree>
    <p:extLst>
      <p:ext uri="{BB962C8B-B14F-4D97-AF65-F5344CB8AC3E}">
        <p14:creationId xmlns:p14="http://schemas.microsoft.com/office/powerpoint/2010/main" val="16950209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627534"/>
            <a:ext cx="8784976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/>
              <a:t>Kávová </a:t>
            </a:r>
            <a:r>
              <a:rPr lang="cs-CZ" sz="1400" dirty="0"/>
              <a:t>zrna se po sklizni máčí a tím zbaví dužniny. Poté se usuší a třídí podle kvality. Vlastní chuť se získá pražením zrn při teplotě kolem 200 °C. Pražení kávy je složitý proces a každý výrobce postup pečlivě střeží. Pražená káva je dostupná v druzích, častěji se však mísí do směsí vyvážené chuti.</a:t>
            </a:r>
          </a:p>
          <a:p>
            <a:pPr>
              <a:buNone/>
            </a:pPr>
            <a:r>
              <a:rPr lang="cs-CZ" sz="1400" dirty="0"/>
              <a:t>Na trh se dodává káva jako zrnková a mletá, </a:t>
            </a:r>
            <a:r>
              <a:rPr lang="cs-CZ" sz="1400" dirty="0" err="1"/>
              <a:t>jednodruhová</a:t>
            </a:r>
            <a:r>
              <a:rPr lang="cs-CZ" sz="1400" dirty="0"/>
              <a:t> nebo ve směsi a to ve čtyřech jakostních stupních, označených jako A, B, C a D. V obchodní praxi se setkáme s názvem </a:t>
            </a:r>
            <a:r>
              <a:rPr lang="cs-CZ" sz="1400" b="1" dirty="0"/>
              <a:t>espresso. </a:t>
            </a:r>
            <a:r>
              <a:rPr lang="cs-CZ" sz="1400" dirty="0"/>
              <a:t>Jedná se o směs káv z odrůdy </a:t>
            </a:r>
            <a:r>
              <a:rPr lang="cs-CZ" sz="1400" dirty="0" err="1"/>
              <a:t>Arabica</a:t>
            </a:r>
            <a:r>
              <a:rPr lang="cs-CZ" sz="1400" dirty="0"/>
              <a:t>, kvůli příjemnému napěnění nápoje v šálku se přidává se směsi menší množství Robusty. Dalším druhem je </a:t>
            </a:r>
            <a:r>
              <a:rPr lang="cs-CZ" sz="1400" b="1" dirty="0" err="1"/>
              <a:t>mocca</a:t>
            </a:r>
            <a:r>
              <a:rPr lang="cs-CZ" sz="1400" b="1" dirty="0"/>
              <a:t>, </a:t>
            </a:r>
            <a:r>
              <a:rPr lang="cs-CZ" sz="1400" dirty="0"/>
              <a:t>takto se označuje káva původem z Jemenu a Etiopie. Samotné označení </a:t>
            </a:r>
            <a:r>
              <a:rPr lang="cs-CZ" sz="1400" dirty="0" err="1"/>
              <a:t>mocca</a:t>
            </a:r>
            <a:r>
              <a:rPr lang="cs-CZ" sz="1400" dirty="0"/>
              <a:t> je odvozeno od názvu jemenského města Al </a:t>
            </a:r>
            <a:r>
              <a:rPr lang="cs-CZ" sz="1400" dirty="0" err="1"/>
              <a:t>Mukah</a:t>
            </a:r>
            <a:r>
              <a:rPr lang="cs-CZ" sz="1400" dirty="0"/>
              <a:t> na břehu Rudého moře, kdysi významného překladiště </a:t>
            </a:r>
            <a:r>
              <a:rPr lang="cs-CZ" sz="1400" dirty="0" smtClean="0"/>
              <a:t>kávy.</a:t>
            </a:r>
          </a:p>
          <a:p>
            <a:pPr>
              <a:buNone/>
            </a:pPr>
            <a:r>
              <a:rPr lang="cs-CZ" sz="1400" b="1" dirty="0"/>
              <a:t>Servis kávy</a:t>
            </a:r>
          </a:p>
          <a:p>
            <a:r>
              <a:rPr lang="cs-CZ" sz="1400" dirty="0"/>
              <a:t>Důležité jsou zásady dodržované při její přípravě. Klasické </a:t>
            </a:r>
            <a:r>
              <a:rPr lang="cs-CZ" sz="1400" dirty="0" err="1"/>
              <a:t>presso</a:t>
            </a:r>
            <a:r>
              <a:rPr lang="cs-CZ" sz="1400" dirty="0"/>
              <a:t> je v poměru 7 </a:t>
            </a:r>
            <a:r>
              <a:rPr lang="cs-CZ" sz="1400" dirty="0" err="1"/>
              <a:t>gr</a:t>
            </a:r>
            <a:r>
              <a:rPr lang="cs-CZ" sz="1400" dirty="0"/>
              <a:t>. kávy na 30 cl vody. Voda musí být měkká a má mít teplotu 95 °C. Šálky používáme vždy nahřáté, nutná je důsledná čistota zařízení a vlastního procesu přípravy kávy. Po kávě proti částečné dehydrataci organismu je vhodné podávat skleničku vody. Doporučuje se i minidesert (např. čokoládový lanýž, </a:t>
            </a:r>
            <a:r>
              <a:rPr lang="cs-CZ" sz="1400" dirty="0" err="1"/>
              <a:t>minioplatek</a:t>
            </a:r>
            <a:r>
              <a:rPr lang="cs-CZ" sz="1400" dirty="0"/>
              <a:t>), z nápojů doplní vhodně kávu i koňak, portské, sherry nebo likéry.</a:t>
            </a:r>
          </a:p>
          <a:p>
            <a:r>
              <a:rPr lang="cs-CZ" sz="1400" dirty="0"/>
              <a:t>Servis kávy je fenoménem mnoha kaváren, často je i předmětem mnoha odborných soutěží. Laicky zdánlivě jednoduchá příprava tohoto nápoje skrývá ovšem mnoho problémů. Trendem je sledování celého procesu vzniku nápoje – od pěstování, sklizně, nákupu u pěstitelů (např. uplatňování zásad Fair­‑</a:t>
            </a:r>
            <a:r>
              <a:rPr lang="cs-CZ" sz="1400" dirty="0" err="1"/>
              <a:t>Trade</a:t>
            </a:r>
            <a:r>
              <a:rPr lang="cs-CZ" sz="1400" dirty="0"/>
              <a:t>), distribuce, technologie pražení, míchání, hodnocení vzniklého produktu, výběru dodavatelů, technologii přípravy nápoje a použité </a:t>
            </a:r>
            <a:r>
              <a:rPr lang="cs-CZ" sz="1400" dirty="0" err="1"/>
              <a:t>gastrotechniky</a:t>
            </a:r>
            <a:r>
              <a:rPr lang="cs-CZ" sz="1400" dirty="0"/>
              <a:t> až po spokojeného hosta.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1003"/>
            <a:ext cx="7344816" cy="540060"/>
          </a:xfrm>
        </p:spPr>
        <p:txBody>
          <a:bodyPr/>
          <a:lstStyle/>
          <a:p>
            <a:r>
              <a:rPr lang="cs-CZ" dirty="0"/>
              <a:t>Výrobní postup kávy</a:t>
            </a:r>
          </a:p>
        </p:txBody>
      </p:sp>
    </p:spTree>
    <p:extLst>
      <p:ext uri="{BB962C8B-B14F-4D97-AF65-F5344CB8AC3E}">
        <p14:creationId xmlns:p14="http://schemas.microsoft.com/office/powerpoint/2010/main" val="615564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627534"/>
            <a:ext cx="8784976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Původem je čajovník zřejmě z Číny, volně rostl vždy na hranicích Indie a Číny. Rovněž i slovo čaj má svůj původ v čínštině a mnoha světových jazycích zní podobně. Nejlépe se čajovníku daří v tropickém a subtropickém pásmu, v nížinách až po vysokohorské polohy kolem 2500 </a:t>
            </a:r>
            <a:r>
              <a:rPr lang="cs-CZ" sz="1800" dirty="0" err="1"/>
              <a:t>m.n</a:t>
            </a:r>
            <a:r>
              <a:rPr lang="cs-CZ" sz="1800" dirty="0"/>
              <a:t>. Příkladem jsou vysokohorské polohy v Nepálu, kde čaj dosahuje velmi vysoké kvality. Samotný čaj je nápoj z listů čajovníku, které se přelijí horkou vodou a nechají se několik minut vyluhovat. Z botanického hlediska je čajovník vlastně strom, dorůstající výšky až 15-20 m.. Z důvodů pohodlnější sklizně a kvality se pěstuje jako keř o výšce přibližně 1 metr. Z rostlinného hlediska rozeznáváme:</a:t>
            </a:r>
          </a:p>
          <a:p>
            <a:pPr lvl="0"/>
            <a:r>
              <a:rPr lang="cs-CZ" sz="1800" dirty="0"/>
              <a:t>čajovník čínský (</a:t>
            </a:r>
            <a:r>
              <a:rPr lang="cs-CZ" sz="1800" dirty="0" err="1"/>
              <a:t>camellia</a:t>
            </a:r>
            <a:r>
              <a:rPr lang="cs-CZ" sz="1800" dirty="0"/>
              <a:t> </a:t>
            </a:r>
            <a:r>
              <a:rPr lang="cs-CZ" sz="1800" dirty="0" err="1"/>
              <a:t>sinensis</a:t>
            </a:r>
            <a:r>
              <a:rPr lang="cs-CZ" sz="1800" dirty="0"/>
              <a:t>), keřovitá rostlina s malými listy, snášející spíše chlad a dorůstající výše asi 4 metrů,</a:t>
            </a:r>
          </a:p>
          <a:p>
            <a:pPr lvl="0"/>
            <a:r>
              <a:rPr lang="cs-CZ" sz="1800" dirty="0"/>
              <a:t>čajovník </a:t>
            </a:r>
            <a:r>
              <a:rPr lang="cs-CZ" sz="1800" dirty="0" err="1"/>
              <a:t>asamský</a:t>
            </a:r>
            <a:r>
              <a:rPr lang="cs-CZ" sz="1800" dirty="0"/>
              <a:t> (</a:t>
            </a:r>
            <a:r>
              <a:rPr lang="cs-CZ" sz="1800" dirty="0" err="1"/>
              <a:t>camellia</a:t>
            </a:r>
            <a:r>
              <a:rPr lang="cs-CZ" sz="1800" dirty="0"/>
              <a:t> </a:t>
            </a:r>
            <a:r>
              <a:rPr lang="cs-CZ" sz="1800" dirty="0" err="1"/>
              <a:t>assamica</a:t>
            </a:r>
            <a:r>
              <a:rPr lang="cs-CZ" sz="1800" dirty="0"/>
              <a:t>), stromovitá rostlina vysokého vzrůstu byla objevena v indickém </a:t>
            </a:r>
            <a:r>
              <a:rPr lang="cs-CZ" sz="1800" dirty="0" err="1"/>
              <a:t>Ásámu</a:t>
            </a:r>
            <a:r>
              <a:rPr lang="cs-CZ" sz="1800" dirty="0"/>
              <a:t> v roce 1830, vyžadující teplé podnebí.</a:t>
            </a:r>
          </a:p>
          <a:p>
            <a:r>
              <a:rPr lang="cs-CZ" sz="1800" dirty="0"/>
              <a:t>Hlavní pěstitelé oblasti jsou Čína (střed a jih země), Indie (</a:t>
            </a:r>
            <a:r>
              <a:rPr lang="cs-CZ" sz="1800" dirty="0" err="1"/>
              <a:t>Ásám</a:t>
            </a:r>
            <a:r>
              <a:rPr lang="cs-CZ" sz="1800" dirty="0"/>
              <a:t>, </a:t>
            </a:r>
            <a:r>
              <a:rPr lang="cs-CZ" sz="1800" dirty="0" err="1"/>
              <a:t>Darjeeling</a:t>
            </a:r>
            <a:r>
              <a:rPr lang="cs-CZ" sz="1800" dirty="0"/>
              <a:t>, </a:t>
            </a:r>
            <a:r>
              <a:rPr lang="cs-CZ" sz="1800" dirty="0" err="1"/>
              <a:t>Sikkim</a:t>
            </a:r>
            <a:r>
              <a:rPr lang="cs-CZ" sz="1800" dirty="0"/>
              <a:t>), Srí Lanka, Nepál, některé africké země a jižní Amerika se zařadily mezi producenty až ve 20. století.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1003"/>
            <a:ext cx="7344816" cy="540060"/>
          </a:xfrm>
        </p:spPr>
        <p:txBody>
          <a:bodyPr/>
          <a:lstStyle/>
          <a:p>
            <a:r>
              <a:rPr lang="cs-CZ" dirty="0" smtClean="0"/>
              <a:t>Čaj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3058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9741" y="987574"/>
            <a:ext cx="8784976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Základním rozlišovacím prvkem čajů je stupeň oxidace (nesprávně se říká fermentace) lístků po sklizni, tedy stupeň okysličení základní čajové suroviny, zde rozlišujeme:</a:t>
            </a:r>
          </a:p>
          <a:p>
            <a:pPr lvl="0"/>
            <a:r>
              <a:rPr lang="cs-CZ" sz="1800" dirty="0"/>
              <a:t>Bílé čaje – lístky se rovnou suší na slunci, oxidace neprobíhá.</a:t>
            </a:r>
          </a:p>
          <a:p>
            <a:pPr lvl="0"/>
            <a:r>
              <a:rPr lang="cs-CZ" sz="1800" dirty="0"/>
              <a:t>Čaje zelené – rovněž bez oxidace, enzymy způsobující oxidaci jsou zničeny teplem, suší se na pánvích, nebo se napařují.</a:t>
            </a:r>
          </a:p>
          <a:p>
            <a:pPr lvl="0"/>
            <a:r>
              <a:rPr lang="cs-CZ" sz="1800" dirty="0"/>
              <a:t>Čaje polozelené (tzv. </a:t>
            </a:r>
            <a:r>
              <a:rPr lang="cs-CZ" sz="1800" dirty="0" err="1"/>
              <a:t>oolong</a:t>
            </a:r>
            <a:r>
              <a:rPr lang="cs-CZ" sz="1800" dirty="0"/>
              <a:t>) projdou krátkou oxidací.</a:t>
            </a:r>
          </a:p>
          <a:p>
            <a:pPr lvl="0"/>
            <a:r>
              <a:rPr lang="cs-CZ" sz="1800" dirty="0"/>
              <a:t>Černé čaje – lístky se mechanicky naruší a nechají asi týden plně zoxidovat. Zavadlé listy se svíjejí a suší cirkulací horkého vzduchu, zde mění barvu na hnědočervenou až načernalou.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1003"/>
            <a:ext cx="7344816" cy="540060"/>
          </a:xfrm>
        </p:spPr>
        <p:txBody>
          <a:bodyPr/>
          <a:lstStyle/>
          <a:p>
            <a:r>
              <a:rPr lang="cs-CZ" dirty="0"/>
              <a:t>Druhy čaje</a:t>
            </a:r>
          </a:p>
        </p:txBody>
      </p:sp>
    </p:spTree>
    <p:extLst>
      <p:ext uri="{BB962C8B-B14F-4D97-AF65-F5344CB8AC3E}">
        <p14:creationId xmlns:p14="http://schemas.microsoft.com/office/powerpoint/2010/main" val="6676238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cap="all" dirty="0"/>
              <a:t>Doporučené teploty nápojů při podávání</a:t>
            </a:r>
            <a:r>
              <a:rPr lang="cs-CZ" b="1" cap="all" dirty="0"/>
              <a:t/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738556"/>
            <a:ext cx="8640960" cy="3967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spcBef>
                <a:spcPts val="425"/>
              </a:spcBef>
              <a:spcAft>
                <a:spcPts val="425"/>
              </a:spcAft>
            </a:pPr>
            <a:r>
              <a:rPr lang="cs-CZ" sz="1200" b="1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Pod hodnotou 10 °C</a:t>
            </a:r>
            <a:r>
              <a:rPr lang="cs-CZ" sz="1200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se servírují tyto nápoje: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nápoje, určené zejména pro osvěžení (minerálky, ovocné šťávy), které neobsahují téměř žádné aromatické látky a jejichž chuť není touto teplotou ovlivňována,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 smtClean="0">
                <a:latin typeface="Times New Roman" panose="02020603050405020304" pitchFamily="18" charset="0"/>
                <a:ea typeface="StarSymbol"/>
                <a:cs typeface="StarSymbol"/>
              </a:rPr>
              <a:t>nápoje </a:t>
            </a: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s vysokým obsahem CO2 – tyto velmi rychle vyprchají a zvětrají a rovněž silně pění (např. pivo, sycené nápoje, šumivé víno).</a:t>
            </a:r>
          </a:p>
          <a:p>
            <a:pPr indent="179705" algn="just">
              <a:spcBef>
                <a:spcPts val="425"/>
              </a:spcBef>
              <a:spcAft>
                <a:spcPts val="425"/>
              </a:spcAft>
            </a:pPr>
            <a:r>
              <a:rPr lang="cs-CZ" sz="1200" b="1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Nad hodnotou 10 °C</a:t>
            </a:r>
            <a:r>
              <a:rPr lang="cs-CZ" sz="1200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se servírují zejména: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nápoje, jejichž chuť a buket je z velké části závislý na uvolňování druhově specifických aromatických látek, v nich obsažených,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např. je to vzestupná stupnice bílé víno – červené víno – brandy – </a:t>
            </a:r>
            <a:r>
              <a:rPr lang="cs-CZ" sz="1200" kern="150" dirty="0" err="1">
                <a:latin typeface="Times New Roman" panose="02020603050405020304" pitchFamily="18" charset="0"/>
                <a:ea typeface="StarSymbol"/>
                <a:cs typeface="StarSymbol"/>
              </a:rPr>
              <a:t>cognac</a:t>
            </a: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.</a:t>
            </a:r>
          </a:p>
          <a:p>
            <a:pPr indent="179705" algn="just">
              <a:spcBef>
                <a:spcPts val="425"/>
              </a:spcBef>
              <a:spcAft>
                <a:spcPts val="425"/>
              </a:spcAft>
            </a:pPr>
            <a:r>
              <a:rPr lang="cs-CZ" sz="1200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Příklady teploty podávaných základních druhů nápojů: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0-4 °C Alkoholické nápoje jako žitná, gin, </a:t>
            </a:r>
            <a:r>
              <a:rPr lang="cs-CZ" sz="1200" kern="150" dirty="0" err="1">
                <a:latin typeface="Times New Roman" panose="02020603050405020304" pitchFamily="18" charset="0"/>
                <a:ea typeface="StarSymbol"/>
                <a:cs typeface="StarSymbol"/>
              </a:rPr>
              <a:t>enzian</a:t>
            </a: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, vodka, anýzovky.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5-7 °C Šumivá červená vína, silnější aromatické alkoholické nápoje jako meruňkovice a další ovocné pálenky, whisky.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6-9 °C Světlá piva, šumivá bílá a růžová vína.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8-10 °C Osvěžující nápoje, minerálky, ovocné limonády a nealko.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9-11 °C Tmavá piva, bílá lehká i těžší vína, růžová vína.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10-12 °C Bílá těžká vína, suchá likérová vína, všeobecně téměř všechny likéry.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12-14 °C Lehká červená vína.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16-18 °C Těžká červená vína, sladká likérová vína, žaludeční likéry, kvalitní ovocné pálenky jako např. </a:t>
            </a:r>
            <a:r>
              <a:rPr lang="cs-CZ" sz="1200" kern="150" dirty="0" err="1">
                <a:latin typeface="Times New Roman" panose="02020603050405020304" pitchFamily="18" charset="0"/>
                <a:ea typeface="StarSymbol"/>
                <a:cs typeface="StarSymbol"/>
              </a:rPr>
              <a:t>Marc</a:t>
            </a: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, </a:t>
            </a:r>
            <a:r>
              <a:rPr lang="cs-CZ" sz="1200" kern="150" dirty="0" err="1">
                <a:latin typeface="Times New Roman" panose="02020603050405020304" pitchFamily="18" charset="0"/>
                <a:ea typeface="StarSymbol"/>
                <a:cs typeface="StarSymbol"/>
              </a:rPr>
              <a:t>Grappa</a:t>
            </a: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, Brandy, </a:t>
            </a:r>
            <a:r>
              <a:rPr lang="cs-CZ" sz="1200" kern="150" dirty="0" err="1">
                <a:latin typeface="Times New Roman" panose="02020603050405020304" pitchFamily="18" charset="0"/>
                <a:ea typeface="StarSymbol"/>
                <a:cs typeface="StarSymbol"/>
              </a:rPr>
              <a:t>Cognac</a:t>
            </a:r>
            <a:r>
              <a:rPr lang="cs-CZ" sz="1200" kern="150" dirty="0">
                <a:latin typeface="Times New Roman" panose="02020603050405020304" pitchFamily="18" charset="0"/>
                <a:ea typeface="StarSymbol"/>
                <a:cs typeface="StarSymbol"/>
              </a:rPr>
              <a:t>, Armagnac</a:t>
            </a:r>
            <a:r>
              <a:rPr lang="cs-CZ" sz="1200" kern="150" dirty="0" smtClean="0">
                <a:latin typeface="Times New Roman" panose="02020603050405020304" pitchFamily="18" charset="0"/>
                <a:ea typeface="StarSymbol"/>
                <a:cs typeface="StarSymbol"/>
              </a:rPr>
              <a:t>.</a:t>
            </a:r>
            <a:endParaRPr lang="cs-CZ" sz="1200" kern="150" dirty="0">
              <a:latin typeface="Times New Roman" panose="02020603050405020304" pitchFamily="18" charset="0"/>
              <a:ea typeface="StarSymbol"/>
              <a:cs typeface="StarSymbol"/>
            </a:endParaRPr>
          </a:p>
        </p:txBody>
      </p:sp>
    </p:spTree>
    <p:extLst>
      <p:ext uri="{BB962C8B-B14F-4D97-AF65-F5344CB8AC3E}">
        <p14:creationId xmlns:p14="http://schemas.microsoft.com/office/powerpoint/2010/main" val="5860817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920880" cy="507703"/>
          </a:xfrm>
        </p:spPr>
        <p:txBody>
          <a:bodyPr/>
          <a:lstStyle/>
          <a:p>
            <a:r>
              <a:rPr lang="cs-CZ" cap="all" dirty="0"/>
              <a:t>Základní pravidla pro používání nápojového skla</a:t>
            </a:r>
            <a:br>
              <a:rPr lang="cs-CZ" cap="all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987574"/>
            <a:ext cx="7632848" cy="443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spcBef>
                <a:spcPts val="425"/>
              </a:spcBef>
              <a:spcAft>
                <a:spcPts val="425"/>
              </a:spcAft>
            </a:pPr>
            <a:r>
              <a:rPr lang="cs-CZ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Doporučené objemy u nápojového skla při servisu: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kern="150" dirty="0">
                <a:latin typeface="Times New Roman" panose="02020603050405020304" pitchFamily="18" charset="0"/>
                <a:ea typeface="StarSymbol"/>
                <a:cs typeface="StarSymbol"/>
              </a:rPr>
              <a:t>Víno – 1 dcl, 2,5 dcl,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kern="150" dirty="0">
                <a:latin typeface="Times New Roman" panose="02020603050405020304" pitchFamily="18" charset="0"/>
                <a:ea typeface="StarSymbol"/>
                <a:cs typeface="StarSymbol"/>
              </a:rPr>
              <a:t>Šumivá vína – 1 dcl, zřídka 2,5 dcl,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kern="150" dirty="0">
                <a:latin typeface="Times New Roman" panose="02020603050405020304" pitchFamily="18" charset="0"/>
                <a:ea typeface="StarSymbol"/>
                <a:cs typeface="StarSymbol"/>
              </a:rPr>
              <a:t>Aperitivy – 5 cl, zřídka 1 dcl,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kern="150" dirty="0">
                <a:latin typeface="Times New Roman" panose="02020603050405020304" pitchFamily="18" charset="0"/>
                <a:ea typeface="StarSymbol"/>
                <a:cs typeface="StarSymbol"/>
              </a:rPr>
              <a:t>Lihoviny – 2 cl, 4 cl, zřídka 5 cl,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r>
              <a:rPr lang="cs-CZ" kern="150" dirty="0">
                <a:latin typeface="Times New Roman" panose="02020603050405020304" pitchFamily="18" charset="0"/>
                <a:ea typeface="StarSymbol"/>
                <a:cs typeface="StarSymbol"/>
              </a:rPr>
              <a:t>Pivo – 2 dcl, 3 dcl, 4 dcl, 0,5 l, 1 l</a:t>
            </a:r>
            <a:r>
              <a:rPr lang="cs-CZ" kern="150" dirty="0" smtClean="0">
                <a:latin typeface="Times New Roman" panose="02020603050405020304" pitchFamily="18" charset="0"/>
                <a:ea typeface="StarSymbol"/>
                <a:cs typeface="StarSymbol"/>
              </a:rPr>
              <a:t>.</a:t>
            </a:r>
          </a:p>
          <a:p>
            <a:r>
              <a:rPr lang="cs-CZ" dirty="0"/>
              <a:t>V gastronomických provozech (samozřejmě se těmito doporučeními můžete v určité míře řídit i u různých privátních gastronomických příležitostí) uplatňujeme u nápojového skla tyto základní funkce: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účelovost použití,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kultivovanost servisu,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podpora prodeje,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efektivní a hospodárný provoz,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dodržování hygieny.</a:t>
            </a:r>
          </a:p>
          <a:p>
            <a:pPr marL="342900" lvl="0" indent="-342900" algn="just">
              <a:spcBef>
                <a:spcPts val="140"/>
              </a:spcBef>
              <a:spcAft>
                <a:spcPts val="140"/>
              </a:spcAft>
              <a:buSzPts val="900"/>
              <a:buFont typeface="Arial" panose="020B0604020202020204" pitchFamily="34" charset="0"/>
              <a:buChar char="●"/>
            </a:pPr>
            <a:endParaRPr lang="cs-CZ" kern="150" dirty="0">
              <a:latin typeface="Times New Roman" panose="02020603050405020304" pitchFamily="18" charset="0"/>
              <a:ea typeface="StarSymbol"/>
              <a:cs typeface="StarSymbol"/>
            </a:endParaRPr>
          </a:p>
        </p:txBody>
      </p:sp>
    </p:spTree>
    <p:extLst>
      <p:ext uri="{BB962C8B-B14F-4D97-AF65-F5344CB8AC3E}">
        <p14:creationId xmlns:p14="http://schemas.microsoft.com/office/powerpoint/2010/main" val="36870572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26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V</a:t>
            </a:r>
            <a:r>
              <a:rPr lang="cs-CZ" kern="150" dirty="0" smtClean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ýznam </a:t>
            </a:r>
            <a:r>
              <a:rPr lang="cs-CZ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nápojů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3668" y="703189"/>
            <a:ext cx="7776864" cy="351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spcBef>
                <a:spcPts val="425"/>
              </a:spcBef>
              <a:spcAft>
                <a:spcPts val="425"/>
              </a:spcAft>
            </a:pPr>
            <a:r>
              <a:rPr lang="cs-CZ" kern="150" dirty="0" smtClean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Nápoje </a:t>
            </a:r>
            <a:r>
              <a:rPr lang="cs-CZ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dodávají našemu organismu vodu, která zabezpečuje v lidském organismu průběh nutných biochemických reakcí, které jsou základem látkové výměny v našem organismu. Neustálá látková výměna a u některých nápojů i dodávání živin, jsou podstatou činnosti lidského organismu, tedy života vůbec.</a:t>
            </a:r>
          </a:p>
          <a:p>
            <a:pPr indent="179705" algn="just">
              <a:spcBef>
                <a:spcPts val="425"/>
              </a:spcBef>
              <a:spcAft>
                <a:spcPts val="425"/>
              </a:spcAft>
            </a:pPr>
            <a:r>
              <a:rPr lang="cs-CZ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Nápoje ovšem přináší lidstvu nejen základ života, ale mají mnohem širší význam. Od počátku existence lidské společnosti známe jejich kultovní význam, poznáváme symboliku, jejich konzumace je spjata s mnoha zažitými tradicemi i historií národů. Vodou křtíme novorozence, něčím silnějším si připíjíme na zdraví, šumivým vínem vítáme obvykle nový rok, přejeme šťastnou plavbu či let dopravním prostředkům. Některé národy mají i své tradiční nápoje, na jejichž původ nelze v navštívené zemi vznášet příliš otevřenou kritiku, byť sebelépe míněnou.</a:t>
            </a:r>
            <a:endParaRPr lang="cs-CZ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64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Technologie výroby alkoholu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73668" y="703189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spcBef>
                <a:spcPts val="425"/>
              </a:spcBef>
              <a:spcAft>
                <a:spcPts val="425"/>
              </a:spcAft>
            </a:pPr>
            <a:endParaRPr lang="cs-CZ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2754" y="1347614"/>
            <a:ext cx="7538692" cy="2133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spcBef>
                <a:spcPts val="425"/>
              </a:spcBef>
              <a:spcAft>
                <a:spcPts val="425"/>
              </a:spcAft>
            </a:pPr>
            <a:r>
              <a:rPr lang="cs-CZ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Alkohol vzniká v přírodě </a:t>
            </a:r>
            <a:r>
              <a:rPr lang="cs-CZ" kern="150" dirty="0" smtClean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samovolně. </a:t>
            </a:r>
            <a:r>
              <a:rPr lang="cs-CZ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Destilované alkoholické nápoje jsou již výsledkem zvláštního regulovaného výrobního procesu.</a:t>
            </a:r>
          </a:p>
          <a:p>
            <a:pPr indent="179705" algn="just">
              <a:spcBef>
                <a:spcPts val="425"/>
              </a:spcBef>
              <a:spcAft>
                <a:spcPts val="425"/>
              </a:spcAft>
            </a:pPr>
            <a:r>
              <a:rPr lang="cs-CZ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Alkohol vzniká kvašením (nebo‑</a:t>
            </a:r>
            <a:r>
              <a:rPr lang="cs-CZ" kern="150" dirty="0" err="1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li</a:t>
            </a:r>
            <a:r>
              <a:rPr lang="cs-CZ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 fermentací) organických látek za přítomnosti kvasinek, živících se jednoduchými sacharidy (cukry), v těchto látkách obsažených. Při lihovém kvašení se uplatňují četné druhy kvasinek, přičemž dominují zejména kvasinky druhu </a:t>
            </a:r>
            <a:r>
              <a:rPr lang="cs-CZ" kern="150" dirty="0" err="1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Saccharomyces</a:t>
            </a:r>
            <a:r>
              <a:rPr lang="cs-CZ" kern="150" dirty="0">
                <a:latin typeface="Times New Roman" panose="02020603050405020304" pitchFamily="18" charset="0"/>
                <a:ea typeface="Andale Sans UI"/>
                <a:cs typeface="Tahoma" panose="020B0604030504040204" pitchFamily="34" charset="0"/>
              </a:rPr>
              <a:t>, s dobrými fermentačními vlastnostmi. Vzniká alkohol, jako vedlejší produkt CO2 a teplo.</a:t>
            </a:r>
            <a:endParaRPr lang="cs-CZ" kern="150" dirty="0">
              <a:effectLst/>
              <a:latin typeface="Times New Roman" panose="02020603050405020304" pitchFamily="18" charset="0"/>
              <a:ea typeface="Andale Sans UI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710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1194" y="1059582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/>
              <a:t>Při procesu destilace je využíváno rozdílného stupně varu látek obsažených ve výchozí surovině, kterou destilujeme.</a:t>
            </a:r>
          </a:p>
          <a:p>
            <a:pPr>
              <a:buNone/>
            </a:pPr>
            <a:r>
              <a:rPr lang="cs-CZ" sz="1800" dirty="0"/>
              <a:t>Bod varu vody je cca 98 °C., bod varu etanolu (alkohol) je cca 78 °C, bod varu metanolu (škodlivá složka) cca 60 °C. Tímto rozlišením se jednotlivé složky dají při destilaci oddělit a zůstat může jen žádoucí alkohol. Vzniklé páry při destilaci se ochlazují a získají znovu kapalnou konzistenci. Takto vzniklý alkoholický nápoje se nazývá </a:t>
            </a:r>
            <a:r>
              <a:rPr lang="cs-CZ" sz="1800" dirty="0" smtClean="0"/>
              <a:t>terminologicky </a:t>
            </a:r>
            <a:r>
              <a:rPr lang="cs-CZ" sz="1800" i="1" dirty="0"/>
              <a:t>lutr. </a:t>
            </a:r>
            <a:r>
              <a:rPr lang="cs-CZ" sz="1800" dirty="0"/>
              <a:t>Při této fázi výroby je stupeň koncentrace alkoholu v lutru přibližně </a:t>
            </a:r>
            <a:r>
              <a:rPr lang="cs-CZ" sz="1800" dirty="0" smtClean="0"/>
              <a:t>20-30 %.</a:t>
            </a:r>
          </a:p>
          <a:p>
            <a:pPr>
              <a:buNone/>
            </a:pPr>
            <a:r>
              <a:rPr lang="cs-CZ" sz="1800" dirty="0"/>
              <a:t>Pro další žádoucí zvýšení koncentrace alkoholu je nutno provést další destilaci lutru, tzv. </a:t>
            </a:r>
            <a:r>
              <a:rPr lang="cs-CZ" sz="1800" b="1" i="1" dirty="0"/>
              <a:t>rektifikaci</a:t>
            </a:r>
            <a:r>
              <a:rPr lang="cs-CZ" sz="1800" b="1" dirty="0"/>
              <a:t>.</a:t>
            </a:r>
            <a:endParaRPr lang="cs-CZ" sz="1800" dirty="0"/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1512168"/>
          </a:xfrm>
        </p:spPr>
        <p:txBody>
          <a:bodyPr/>
          <a:lstStyle/>
          <a:p>
            <a:pPr lvl="2"/>
            <a:r>
              <a:rPr lang="cs-CZ" b="1" dirty="0" smtClean="0">
                <a:solidFill>
                  <a:schemeClr val="tx1"/>
                </a:solidFill>
              </a:rPr>
              <a:t>Destilace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5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1194" y="843558"/>
            <a:ext cx="8352928" cy="3240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Při této druhé destilaci se výsledný nápoj dostává do kvalitativně vyšší úrovně, vhodné již pro další zušlechťování produktu a následnou konzumaci. Technologicky má rektifikace tři důležité fáze, označované odborně jako:</a:t>
            </a:r>
          </a:p>
          <a:p>
            <a:r>
              <a:rPr lang="cs-CZ" sz="1600" dirty="0"/>
              <a:t>úkap – obsahuje nežádoucí látky a nutně se odděluje od ostatních částí </a:t>
            </a:r>
            <a:r>
              <a:rPr lang="cs-CZ" sz="1600" dirty="0" smtClean="0"/>
              <a:t>produktu</a:t>
            </a:r>
          </a:p>
          <a:p>
            <a:pPr lvl="0"/>
            <a:r>
              <a:rPr lang="cs-CZ" sz="1600" dirty="0" err="1"/>
              <a:t>prokap</a:t>
            </a:r>
            <a:r>
              <a:rPr lang="cs-CZ" sz="1600" dirty="0"/>
              <a:t> – nejkvalitnější část, charakterizuje vzniklý produkt organolepticky,</a:t>
            </a:r>
          </a:p>
          <a:p>
            <a:pPr lvl="0"/>
            <a:r>
              <a:rPr lang="cs-CZ" sz="1600" dirty="0"/>
              <a:t>dokap – není již kvalitní částí a rovněž se od prokapu oddělí.</a:t>
            </a:r>
          </a:p>
          <a:p>
            <a:pPr marL="0" indent="0">
              <a:buNone/>
            </a:pPr>
            <a:r>
              <a:rPr lang="cs-CZ" sz="1600" dirty="0"/>
              <a:t>Takto vzniklý destilát je ovšem ještě nutno obyčejně upravit naředěním na vhodnou koncentraci (40-50%), přefiltrováním ev. zákalu, přečerpáním do vhodných nádob k dozrání a uležení nápoje apod.. Teprve po těchto závěrečných úpravách je možno vzniklý alkoholický nápoj kvalitativně hodnotit.</a:t>
            </a:r>
          </a:p>
          <a:p>
            <a:pPr marL="0" indent="0">
              <a:buNone/>
            </a:pPr>
            <a:r>
              <a:rPr lang="cs-CZ" sz="1600" dirty="0"/>
              <a:t>Z hlediska kvality výsledného produktu je nejdůležitější částí kvalita zpracovávané výchozí suroviny (např. ovoce) které by mělo být co nejvyšší jakosti již před fermentací – jinak nelze ani dosáhnout požadovaného tržního úspěchu vzniklého destilátu a celý složitý proces výroby i náklady s ním spojené nebudou mít úspěšný ekonomický efekt.</a:t>
            </a:r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1512168"/>
          </a:xfrm>
        </p:spPr>
        <p:txBody>
          <a:bodyPr/>
          <a:lstStyle/>
          <a:p>
            <a:pPr lvl="2"/>
            <a:r>
              <a:rPr lang="cs-CZ" b="1" dirty="0">
                <a:solidFill>
                  <a:schemeClr val="tx1"/>
                </a:solidFill>
              </a:rPr>
              <a:t>R</a:t>
            </a:r>
            <a:r>
              <a:rPr lang="cs-CZ" b="1" dirty="0" smtClean="0">
                <a:solidFill>
                  <a:schemeClr val="tx1"/>
                </a:solidFill>
              </a:rPr>
              <a:t>ektifikace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36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0209" y="1275606"/>
            <a:ext cx="8352928" cy="27363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Aperitivy mají v gastronomii své nezastupitelné místo, zejména při uplatňování složitého servisu, společenských událostech, při slavnostních formách obsluhy i degustačních menu – tento pojem se užívá však i v běžné lidové konverzaci.</a:t>
            </a:r>
          </a:p>
          <a:p>
            <a:r>
              <a:rPr lang="cs-CZ" sz="1800" dirty="0" smtClean="0"/>
              <a:t>překlad </a:t>
            </a:r>
            <a:r>
              <a:rPr lang="cs-CZ" sz="1800" dirty="0"/>
              <a:t>z italštiny – podporující trávení. 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V</a:t>
            </a:r>
            <a:r>
              <a:rPr lang="cs-CZ" sz="1800" dirty="0"/>
              <a:t> gastronomii je možno na význam podávání aperitivů pohlížet z těchto hledisek:</a:t>
            </a:r>
          </a:p>
          <a:p>
            <a:pPr lvl="0"/>
            <a:r>
              <a:rPr lang="cs-CZ" sz="1800" dirty="0"/>
              <a:t>společenského,</a:t>
            </a:r>
          </a:p>
          <a:p>
            <a:pPr lvl="0"/>
            <a:r>
              <a:rPr lang="cs-CZ" sz="1800" dirty="0"/>
              <a:t>gastronomického,</a:t>
            </a:r>
          </a:p>
          <a:p>
            <a:pPr lvl="0"/>
            <a:r>
              <a:rPr lang="cs-CZ" sz="1800" dirty="0"/>
              <a:t>ekonomického.</a:t>
            </a:r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1512168"/>
          </a:xfrm>
        </p:spPr>
        <p:txBody>
          <a:bodyPr/>
          <a:lstStyle/>
          <a:p>
            <a:r>
              <a:rPr lang="cs-CZ" dirty="0"/>
              <a:t>Aperitivy</a:t>
            </a:r>
          </a:p>
        </p:txBody>
      </p:sp>
    </p:spTree>
    <p:extLst>
      <p:ext uri="{BB962C8B-B14F-4D97-AF65-F5344CB8AC3E}">
        <p14:creationId xmlns:p14="http://schemas.microsoft.com/office/powerpoint/2010/main" val="948637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491630"/>
            <a:ext cx="8352928" cy="3528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Jsou </a:t>
            </a:r>
            <a:r>
              <a:rPr lang="cs-CZ" sz="1800" dirty="0"/>
              <a:t>založeny na rozdíl od bitterů na </a:t>
            </a:r>
            <a:r>
              <a:rPr lang="cs-CZ" sz="1800" b="1" dirty="0"/>
              <a:t>bázi vína</a:t>
            </a:r>
            <a:r>
              <a:rPr lang="cs-CZ" sz="1800" dirty="0"/>
              <a:t>.</a:t>
            </a:r>
          </a:p>
          <a:p>
            <a:r>
              <a:rPr lang="cs-CZ" sz="1800" dirty="0"/>
              <a:t>Slovo vermut nejspíše pochází ze staroněmeckého </a:t>
            </a:r>
            <a:r>
              <a:rPr lang="cs-CZ" sz="1800" i="1" dirty="0" err="1"/>
              <a:t>vermud</a:t>
            </a:r>
            <a:r>
              <a:rPr lang="cs-CZ" sz="1800" i="1" dirty="0"/>
              <a:t> – </a:t>
            </a:r>
            <a:r>
              <a:rPr lang="cs-CZ" sz="1800" dirty="0"/>
              <a:t>nebo‑</a:t>
            </a:r>
            <a:r>
              <a:rPr lang="cs-CZ" sz="1800" dirty="0" err="1"/>
              <a:t>li</a:t>
            </a:r>
            <a:r>
              <a:rPr lang="cs-CZ" sz="1800" dirty="0"/>
              <a:t> pelyněk. Jeho zdravotní účinky jsou popsány jako silně čistící pro střevní trakt (někdy označován jako červí dřevo). Jako lék je ovšem extrémně hořký, proto se začalo kvůli lepší konzumaci s jeho mícháním s vínem ochuceným bylinkami a kořením.</a:t>
            </a:r>
          </a:p>
          <a:p>
            <a:pPr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91194" y="303498"/>
            <a:ext cx="7344816" cy="1512168"/>
          </a:xfrm>
        </p:spPr>
        <p:txBody>
          <a:bodyPr/>
          <a:lstStyle/>
          <a:p>
            <a:r>
              <a:rPr lang="cs-CZ" dirty="0"/>
              <a:t>Vermuty</a:t>
            </a:r>
          </a:p>
        </p:txBody>
      </p:sp>
    </p:spTree>
    <p:extLst>
      <p:ext uri="{BB962C8B-B14F-4D97-AF65-F5344CB8AC3E}">
        <p14:creationId xmlns:p14="http://schemas.microsoft.com/office/powerpoint/2010/main" val="149287671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2807</TotalTime>
  <Words>712</Words>
  <Application>Microsoft Office PowerPoint</Application>
  <PresentationFormat>Předvádění na obrazovce (16:9)</PresentationFormat>
  <Paragraphs>376</Paragraphs>
  <Slides>36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Andale Sans UI</vt:lpstr>
      <vt:lpstr>Arial</vt:lpstr>
      <vt:lpstr>Calibri</vt:lpstr>
      <vt:lpstr>StarSymbol</vt:lpstr>
      <vt:lpstr>Tahoma</vt:lpstr>
      <vt:lpstr>Times New Roman</vt:lpstr>
      <vt:lpstr>SLU</vt:lpstr>
      <vt:lpstr>Název prezentace</vt:lpstr>
      <vt:lpstr>Prezentace aplikace PowerPoint</vt:lpstr>
      <vt:lpstr>Prezentace aplikace PowerPoint</vt:lpstr>
      <vt:lpstr>Význam nápojů</vt:lpstr>
      <vt:lpstr>Technologie výroby alkoholu </vt:lpstr>
      <vt:lpstr>Destilace</vt:lpstr>
      <vt:lpstr>Rektifikace</vt:lpstr>
      <vt:lpstr>Aperitivy</vt:lpstr>
      <vt:lpstr>Vermuty</vt:lpstr>
      <vt:lpstr>Rozdělení vermutů</vt:lpstr>
      <vt:lpstr>Anýzovky</vt:lpstr>
      <vt:lpstr>Korn</vt:lpstr>
      <vt:lpstr>Šumivá vína</vt:lpstr>
      <vt:lpstr>Vína z oblasti Champagne</vt:lpstr>
      <vt:lpstr>Prezentace aplikace PowerPoint</vt:lpstr>
      <vt:lpstr>Servis šumivých vín </vt:lpstr>
      <vt:lpstr>Nealkoholické aperitivy</vt:lpstr>
      <vt:lpstr>ALKOHOLICKÉ NÁPOJE PRO VŠEOBECNÉ POUŽITÍ</vt:lpstr>
      <vt:lpstr>Doalkoholizovaná vína (fortifikovaná)</vt:lpstr>
      <vt:lpstr>Vodka</vt:lpstr>
      <vt:lpstr>Gin</vt:lpstr>
      <vt:lpstr>Rum</vt:lpstr>
      <vt:lpstr>Tequila</vt:lpstr>
      <vt:lpstr>NÁPOJE DIGESTIVNÍHO CHARAKTERU</vt:lpstr>
      <vt:lpstr>Speciální digestivy</vt:lpstr>
      <vt:lpstr>České národní nápoje</vt:lpstr>
      <vt:lpstr>Stupňovitost piva</vt:lpstr>
      <vt:lpstr>Víno</vt:lpstr>
      <vt:lpstr>Nealkoholické nápoje studené</vt:lpstr>
      <vt:lpstr>Teplé nealkoholické nápoje</vt:lpstr>
      <vt:lpstr>Výrobní postup kávy</vt:lpstr>
      <vt:lpstr>Čaj</vt:lpstr>
      <vt:lpstr>Druhy čaje</vt:lpstr>
      <vt:lpstr>Doporučené teploty nápojů při podávání </vt:lpstr>
      <vt:lpstr>Základní pravidla pro používání nápojového skla 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Mirka</cp:lastModifiedBy>
  <cp:revision>103</cp:revision>
  <dcterms:created xsi:type="dcterms:W3CDTF">2016-07-06T15:42:34Z</dcterms:created>
  <dcterms:modified xsi:type="dcterms:W3CDTF">2018-04-23T18:27:47Z</dcterms:modified>
</cp:coreProperties>
</file>