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75" r:id="rId2"/>
    <p:sldId id="256" r:id="rId3"/>
    <p:sldId id="264" r:id="rId4"/>
    <p:sldId id="368" r:id="rId5"/>
    <p:sldId id="369" r:id="rId6"/>
    <p:sldId id="370" r:id="rId7"/>
    <p:sldId id="371" r:id="rId8"/>
    <p:sldId id="366" r:id="rId9"/>
    <p:sldId id="367" r:id="rId10"/>
    <p:sldId id="374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  <p:sldId id="360" r:id="rId35"/>
    <p:sldId id="364" r:id="rId36"/>
    <p:sldId id="361" r:id="rId37"/>
    <p:sldId id="362" r:id="rId38"/>
    <p:sldId id="372" r:id="rId39"/>
    <p:sldId id="373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GASTRONOMIE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Miroslava Kostková,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72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 gastronomie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203598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Již od počátku prvního období čtvrtohor, kdy se člověk živil sběrem potravin v přírodě až po období důkladně promyšlené, propracované a novátorské kuchyně poslední doby se jednalo o vyhovění nutričním potřebám a přizpůsobení stravy rytmu denního života. </a:t>
            </a:r>
            <a:endParaRPr lang="cs-C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cs-C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Pokrok 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doby, se všemi nepříznivými dopady na zdraví, v nás vyvolává potřebu jíst zdravě. </a:t>
            </a:r>
            <a:endParaRPr lang="cs-C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cs-C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Jídla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tedy musí odpovídat přáním a zásadám těch, kteří je konzumují. </a:t>
            </a:r>
            <a:endParaRPr lang="cs-C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cs-C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Ve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skladbě a nutričním obsahu musí odpovídat denním potřebám, tělesné stavbě a aktivitě. </a:t>
            </a:r>
          </a:p>
        </p:txBody>
      </p:sp>
    </p:spTree>
    <p:extLst>
      <p:ext uri="{BB962C8B-B14F-4D97-AF65-F5344CB8AC3E}">
        <p14:creationId xmlns:p14="http://schemas.microsoft.com/office/powerpoint/2010/main" val="1045572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 gastronomie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419622"/>
            <a:ext cx="74168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/>
              <a:t>Myšlenka jíst zdravě</a:t>
            </a:r>
            <a:r>
              <a:rPr lang="cs-CZ" altLang="cs-CZ" dirty="0"/>
              <a:t> se datuje od roku 1983. Příchod „nové kuchyně“ a její vstup do dosavadních stravovacích návyků -znovunalezená cesta ke zdravé stravě</a:t>
            </a:r>
            <a:r>
              <a:rPr lang="cs-CZ" altLang="cs-CZ" dirty="0" smtClean="0"/>
              <a:t>.</a:t>
            </a:r>
          </a:p>
          <a:p>
            <a:endParaRPr lang="cs-CZ" altLang="cs-CZ" dirty="0"/>
          </a:p>
          <a:p>
            <a:r>
              <a:rPr lang="cs-CZ" altLang="cs-CZ" b="1" dirty="0"/>
              <a:t>Doba řízení kvality</a:t>
            </a:r>
            <a:r>
              <a:rPr lang="cs-CZ" altLang="cs-CZ" dirty="0"/>
              <a:t> - příliv nové techniky do kuchyní, nové technologie přípravy pokrmů, zkrácení času přípravy, možnost dodržení čerstvosti, barvy a vizuální zážitek z čerstvě upraveného jídla</a:t>
            </a:r>
            <a:r>
              <a:rPr lang="cs-CZ" altLang="cs-CZ" dirty="0" smtClean="0"/>
              <a:t>.</a:t>
            </a:r>
          </a:p>
          <a:p>
            <a:endParaRPr lang="cs-CZ" altLang="cs-CZ" dirty="0" smtClean="0"/>
          </a:p>
          <a:p>
            <a:r>
              <a:rPr lang="cs-CZ" altLang="cs-CZ" b="1" dirty="0" smtClean="0"/>
              <a:t>Pro </a:t>
            </a:r>
            <a:r>
              <a:rPr lang="cs-CZ" altLang="cs-CZ" b="1" dirty="0"/>
              <a:t>restauratéry</a:t>
            </a:r>
            <a:r>
              <a:rPr lang="cs-CZ" altLang="cs-CZ" dirty="0"/>
              <a:t> nastal čas vysledovat důvody a počty návštěv v restauracích, časová omezení v průběhu pracovního dne, během týdne, zabývat se programem o víkendu a vazbou ceny na čas a motivaci. </a:t>
            </a:r>
          </a:p>
        </p:txBody>
      </p:sp>
    </p:spTree>
    <p:extLst>
      <p:ext uri="{BB962C8B-B14F-4D97-AF65-F5344CB8AC3E}">
        <p14:creationId xmlns:p14="http://schemas.microsoft.com/office/powerpoint/2010/main" val="1491025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1" descr="http://gastroahotel.cz/files/2016/04/chvala_ceske_kuchyne-980x7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843558"/>
            <a:ext cx="4677664" cy="371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462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Starověk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556088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Potřeba nalézt ubytování a stravování na cestě, nebo při pobytu mimo vlastní dům provázela lidi již od starověku, kdy člověk konal cesty obchodní, diplomatické i vojenské - z existenčních i politicko-náboženských důvodů. 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59085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66260" y="1347614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/>
              <a:t>První zmínky o cestovatelích</a:t>
            </a:r>
            <a:r>
              <a:rPr lang="cs-CZ" altLang="cs-CZ" dirty="0"/>
              <a:t> pochází z doby 2000 let před naším letopočtem v dávné </a:t>
            </a:r>
            <a:r>
              <a:rPr lang="cs-CZ" altLang="cs-CZ" b="1" dirty="0"/>
              <a:t>Mezopotámii - </a:t>
            </a:r>
            <a:r>
              <a:rPr lang="cs-CZ" altLang="cs-CZ" dirty="0"/>
              <a:t>rozvoj městských států. </a:t>
            </a:r>
            <a:endParaRPr lang="cs-CZ" altLang="cs-CZ" dirty="0" smtClean="0"/>
          </a:p>
          <a:p>
            <a:r>
              <a:rPr lang="cs-CZ" altLang="cs-CZ" dirty="0" smtClean="0"/>
              <a:t>Městské </a:t>
            </a:r>
            <a:r>
              <a:rPr lang="cs-CZ" altLang="cs-CZ" dirty="0"/>
              <a:t>komunity vyrůstaly uprostřed zemědělských oblastí a mezi nimi vznikaly udržované cesty a podél nich stanice, ve kterých mohl znavený cestovatel spočinout.</a:t>
            </a:r>
          </a:p>
          <a:p>
            <a:r>
              <a:rPr lang="cs-CZ" altLang="cs-CZ" dirty="0"/>
              <a:t>O prvním typu pohostinského zařízení informuje hliněná destička psaná </a:t>
            </a:r>
            <a:r>
              <a:rPr lang="cs-CZ" altLang="cs-CZ" dirty="0" err="1"/>
              <a:t>klínopisem</a:t>
            </a:r>
            <a:r>
              <a:rPr lang="cs-CZ" altLang="cs-CZ" dirty="0"/>
              <a:t> z roku 1800 př.n.l. z období vlády slavného babylonského krále </a:t>
            </a:r>
            <a:r>
              <a:rPr lang="cs-CZ" altLang="cs-CZ" dirty="0" err="1"/>
              <a:t>Chammurabiho</a:t>
            </a:r>
            <a:r>
              <a:rPr lang="cs-CZ" altLang="cs-CZ" dirty="0"/>
              <a:t> - nařízení o provozních řádech tehdejších hostinců a ubytovacích stanic. </a:t>
            </a:r>
            <a:endParaRPr lang="cs-CZ" altLang="cs-CZ" dirty="0" smtClean="0"/>
          </a:p>
          <a:p>
            <a:r>
              <a:rPr lang="cs-CZ" altLang="cs-CZ" dirty="0" smtClean="0"/>
              <a:t>Trestalo </a:t>
            </a:r>
            <a:r>
              <a:rPr lang="cs-CZ" altLang="cs-CZ" dirty="0"/>
              <a:t>se neoprávněné zvyšování cen a přísně se dbalo na odvádění daní.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26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971586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Ve </a:t>
            </a:r>
            <a:r>
              <a:rPr lang="cs-CZ" altLang="cs-CZ" b="1" dirty="0"/>
              <a:t>starém Egyptě</a:t>
            </a:r>
            <a:r>
              <a:rPr lang="cs-CZ" altLang="cs-CZ" dirty="0"/>
              <a:t> správci statků a faraónovi úředníci při svých cestách navštěvovali zájezdní hostince a „domy piva“, o kterých vzácně hovoří některé </a:t>
            </a:r>
            <a:r>
              <a:rPr lang="cs-CZ" altLang="cs-CZ" dirty="0" err="1"/>
              <a:t>papyrusy</a:t>
            </a:r>
            <a:r>
              <a:rPr lang="cs-CZ" alt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2172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279089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S rozvojem </a:t>
            </a:r>
            <a:r>
              <a:rPr lang="cs-CZ" altLang="cs-CZ" b="1" dirty="0"/>
              <a:t>řecko-římské civilizace</a:t>
            </a:r>
            <a:r>
              <a:rPr lang="cs-CZ" altLang="cs-CZ" dirty="0"/>
              <a:t> dochází od 8. století př.n.l. ke  značnému pohybu obyvatel.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Rozvíjí se čile obchodní styky, řecké lodě zajížděli až do afrického Kartága, Egypta nebo do ústí Černého moře.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Prvním vzdělaným cestovatelem byl </a:t>
            </a:r>
            <a:r>
              <a:rPr lang="cs-CZ" altLang="cs-CZ" b="1" dirty="0"/>
              <a:t>Hérodotos</a:t>
            </a:r>
            <a:r>
              <a:rPr lang="cs-CZ" altLang="cs-CZ" dirty="0"/>
              <a:t>, který podnítil zájem o poznávání exotických krajů. </a:t>
            </a:r>
          </a:p>
        </p:txBody>
      </p:sp>
    </p:spTree>
    <p:extLst>
      <p:ext uri="{BB962C8B-B14F-4D97-AF65-F5344CB8AC3E}">
        <p14:creationId xmlns:p14="http://schemas.microsoft.com/office/powerpoint/2010/main" val="3191020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915566"/>
            <a:ext cx="7488832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b="1" dirty="0"/>
              <a:t>Řekové</a:t>
            </a:r>
            <a:r>
              <a:rPr lang="cs-CZ" altLang="cs-CZ" dirty="0"/>
              <a:t> se vydávali na cesty obchodní, diplomatické a vojenské.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Největší přesuny obyvatelstva však nastávaly v době konání olympijských her</a:t>
            </a:r>
            <a:r>
              <a:rPr lang="cs-CZ" altLang="cs-CZ" dirty="0" smtClean="0"/>
              <a:t>.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 </a:t>
            </a:r>
            <a:r>
              <a:rPr lang="cs-CZ" altLang="cs-CZ" dirty="0"/>
              <a:t>Řekové cestovali koňmo, pro delší cesty používali čtyřkolých vozů tažených mezky a často využívali lodní dopravy (dochovala se řada zpráv o výletních lodích, které byly budovány s ohromným přepychem a připomínají dnešní plovoucí hotely).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Ve starém Řecku chyběly vhodné silnice a pocestným stále hrozilo nebezpečí od lupičů a znepřátelených městských obcí.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Cestující </a:t>
            </a:r>
            <a:r>
              <a:rPr lang="cs-CZ" altLang="cs-CZ" dirty="0"/>
              <a:t>se musel spokojit s přenocováním u soukromých osob, kde pohostinné přijetí mírumilovného cizince patřilo k dobrým mravům. </a:t>
            </a:r>
          </a:p>
        </p:txBody>
      </p:sp>
    </p:spTree>
    <p:extLst>
      <p:ext uri="{BB962C8B-B14F-4D97-AF65-F5344CB8AC3E}">
        <p14:creationId xmlns:p14="http://schemas.microsoft.com/office/powerpoint/2010/main" val="4142684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915566"/>
            <a:ext cx="7488832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altLang="cs-CZ" dirty="0"/>
              <a:t>V pátém století </a:t>
            </a:r>
            <a:r>
              <a:rPr lang="cs-CZ" altLang="cs-CZ" dirty="0" err="1"/>
              <a:t>p.n.l</a:t>
            </a:r>
            <a:r>
              <a:rPr lang="cs-CZ" altLang="cs-CZ" b="1" dirty="0"/>
              <a:t>. - </a:t>
            </a:r>
            <a:r>
              <a:rPr lang="cs-CZ" altLang="cs-CZ" dirty="0"/>
              <a:t>při hlavních cestách se  stavěly hostince, kam se uchylovali cestující i se svými povozy. Pro svoji nuzotu a špínu neměly valnou pověst. </a:t>
            </a:r>
            <a:endParaRPr lang="cs-CZ" altLang="cs-CZ" dirty="0" smtClean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Významní představitelé řeckého života se ubytovávali u předních občanů města.  </a:t>
            </a:r>
            <a:endParaRPr lang="cs-CZ" altLang="cs-CZ" dirty="0" smtClean="0"/>
          </a:p>
          <a:p>
            <a:pPr>
              <a:lnSpc>
                <a:spcPct val="80000"/>
              </a:lnSpc>
            </a:pPr>
            <a:endParaRPr lang="cs-CZ" altLang="cs-CZ" dirty="0" smtClean="0"/>
          </a:p>
          <a:p>
            <a:pPr>
              <a:lnSpc>
                <a:spcPct val="80000"/>
              </a:lnSpc>
            </a:pPr>
            <a:r>
              <a:rPr lang="cs-CZ" altLang="cs-CZ" dirty="0" smtClean="0"/>
              <a:t>Na </a:t>
            </a:r>
            <a:r>
              <a:rPr lang="cs-CZ" altLang="cs-CZ" dirty="0"/>
              <a:t>místech s vyšší frekvencí cestujících byly zřizovány společné ubytovny, které poskytovaly přístřeší. Jejich zákazníky byly převážně kupci a posádky obchodních lodí. </a:t>
            </a:r>
            <a:endParaRPr lang="cs-CZ" altLang="cs-CZ" dirty="0" smtClean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V přístavních hostincích se používaly </a:t>
            </a:r>
            <a:r>
              <a:rPr lang="cs-CZ" altLang="cs-CZ" b="1" dirty="0"/>
              <a:t>cejchované sklenice na víno </a:t>
            </a:r>
            <a:r>
              <a:rPr lang="cs-CZ" altLang="cs-CZ" dirty="0"/>
              <a:t>(již z této doby jsou známa nařízení o </a:t>
            </a:r>
            <a:r>
              <a:rPr lang="cs-CZ" altLang="cs-CZ" b="1" dirty="0"/>
              <a:t>zákazu nalévání vína o svátcích a o dodržování provozní doby </a:t>
            </a:r>
            <a:r>
              <a:rPr lang="cs-CZ" altLang="cs-CZ" dirty="0"/>
              <a:t>hostinců). </a:t>
            </a:r>
            <a:endParaRPr lang="cs-CZ" altLang="cs-CZ" dirty="0" smtClean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První zmínky o </a:t>
            </a:r>
            <a:r>
              <a:rPr lang="cs-CZ" altLang="cs-CZ" b="1" dirty="0"/>
              <a:t>hernách</a:t>
            </a:r>
            <a:r>
              <a:rPr lang="cs-CZ" altLang="cs-CZ" dirty="0"/>
              <a:t> pochází ze starověkých řeckých přístavů, kde byl čilý obchodní ruch.</a:t>
            </a:r>
          </a:p>
        </p:txBody>
      </p:sp>
    </p:spTree>
    <p:extLst>
      <p:ext uri="{BB962C8B-B14F-4D97-AF65-F5344CB8AC3E}">
        <p14:creationId xmlns:p14="http://schemas.microsoft.com/office/powerpoint/2010/main" val="133010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771550"/>
            <a:ext cx="7416824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b="1" dirty="0"/>
              <a:t>Římané</a:t>
            </a:r>
            <a:r>
              <a:rPr lang="cs-CZ" altLang="cs-CZ" dirty="0"/>
              <a:t> již od 3. století př.n.l. začali z důvodů strategických, hospodářských a správních budovat dokonalou silniční síť, jejíž části sloužily ještě ranému středověku.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V dobách politických zmatků na cestách nebylo bezpečno. </a:t>
            </a:r>
            <a:r>
              <a:rPr lang="cs-CZ" altLang="cs-CZ" b="1" dirty="0"/>
              <a:t>Zájezdní hostince </a:t>
            </a:r>
            <a:r>
              <a:rPr lang="cs-CZ" altLang="cs-CZ" dirty="0"/>
              <a:t>byly před každým větším městem. Práci v nich vykonávali otroci, svobodní zaměstnanci i ženský personál.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Již tehdy existovala velká konkurence mezi jednotlivými provozovateli. Jejich nakupení před branami Říma bylo značné.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Ceny </a:t>
            </a:r>
            <a:r>
              <a:rPr lang="cs-CZ" altLang="cs-CZ" dirty="0"/>
              <a:t>za ubytování nebyly příliš vysoké, hostinští spoléhali na „</a:t>
            </a:r>
            <a:r>
              <a:rPr lang="cs-CZ" altLang="cs-CZ" b="1" dirty="0"/>
              <a:t>doplňkové služby</a:t>
            </a:r>
            <a:r>
              <a:rPr lang="cs-CZ" altLang="cs-CZ" dirty="0"/>
              <a:t>“, kterými zvyšovali svůj zisk.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Každý </a:t>
            </a:r>
            <a:r>
              <a:rPr lang="cs-CZ" altLang="cs-CZ" dirty="0"/>
              <a:t>nabízel občerstvení a odpočinek za pomocí </a:t>
            </a:r>
            <a:r>
              <a:rPr lang="cs-CZ" altLang="cs-CZ" b="1" dirty="0"/>
              <a:t>lákavých nápisů</a:t>
            </a:r>
            <a:r>
              <a:rPr lang="cs-CZ" altLang="cs-CZ" dirty="0"/>
              <a:t>, které nezaostávaly za současnou reklamou. </a:t>
            </a:r>
          </a:p>
        </p:txBody>
      </p:sp>
    </p:spTree>
    <p:extLst>
      <p:ext uri="{BB962C8B-B14F-4D97-AF65-F5344CB8AC3E}">
        <p14:creationId xmlns:p14="http://schemas.microsoft.com/office/powerpoint/2010/main" val="236907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endParaRPr lang="cs-CZ" alt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gastronomie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Miroslava Kostková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-26268" y="832481"/>
            <a:ext cx="6172200" cy="189436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7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Význam </a:t>
            </a:r>
            <a:r>
              <a:rPr lang="cs-CZ" sz="6700" dirty="0">
                <a:solidFill>
                  <a:schemeClr val="bg1"/>
                </a:solidFill>
                <a:cs typeface="Times New Roman" panose="02020603050405020304" pitchFamily="18" charset="0"/>
              </a:rPr>
              <a:t>gastronomie v cestovním ruchu, </a:t>
            </a:r>
            <a:endParaRPr lang="cs-CZ" sz="6700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sz="67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gastroturismus</a:t>
            </a:r>
            <a:endParaRPr lang="cs-CZ" sz="6700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r>
              <a:rPr lang="cs-CZ" altLang="cs-CZ" sz="5000" kern="0" dirty="0" smtClean="0">
                <a:solidFill>
                  <a:srgbClr val="FFFFFF"/>
                </a:solidFill>
                <a:cs typeface="Arial"/>
              </a:rPr>
              <a:t>                    </a:t>
            </a:r>
          </a:p>
          <a:p>
            <a:r>
              <a:rPr lang="cs-CZ" altLang="cs-CZ" sz="5000" kern="0" smtClean="0">
                <a:solidFill>
                  <a:srgbClr val="FFFFFF"/>
                </a:solidFill>
                <a:cs typeface="Arial"/>
              </a:rPr>
              <a:t>                            Historie </a:t>
            </a:r>
            <a:r>
              <a:rPr lang="cs-CZ" altLang="cs-CZ" sz="5000" kern="0" dirty="0">
                <a:solidFill>
                  <a:srgbClr val="FFFFFF"/>
                </a:solidFill>
                <a:cs typeface="Arial"/>
              </a:rPr>
              <a:t>gastronomie </a:t>
            </a:r>
            <a:r>
              <a:rPr lang="cs-CZ" sz="3600" dirty="0" smtClean="0"/>
              <a:t>hrady lázeňské péče</a:t>
            </a:r>
            <a:r>
              <a:rPr lang="cs-CZ" sz="3600" dirty="0"/>
              <a:t>.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altLang="cs-CZ" sz="3600" b="1" dirty="0"/>
              <a:t>Historie </a:t>
            </a:r>
            <a:r>
              <a:rPr lang="cs-CZ" altLang="cs-CZ" sz="3600" b="1" dirty="0" smtClean="0"/>
              <a:t>gastronomie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279089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Bohatší Římané využívali při svých cestách pohostinného přijetí v domech svých přátel, kteří jim nabízeli bohatě prostřené stoly, komfort svých koupelen a množství relaxačních služeb na vysoké úrovni</a:t>
            </a:r>
            <a:r>
              <a:rPr lang="cs-CZ" altLang="cs-CZ" dirty="0" smtClean="0"/>
              <a:t>.</a:t>
            </a:r>
          </a:p>
          <a:p>
            <a:endParaRPr lang="cs-CZ" altLang="cs-CZ" dirty="0"/>
          </a:p>
          <a:p>
            <a:r>
              <a:rPr lang="cs-CZ" altLang="cs-CZ" b="1" dirty="0"/>
              <a:t>Po rozpadu římské říše</a:t>
            </a:r>
            <a:r>
              <a:rPr lang="cs-CZ" altLang="cs-CZ" dirty="0"/>
              <a:t> nastalo dlouhé období stěhování národů, které trvalo až do 9. století.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smtClean="0"/>
              <a:t>Ozbrojené </a:t>
            </a:r>
            <a:r>
              <a:rPr lang="cs-CZ" altLang="cs-CZ" dirty="0"/>
              <a:t>družiny feudálů nacházely pohostinství na hradech spřízněných rodů. </a:t>
            </a:r>
          </a:p>
        </p:txBody>
      </p:sp>
    </p:spTree>
    <p:extLst>
      <p:ext uri="{BB962C8B-B14F-4D97-AF65-F5344CB8AC3E}">
        <p14:creationId xmlns:p14="http://schemas.microsoft.com/office/powerpoint/2010/main" val="2561694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Středověk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279089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Od 10. století v souvislosti se šířením křesťanství vznikaly </a:t>
            </a:r>
            <a:r>
              <a:rPr lang="cs-CZ" altLang="cs-CZ" b="1" dirty="0"/>
              <a:t>kláštery</a:t>
            </a:r>
            <a:r>
              <a:rPr lang="cs-CZ" altLang="cs-CZ" dirty="0"/>
              <a:t>, které byly nositeli nejen vzdělanosti, ale i pohostinství.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Poskytovaly stravu a příbytek zbožným poutníkům, kupcům, ale i chudým pocestným.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b="1" dirty="0"/>
              <a:t>Platilo se naturáliemi, nebo prací </a:t>
            </a:r>
            <a:r>
              <a:rPr lang="cs-CZ" altLang="cs-CZ" dirty="0"/>
              <a:t>pro klášter.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smtClean="0"/>
              <a:t>Církev </a:t>
            </a:r>
            <a:r>
              <a:rPr lang="cs-CZ" altLang="cs-CZ" dirty="0"/>
              <a:t>zakládala na poutních cestách hospice pro věřící.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smtClean="0"/>
              <a:t>První </a:t>
            </a:r>
            <a:r>
              <a:rPr lang="cs-CZ" altLang="cs-CZ" dirty="0"/>
              <a:t>byl hospic svatého Bernarda, založen v roce 987 n.l.</a:t>
            </a:r>
          </a:p>
        </p:txBody>
      </p:sp>
    </p:spTree>
    <p:extLst>
      <p:ext uri="{BB962C8B-B14F-4D97-AF65-F5344CB8AC3E}">
        <p14:creationId xmlns:p14="http://schemas.microsoft.com/office/powerpoint/2010/main" val="4206419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905140"/>
            <a:ext cx="7416824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Středověk je označován jako období boje o moc mezi šlechtou a církví.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Věhlas </a:t>
            </a:r>
            <a:r>
              <a:rPr lang="cs-CZ" altLang="cs-CZ" dirty="0"/>
              <a:t>šlechtických hostin kontrastoval s bídou městských hostinců, stavěných před branami měst a na křižovatkách cest.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Hygienické podmínky byly špatné, spalo se ve velkých místnostech s množstvím slamníků, v kádi na dvoře se mylo a také z ní pily koně.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Doprovod kupců často spal ve stáji na slámě se zvířaty.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Strava byla jednoduchá, podávala se masa vařená, kašovité pokrmy, chléb a ve městě pivo.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43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140589"/>
            <a:ext cx="7344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Cestující až do 17.století museli mít sebou vlastní nůž a lžíci</a:t>
            </a:r>
            <a:r>
              <a:rPr lang="cs-CZ" altLang="cs-CZ" dirty="0" smtClean="0"/>
              <a:t>.</a:t>
            </a:r>
          </a:p>
          <a:p>
            <a:endParaRPr lang="cs-CZ" altLang="cs-CZ" dirty="0"/>
          </a:p>
          <a:p>
            <a:r>
              <a:rPr lang="cs-CZ" altLang="cs-CZ" dirty="0"/>
              <a:t>Ve městech byli </a:t>
            </a:r>
            <a:r>
              <a:rPr lang="cs-CZ" altLang="cs-CZ" b="1" dirty="0"/>
              <a:t>hostinští organizováni v cechu </a:t>
            </a:r>
            <a:r>
              <a:rPr lang="cs-CZ" altLang="cs-CZ" dirty="0"/>
              <a:t>a jejich počty byly omezeny</a:t>
            </a:r>
            <a:r>
              <a:rPr lang="cs-CZ" altLang="cs-CZ" dirty="0" smtClean="0"/>
              <a:t>.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 </a:t>
            </a:r>
            <a:r>
              <a:rPr lang="cs-CZ" altLang="cs-CZ" b="1" dirty="0"/>
              <a:t>Držení hostinského povolení </a:t>
            </a:r>
            <a:r>
              <a:rPr lang="cs-CZ" altLang="cs-CZ" dirty="0"/>
              <a:t>se dědilo a bylo pravoplatným majetkem rodu. </a:t>
            </a:r>
          </a:p>
          <a:p>
            <a:r>
              <a:rPr lang="cs-CZ" altLang="cs-CZ" dirty="0"/>
              <a:t>Městští konšelé vydávali nařízení proti opilosti, hazardním hrám nebo nevěstkám.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Ceny za služby nebyly jednotné a při velkých panovnických vjezdech rychle stoupaly.</a:t>
            </a:r>
          </a:p>
        </p:txBody>
      </p:sp>
    </p:spTree>
    <p:extLst>
      <p:ext uri="{BB962C8B-B14F-4D97-AF65-F5344CB8AC3E}">
        <p14:creationId xmlns:p14="http://schemas.microsoft.com/office/powerpoint/2010/main" val="13745619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140589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/>
              <a:t>V období renesance</a:t>
            </a:r>
            <a:r>
              <a:rPr lang="cs-CZ" altLang="cs-CZ" dirty="0"/>
              <a:t> patřilo k prohloubení vzdělanosti a ucelení životního názoru  </a:t>
            </a:r>
            <a:r>
              <a:rPr lang="cs-CZ" altLang="cs-CZ" b="1" dirty="0"/>
              <a:t>poznávání světa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Mnozí </a:t>
            </a:r>
            <a:r>
              <a:rPr lang="cs-CZ" altLang="cs-CZ" dirty="0"/>
              <a:t>šlechtici v té době podnikali nejenom cesty s diplomatickým posláním, ale také i za poučením. cestování se stalo zábavou a módou. 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Cestovalo </a:t>
            </a:r>
            <a:r>
              <a:rPr lang="cs-CZ" altLang="cs-CZ" dirty="0"/>
              <a:t>se po střední Evropě, do Rakouska, Francie, Itálie.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Na venkově i ve městě si pohostinství stále zachovávalo hrubý ráz, chyběla kanalizace a tekoucí voda.  </a:t>
            </a:r>
          </a:p>
        </p:txBody>
      </p:sp>
    </p:spTree>
    <p:extLst>
      <p:ext uri="{BB962C8B-B14F-4D97-AF65-F5344CB8AC3E}">
        <p14:creationId xmlns:p14="http://schemas.microsoft.com/office/powerpoint/2010/main" val="3643135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3008" y="1707654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Renesanční města byla sevřena hradbami, důsledkem čehož bylo nakupení domů a proto </a:t>
            </a:r>
            <a:r>
              <a:rPr lang="cs-CZ" altLang="cs-CZ" b="1" dirty="0"/>
              <a:t>ubytovací hostinec </a:t>
            </a:r>
            <a:r>
              <a:rPr lang="cs-CZ" altLang="cs-CZ" dirty="0"/>
              <a:t>měl stejné stavební dispozice jako každý jiný sousední dům.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Dobové mravoučné </a:t>
            </a:r>
            <a:r>
              <a:rPr lang="cs-CZ" altLang="cs-CZ" b="1" dirty="0" err="1"/>
              <a:t>rukovědi</a:t>
            </a:r>
            <a:r>
              <a:rPr lang="cs-CZ" altLang="cs-CZ" b="1" dirty="0"/>
              <a:t> </a:t>
            </a:r>
            <a:r>
              <a:rPr lang="cs-CZ" altLang="cs-CZ" dirty="0"/>
              <a:t>přinášely návody </a:t>
            </a:r>
            <a:r>
              <a:rPr lang="cs-CZ" altLang="cs-CZ" b="1" dirty="0"/>
              <a:t>jak se chovat </a:t>
            </a:r>
            <a:r>
              <a:rPr lang="cs-CZ" altLang="cs-CZ" dirty="0"/>
              <a:t>při ubytování v zájezdném hostinci.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Anglický průvodce z roku 1589 již dává cestovatelům rady k výběru ubytování</a:t>
            </a:r>
            <a:r>
              <a:rPr lang="cs-CZ" altLang="cs-CZ" dirty="0"/>
              <a:t>, které je vhodné pro obchodníky a pro cestující za poznáním.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7319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Novověk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403738"/>
            <a:ext cx="7416824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b="1" dirty="0"/>
              <a:t>V 17. a 18. století</a:t>
            </a:r>
            <a:r>
              <a:rPr lang="cs-CZ" altLang="cs-CZ" dirty="0"/>
              <a:t> se </a:t>
            </a:r>
            <a:r>
              <a:rPr lang="cs-CZ" altLang="cs-CZ" b="1" dirty="0"/>
              <a:t>standard ubytování</a:t>
            </a:r>
            <a:r>
              <a:rPr lang="cs-CZ" altLang="cs-CZ" dirty="0"/>
              <a:t> pozvolna zlepšoval s budováním silniční sítě a zavedením pravidelných poštovních a dostavníkových linek.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Kapacita</a:t>
            </a:r>
            <a:r>
              <a:rPr lang="cs-CZ" altLang="cs-CZ" dirty="0"/>
              <a:t> ubytovacích zařízení umožňovala ubytoval jen pár desítek cestujících, </a:t>
            </a:r>
            <a:r>
              <a:rPr lang="cs-CZ" altLang="cs-CZ" b="1" dirty="0"/>
              <a:t>teprve v polovině 19. století </a:t>
            </a:r>
            <a:r>
              <a:rPr lang="cs-CZ" altLang="cs-CZ" dirty="0"/>
              <a:t>se v metropolích a lázeňských střediscích začal vyvíjet </a:t>
            </a:r>
            <a:r>
              <a:rPr lang="cs-CZ" altLang="cs-CZ" b="1" dirty="0"/>
              <a:t>typ hotelu</a:t>
            </a:r>
            <a:r>
              <a:rPr lang="cs-CZ" altLang="cs-CZ" dirty="0"/>
              <a:t>, který známe dnes. </a:t>
            </a:r>
          </a:p>
        </p:txBody>
      </p:sp>
    </p:spTree>
    <p:extLst>
      <p:ext uri="{BB962C8B-B14F-4D97-AF65-F5344CB8AC3E}">
        <p14:creationId xmlns:p14="http://schemas.microsoft.com/office/powerpoint/2010/main" val="3057451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002090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Objevila se </a:t>
            </a:r>
            <a:r>
              <a:rPr lang="cs-CZ" altLang="cs-CZ" b="1" dirty="0"/>
              <a:t>samostatná jídelna</a:t>
            </a:r>
            <a:r>
              <a:rPr lang="cs-CZ" altLang="cs-CZ" dirty="0"/>
              <a:t>. Až dosud hosté jedli v místnosti, která byla kuchyní a </a:t>
            </a:r>
            <a:r>
              <a:rPr lang="cs-CZ" altLang="cs-CZ" dirty="0" err="1"/>
              <a:t>šenkem</a:t>
            </a:r>
            <a:r>
              <a:rPr lang="cs-CZ" altLang="cs-CZ" dirty="0"/>
              <a:t> zároveň. 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Všichni </a:t>
            </a:r>
            <a:r>
              <a:rPr lang="cs-CZ" altLang="cs-CZ" dirty="0"/>
              <a:t>hosté zasedali k jednomu stolu a jedli stejná jídla. 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Samostatné </a:t>
            </a:r>
            <a:r>
              <a:rPr lang="cs-CZ" altLang="cs-CZ" dirty="0"/>
              <a:t>umývárny byly výjimkou a ve venkovských hostincích se hosté myli u studny</a:t>
            </a:r>
            <a:r>
              <a:rPr lang="cs-CZ" altLang="cs-CZ" dirty="0" smtClean="0"/>
              <a:t>.</a:t>
            </a:r>
          </a:p>
          <a:p>
            <a:endParaRPr lang="cs-CZ" altLang="cs-CZ" dirty="0"/>
          </a:p>
          <a:p>
            <a:r>
              <a:rPr lang="cs-CZ" altLang="cs-CZ" b="1" dirty="0"/>
              <a:t>Bouřlivě se rozvíjející železniční doprava</a:t>
            </a:r>
            <a:r>
              <a:rPr lang="cs-CZ" altLang="cs-CZ" dirty="0"/>
              <a:t> zrychlila cestování, nastaly obrovské přesuny lidí, ale cestování s ubytováním zůstávalo výsadou obchodníků a zámožných vrstev zvláště v Evropě.</a:t>
            </a:r>
          </a:p>
        </p:txBody>
      </p:sp>
    </p:spTree>
    <p:extLst>
      <p:ext uri="{BB962C8B-B14F-4D97-AF65-F5344CB8AC3E}">
        <p14:creationId xmlns:p14="http://schemas.microsoft.com/office/powerpoint/2010/main" val="2407756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279089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/>
              <a:t>Ve Spojených státech amerických</a:t>
            </a:r>
            <a:r>
              <a:rPr lang="cs-CZ" altLang="cs-CZ" dirty="0"/>
              <a:t> vlny přistěhovalců vyvolaly potřebu přechodně ubytovávat velké množství lidí.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Na východním i západním pobřeží vyrostly obrovské budovy se stovkami pokojů, restauracemi a dalšími službami. 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b="1" dirty="0" smtClean="0"/>
              <a:t>Vznikaly </a:t>
            </a:r>
            <a:r>
              <a:rPr lang="cs-CZ" altLang="cs-CZ" b="1" dirty="0"/>
              <a:t>pensiony, hotely „na kolejích“</a:t>
            </a:r>
            <a:r>
              <a:rPr lang="cs-CZ" altLang="cs-CZ" dirty="0"/>
              <a:t> s dokonalým restauračním zázemím slavné společnosti </a:t>
            </a:r>
            <a:r>
              <a:rPr lang="cs-CZ" altLang="cs-CZ" dirty="0" err="1"/>
              <a:t>Pullman</a:t>
            </a:r>
            <a:r>
              <a:rPr lang="cs-CZ" alt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242150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002090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/>
              <a:t>V Evropě</a:t>
            </a:r>
            <a:r>
              <a:rPr lang="cs-CZ" altLang="cs-CZ" dirty="0"/>
              <a:t> </a:t>
            </a:r>
            <a:r>
              <a:rPr lang="cs-CZ" altLang="cs-CZ" b="1" dirty="0"/>
              <a:t>začaly vznikat velké hotely až ke konci 19. století</a:t>
            </a:r>
            <a:r>
              <a:rPr lang="cs-CZ" altLang="cs-CZ" dirty="0"/>
              <a:t> především u velkých železničních nádraží, které byly situovány do středu metropolí</a:t>
            </a:r>
            <a:r>
              <a:rPr lang="cs-CZ" altLang="cs-CZ" dirty="0" smtClean="0"/>
              <a:t>.</a:t>
            </a:r>
          </a:p>
          <a:p>
            <a:r>
              <a:rPr lang="cs-CZ" altLang="cs-CZ" dirty="0" smtClean="0"/>
              <a:t> </a:t>
            </a:r>
            <a:endParaRPr lang="cs-CZ" altLang="cs-CZ" dirty="0"/>
          </a:p>
          <a:p>
            <a:r>
              <a:rPr lang="cs-CZ" altLang="cs-CZ" dirty="0"/>
              <a:t>Jejich adresy byly uváděny v </a:t>
            </a:r>
            <a:r>
              <a:rPr lang="cs-CZ" altLang="cs-CZ" b="1" dirty="0"/>
              <a:t>tištěných průvodcích měst</a:t>
            </a:r>
            <a:r>
              <a:rPr lang="cs-CZ" altLang="cs-CZ" dirty="0"/>
              <a:t> spolu s doplňující charakteristikou, cenami a zvláštní nabídkou.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Městské a živnostenské úřady přísně dbaly na dodržování nařízení o hygieně a </a:t>
            </a:r>
            <a:r>
              <a:rPr lang="cs-CZ" altLang="cs-CZ" b="1" dirty="0"/>
              <a:t>hoteliérství bylo živností koncesovanou jen pro osoby mravně a odborně způsobilé.</a:t>
            </a:r>
          </a:p>
        </p:txBody>
      </p:sp>
    </p:spTree>
    <p:extLst>
      <p:ext uri="{BB962C8B-B14F-4D97-AF65-F5344CB8AC3E}">
        <p14:creationId xmlns:p14="http://schemas.microsoft.com/office/powerpoint/2010/main" val="261270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26939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07503" y="622454"/>
            <a:ext cx="3183160" cy="27403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gastronomie u nás a ve světe</a:t>
            </a:r>
          </a:p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Starověká  a středověká gastronomie</a:t>
            </a:r>
          </a:p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Gastronomie ČR po vstupu do EU</a:t>
            </a:r>
          </a:p>
          <a:p>
            <a:pPr algn="l"/>
            <a:r>
              <a:rPr lang="cs-C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cs-CZ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556088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/>
              <a:t>Požadavky na personál</a:t>
            </a:r>
            <a:r>
              <a:rPr lang="cs-CZ" altLang="cs-CZ" dirty="0"/>
              <a:t>, jeho způsobilost a také i skladba podávaných nápojů podléhala zvláštnímu povolení za účelem zdanění.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b="1" dirty="0"/>
              <a:t>Zdůrazňována</a:t>
            </a:r>
            <a:r>
              <a:rPr lang="cs-CZ" altLang="cs-CZ" dirty="0"/>
              <a:t> </a:t>
            </a:r>
            <a:r>
              <a:rPr lang="cs-CZ" altLang="cs-CZ" b="1" dirty="0"/>
              <a:t>byla výzdoba hotelů</a:t>
            </a:r>
            <a:r>
              <a:rPr lang="cs-CZ" altLang="cs-CZ" dirty="0"/>
              <a:t>, elegance jídelen, kaváren i heren</a:t>
            </a:r>
            <a:r>
              <a:rPr lang="cs-CZ" altLang="cs-CZ" dirty="0" smtClean="0"/>
              <a:t>.</a:t>
            </a:r>
          </a:p>
          <a:p>
            <a:endParaRPr lang="cs-CZ" altLang="cs-CZ" dirty="0"/>
          </a:p>
          <a:p>
            <a:r>
              <a:rPr lang="cs-CZ" altLang="cs-CZ" dirty="0"/>
              <a:t>Zásadní význam byl přikládán </a:t>
            </a:r>
            <a:r>
              <a:rPr lang="cs-CZ" altLang="cs-CZ" b="1" dirty="0"/>
              <a:t>gastronomii</a:t>
            </a:r>
            <a:r>
              <a:rPr lang="cs-CZ" altLang="cs-CZ" dirty="0"/>
              <a:t>. Přední hoteliéři angažovali nejlepší kuchaře. </a:t>
            </a:r>
          </a:p>
        </p:txBody>
      </p:sp>
    </p:spTree>
    <p:extLst>
      <p:ext uri="{BB962C8B-B14F-4D97-AF65-F5344CB8AC3E}">
        <p14:creationId xmlns:p14="http://schemas.microsoft.com/office/powerpoint/2010/main" val="41026545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725091"/>
            <a:ext cx="74888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/>
              <a:t>Francouzská gastronomie</a:t>
            </a:r>
            <a:r>
              <a:rPr lang="cs-CZ" altLang="cs-CZ" dirty="0"/>
              <a:t> hrála prim.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 smtClean="0"/>
              <a:t>Jmény </a:t>
            </a:r>
            <a:r>
              <a:rPr lang="cs-CZ" altLang="cs-CZ" dirty="0"/>
              <a:t>proslulých francouzských kuchařů se chlubily především </a:t>
            </a:r>
            <a:r>
              <a:rPr lang="cs-CZ" altLang="cs-CZ" b="1" dirty="0"/>
              <a:t>londýnské hotely </a:t>
            </a:r>
            <a:r>
              <a:rPr lang="cs-CZ" altLang="cs-CZ" b="1" dirty="0" err="1"/>
              <a:t>Savoy</a:t>
            </a:r>
            <a:r>
              <a:rPr lang="cs-CZ" altLang="cs-CZ" b="1" dirty="0"/>
              <a:t> a </a:t>
            </a:r>
            <a:r>
              <a:rPr lang="cs-CZ" altLang="cs-CZ" b="1" dirty="0" err="1"/>
              <a:t>Carlton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Hojnost </a:t>
            </a:r>
            <a:r>
              <a:rPr lang="cs-CZ" altLang="cs-CZ" dirty="0"/>
              <a:t>jídel ostře kontrastovala s dnešními požadavky na zdravou životosprávu.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Na kvalitu hostinských služeb měl základní vliv </a:t>
            </a:r>
            <a:r>
              <a:rPr lang="cs-CZ" altLang="cs-CZ" b="1" dirty="0"/>
              <a:t>francouzský průvodce společnosti </a:t>
            </a:r>
            <a:r>
              <a:rPr lang="cs-CZ" altLang="cs-CZ" b="1" dirty="0" err="1"/>
              <a:t>Michelin</a:t>
            </a:r>
            <a:r>
              <a:rPr lang="cs-CZ" altLang="cs-CZ" dirty="0"/>
              <a:t>, který začal pravidelně vycházet po první světové válce a kdy stovky komisařů nezávisle hodnotily nejenom úroveň restaurantů, ale i hotelů a jejich služby. 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err="1" smtClean="0"/>
              <a:t>Michelin</a:t>
            </a:r>
            <a:r>
              <a:rPr lang="cs-CZ" altLang="cs-CZ" dirty="0" smtClean="0"/>
              <a:t> </a:t>
            </a:r>
            <a:r>
              <a:rPr lang="cs-CZ" altLang="cs-CZ" dirty="0"/>
              <a:t>zůstává dodnes autoritativním hodnotitelem úrovně evropské gastronomie.</a:t>
            </a:r>
          </a:p>
        </p:txBody>
      </p:sp>
    </p:spTree>
    <p:extLst>
      <p:ext uri="{BB962C8B-B14F-4D97-AF65-F5344CB8AC3E}">
        <p14:creationId xmlns:p14="http://schemas.microsoft.com/office/powerpoint/2010/main" val="975747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95266" y="987574"/>
            <a:ext cx="7416824" cy="333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Na cesty za obchodem, poznáním, zábavou i odpočinkem se po druhé světové válce začaly vydávat miliony lidí.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Začíná se hovořit o symbióze turistického a hotelového průmyslu v návaznosti na velké dopravní společnosti.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Pod pojmem </a:t>
            </a:r>
            <a:r>
              <a:rPr lang="cs-CZ" altLang="cs-CZ" b="1" dirty="0"/>
              <a:t>hotel se rozuměla samostatná budova, jejíž architektura byla zcela přizpůsobena potřebám cestujících k přechodnému pobytu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Vedle funkce ubytovací byla rovnocenně zastoupena i složka stravovací a další doplňkové služby. </a:t>
            </a:r>
            <a:endParaRPr lang="cs-CZ" altLang="cs-CZ" b="1" dirty="0" smtClean="0"/>
          </a:p>
          <a:p>
            <a:pPr>
              <a:lnSpc>
                <a:spcPct val="90000"/>
              </a:lnSpc>
            </a:pP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dirty="0"/>
              <a:t>Postupem času hotel přestal být výsadou metropole a jejího centra.</a:t>
            </a:r>
          </a:p>
        </p:txBody>
      </p:sp>
    </p:spTree>
    <p:extLst>
      <p:ext uri="{BB962C8B-B14F-4D97-AF65-F5344CB8AC3E}">
        <p14:creationId xmlns:p14="http://schemas.microsoft.com/office/powerpoint/2010/main" val="1605732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 pohostinství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279089"/>
            <a:ext cx="7560840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Změny ve způsobu zaměstnání, počet nových pracovníků v GS vzrostl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Nová technika a technologie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Změny na straně nabídky → spotřebitelské změny na straně poptávky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Nové formy komunikace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Vstup zahraničních investorů, franšíza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Náročnější zákazník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Zpočátku rychlý, kvantitativní růst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Změny v oblasti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5180719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 do EU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419622"/>
            <a:ext cx="7344816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Gastronomický trh je vstupem do EU ovlivněn </a:t>
            </a:r>
            <a:r>
              <a:rPr lang="cs-CZ" altLang="cs-CZ" dirty="0">
                <a:solidFill>
                  <a:srgbClr val="FF6600"/>
                </a:solidFill>
              </a:rPr>
              <a:t>nevýznamně</a:t>
            </a:r>
            <a:r>
              <a:rPr lang="cs-CZ" altLang="cs-CZ" dirty="0"/>
              <a:t>.</a:t>
            </a:r>
          </a:p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  Růst DPH znamená tlak na omezení nákladů včetně nákladů na</a:t>
            </a:r>
          </a:p>
          <a:p>
            <a:pPr>
              <a:spcAft>
                <a:spcPct val="30000"/>
              </a:spcAft>
              <a:buClr>
                <a:srgbClr val="FF6600"/>
              </a:buClr>
            </a:pPr>
            <a:r>
              <a:rPr lang="cs-CZ" altLang="cs-CZ" dirty="0"/>
              <a:t>     živou práci.</a:t>
            </a:r>
          </a:p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  Zesiluje se tlak dodavatelských firem</a:t>
            </a:r>
          </a:p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  Dochází ke sdružování drobných podnikatelů (nedostatek kapitálu, absence marketingových znalostí a dovedností, obtížný přístup k technice).</a:t>
            </a:r>
          </a:p>
          <a:p>
            <a:pPr>
              <a:spcAft>
                <a:spcPct val="30000"/>
              </a:spcAft>
              <a:buClr>
                <a:srgbClr val="FF6600"/>
              </a:buClr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123143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 do EU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419622"/>
            <a:ext cx="7488832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>
                <a:solidFill>
                  <a:srgbClr val="FF6600"/>
                </a:solidFill>
              </a:rPr>
              <a:t>Nutnost změny nabídkové orientace</a:t>
            </a:r>
            <a:r>
              <a:rPr lang="cs-CZ" altLang="cs-CZ" dirty="0"/>
              <a:t> v důsledku demografického vývoje. </a:t>
            </a:r>
          </a:p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  V případě příznivého vývoje kupní síly obyvatelstva dochází   k růstu segmentu místní klientely“ i „přespolní klientely“. </a:t>
            </a:r>
          </a:p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  Vyvíjí se zaměření životního stylu – vysoké procento obliby</a:t>
            </a:r>
          </a:p>
          <a:p>
            <a:pPr>
              <a:spcAft>
                <a:spcPct val="30000"/>
              </a:spcAft>
              <a:buClr>
                <a:srgbClr val="FF6600"/>
              </a:buClr>
            </a:pPr>
            <a:r>
              <a:rPr lang="cs-CZ" altLang="cs-CZ" dirty="0"/>
              <a:t>      gastronomických zařízení .</a:t>
            </a:r>
          </a:p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  Pokračuje zvýšený tlak na kvalitu na straně poptávky i legislativy.</a:t>
            </a: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837432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Vstup do EU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55576" y="771550"/>
            <a:ext cx="6624736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Na gastronomickém trhu dochází k prolínání skupiny klientů hledajících </a:t>
            </a:r>
          </a:p>
          <a:p>
            <a:pPr>
              <a:spcAft>
                <a:spcPct val="30000"/>
              </a:spcAft>
              <a:buClr>
                <a:srgbClr val="FF6600"/>
              </a:buClr>
            </a:pPr>
            <a:r>
              <a:rPr lang="cs-CZ" altLang="cs-CZ" dirty="0"/>
              <a:t>      kvalitní jídlo a nápoje </a:t>
            </a:r>
            <a:r>
              <a:rPr lang="cs-CZ" altLang="cs-CZ" dirty="0">
                <a:solidFill>
                  <a:srgbClr val="FF6600"/>
                </a:solidFill>
              </a:rPr>
              <a:t>rychle</a:t>
            </a:r>
            <a:r>
              <a:rPr lang="cs-CZ" altLang="cs-CZ" dirty="0"/>
              <a:t> poskytované a skupiny hledajících </a:t>
            </a:r>
            <a:r>
              <a:rPr lang="cs-CZ" altLang="cs-CZ" dirty="0">
                <a:solidFill>
                  <a:srgbClr val="FF6600"/>
                </a:solidFill>
              </a:rPr>
              <a:t>zážitek</a:t>
            </a:r>
            <a:r>
              <a:rPr lang="cs-CZ" altLang="cs-CZ" dirty="0"/>
              <a:t>.</a:t>
            </a:r>
          </a:p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  Na gastronomický trh nepřichází takové množství nových podniků</a:t>
            </a:r>
          </a:p>
          <a:p>
            <a:pPr>
              <a:spcAft>
                <a:spcPct val="30000"/>
              </a:spcAft>
            </a:pPr>
            <a:r>
              <a:rPr lang="cs-CZ" altLang="cs-CZ" dirty="0"/>
              <a:t>     jako dříve.</a:t>
            </a:r>
          </a:p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  Konkurence sílí – na trhu bude větší počet globálních firem.</a:t>
            </a:r>
          </a:p>
          <a:p>
            <a:pPr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  Rostou požadavky na: </a:t>
            </a:r>
          </a:p>
          <a:p>
            <a:pPr lvl="1"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cs-CZ" altLang="cs-CZ" dirty="0"/>
              <a:t>      spolupráci podnikatelů v místě, </a:t>
            </a:r>
          </a:p>
          <a:p>
            <a:pPr lvl="1"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cs-CZ" altLang="cs-CZ" dirty="0"/>
              <a:t>      metodickou pomoc odborných asociací,</a:t>
            </a:r>
          </a:p>
          <a:p>
            <a:pPr lvl="1">
              <a:spcAft>
                <a:spcPct val="30000"/>
              </a:spcAft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cs-CZ" altLang="cs-CZ" dirty="0"/>
              <a:t>      celoživotní vzdělávání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806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Vstup do </a:t>
            </a:r>
            <a:r>
              <a:rPr lang="cs-CZ" altLang="cs-CZ" dirty="0" smtClean="0"/>
              <a:t>EU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653037"/>
            <a:ext cx="7488832" cy="172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Aft>
                <a:spcPct val="3000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cs-CZ" altLang="cs-CZ" dirty="0" smtClean="0"/>
              <a:t>Zrušeny </a:t>
            </a:r>
            <a:r>
              <a:rPr lang="cs-CZ" altLang="cs-CZ" dirty="0"/>
              <a:t>dosavadní administrativní překážky obchodu a podnikání, </a:t>
            </a:r>
            <a:endParaRPr lang="cs-CZ" altLang="cs-CZ" dirty="0" smtClean="0"/>
          </a:p>
          <a:p>
            <a:pPr marL="742950" lvl="1" indent="-285750">
              <a:spcAft>
                <a:spcPct val="3000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cs-CZ" altLang="cs-CZ" dirty="0" smtClean="0"/>
              <a:t>cestování </a:t>
            </a:r>
            <a:r>
              <a:rPr lang="cs-CZ" altLang="cs-CZ" dirty="0"/>
              <a:t>je jednodušší, </a:t>
            </a:r>
            <a:endParaRPr lang="cs-CZ" altLang="cs-CZ" dirty="0" smtClean="0"/>
          </a:p>
          <a:p>
            <a:pPr marL="742950" lvl="1" indent="-285750">
              <a:spcAft>
                <a:spcPct val="3000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cs-CZ" altLang="cs-CZ" dirty="0" smtClean="0"/>
              <a:t>rozvoj </a:t>
            </a:r>
            <a:r>
              <a:rPr lang="cs-CZ" altLang="cs-CZ" dirty="0"/>
              <a:t>kongresové turistiky, </a:t>
            </a:r>
            <a:endParaRPr lang="cs-CZ" altLang="cs-CZ" dirty="0" smtClean="0"/>
          </a:p>
          <a:p>
            <a:pPr marL="742950" lvl="1" indent="-285750">
              <a:spcAft>
                <a:spcPct val="30000"/>
              </a:spcAft>
              <a:buClr>
                <a:srgbClr val="FF6600"/>
              </a:buClr>
              <a:buFont typeface="Arial" panose="020B0604020202020204" pitchFamily="34" charset="0"/>
              <a:buChar char="•"/>
            </a:pPr>
            <a:r>
              <a:rPr lang="cs-CZ" altLang="cs-CZ" dirty="0" smtClean="0"/>
              <a:t>roste </a:t>
            </a:r>
            <a:r>
              <a:rPr lang="cs-CZ" altLang="cs-CZ" dirty="0"/>
              <a:t>zájem nejen o republiku, jako celek, ale i o jednotlivé </a:t>
            </a:r>
            <a:r>
              <a:rPr lang="cs-CZ" altLang="cs-CZ" dirty="0" smtClean="0"/>
              <a:t>kraje.     </a:t>
            </a:r>
            <a:r>
              <a:rPr lang="cs-CZ" altLang="cs-CZ" dirty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896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Objevitelé „</a:t>
            </a:r>
            <a:r>
              <a:rPr lang="cs-CZ" b="1" dirty="0" err="1"/>
              <a:t>Nouvelle</a:t>
            </a:r>
            <a:r>
              <a:rPr lang="cs-CZ" b="1" dirty="0"/>
              <a:t> </a:t>
            </a:r>
            <a:r>
              <a:rPr lang="cs-CZ" b="1" dirty="0" err="1"/>
              <a:t>Cuisine</a:t>
            </a:r>
            <a:r>
              <a:rPr lang="cs-CZ" dirty="0"/>
              <a:t>“ – </a:t>
            </a:r>
            <a:r>
              <a:rPr lang="cs-CZ" dirty="0" err="1"/>
              <a:t>francouzi</a:t>
            </a:r>
            <a:r>
              <a:rPr lang="cs-CZ" dirty="0"/>
              <a:t> </a:t>
            </a:r>
            <a:r>
              <a:rPr lang="cs-CZ" b="1" dirty="0" err="1"/>
              <a:t>Henri</a:t>
            </a:r>
            <a:r>
              <a:rPr lang="cs-CZ" b="1" dirty="0"/>
              <a:t> Gault a Christian </a:t>
            </a:r>
            <a:r>
              <a:rPr lang="cs-CZ" b="1" dirty="0" err="1"/>
              <a:t>Millau</a:t>
            </a:r>
            <a:r>
              <a:rPr lang="cs-CZ" b="1" dirty="0"/>
              <a:t> </a:t>
            </a:r>
            <a:r>
              <a:rPr lang="cs-CZ" dirty="0"/>
              <a:t>- nový způsob gastronomie</a:t>
            </a:r>
          </a:p>
        </p:txBody>
      </p:sp>
      <p:pic>
        <p:nvPicPr>
          <p:cNvPr id="3" name="Picture 2" descr="&amp;Rcy;&amp;iecy;&amp;zcy;&amp;ucy;&amp;lcy;&amp;tcy;&amp;acy;&amp;tcy; &amp;scy; &amp;icy;&amp;zcy;&amp;ocy;&amp;bcy;&amp;rcy;&amp;acy;&amp;zhcy;&amp;iecy;&amp;ncy;&amp;icy;&amp;iecy; &amp;zcy;&amp;acy; Henri Gault a Christian Milla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679" y="1203598"/>
            <a:ext cx="3696257" cy="3488242"/>
          </a:xfrm>
          <a:prstGeom prst="rect">
            <a:avLst/>
          </a:prstGeom>
          <a:noFill/>
        </p:spPr>
      </p:pic>
      <p:pic>
        <p:nvPicPr>
          <p:cNvPr id="4" name="Picture 2" descr="&amp;Rcy;&amp;iecy;&amp;zcy;&amp;ucy;&amp;lcy;&amp;tcy;&amp;acy;&amp;tcy; &amp;scy; &amp;icy;&amp;zcy;&amp;ocy;&amp;bcy;&amp;rcy;&amp;acy;&amp;zhcy;&amp;iecy;&amp;ncy;&amp;icy;&amp;iecy; &amp;zcy;&amp;acy; Henri Gault a Christian Milla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619366"/>
            <a:ext cx="2621440" cy="26567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4134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10 přikázání </a:t>
            </a:r>
            <a:r>
              <a:rPr lang="cs-CZ" dirty="0" err="1"/>
              <a:t>Nouvelle</a:t>
            </a:r>
            <a:r>
              <a:rPr lang="cs-CZ" dirty="0"/>
              <a:t> </a:t>
            </a:r>
            <a:r>
              <a:rPr lang="cs-CZ" dirty="0" err="1"/>
              <a:t>Cuisine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84381" y="1203598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Vyvaruj se zbytečných složitostí. Tvá deviza je jednoduchost a přirozená chuť.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Čas kuchyňské přípravy musí být co nejkratší.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Navštěvuj často dobře zásobený trh.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Nabízej krátký jídelní lístek a čerstvá jídla.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Zbav svou kuchyni dlouhého skladování potravin.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Zapomeň na příliš těžké a bohaté omáčky.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Zaměř svou kuchyni na regionální gastronomii.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Využívej poznatky výzkumu a nové techniky.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Připomínej si zásady zdravého stravovacího režimu.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Soustavně sleduj inovace života a jeho stylu.</a:t>
            </a:r>
          </a:p>
        </p:txBody>
      </p:sp>
    </p:spTree>
    <p:extLst>
      <p:ext uri="{BB962C8B-B14F-4D97-AF65-F5344CB8AC3E}">
        <p14:creationId xmlns:p14="http://schemas.microsoft.com/office/powerpoint/2010/main" val="2148436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Gastronomie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002090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dirty="0"/>
              <a:t>Gastronomie  je nauka o kuchařském umění, záliba ve vybraných jídlech a labužnictví. </a:t>
            </a:r>
          </a:p>
          <a:p>
            <a:pPr>
              <a:buNone/>
            </a:pPr>
            <a:r>
              <a:rPr lang="cs-CZ" dirty="0"/>
              <a:t>Gastronomie je „věda o žaludku“ a jejím smyslem není jen umění pokrm připravit, ale jde rovněž o jistou kulturu konzumování jídel. </a:t>
            </a:r>
          </a:p>
          <a:p>
            <a:pPr>
              <a:buNone/>
            </a:pPr>
            <a:r>
              <a:rPr lang="cs-CZ" b="1" dirty="0"/>
              <a:t>Je to nauka o vztahu kultury a potravy</a:t>
            </a:r>
            <a:r>
              <a:rPr lang="cs-CZ" dirty="0"/>
              <a:t>, v užším slova smyslu jde o </a:t>
            </a:r>
            <a:r>
              <a:rPr lang="cs-CZ" b="1" dirty="0"/>
              <a:t>kuchařské nebo kulinářské umění.</a:t>
            </a:r>
          </a:p>
          <a:p>
            <a:pPr>
              <a:buNone/>
            </a:pPr>
            <a:r>
              <a:rPr lang="cs-CZ" dirty="0"/>
              <a:t>Konzumaci jídla vnímáme ve vztahu k výživě a stravě a kuchařství spoluvytváří společenské vztahy.</a:t>
            </a:r>
          </a:p>
        </p:txBody>
      </p:sp>
    </p:spTree>
    <p:extLst>
      <p:ext uri="{BB962C8B-B14F-4D97-AF65-F5344CB8AC3E}">
        <p14:creationId xmlns:p14="http://schemas.microsoft.com/office/powerpoint/2010/main" val="106874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Gastronomie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560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dirty="0"/>
              <a:t>Gastronomie je tvořena starořeckými slovy </a:t>
            </a:r>
            <a:r>
              <a:rPr lang="cs-CZ" dirty="0" err="1"/>
              <a:t>gaster</a:t>
            </a:r>
            <a:r>
              <a:rPr lang="cs-CZ" dirty="0"/>
              <a:t> (žaludek) a nomos (mrav, zvyk). 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Podle gastronomického slovníku samotné slovo </a:t>
            </a:r>
            <a:r>
              <a:rPr lang="cs-CZ" b="1" dirty="0"/>
              <a:t>pokrm </a:t>
            </a:r>
            <a:r>
              <a:rPr lang="cs-CZ" dirty="0"/>
              <a:t>navazuje na dnes již archaický tvar „krmě</a:t>
            </a:r>
            <a:r>
              <a:rPr lang="cs-CZ" dirty="0" smtClean="0"/>
              <a:t>“.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Pod pojmem </a:t>
            </a:r>
            <a:r>
              <a:rPr lang="cs-CZ" b="1" dirty="0"/>
              <a:t>pokrm</a:t>
            </a:r>
            <a:r>
              <a:rPr lang="cs-CZ" dirty="0"/>
              <a:t> se dnes rozumí potravina, připravená určitým způsobem k požívání. 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 současně platné legislativě je </a:t>
            </a:r>
            <a:r>
              <a:rPr lang="cs-CZ" b="1" dirty="0"/>
              <a:t>pokrm </a:t>
            </a:r>
            <a:r>
              <a:rPr lang="cs-CZ" dirty="0"/>
              <a:t>definován jako „</a:t>
            </a:r>
            <a:r>
              <a:rPr lang="cs-CZ" b="1" dirty="0"/>
              <a:t>potravina, včetně nápoje, kuchyňsky upravená studenou nebo teplou cestou, nebo ošetřená tak, aby mohla být přímo nebo po ohřevu podána ke konzumaci ve stravovací službě</a:t>
            </a:r>
            <a:r>
              <a:rPr lang="cs-CZ" dirty="0"/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2350880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95536" y="141758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dirty="0"/>
              <a:t>„</a:t>
            </a:r>
            <a:r>
              <a:rPr lang="cs-CZ" b="1" dirty="0"/>
              <a:t>Zvířata žerou, člověk jí</a:t>
            </a:r>
            <a:r>
              <a:rPr lang="cs-CZ" dirty="0"/>
              <a:t>.“  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err="1"/>
              <a:t>Brilant</a:t>
            </a:r>
            <a:r>
              <a:rPr lang="cs-CZ" dirty="0"/>
              <a:t> - </a:t>
            </a:r>
            <a:r>
              <a:rPr lang="cs-CZ" dirty="0" err="1"/>
              <a:t>Savarin</a:t>
            </a:r>
            <a:r>
              <a:rPr lang="cs-CZ" dirty="0"/>
              <a:t> pojímá gastronomii jako „</a:t>
            </a:r>
            <a:r>
              <a:rPr lang="cs-CZ" b="1" dirty="0"/>
              <a:t>rozsáhlou </a:t>
            </a:r>
            <a:r>
              <a:rPr lang="cs-CZ" b="1" dirty="0" err="1"/>
              <a:t>společensko</a:t>
            </a:r>
            <a:r>
              <a:rPr lang="cs-CZ" b="1" dirty="0"/>
              <a:t> - ekonomickou vědu o způsobech, technikách a systémech přípravy a servisu jídel a nápojů, a to jak v rámci běžného hostinského provozu, tak i při nejrůznějších společenských příležitostech</a:t>
            </a:r>
            <a:r>
              <a:rPr lang="cs-CZ" dirty="0"/>
              <a:t>“. </a:t>
            </a:r>
          </a:p>
        </p:txBody>
      </p:sp>
    </p:spTree>
    <p:extLst>
      <p:ext uri="{BB962C8B-B14F-4D97-AF65-F5344CB8AC3E}">
        <p14:creationId xmlns:p14="http://schemas.microsoft.com/office/powerpoint/2010/main" val="359070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kol </a:t>
            </a:r>
            <a:r>
              <a:rPr lang="cs-CZ" dirty="0"/>
              <a:t>gastronomie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491630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b="1" dirty="0"/>
              <a:t>Důležitým úkolem gastronomie je uspokojování výživových potřeb, v souladu s vědecky zdůvodněnými potřebami jednotlivých skupin obyvatelstva, potenciálních zákazníků na základě nejnovějších vědeckých poznatků vědy o výživě</a:t>
            </a:r>
            <a:r>
              <a:rPr lang="cs-CZ" b="1" dirty="0" smtClean="0"/>
              <a:t>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dirty="0"/>
              <a:t>Ve společném stravování se podle funkce rozlišují hlavní pokrmy, případně hlavní pokrmy s přílohou (určené k zasycení), od předkrmů, které mají povzbudit chuť k jídlu.</a:t>
            </a:r>
            <a:r>
              <a:rPr lang="cs-CZ" i="1" dirty="0"/>
              <a:t> </a:t>
            </a:r>
            <a:endParaRPr lang="cs-CZ" i="1" dirty="0" smtClean="0"/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b="1" dirty="0"/>
              <a:t>Gurmánství </a:t>
            </a:r>
            <a:r>
              <a:rPr lang="cs-CZ" dirty="0"/>
              <a:t>(záliba v jídle, tzv. labužnictví) a </a:t>
            </a:r>
            <a:r>
              <a:rPr lang="cs-CZ" b="1" dirty="0"/>
              <a:t>kulinářství</a:t>
            </a:r>
            <a:r>
              <a:rPr lang="cs-CZ" dirty="0"/>
              <a:t> (kuchyňské umění). 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74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jídla v životě člověka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694587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dirty="0"/>
              <a:t>Jídlo má v našem životě důležitou roli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to role </a:t>
            </a:r>
            <a:r>
              <a:rPr lang="cs-CZ" b="1" dirty="0"/>
              <a:t>funkční </a:t>
            </a:r>
            <a:r>
              <a:rPr lang="cs-CZ" dirty="0"/>
              <a:t>– zachování života,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je to </a:t>
            </a:r>
            <a:r>
              <a:rPr lang="cs-CZ" b="1" dirty="0"/>
              <a:t>prostředek pro socializaci</a:t>
            </a:r>
            <a:r>
              <a:rPr lang="cs-CZ" dirty="0"/>
              <a:t> - hraje klíčovou roli při oslavách,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jídlo </a:t>
            </a:r>
            <a:r>
              <a:rPr lang="cs-CZ" dirty="0"/>
              <a:t>je zábavné,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probouzí </a:t>
            </a:r>
            <a:r>
              <a:rPr lang="cs-CZ" dirty="0"/>
              <a:t>naše smysly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 </a:t>
            </a:r>
            <a:r>
              <a:rPr lang="cs-CZ" dirty="0"/>
              <a:t>umožňuje vnímat a prožívat nová místa a kultury.</a:t>
            </a:r>
          </a:p>
        </p:txBody>
      </p:sp>
    </p:spTree>
    <p:extLst>
      <p:ext uri="{BB962C8B-B14F-4D97-AF65-F5344CB8AC3E}">
        <p14:creationId xmlns:p14="http://schemas.microsoft.com/office/powerpoint/2010/main" val="259706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Kuchařské řemeslo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140589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Cílem kuchařského řemesla </a:t>
            </a:r>
            <a:r>
              <a:rPr lang="cs-CZ" dirty="0"/>
              <a:t>je připravit pokrm tak, aby zasytil i ducha konzumenta. </a:t>
            </a:r>
            <a:br>
              <a:rPr lang="cs-CZ" dirty="0"/>
            </a:br>
            <a:r>
              <a:rPr lang="cs-CZ" dirty="0"/>
              <a:t>Příprava jídel, způsob servisu, použitý inventář, místní gastronomické zvyky, a další širší souvislosti, jako je architektura, dispoziční řešení restaurací, prvky výzdoby, způsob nabídky aj. </a:t>
            </a:r>
            <a:endParaRPr lang="cs-CZ" dirty="0" smtClean="0"/>
          </a:p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Základní složky kuchařského řemesla jsou tedy</a:t>
            </a:r>
            <a:r>
              <a:rPr lang="cs-CZ" b="1" dirty="0" smtClean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 err="1"/>
              <a:t>Kultivace</a:t>
            </a:r>
            <a:r>
              <a:rPr lang="sk-SK" dirty="0"/>
              <a:t> chuti pokrmu,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 err="1"/>
              <a:t>kultivace</a:t>
            </a:r>
            <a:r>
              <a:rPr lang="sk-SK" dirty="0"/>
              <a:t> </a:t>
            </a:r>
            <a:r>
              <a:rPr lang="sk-SK" dirty="0" err="1"/>
              <a:t>vzhledu</a:t>
            </a:r>
            <a:r>
              <a:rPr lang="sk-SK" dirty="0"/>
              <a:t> pokrmu,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 err="1"/>
              <a:t>kultivace</a:t>
            </a:r>
            <a:r>
              <a:rPr lang="sk-SK" dirty="0"/>
              <a:t> </a:t>
            </a:r>
            <a:r>
              <a:rPr lang="sk-SK" dirty="0" err="1"/>
              <a:t>vůně</a:t>
            </a:r>
            <a:r>
              <a:rPr lang="sk-SK" dirty="0"/>
              <a:t> </a:t>
            </a:r>
            <a:r>
              <a:rPr lang="sk-SK" dirty="0" err="1"/>
              <a:t>pokrmů</a:t>
            </a:r>
            <a:r>
              <a:rPr lang="sk-SK" dirty="0"/>
              <a:t>,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 err="1"/>
              <a:t>kultivace</a:t>
            </a:r>
            <a:r>
              <a:rPr lang="sk-SK" dirty="0"/>
              <a:t> </a:t>
            </a:r>
            <a:r>
              <a:rPr lang="sk-SK" dirty="0" err="1"/>
              <a:t>prostředí</a:t>
            </a:r>
            <a:r>
              <a:rPr lang="sk-SK" dirty="0"/>
              <a:t>, v </a:t>
            </a:r>
            <a:r>
              <a:rPr lang="sk-SK" dirty="0" err="1"/>
              <a:t>němž</a:t>
            </a:r>
            <a:r>
              <a:rPr lang="sk-SK" dirty="0"/>
              <a:t> je pokrm </a:t>
            </a:r>
            <a:r>
              <a:rPr lang="sk-SK" dirty="0" err="1"/>
              <a:t>podáván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a kultivace ideového podtextu pokrmu.</a:t>
            </a:r>
          </a:p>
          <a:p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45265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2745</TotalTime>
  <Words>1188</Words>
  <Application>Microsoft Office PowerPoint</Application>
  <PresentationFormat>Předvádění na obrazovce (16:9)</PresentationFormat>
  <Paragraphs>265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Gastronomie </vt:lpstr>
      <vt:lpstr>Gastronomie</vt:lpstr>
      <vt:lpstr>Prezentace aplikace PowerPoint</vt:lpstr>
      <vt:lpstr>Úkol gastronomie </vt:lpstr>
      <vt:lpstr>Význam jídla v životě člověka</vt:lpstr>
      <vt:lpstr>Kuchařské řemeslo</vt:lpstr>
      <vt:lpstr>Historický vývoj gastronomie</vt:lpstr>
      <vt:lpstr>Historický vývoj gastronomie</vt:lpstr>
      <vt:lpstr>Prezentace aplikace PowerPoint</vt:lpstr>
      <vt:lpstr>Starověk</vt:lpstr>
      <vt:lpstr>Starověk</vt:lpstr>
      <vt:lpstr>Starověk</vt:lpstr>
      <vt:lpstr>Starověk</vt:lpstr>
      <vt:lpstr>Starověk</vt:lpstr>
      <vt:lpstr>Starověk</vt:lpstr>
      <vt:lpstr>Starověk</vt:lpstr>
      <vt:lpstr>Starověk</vt:lpstr>
      <vt:lpstr>Středověk</vt:lpstr>
      <vt:lpstr>Středověk</vt:lpstr>
      <vt:lpstr>Středověk</vt:lpstr>
      <vt:lpstr>Středověk</vt:lpstr>
      <vt:lpstr>Středověk</vt:lpstr>
      <vt:lpstr>Novověk</vt:lpstr>
      <vt:lpstr>Novověk</vt:lpstr>
      <vt:lpstr>Novověk</vt:lpstr>
      <vt:lpstr>Novověk</vt:lpstr>
      <vt:lpstr>Novověk</vt:lpstr>
      <vt:lpstr>Novověk</vt:lpstr>
      <vt:lpstr>Prezentace aplikace PowerPoint</vt:lpstr>
      <vt:lpstr>Další vývoj pohostinství</vt:lpstr>
      <vt:lpstr>Vstup do EU</vt:lpstr>
      <vt:lpstr>Vstup do EU</vt:lpstr>
      <vt:lpstr>Vstup do EU</vt:lpstr>
      <vt:lpstr>Vstup do EU </vt:lpstr>
      <vt:lpstr>Objevitelé „Nouvelle Cuisine“ – francouzi Henri Gault a Christian Millau - nový způsob gastronomie</vt:lpstr>
      <vt:lpstr>10 přikázání Nouvelle Cuisine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97</cp:revision>
  <dcterms:created xsi:type="dcterms:W3CDTF">2016-07-06T15:42:34Z</dcterms:created>
  <dcterms:modified xsi:type="dcterms:W3CDTF">2018-04-23T17:55:40Z</dcterms:modified>
</cp:coreProperties>
</file>