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300" r:id="rId2"/>
    <p:sldId id="256" r:id="rId3"/>
    <p:sldId id="295" r:id="rId4"/>
    <p:sldId id="257" r:id="rId5"/>
    <p:sldId id="258" r:id="rId6"/>
    <p:sldId id="260" r:id="rId7"/>
    <p:sldId id="261" r:id="rId8"/>
    <p:sldId id="263" r:id="rId9"/>
    <p:sldId id="299" r:id="rId10"/>
    <p:sldId id="264" r:id="rId11"/>
    <p:sldId id="265" r:id="rId12"/>
    <p:sldId id="266" r:id="rId13"/>
    <p:sldId id="298" r:id="rId14"/>
    <p:sldId id="292" r:id="rId15"/>
    <p:sldId id="297" r:id="rId16"/>
    <p:sldId id="268" r:id="rId17"/>
    <p:sldId id="270" r:id="rId18"/>
    <p:sldId id="271" r:id="rId19"/>
    <p:sldId id="288" r:id="rId20"/>
    <p:sldId id="290" r:id="rId21"/>
    <p:sldId id="273" r:id="rId22"/>
    <p:sldId id="294" r:id="rId23"/>
    <p:sldId id="274" r:id="rId24"/>
    <p:sldId id="296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91" r:id="rId33"/>
    <p:sldId id="301" r:id="rId34"/>
    <p:sldId id="302" r:id="rId35"/>
    <p:sldId id="307" r:id="rId36"/>
    <p:sldId id="308" r:id="rId37"/>
    <p:sldId id="309" r:id="rId38"/>
    <p:sldId id="310" r:id="rId39"/>
    <p:sldId id="282" r:id="rId40"/>
    <p:sldId id="286" r:id="rId4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3196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9735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340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1299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6607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9752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0984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2629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6929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874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9100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1459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9943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4272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3751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4774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005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1862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083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517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71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04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009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790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615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514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37343B5D-0857-4482-9DC1-D37B72083D90}" type="datetimeFigureOut">
              <a:rPr lang="cs-CZ" smtClean="0"/>
              <a:pPr/>
              <a:t>23.4.2018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E7CE5974-EFED-4696-8B68-06991C6A25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886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egetarian.cz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lena-strava.cz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lekularnicatering.cz/co-je-molekularni-kuchyne/?utm_source=copy&amp;utm_medium=paste&amp;utm_campaign=copypaste&amp;utm_content=http://www.molekularnicatering.cz/co-je-molekularni-kuchyne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gionalnipotravina.cz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GASTRONOMIE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Miroslava Kostková,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10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97304" y="684251"/>
            <a:ext cx="7056784" cy="28803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za RAW FOOD (živou stravu) označujeme potraviny, které nejsou tepelně ani chemicky upravované. Vychází se z poznatků, že jakákoliv tepelná úprava nebo průmyslové zpracování ničí výživné hodnoty, mění strukturu molekul a ty se pak stávají nejenže nezdravými, ale mnohdy i toxickými a karcinogenními. </a:t>
            </a:r>
          </a:p>
          <a:p>
            <a:pPr algn="just"/>
            <a:r>
              <a:rPr lang="cs-CZ" sz="1800" dirty="0"/>
              <a:t>pod označením „RAW food" si nepředstavujme nic, coby se ještě hýbalo - není to nic víc ani nic míň, než syrová rostlinná strava. Pokud budete jíst živé potraviny, neochudíte se o žádné vitaminy, minerály a enzymy. </a:t>
            </a:r>
          </a:p>
          <a:p>
            <a:pPr algn="just"/>
            <a:r>
              <a:rPr lang="cs-CZ" sz="1800" dirty="0"/>
              <a:t>za živou stravu se považuje syrové ovoce a zelenina, syrové ořechy a semínka, různé obiloviny - pšenice, pohanka, klíčky a pod. Živá strava je stravou nejpřirozenější a nejzdravější.</a:t>
            </a:r>
          </a:p>
          <a:p>
            <a:pPr marL="0" indent="0" algn="just">
              <a:buNone/>
            </a:pPr>
            <a:endParaRPr lang="cs-CZ" sz="1200" dirty="0">
              <a:solidFill>
                <a:srgbClr val="000000"/>
              </a:solidFill>
            </a:endParaRPr>
          </a:p>
          <a:p>
            <a:pPr algn="just"/>
            <a:endParaRPr lang="cs-CZ" sz="12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12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760640" cy="507703"/>
          </a:xfrm>
        </p:spPr>
        <p:txBody>
          <a:bodyPr/>
          <a:lstStyle/>
          <a:p>
            <a:r>
              <a:rPr lang="cs-CZ" dirty="0"/>
              <a:t>RAW FOOD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710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662473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Zdravým základem pro náš jídelníček je nezpracované ovoce a zelenina.</a:t>
            </a:r>
          </a:p>
          <a:p>
            <a:pPr algn="just"/>
            <a:r>
              <a:rPr lang="cs-CZ" sz="1800" dirty="0"/>
              <a:t>Pokud tepelně zpracováváme potravu, snižujeme nutriční hodnotu všech jídel a proto je dobré (pokud to jde) konzumovat stravu raději syrovou.</a:t>
            </a:r>
          </a:p>
          <a:p>
            <a:pPr algn="just"/>
            <a:r>
              <a:rPr lang="cs-CZ" sz="1800" dirty="0"/>
              <a:t>Když sníte neuvařenou zeleninu, dodáte tělu až 10x více živin, než ve stejném množství zeleniny uvařené. Celkově se během vaření zničí cca 85 % živin.</a:t>
            </a:r>
          </a:p>
          <a:p>
            <a:pPr algn="just"/>
            <a:r>
              <a:rPr lang="cs-CZ" sz="1800" dirty="0"/>
              <a:t>Pokud konzumujete živou stravu, k nasycení a doplnění energie jí potřebujete výrazně méně.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192688" cy="507703"/>
          </a:xfrm>
        </p:spPr>
        <p:txBody>
          <a:bodyPr/>
          <a:lstStyle/>
          <a:p>
            <a:r>
              <a:rPr lang="cs-CZ" dirty="0"/>
              <a:t>RAW food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423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703189"/>
            <a:ext cx="7056784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Ovoce a zelenina</a:t>
            </a:r>
          </a:p>
          <a:p>
            <a:pPr lvl="0" algn="just"/>
            <a:r>
              <a:rPr lang="cs-CZ" sz="1600" dirty="0"/>
              <a:t>Listová zelenina – hlávkový salát, špenát, řeřicha, listy pampelišky atd. Zelené listy jsou velice důležité, protože jsou zdrojem proteinů a minerálů, vápníku, železa a hořčíku). </a:t>
            </a:r>
          </a:p>
          <a:p>
            <a:pPr lvl="0" algn="just"/>
            <a:r>
              <a:rPr lang="cs-CZ" sz="1600" dirty="0"/>
              <a:t>Semínka – dýňová, slunečnicová, konopná, sezamová, chia atd. Semínka obsahují proteiny a minerály.</a:t>
            </a:r>
          </a:p>
          <a:p>
            <a:pPr lvl="0" algn="just"/>
            <a:r>
              <a:rPr lang="cs-CZ" sz="1600" dirty="0"/>
              <a:t>Ořechy – mandle, kešu, para, piniové, makadamové atd. Ořechy obsahují kvalitní tuky, které jsou důležité pro náš organismus a také mnoho minerálů a bílkovin.</a:t>
            </a:r>
          </a:p>
          <a:p>
            <a:pPr lvl="0" algn="just"/>
            <a:r>
              <a:rPr lang="cs-CZ" sz="1600" dirty="0"/>
              <a:t>Klíčky – vojtěška, slunečnice, brokolice, jetel, cizrna. Klíčky jsou považovány „nejživější jídlo“. Malinká semínka jsou nabita živinami více než dospělé rostliny.</a:t>
            </a:r>
          </a:p>
          <a:p>
            <a:pPr lvl="0" algn="just"/>
            <a:r>
              <a:rPr lang="cs-CZ" sz="1600" dirty="0"/>
              <a:t>Obilniny – oves, </a:t>
            </a:r>
            <a:r>
              <a:rPr lang="cs-CZ" sz="1600" dirty="0" err="1"/>
              <a:t>kamut</a:t>
            </a:r>
            <a:r>
              <a:rPr lang="cs-CZ" sz="1600" dirty="0"/>
              <a:t>, pohanka, špalda, divoká rýže.</a:t>
            </a:r>
          </a:p>
          <a:p>
            <a:pPr algn="just"/>
            <a:r>
              <a:rPr lang="cs-CZ" sz="1600" dirty="0"/>
              <a:t>Fermentované (kvašené) potraviny – kysané zelí, kokosový kefír, </a:t>
            </a:r>
            <a:r>
              <a:rPr lang="cs-CZ" sz="1600" dirty="0" err="1"/>
              <a:t>rejuvelas</a:t>
            </a:r>
            <a:r>
              <a:rPr lang="cs-CZ" sz="1600" dirty="0"/>
              <a:t>, pasta </a:t>
            </a:r>
            <a:r>
              <a:rPr lang="cs-CZ" sz="1600" dirty="0" err="1"/>
              <a:t>miso</a:t>
            </a:r>
            <a:r>
              <a:rPr lang="cs-CZ" sz="1600" dirty="0"/>
              <a:t>, kokosový jogurt. Fermentované potraviny podporují trávení a posilují imunitu.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</p:spPr>
        <p:txBody>
          <a:bodyPr/>
          <a:lstStyle/>
          <a:p>
            <a:r>
              <a:rPr lang="cs-CZ" dirty="0" smtClean="0"/>
              <a:t>Používané potraviny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66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Superpotraviny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1140589"/>
            <a:ext cx="75608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Klíčky – vojtěška, slunečnice, brokolice, jetel, cizrna. Klíčky jsou považovány „nejživější jídlo“. Malinká semínka jsou nabita živinami více než dospělé rostliny.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Obilniny – oves, </a:t>
            </a:r>
            <a:r>
              <a:rPr lang="cs-CZ" dirty="0" err="1"/>
              <a:t>kamut</a:t>
            </a:r>
            <a:r>
              <a:rPr lang="cs-CZ" dirty="0"/>
              <a:t>, pohanka, špalda, divoká rýže.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Fermentované (kvašené) potraviny – kysané zelí, kokosový kefír, </a:t>
            </a:r>
            <a:r>
              <a:rPr lang="cs-CZ" dirty="0" err="1"/>
              <a:t>rejuvelas</a:t>
            </a:r>
            <a:r>
              <a:rPr lang="cs-CZ" dirty="0"/>
              <a:t>, pasta </a:t>
            </a:r>
            <a:r>
              <a:rPr lang="cs-CZ" dirty="0" err="1"/>
              <a:t>miso</a:t>
            </a:r>
            <a:r>
              <a:rPr lang="cs-CZ" dirty="0"/>
              <a:t>, kokosový jogurt. Fermentované potraviny podporují trávení a posilují imunitu.</a:t>
            </a:r>
          </a:p>
        </p:txBody>
      </p:sp>
    </p:spTree>
    <p:extLst>
      <p:ext uri="{BB962C8B-B14F-4D97-AF65-F5344CB8AC3E}">
        <p14:creationId xmlns:p14="http://schemas.microsoft.com/office/powerpoint/2010/main" val="2325355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056784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Tuky – avokádo, kokos, olivy. Také oleje lisované za studena. Vhodné nejsou oleje arašídový, sójový, kukuřičný, protože mohou pocházet z geneticky modifikovaných plodin.</a:t>
            </a:r>
          </a:p>
          <a:p>
            <a:pPr lvl="0" algn="just"/>
            <a:r>
              <a:rPr lang="cs-CZ" sz="1800" dirty="0"/>
              <a:t>Mořské řasy – jedlých řas existuje před 20 druhů. Jsou náhražkou soli a obsahují důležité stopové prvky.</a:t>
            </a:r>
          </a:p>
          <a:p>
            <a:pPr lvl="0" algn="just"/>
            <a:r>
              <a:rPr lang="cs-CZ" sz="1800" dirty="0" err="1"/>
              <a:t>Superpotraviny</a:t>
            </a:r>
            <a:r>
              <a:rPr lang="cs-CZ" sz="1800" dirty="0"/>
              <a:t> – obsahují vysokou koncentraci živin, např. kustovnice čínská, včelí pyl, kakao, mladý ječmen, mladá pšenice, </a:t>
            </a:r>
            <a:r>
              <a:rPr lang="cs-CZ" sz="1800" dirty="0" err="1"/>
              <a:t>chlorella</a:t>
            </a:r>
            <a:r>
              <a:rPr lang="cs-CZ" sz="1800" dirty="0"/>
              <a:t>, </a:t>
            </a:r>
            <a:r>
              <a:rPr lang="cs-CZ" sz="1800" dirty="0" err="1"/>
              <a:t>spirulina</a:t>
            </a:r>
            <a:r>
              <a:rPr lang="cs-CZ" sz="1800" dirty="0"/>
              <a:t>, </a:t>
            </a:r>
            <a:r>
              <a:rPr lang="cs-CZ" sz="1800" dirty="0" err="1"/>
              <a:t>acai</a:t>
            </a:r>
            <a:r>
              <a:rPr lang="cs-CZ" sz="1800" dirty="0"/>
              <a:t>. </a:t>
            </a:r>
          </a:p>
          <a:p>
            <a:pPr algn="just"/>
            <a:endParaRPr lang="cs-CZ" sz="12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cs-CZ" sz="12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cs-CZ" sz="12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</p:spPr>
        <p:txBody>
          <a:bodyPr/>
          <a:lstStyle/>
          <a:p>
            <a:r>
              <a:rPr lang="cs-CZ" dirty="0" err="1" smtClean="0"/>
              <a:t>Superpotraviny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658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Superpotraviny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698" y="1275606"/>
            <a:ext cx="74888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„</a:t>
            </a:r>
            <a:r>
              <a:rPr lang="cs-CZ" dirty="0" err="1"/>
              <a:t>Superpotraviny</a:t>
            </a:r>
            <a:r>
              <a:rPr lang="cs-CZ" dirty="0"/>
              <a:t> zajišťují živiny v přírodní a nezpracované formě, jež je našemu tělu nejbližší a nejpřirozenější. </a:t>
            </a:r>
            <a:endParaRPr lang="cs-CZ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Jsou </a:t>
            </a:r>
            <a:r>
              <a:rPr lang="cs-CZ" dirty="0"/>
              <a:t>významnou zásobárnou proteinů, vitamínů, minerálů, esenciálních polysacharidů, antioxidantů, enzymů a esenciálních mastných kyselin. </a:t>
            </a:r>
            <a:endParaRPr lang="cs-CZ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Dodávají </a:t>
            </a:r>
            <a:r>
              <a:rPr lang="cs-CZ" dirty="0"/>
              <a:t>vitamíny, minerály a další živiny důležité pro kůži, vlasy, nehty, mozek, příznivě ovlivňují trávení.“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Sladidla – agávový sirup, palmový cukr, med, </a:t>
            </a:r>
            <a:r>
              <a:rPr lang="cs-CZ" dirty="0" err="1"/>
              <a:t>stévie</a:t>
            </a:r>
            <a:r>
              <a:rPr lang="cs-CZ" dirty="0"/>
              <a:t>, javorový sirup, kondenzovaná třtinová šťáva. </a:t>
            </a:r>
            <a:endParaRPr lang="cs-CZ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Kromě </a:t>
            </a:r>
            <a:r>
              <a:rPr lang="cs-CZ" dirty="0"/>
              <a:t>medu a </a:t>
            </a:r>
            <a:r>
              <a:rPr lang="cs-CZ" dirty="0" err="1"/>
              <a:t>stévie</a:t>
            </a:r>
            <a:r>
              <a:rPr lang="cs-CZ" dirty="0"/>
              <a:t> jsou sladidla částečně zpracována, ale pořád jsou kvalitnější než bílý rafinovaný cukr nebo umělá sladidla.</a:t>
            </a:r>
          </a:p>
        </p:txBody>
      </p:sp>
    </p:spTree>
    <p:extLst>
      <p:ext uri="{BB962C8B-B14F-4D97-AF65-F5344CB8AC3E}">
        <p14:creationId xmlns:p14="http://schemas.microsoft.com/office/powerpoint/2010/main" val="795867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555526"/>
            <a:ext cx="7344816" cy="3672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Syrová strava se tráví v žaludku a střevech asi hodinu, podporuje dokonalé trávení až na nejjednodušší a nejsnáze vstřebatelné substance. Přirozeným pohybem pomáhá odstraňovat odpadové látky z tlustého střeva. Tím pádem má tělo více energie, protože vařená strava je běžně trávena 3 hodiny. </a:t>
            </a:r>
          </a:p>
          <a:p>
            <a:r>
              <a:rPr lang="cs-CZ" sz="1800" dirty="0"/>
              <a:t>Detoxikační fáze</a:t>
            </a:r>
          </a:p>
          <a:p>
            <a:pPr algn="just"/>
            <a:r>
              <a:rPr lang="cs-CZ" sz="1800" dirty="0"/>
              <a:t>Zlepšení pleti, zlepšení vlasů, dostatek </a:t>
            </a:r>
            <a:r>
              <a:rPr lang="cs-CZ" sz="1800" dirty="0" err="1"/>
              <a:t>vlákninyNegativa</a:t>
            </a:r>
            <a:r>
              <a:rPr lang="cs-CZ" sz="1800" dirty="0"/>
              <a:t> mohou a nemusí nastat</a:t>
            </a:r>
          </a:p>
          <a:p>
            <a:pPr algn="just"/>
            <a:r>
              <a:rPr lang="cs-CZ" sz="1800" dirty="0"/>
              <a:t>Někomu se nejprve může zhoršit pleť, poté se začne čistit</a:t>
            </a:r>
          </a:p>
          <a:p>
            <a:pPr algn="just"/>
            <a:r>
              <a:rPr lang="cs-CZ" sz="1800" dirty="0"/>
              <a:t>Někomu může dělat problém konzumace velkého množství zeleniny a </a:t>
            </a:r>
            <a:r>
              <a:rPr lang="cs-CZ" sz="1800" dirty="0" smtClean="0"/>
              <a:t>ovoce</a:t>
            </a: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Způsob přípravy</a:t>
            </a:r>
          </a:p>
          <a:p>
            <a:pPr algn="just"/>
            <a:r>
              <a:rPr lang="cs-CZ" sz="1800" dirty="0"/>
              <a:t>Mixování</a:t>
            </a:r>
          </a:p>
          <a:p>
            <a:pPr algn="just"/>
            <a:r>
              <a:rPr lang="cs-CZ" sz="1800" dirty="0"/>
              <a:t>Sušení</a:t>
            </a:r>
          </a:p>
          <a:p>
            <a:pPr algn="just"/>
            <a:r>
              <a:rPr lang="cs-CZ" sz="1800" dirty="0" err="1"/>
              <a:t>Odšťavňování</a:t>
            </a:r>
            <a:endParaRPr lang="cs-CZ" sz="1800" dirty="0"/>
          </a:p>
          <a:p>
            <a:endParaRPr lang="cs-CZ" sz="12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12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49647"/>
            <a:ext cx="7200800" cy="507703"/>
          </a:xfrm>
        </p:spPr>
        <p:txBody>
          <a:bodyPr/>
          <a:lstStyle/>
          <a:p>
            <a:r>
              <a:rPr lang="cs-CZ" dirty="0"/>
              <a:t>Pozitiva </a:t>
            </a:r>
            <a:r>
              <a:rPr lang="cs-CZ" dirty="0" smtClean="0"/>
              <a:t>a negativa RAW </a:t>
            </a:r>
            <a:r>
              <a:rPr lang="cs-CZ" dirty="0"/>
              <a:t>food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226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6264696" cy="2088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Vegetariánství (starší český název vegetářství) je způsob stravování, kdy člověk nejí některé živočišné produkty, hlavně tedy maso (včetně ryb a kuřat), sádlo, želatinu apod.</a:t>
            </a:r>
            <a:r>
              <a:rPr lang="cs-CZ" sz="1800" baseline="30000" dirty="0"/>
              <a:t> </a:t>
            </a:r>
            <a:endParaRPr lang="cs-CZ" sz="1800" dirty="0"/>
          </a:p>
          <a:p>
            <a:pPr algn="just"/>
            <a:r>
              <a:rPr lang="cs-CZ" sz="1800" dirty="0"/>
              <a:t>Vegetariáni nejí jatečné produkty, tedy nic, kvůli čemu bývá zvíře zabíjeno. Hovorově se zjednodušeně říká, že vegetariáni jsou ti, co nejí maso.</a:t>
            </a:r>
          </a:p>
          <a:p>
            <a:pPr algn="just"/>
            <a:r>
              <a:rPr lang="cs-CZ" sz="1800" dirty="0"/>
              <a:t>Často je vegetariánství považováno za životní styl, jehož stoupenci řeší svou životosprávu i v jiných oblastech, než je stravování, a proto například nekouří, nepijí alkohol</a:t>
            </a:r>
            <a:endParaRPr lang="cs-CZ" sz="1800" dirty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  <a:hlinkClick r:id="rId3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Vegetariánská kuchyně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909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6264696" cy="1944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Kulturní</a:t>
            </a:r>
          </a:p>
          <a:p>
            <a:pPr algn="just"/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Zdravotní</a:t>
            </a:r>
          </a:p>
          <a:p>
            <a:pPr algn="just"/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Etické</a:t>
            </a:r>
          </a:p>
          <a:p>
            <a:pPr algn="just"/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Náboženské </a:t>
            </a:r>
          </a:p>
          <a:p>
            <a:pPr algn="just"/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Ekologické </a:t>
            </a:r>
          </a:p>
          <a:p>
            <a:pPr algn="just"/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Ekonomické</a:t>
            </a:r>
          </a:p>
          <a:p>
            <a:pPr algn="just"/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Vlastní přesvědčení</a:t>
            </a:r>
          </a:p>
          <a:p>
            <a:pPr algn="just"/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Být „in“</a:t>
            </a:r>
          </a:p>
          <a:p>
            <a:pPr algn="just"/>
            <a:endParaRPr lang="cs-CZ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Důvody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480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6264696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Typy vegetariánů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D7F06914-51F5-4424-9723-162574776B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83" y="942975"/>
            <a:ext cx="6763681" cy="3631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737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Trendy </a:t>
            </a: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mezinárodní gastronomii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615866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gastronomie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Miroslava Kostková Ph.D.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411510"/>
            <a:ext cx="7272808" cy="2304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err="1"/>
              <a:t>laktoovovegetariánství</a:t>
            </a:r>
            <a:r>
              <a:rPr lang="cs-CZ" sz="1800" b="1" dirty="0"/>
              <a:t> </a:t>
            </a:r>
          </a:p>
          <a:p>
            <a:pPr lvl="1" algn="just"/>
            <a:r>
              <a:rPr lang="cs-CZ" sz="1800" dirty="0"/>
              <a:t>u nás nejrozšířenější typ </a:t>
            </a:r>
          </a:p>
          <a:p>
            <a:pPr lvl="1" algn="just"/>
            <a:r>
              <a:rPr lang="cs-CZ" sz="1800" dirty="0"/>
              <a:t>je způsob stravy bez masa a jatečných produktů, který konzumaci vajec, mléka a mléčných výrobků povoluje</a:t>
            </a:r>
          </a:p>
          <a:p>
            <a:pPr lvl="1" algn="just"/>
            <a:r>
              <a:rPr lang="cs-CZ" sz="1800" dirty="0"/>
              <a:t>pokud se blíže nerozlišují, tak se v hovorové řeči pod pojmem „vegetariánství“ myslí právě tento způsob </a:t>
            </a:r>
            <a:r>
              <a:rPr lang="cs-CZ" sz="1800" dirty="0" smtClean="0"/>
              <a:t>stravování</a:t>
            </a:r>
            <a:endParaRPr lang="cs-CZ" sz="1800" dirty="0"/>
          </a:p>
          <a:p>
            <a:pPr algn="just"/>
            <a:r>
              <a:rPr lang="cs-CZ" sz="1800" b="1" dirty="0" err="1"/>
              <a:t>laktovegetariánství</a:t>
            </a:r>
            <a:r>
              <a:rPr lang="cs-CZ" sz="1800" b="1" dirty="0"/>
              <a:t> </a:t>
            </a:r>
          </a:p>
          <a:p>
            <a:pPr lvl="1" algn="just"/>
            <a:r>
              <a:rPr lang="cs-CZ" sz="1800" dirty="0" err="1"/>
              <a:t>laktovegetariáni</a:t>
            </a:r>
            <a:r>
              <a:rPr lang="cs-CZ" sz="1800" dirty="0"/>
              <a:t> kromě částí těl živočichů a produktů z nich odmítají také vejce - standardní vegetariánství v Indii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b="1" dirty="0" err="1"/>
              <a:t>ovovegetariánství</a:t>
            </a:r>
            <a:r>
              <a:rPr lang="cs-CZ" sz="1800" dirty="0"/>
              <a:t> </a:t>
            </a:r>
          </a:p>
          <a:p>
            <a:pPr lvl="1" algn="just"/>
            <a:r>
              <a:rPr lang="cs-CZ" sz="1800" dirty="0" err="1"/>
              <a:t>ovovegetariánství</a:t>
            </a:r>
            <a:r>
              <a:rPr lang="cs-CZ" sz="1800" dirty="0"/>
              <a:t> je typická vegetariánská strava doplněná o </a:t>
            </a:r>
            <a:r>
              <a:rPr lang="cs-CZ" sz="1800" dirty="0" err="1"/>
              <a:t>nekonzumaci</a:t>
            </a:r>
            <a:r>
              <a:rPr lang="cs-CZ" sz="1800" dirty="0"/>
              <a:t> mléka a mléčných </a:t>
            </a:r>
            <a:r>
              <a:rPr lang="cs-CZ" sz="1800" dirty="0" smtClean="0"/>
              <a:t>výrobků</a:t>
            </a:r>
            <a:endParaRPr lang="cs-CZ" sz="1800" dirty="0"/>
          </a:p>
          <a:p>
            <a:pPr algn="just"/>
            <a:r>
              <a:rPr lang="cs-CZ" sz="1800" b="1" dirty="0"/>
              <a:t>veganství</a:t>
            </a:r>
            <a:r>
              <a:rPr lang="cs-CZ" sz="1800" dirty="0"/>
              <a:t> (striktní vegetariánství)</a:t>
            </a:r>
            <a:endParaRPr lang="cs-CZ" sz="1800" dirty="0">
              <a:cs typeface="Times New Roman" pitchFamily="18" charset="0"/>
            </a:endParaRPr>
          </a:p>
          <a:p>
            <a:pPr lvl="1" algn="just"/>
            <a:endParaRPr lang="cs-CZ" sz="1200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483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2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Dělená strava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424537B7-FEFE-46DA-A752-DE605B560EBC}"/>
              </a:ext>
            </a:extLst>
          </p:cNvPr>
          <p:cNvSpPr/>
          <p:nvPr/>
        </p:nvSpPr>
        <p:spPr>
          <a:xfrm>
            <a:off x="179512" y="1274338"/>
            <a:ext cx="66784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dirty="0"/>
              <a:t>neznamená dieta nebo něco podobného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dirty="0"/>
              <a:t>je to především úprava jídelníčku a potažmo celého životního stylu.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dirty="0"/>
              <a:t>způsobů rozdělení stravy na skupiny je několik (přesněji řečeno celá plejáda).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dirty="0"/>
              <a:t>jedná se o rozdělení potravy podle rozlišných klíčů a kritérií do různých a různě početných skupin, které se buď navzájem nekombinují, nebo kombinují podle různých pravidel.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dirty="0"/>
              <a:t>a to by mělo zaručit výsledek</a:t>
            </a:r>
            <a:endParaRPr lang="cs-CZ" dirty="0">
              <a:cs typeface="Times New Roman" pitchFamily="18" charset="0"/>
              <a:hlinkClick r:id="rId3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cs-CZ" sz="1600" dirty="0">
              <a:solidFill>
                <a:srgbClr val="000000"/>
              </a:solidFill>
              <a:cs typeface="Times New Roman" pitchFamily="18" charset="0"/>
              <a:hlinkClick r:id="rId3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cs-CZ" sz="1600" dirty="0">
              <a:solidFill>
                <a:srgbClr val="000000"/>
              </a:solidFill>
              <a:cs typeface="Times New Roman" pitchFamily="18" charset="0"/>
              <a:hlinkClick r:id="rId3"/>
            </a:endParaRPr>
          </a:p>
          <a:p>
            <a:pPr algn="just"/>
            <a:endParaRPr lang="cs-CZ" sz="1600" dirty="0">
              <a:solidFill>
                <a:srgbClr val="000000"/>
              </a:solidFill>
              <a:cs typeface="Times New Roman" pitchFamily="18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18151468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416824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Princip, který si přiblížíme rozděluje potraviny do 3 skupin, a to podle odlišného způsobu zpracování v trávícím traktu. </a:t>
            </a:r>
            <a:endParaRPr lang="cs-CZ" sz="1800" dirty="0" smtClean="0"/>
          </a:p>
          <a:p>
            <a:pPr algn="just"/>
            <a:r>
              <a:rPr lang="cs-CZ" sz="1800" dirty="0" smtClean="0"/>
              <a:t>První </a:t>
            </a:r>
            <a:r>
              <a:rPr lang="cs-CZ" sz="1800" dirty="0"/>
              <a:t>skupinou můžeme nazvat jako </a:t>
            </a:r>
            <a:r>
              <a:rPr lang="cs-CZ" sz="1800" b="1" dirty="0"/>
              <a:t>bílkoviny</a:t>
            </a:r>
            <a:r>
              <a:rPr lang="cs-CZ" sz="1800" dirty="0"/>
              <a:t>, druhou jako </a:t>
            </a:r>
            <a:r>
              <a:rPr lang="cs-CZ" sz="1800" b="1" dirty="0"/>
              <a:t>sacharidy</a:t>
            </a:r>
            <a:r>
              <a:rPr lang="cs-CZ" sz="1800" dirty="0"/>
              <a:t> a třetí jako </a:t>
            </a:r>
            <a:r>
              <a:rPr lang="cs-CZ" sz="1800" b="1" dirty="0"/>
              <a:t>neutrální potraviny</a:t>
            </a:r>
            <a:r>
              <a:rPr lang="cs-CZ" sz="1800" dirty="0"/>
              <a:t>.</a:t>
            </a:r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Princip dělené stravy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2208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275606"/>
            <a:ext cx="7344816" cy="2664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především o maso a masné </a:t>
            </a:r>
            <a:r>
              <a:rPr lang="cs-CZ" sz="1800" dirty="0" smtClean="0"/>
              <a:t>výrobky, hlavně </a:t>
            </a:r>
            <a:r>
              <a:rPr lang="cs-CZ" sz="1800" dirty="0"/>
              <a:t>tepelně </a:t>
            </a:r>
            <a:r>
              <a:rPr lang="cs-CZ" sz="1800" dirty="0" smtClean="0"/>
              <a:t>upravené,</a:t>
            </a:r>
          </a:p>
          <a:p>
            <a:pPr algn="just"/>
            <a:r>
              <a:rPr lang="cs-CZ" sz="1800" dirty="0"/>
              <a:t>m</a:t>
            </a:r>
            <a:r>
              <a:rPr lang="cs-CZ" sz="1800" dirty="0" smtClean="0"/>
              <a:t>ůžeme </a:t>
            </a:r>
            <a:r>
              <a:rPr lang="cs-CZ" sz="1800" dirty="0"/>
              <a:t>použít téměř jakékoli druhy </a:t>
            </a:r>
            <a:r>
              <a:rPr lang="cs-CZ" sz="1800" dirty="0" smtClean="0"/>
              <a:t>masa: hovězí</a:t>
            </a:r>
            <a:r>
              <a:rPr lang="cs-CZ" sz="1800" dirty="0"/>
              <a:t>, telecí a skopové (ve formě pečení, řízků, mletých výrobků a </a:t>
            </a:r>
            <a:r>
              <a:rPr lang="cs-CZ" sz="1800" dirty="0" smtClean="0"/>
              <a:t>bifteků),</a:t>
            </a:r>
          </a:p>
          <a:p>
            <a:pPr algn="just"/>
            <a:r>
              <a:rPr lang="cs-CZ" sz="1800" dirty="0" smtClean="0"/>
              <a:t>dávejte </a:t>
            </a:r>
            <a:r>
              <a:rPr lang="cs-CZ" sz="1800" dirty="0"/>
              <a:t>si pozor a pokud možno se vyhýbejte vepřovému masu (a obecně tučnějším </a:t>
            </a:r>
            <a:r>
              <a:rPr lang="cs-CZ" sz="1800" dirty="0" smtClean="0"/>
              <a:t>partiím),</a:t>
            </a:r>
          </a:p>
          <a:p>
            <a:pPr algn="just"/>
            <a:r>
              <a:rPr lang="cs-CZ" sz="1800" dirty="0" smtClean="0"/>
              <a:t>nedoporučuje se příprava </a:t>
            </a:r>
            <a:r>
              <a:rPr lang="cs-CZ" sz="1800" dirty="0"/>
              <a:t>v trojobalu (</a:t>
            </a:r>
            <a:r>
              <a:rPr lang="cs-CZ" sz="1800" dirty="0" smtClean="0"/>
              <a:t>zejména </a:t>
            </a:r>
            <a:r>
              <a:rPr lang="cs-CZ" sz="1800" dirty="0"/>
              <a:t>kvůli strouhance, která patří do druhé skupiny</a:t>
            </a:r>
            <a:r>
              <a:rPr lang="cs-CZ" sz="1800" dirty="0" smtClean="0"/>
              <a:t>).</a:t>
            </a: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Bílkovinné potraviny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315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Bílkovinné potraviny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1140589"/>
            <a:ext cx="74888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vhodné jsou pak dále všechny možné druhy drůbeže (pečená krůta, krůtí řízky a prsa, krůta na smetaně, kuře</a:t>
            </a:r>
            <a:r>
              <a:rPr lang="cs-CZ" dirty="0" smtClean="0"/>
              <a:t>), 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dále sem patří ryby (pozor, neuzené) a plody moře (losos, okoun, tuňák, makrela, sleď, pstruh, štika, platýs, garnáti, krabi, </a:t>
            </a:r>
            <a:r>
              <a:rPr lang="cs-CZ" dirty="0" smtClean="0"/>
              <a:t>humr),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</a:t>
            </a:r>
            <a:r>
              <a:rPr lang="cs-CZ" dirty="0"/>
              <a:t> dalších potravin můžeme stručně jmenovat sójové výrobky, vejce, sýry do 50% tuku a také nízkotučné mléko a mléčné </a:t>
            </a:r>
            <a:r>
              <a:rPr lang="cs-CZ" dirty="0" smtClean="0"/>
              <a:t>výrobky.</a:t>
            </a:r>
            <a:endParaRPr lang="cs-CZ" dirty="0" smtClean="0"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patří </a:t>
            </a:r>
            <a:r>
              <a:rPr lang="cs-CZ" dirty="0"/>
              <a:t>sem i ovoce, ale pouze některé.</a:t>
            </a:r>
            <a:endParaRPr lang="cs-CZ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744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347614"/>
            <a:ext cx="7632848" cy="3168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2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Sacharidové potraviny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AE59C8B4-900C-4049-9278-1C0E9B4317F5}"/>
              </a:ext>
            </a:extLst>
          </p:cNvPr>
          <p:cNvSpPr/>
          <p:nvPr/>
        </p:nvSpPr>
        <p:spPr>
          <a:xfrm>
            <a:off x="323528" y="1194853"/>
            <a:ext cx="74168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Do této rozsáhlé skupiny patří hlavně celozrnné obilí (pšenice, žito, oves, ječmen, proso, sušená kukuřice a neloupaná rýže) a výrobky z něj (chléb a housky, koláč z celozrnné mouky, těstoviny, krupice – vše celozrnné).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Patří sem také některé druhy zeleniny (hlavně brambory a bramborový škrob, kadeřavá kapusta, cukrová kukuřice) a ovoce (jako např. banány, sladká jablka a hrušky, fíky, hroznové víno, datle).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Také sušené ovoce (ovšem ne rozinky).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Luštěniny (kromě sóji).</a:t>
            </a:r>
            <a:br>
              <a:rPr lang="cs-CZ" dirty="0"/>
            </a:b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1225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200800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cs-CZ" sz="1800" dirty="0"/>
              <a:t>Jsou v podstatě univerzální potraviny, které je možno konzumovat buď samostatně v rámci jednoho jídla, nebo v kombinaci s jednou z předchozích skupin.</a:t>
            </a:r>
          </a:p>
          <a:p>
            <a:pPr>
              <a:lnSpc>
                <a:spcPct val="110000"/>
              </a:lnSpc>
            </a:pPr>
            <a:r>
              <a:rPr lang="cs-CZ" sz="1800" dirty="0"/>
              <a:t>Řadíme sem hlavně tuky a to především oleje lisované za studena (tzv. panenské - zejména slunečnicový a olivový) a neztužené margaríny a máslo.</a:t>
            </a:r>
          </a:p>
          <a:p>
            <a:pPr>
              <a:lnSpc>
                <a:spcPct val="110000"/>
              </a:lnSpc>
            </a:pPr>
            <a:r>
              <a:rPr lang="cs-CZ" sz="1800" dirty="0"/>
              <a:t>Z masných výrobků do této skupiny řadíme hlavně uzené výrobky (šunka a jiné uzeniny) a uzené ryby (makrela, pstruh, losos).</a:t>
            </a:r>
          </a:p>
          <a:p>
            <a:pPr>
              <a:lnSpc>
                <a:spcPct val="110000"/>
              </a:lnSpc>
            </a:pPr>
            <a:r>
              <a:rPr lang="cs-CZ" sz="1800" dirty="0"/>
              <a:t>Z dalších potravin jmenujme jen ve stručnosti ořechy (raději se vyhněte arašídům), koření a bylinky, houby, droždí, výhonky a klíčky, no a k pití bylinkové čaje. </a:t>
            </a:r>
            <a:br>
              <a:rPr lang="cs-CZ" sz="1800" dirty="0"/>
            </a:br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Neutrální potraviny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1039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987574"/>
            <a:ext cx="7128792" cy="2520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Makrobiotika</a:t>
            </a:r>
            <a:r>
              <a:rPr lang="cs-CZ" sz="1800" dirty="0"/>
              <a:t> (z řeckého </a:t>
            </a:r>
            <a:r>
              <a:rPr lang="cs-CZ" sz="1800" i="1" dirty="0" err="1"/>
              <a:t>makrós</a:t>
            </a:r>
            <a:r>
              <a:rPr lang="cs-CZ" sz="1800" dirty="0"/>
              <a:t> – velký, dlouhý a </a:t>
            </a:r>
            <a:r>
              <a:rPr lang="cs-CZ" sz="1800" i="1" dirty="0" err="1"/>
              <a:t>bios</a:t>
            </a:r>
            <a:r>
              <a:rPr lang="cs-CZ" sz="1800" dirty="0"/>
              <a:t> – život) je životní styl a dietní režim, který je založen na taoistickém učení jin a jang.</a:t>
            </a:r>
          </a:p>
          <a:p>
            <a:pPr algn="just"/>
            <a:r>
              <a:rPr lang="cs-CZ" sz="1800" dirty="0"/>
              <a:t>Makrobiotika jako základní potravinu předepisuje obilniny a doplňuje je o další potraviny (místní zelenina a další lokální produkty). Zakazuje požívání průmyslově zpracovaných potravin a většinu živočišných produktů. Makrobiotické učení také omezuje množství tekutin, zakazuje přejídání a požaduje, aby potrava byla před polknutím důkladně rozžvýkána.</a:t>
            </a:r>
          </a:p>
          <a:p>
            <a:pPr algn="just"/>
            <a:r>
              <a:rPr lang="cs-CZ" sz="1800" dirty="0"/>
              <a:t>Standardní makrobiotický talíř tvoří z 50 % celozrnné obilniny, z 30 % zelenina (hlavně tepelně upravená a kvašená), z 15 % luštěniny a mořské řasy, z 5 % polévky. Doplňkově lze zařadit ryby, ovoce mírného pásma, semena, ořechy, oleje apod.</a:t>
            </a:r>
            <a:endParaRPr lang="cs-CZ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endParaRPr lang="cs-CZ" sz="160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cs-CZ" sz="1600" dirty="0">
                <a:solidFill>
                  <a:srgbClr val="000000"/>
                </a:solidFill>
              </a:rPr>
              <a:t/>
            </a:r>
            <a:br>
              <a:rPr lang="cs-CZ" sz="1600" dirty="0">
                <a:solidFill>
                  <a:srgbClr val="000000"/>
                </a:solidFill>
              </a:rPr>
            </a:br>
            <a:endParaRPr lang="cs-CZ" sz="16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Makrobiotická kuchyně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1713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6984776" cy="216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„Jednostranná, nevyvážená a proto nevhodná a riziková. Makrobiotická výživa neobsahuje dostatek výživných látek a může dojít k těžké podvýživě.“</a:t>
            </a:r>
          </a:p>
          <a:p>
            <a:pPr marL="0" indent="0" algn="just">
              <a:buNone/>
            </a:pPr>
            <a:endParaRPr lang="cs-CZ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800" dirty="0"/>
              <a:t>Zajištění dostatečného množství vápníku (1 až 1,5 g) z rostlinných zdrojů je problematické. </a:t>
            </a:r>
          </a:p>
          <a:p>
            <a:pPr algn="just"/>
            <a:r>
              <a:rPr lang="cs-CZ" sz="1800" dirty="0"/>
              <a:t>Rovněž vstřebávání železa je rostlinnou stravou tlumeno (vznik nerozpustných sloučenin) – přitom je v populaci ČR poměrně častý nedostatek železa.</a:t>
            </a:r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Kritika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4619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488832" cy="216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Propojení chemických a fyzikálních poznatků společně se znalostmi přípravy pokrmů.</a:t>
            </a:r>
          </a:p>
          <a:p>
            <a:pPr algn="just"/>
            <a:r>
              <a:rPr lang="cs-CZ" sz="1800" dirty="0"/>
              <a:t>Jmenované obory spolu souvisí i v běžných jídlech a pomocí chemie a fyziky se dá vysvětlit proč má například majonéza pevnou konzistenci.</a:t>
            </a:r>
          </a:p>
          <a:p>
            <a:pPr algn="just"/>
            <a:r>
              <a:rPr lang="cs-CZ" sz="1800" dirty="0"/>
              <a:t>V kulinářské praxi se cíleně přeskupují molekuly, aby došlo zajímavému efektu, jako je například změna skupenství, tvaru apod.</a:t>
            </a:r>
          </a:p>
          <a:p>
            <a:pPr algn="just"/>
            <a:r>
              <a:rPr lang="cs-CZ" sz="1800" b="1" dirty="0" err="1"/>
              <a:t>Foodpairing</a:t>
            </a:r>
            <a:r>
              <a:rPr lang="cs-CZ" sz="1800" b="1" dirty="0"/>
              <a:t> - </a:t>
            </a:r>
            <a:r>
              <a:rPr lang="cs-CZ" sz="1800" dirty="0"/>
              <a:t>spojujeme zdánlivě neslučitelné </a:t>
            </a:r>
          </a:p>
          <a:p>
            <a:pPr algn="just"/>
            <a:r>
              <a:rPr lang="cs-CZ" sz="1800" dirty="0"/>
              <a:t>Při použití nových technologií přípravy jídel a přidáním potravinářských látek vznikají nové kombinace (ryba s čokoládou, sladký olivový bonbon)</a:t>
            </a:r>
            <a:endParaRPr lang="cs-CZ" sz="1800" dirty="0">
              <a:hlinkClick r:id="rId3"/>
            </a:endParaRPr>
          </a:p>
          <a:p>
            <a:pPr marL="0" indent="0">
              <a:buNone/>
            </a:pPr>
            <a:endParaRPr lang="cs-CZ" sz="1800" dirty="0">
              <a:hlinkClick r:id="rId3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Molekulární kuchyně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05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7260" y="226939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707654"/>
            <a:ext cx="3888052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54998" y="971687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přednášky:</a:t>
            </a:r>
          </a:p>
          <a:p>
            <a:pPr algn="l"/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Moderní trendy světové gastronomie</a:t>
            </a:r>
          </a:p>
          <a:p>
            <a:pPr algn="l"/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Zvláštní výživové styly</a:t>
            </a:r>
          </a:p>
          <a:p>
            <a:pPr algn="l"/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Zážitková gastronomie</a:t>
            </a:r>
          </a:p>
          <a:p>
            <a:pPr algn="l"/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gastronomie </a:t>
            </a:r>
          </a:p>
          <a:p>
            <a:pPr algn="l"/>
            <a:endParaRPr lang="cs-CZ" sz="1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26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Slučování různých kulturních a kulinářských tradic různých světových kuchyní v nových jídlech, jež nesou sice znaky kuchyní, leč výsledný produkt je harmonické </a:t>
            </a:r>
            <a:r>
              <a:rPr lang="cs-CZ" sz="1800" dirty="0" smtClean="0"/>
              <a:t>chuti.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Např. sloučení evropských jídel s asijskými </a:t>
            </a:r>
            <a:r>
              <a:rPr lang="cs-CZ" sz="1800" dirty="0" smtClean="0"/>
              <a:t>prvky.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Hlavním cílem je nacházet nové netradiční kombinace jídel a chutí, vychází z etnických národních kuchyní, ale používají se neobvyklé prvky přípravy a dochucení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Tímto způsobem obohacujeme místní kuchyně o používání exotických koření, surovin, ovoce, zeleniny apod.</a:t>
            </a:r>
          </a:p>
          <a:p>
            <a:pPr algn="just"/>
            <a:endParaRPr lang="cs-CZ" sz="12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Sloučená kuchyně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3365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449337"/>
            <a:ext cx="7344816" cy="1944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Základ pravidel stravovacích zvyklostí judaismu je obsažen v tzv. „kašrutu“, což je rozsáhlá sestava pokynů pro zachování rituální čistoty jídel v židovské kuchyni.</a:t>
            </a:r>
          </a:p>
          <a:p>
            <a:pPr algn="just"/>
            <a:r>
              <a:rPr lang="cs-CZ" sz="1800" dirty="0" err="1"/>
              <a:t>Kašrut</a:t>
            </a:r>
            <a:r>
              <a:rPr lang="cs-CZ" sz="1800" dirty="0"/>
              <a:t> rozděluje košer jídla a potraviny do tří kategorií: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cs-CZ" sz="1800" dirty="0" err="1"/>
              <a:t>Chalawi</a:t>
            </a:r>
            <a:r>
              <a:rPr lang="cs-CZ" sz="1800" dirty="0"/>
              <a:t> (mléčná)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cs-CZ" sz="1800" dirty="0" err="1"/>
              <a:t>Besari</a:t>
            </a:r>
            <a:r>
              <a:rPr lang="cs-CZ" sz="1800" dirty="0"/>
              <a:t> (masová)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cs-CZ" sz="1800" dirty="0" err="1"/>
              <a:t>Parve</a:t>
            </a:r>
            <a:r>
              <a:rPr lang="cs-CZ" sz="1800" dirty="0"/>
              <a:t> (neutrální - jako ryby, zelenina)</a:t>
            </a:r>
          </a:p>
          <a:p>
            <a:pPr marL="457200" indent="-457200" algn="just">
              <a:buAutoNum type="arabicPeriod"/>
            </a:pPr>
            <a:endParaRPr lang="cs-CZ" sz="1800" dirty="0"/>
          </a:p>
          <a:p>
            <a:pPr algn="just"/>
            <a:r>
              <a:rPr lang="cs-CZ" sz="1800" dirty="0"/>
              <a:t>Základním pravidlem je nemíchat a nespojovat mléčné a masové potraviny. Ani nepoužívají nádobí nebo skladovací prostory či zařízení kuchyně (toto pravidlo se nesmí porušovat).</a:t>
            </a:r>
          </a:p>
          <a:p>
            <a:pPr algn="just"/>
            <a:r>
              <a:rPr lang="cs-CZ" sz="1800" dirty="0"/>
              <a:t>Stejně jako u muslimů se nesmí konzumovat maso vepřové, ani koňské nebo velbloudí.</a:t>
            </a:r>
          </a:p>
          <a:p>
            <a:pPr algn="just"/>
            <a:r>
              <a:rPr lang="cs-CZ" sz="1800" dirty="0"/>
              <a:t>Konzumují hovězí, skopové, kozí (zvíře musí být poraženo šetrným způsobem).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0"/>
            <a:ext cx="4392488" cy="507703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Židovská kuchyně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426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1556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Zakladatelem byl katolický kněz a přírodní léčitel Sebastian </a:t>
            </a:r>
            <a:r>
              <a:rPr lang="cs-CZ" sz="1800" dirty="0" err="1"/>
              <a:t>Kneipp</a:t>
            </a:r>
            <a:endParaRPr lang="cs-CZ" sz="1800" dirty="0"/>
          </a:p>
          <a:p>
            <a:pPr algn="just"/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Založeno na základech konzumace přírodních surovin</a:t>
            </a:r>
          </a:p>
          <a:p>
            <a:pPr marL="0" indent="0" algn="just">
              <a:buNone/>
            </a:pPr>
            <a:endParaRPr lang="cs-CZ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5 základních pilířů stravování:</a:t>
            </a:r>
          </a:p>
          <a:p>
            <a:pPr marL="628650" lvl="1" indent="-228600" algn="just">
              <a:buFont typeface="+mj-lt"/>
              <a:buAutoNum type="arabicPeriod"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Zdravá a střídmá konzumace jídel</a:t>
            </a:r>
          </a:p>
          <a:p>
            <a:pPr marL="628650" lvl="1" indent="-228600" algn="just">
              <a:buFont typeface="+mj-lt"/>
              <a:buAutoNum type="arabicPeriod"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Léčivá síla vody</a:t>
            </a:r>
          </a:p>
          <a:p>
            <a:pPr marL="628650" lvl="1" indent="-228600" algn="just">
              <a:buFont typeface="+mj-lt"/>
              <a:buAutoNum type="arabicPeriod"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Vitálnost a pohyb</a:t>
            </a:r>
          </a:p>
          <a:p>
            <a:pPr marL="628650" lvl="1" indent="-228600" algn="just">
              <a:buFont typeface="+mj-lt"/>
              <a:buAutoNum type="arabicPeriod"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Léčivá síla čerstvé zeleniny, bylinek, koření</a:t>
            </a:r>
          </a:p>
          <a:p>
            <a:pPr marL="628650" lvl="1" indent="-228600" algn="just">
              <a:buFont typeface="+mj-lt"/>
              <a:buAutoNum type="arabicPeriod"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Harmonie těla a ducha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="" xmlns:a16="http://schemas.microsoft.com/office/drawing/2014/main" id="{2F25C226-FABA-42D3-AECA-89B9DAB62068}"/>
              </a:ext>
            </a:extLst>
          </p:cNvPr>
          <p:cNvSpPr/>
          <p:nvPr/>
        </p:nvSpPr>
        <p:spPr>
          <a:xfrm>
            <a:off x="179512" y="218598"/>
            <a:ext cx="2653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Kneippova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kuchyně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078638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5862" y="65410"/>
            <a:ext cx="7886700" cy="994172"/>
          </a:xfrm>
        </p:spPr>
        <p:txBody>
          <a:bodyPr/>
          <a:lstStyle/>
          <a:p>
            <a:r>
              <a:rPr lang="cs-CZ" sz="2400" b="1" dirty="0" smtClean="0"/>
              <a:t>Současné trendy v gastronomii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771550"/>
            <a:ext cx="7886700" cy="4665371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Zákazník, přicházející do restaurace na večeři, </a:t>
            </a:r>
            <a:r>
              <a:rPr lang="cs-CZ" b="1" dirty="0"/>
              <a:t>vyžaduje na jedné straně klid, uvolnění, pohodu, příjemné prostředí, ale zároveň chce „něco navíc</a:t>
            </a:r>
            <a:r>
              <a:rPr lang="cs-CZ" dirty="0"/>
              <a:t>“ – novou zkušenost, příjemný zážitek, požitek. </a:t>
            </a:r>
          </a:p>
          <a:p>
            <a:r>
              <a:rPr lang="cs-CZ" b="1" dirty="0"/>
              <a:t>Současný host restaurace je vzdělaný</a:t>
            </a:r>
            <a:r>
              <a:rPr lang="cs-CZ" dirty="0"/>
              <a:t>, vyžaduje kvalifikovaný přístup personálu, ale zároveň individuální přístup. </a:t>
            </a:r>
            <a:endParaRPr lang="cs-CZ" dirty="0" smtClean="0"/>
          </a:p>
          <a:p>
            <a:r>
              <a:rPr lang="cs-CZ" dirty="0" smtClean="0"/>
              <a:t>Někoho </a:t>
            </a:r>
            <a:r>
              <a:rPr lang="cs-CZ" dirty="0"/>
              <a:t>potěší prvky show při servisu pokrmů a nápojů, dalšího hosta potěší nová zkušenost s ochutnáním neznámé potraviny, či nápoje. Jiný klient bude potěšen netradiční úpravou pokrmu. </a:t>
            </a:r>
          </a:p>
          <a:p>
            <a:r>
              <a:rPr lang="cs-CZ" b="1" dirty="0"/>
              <a:t>Současný klient má rád příběhy</a:t>
            </a:r>
            <a:r>
              <a:rPr lang="cs-CZ" dirty="0"/>
              <a:t>, které budou doprovázet jednotlivé chody, a to jak pokrmy, tak i nápoje. Příkladem může být vynikající pokrm, jehož suroviny kuchař ráno obstaral na místním tržišti, nebo přímo od místního producenta, z místní farmy. </a:t>
            </a:r>
            <a:endParaRPr lang="cs-CZ" dirty="0" smtClean="0"/>
          </a:p>
          <a:p>
            <a:r>
              <a:rPr lang="cs-CZ" dirty="0" smtClean="0"/>
              <a:t>Touto </a:t>
            </a:r>
            <a:r>
              <a:rPr lang="cs-CZ" dirty="0"/>
              <a:t>formou prezentovaný pokrm, s představením původu, spojený s novou či tradiční technologií přípravy obohatí hostovy smysly a vyvolá nové touhy a očekávání.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34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83518"/>
            <a:ext cx="8064896" cy="5143500"/>
          </a:xfrm>
        </p:spPr>
        <p:txBody>
          <a:bodyPr>
            <a:normAutofit/>
          </a:bodyPr>
          <a:lstStyle/>
          <a:p>
            <a:r>
              <a:rPr lang="cs-CZ" sz="2100" dirty="0"/>
              <a:t>Podobně </a:t>
            </a:r>
            <a:r>
              <a:rPr lang="cs-CZ" sz="2100" b="1" dirty="0" err="1" smtClean="0"/>
              <a:t>sommeliér</a:t>
            </a:r>
            <a:r>
              <a:rPr lang="cs-CZ" sz="2100" b="1" dirty="0" smtClean="0"/>
              <a:t> </a:t>
            </a:r>
            <a:r>
              <a:rPr lang="cs-CZ" sz="2100" b="1" dirty="0"/>
              <a:t>nabídne víno</a:t>
            </a:r>
            <a:r>
              <a:rPr lang="cs-CZ" sz="2100" dirty="0"/>
              <a:t>, pocházející z konkrétního vinařství, což se odráží ve stylu vína, které je autentické a podtržené zdravou tradiční technologií.  </a:t>
            </a:r>
          </a:p>
          <a:p>
            <a:r>
              <a:rPr lang="cs-CZ" sz="2100" dirty="0"/>
              <a:t>To vyžaduje kromě </a:t>
            </a:r>
            <a:r>
              <a:rPr lang="cs-CZ" sz="2100" b="1" dirty="0"/>
              <a:t>výběru kvalitních surovin </a:t>
            </a:r>
            <a:r>
              <a:rPr lang="cs-CZ" sz="2100" dirty="0"/>
              <a:t>zejména velmi dobré pracovníky v obsluze, kteří umí informace správně vyhodnotit, zpracovat a předat klientům. </a:t>
            </a:r>
            <a:endParaRPr lang="cs-CZ" sz="2100" dirty="0" smtClean="0"/>
          </a:p>
          <a:p>
            <a:r>
              <a:rPr lang="cs-CZ" sz="2100" b="1" dirty="0" smtClean="0"/>
              <a:t>Komunikativní </a:t>
            </a:r>
            <a:r>
              <a:rPr lang="cs-CZ" sz="2100" b="1" dirty="0"/>
              <a:t>obsluhující </a:t>
            </a:r>
            <a:r>
              <a:rPr lang="cs-CZ" sz="2100" dirty="0"/>
              <a:t>dovedou správně doporučit, ale hlavně prodat nabízené produkty pro maximální spokojenost jednotlivých zákazníků. </a:t>
            </a:r>
          </a:p>
          <a:p>
            <a:r>
              <a:rPr lang="cs-CZ" sz="2100" dirty="0"/>
              <a:t>Dalším hlediskem je </a:t>
            </a:r>
            <a:r>
              <a:rPr lang="cs-CZ" sz="2100" b="1" dirty="0"/>
              <a:t>cena, která by měla kopírovat poptávku </a:t>
            </a:r>
            <a:r>
              <a:rPr lang="cs-CZ" sz="2100" dirty="0"/>
              <a:t>s ohledem na kvalitu produktu. Vždy půjde o naplnění přání hostů a jejich spokojenost.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09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99979"/>
            <a:ext cx="7886700" cy="994172"/>
          </a:xfrm>
        </p:spPr>
        <p:txBody>
          <a:bodyPr>
            <a:normAutofit/>
          </a:bodyPr>
          <a:lstStyle/>
          <a:p>
            <a:r>
              <a:rPr lang="cs-CZ" sz="2400" b="1" dirty="0"/>
              <a:t>V gastronomii se projevují další novodobé trendy: </a:t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0797" y="758242"/>
            <a:ext cx="8254553" cy="4385258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dirty="0"/>
              <a:t>Míchání lokálních kuchyní ze všech koutu světa,</a:t>
            </a:r>
          </a:p>
          <a:p>
            <a:pPr lvl="0"/>
            <a:r>
              <a:rPr lang="cs-CZ" dirty="0"/>
              <a:t>vetší snaha informovat svého hosta o podávaném jídle, jeho nutričních a energetických hodnotách, a dokonce i o původu použitých surovin,</a:t>
            </a:r>
          </a:p>
          <a:p>
            <a:pPr lvl="0"/>
            <a:r>
              <a:rPr lang="cs-CZ" dirty="0"/>
              <a:t>kvalitnější potraviny a velký výběr čerstvých potravin, ovoce, zeleniny, masa, ryb, specialit různých etnických skupin,</a:t>
            </a:r>
          </a:p>
          <a:p>
            <a:pPr lvl="0"/>
            <a:r>
              <a:rPr lang="cs-CZ" dirty="0"/>
              <a:t>vetší obliba kvalitních vín,</a:t>
            </a:r>
          </a:p>
          <a:p>
            <a:pPr lvl="0"/>
            <a:r>
              <a:rPr lang="cs-CZ" dirty="0"/>
              <a:t>trend využívání čerstvých bylinek,</a:t>
            </a:r>
          </a:p>
          <a:p>
            <a:pPr lvl="0"/>
            <a:r>
              <a:rPr lang="cs-CZ" dirty="0"/>
              <a:t>nabídka regionálních jídel,</a:t>
            </a:r>
          </a:p>
          <a:p>
            <a:pPr lvl="0"/>
            <a:r>
              <a:rPr lang="cs-CZ" dirty="0"/>
              <a:t>co nejširší sortiment pro hosta,</a:t>
            </a:r>
          </a:p>
          <a:p>
            <a:pPr lvl="0"/>
            <a:r>
              <a:rPr lang="cs-CZ" dirty="0"/>
              <a:t>zdravější přílohy, čerstvá a sezónní zelenina a ovoce,</a:t>
            </a:r>
          </a:p>
          <a:p>
            <a:pPr lvl="0"/>
            <a:r>
              <a:rPr lang="cs-CZ" dirty="0"/>
              <a:t>čím dál více je v oblibě příprava přímo před hosty (live </a:t>
            </a:r>
            <a:r>
              <a:rPr lang="cs-CZ" dirty="0" err="1"/>
              <a:t>cooking</a:t>
            </a:r>
            <a:r>
              <a:rPr lang="cs-CZ" dirty="0"/>
              <a:t> station),</a:t>
            </a:r>
          </a:p>
          <a:p>
            <a:pPr lvl="0"/>
            <a:r>
              <a:rPr lang="cs-CZ" dirty="0"/>
              <a:t>barevné módní trendy – správné barvy na talíři vyvolávají chuť a podporují dobrou náladu,</a:t>
            </a:r>
          </a:p>
          <a:p>
            <a:pPr lvl="0"/>
            <a:r>
              <a:rPr lang="cs-CZ" dirty="0"/>
              <a:t>dbá se na vetší estetičnost podávaného pokrmu na talíři,</a:t>
            </a:r>
          </a:p>
          <a:p>
            <a:pPr lvl="0"/>
            <a:r>
              <a:rPr lang="cs-CZ" dirty="0" smtClean="0"/>
              <a:t>platba </a:t>
            </a:r>
            <a:r>
              <a:rPr lang="cs-CZ" dirty="0"/>
              <a:t>kartou za konzumaci,</a:t>
            </a:r>
          </a:p>
          <a:p>
            <a:pPr lvl="0"/>
            <a:r>
              <a:rPr lang="cs-CZ" dirty="0"/>
              <a:t>trend dobových, historických, středověkých restaurací.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142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 smtClean="0"/>
              <a:t>Regionální gastronomie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76" y="1491630"/>
            <a:ext cx="8190847" cy="2736304"/>
          </a:xfrm>
        </p:spPr>
        <p:txBody>
          <a:bodyPr>
            <a:normAutofit/>
          </a:bodyPr>
          <a:lstStyle/>
          <a:p>
            <a:r>
              <a:rPr lang="cs-CZ" sz="1800" dirty="0"/>
              <a:t>Roste poptávka spíše </a:t>
            </a:r>
            <a:r>
              <a:rPr lang="cs-CZ" sz="1800" b="1" dirty="0"/>
              <a:t>po menších podnicích a po "rodinné atmosféře</a:t>
            </a:r>
            <a:r>
              <a:rPr lang="cs-CZ" sz="1800" dirty="0"/>
              <a:t>" pohostinských služeb. </a:t>
            </a:r>
            <a:endParaRPr lang="cs-CZ" sz="1800" dirty="0" smtClean="0"/>
          </a:p>
          <a:p>
            <a:r>
              <a:rPr lang="cs-CZ" sz="1800" dirty="0" smtClean="0"/>
              <a:t>Stále </a:t>
            </a:r>
            <a:r>
              <a:rPr lang="cs-CZ" sz="1800" dirty="0"/>
              <a:t>více se </a:t>
            </a:r>
            <a:r>
              <a:rPr lang="cs-CZ" sz="1800" b="1" dirty="0"/>
              <a:t>projevuje trend návratu k "jednoduchému", </a:t>
            </a:r>
            <a:r>
              <a:rPr lang="cs-CZ" sz="1800" dirty="0"/>
              <a:t>kde svou roli hrají místní tradiční pokrmy a nápoje (např. </a:t>
            </a:r>
            <a:r>
              <a:rPr lang="cs-CZ" sz="1800" b="1" dirty="0"/>
              <a:t>lokální pivovary</a:t>
            </a:r>
            <a:r>
              <a:rPr lang="cs-CZ" sz="1800" dirty="0"/>
              <a:t>, v místě vyráběné teplé nápoje a domácí pokrmy z regionálních surovin), které </a:t>
            </a:r>
            <a:r>
              <a:rPr lang="cs-CZ" sz="1800" dirty="0" smtClean="0"/>
              <a:t>se ovšem </a:t>
            </a:r>
            <a:r>
              <a:rPr lang="cs-CZ" sz="1800" dirty="0"/>
              <a:t>musí </a:t>
            </a:r>
            <a:r>
              <a:rPr lang="cs-CZ" sz="1800" dirty="0" smtClean="0"/>
              <a:t>správně </a:t>
            </a:r>
            <a:r>
              <a:rPr lang="cs-CZ" sz="1800" dirty="0"/>
              <a:t>"prodat". </a:t>
            </a:r>
            <a:endParaRPr lang="cs-CZ" sz="1800" dirty="0" smtClean="0"/>
          </a:p>
          <a:p>
            <a:r>
              <a:rPr lang="cs-CZ" sz="1800" dirty="0" smtClean="0"/>
              <a:t>Projevuje </a:t>
            </a:r>
            <a:r>
              <a:rPr lang="cs-CZ" sz="1800" dirty="0"/>
              <a:t>se </a:t>
            </a:r>
            <a:r>
              <a:rPr lang="cs-CZ" sz="1800" b="1" dirty="0"/>
              <a:t>nutnost permanentních investic do zvyšování kvality </a:t>
            </a:r>
            <a:r>
              <a:rPr lang="cs-CZ" sz="1800" dirty="0"/>
              <a:t>poskytovaných služeb</a:t>
            </a:r>
            <a:r>
              <a:rPr lang="cs-CZ" sz="1800" dirty="0" smtClean="0"/>
              <a:t>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0104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95486"/>
            <a:ext cx="7886700" cy="994172"/>
          </a:xfrm>
        </p:spPr>
        <p:txBody>
          <a:bodyPr/>
          <a:lstStyle/>
          <a:p>
            <a:r>
              <a:rPr lang="cs-CZ" sz="2400" b="1" dirty="0"/>
              <a:t>Regionální gastronomie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9776" y="692572"/>
            <a:ext cx="8604448" cy="5143499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Typickým představitelem „trendy restaurace“ je např. </a:t>
            </a:r>
            <a:r>
              <a:rPr lang="cs-CZ" b="1" dirty="0"/>
              <a:t>Švejk Restaurant</a:t>
            </a:r>
            <a:r>
              <a:rPr lang="cs-CZ" dirty="0"/>
              <a:t>, patřící do </a:t>
            </a:r>
            <a:r>
              <a:rPr lang="cs-CZ" dirty="0" err="1"/>
              <a:t>franchisingové</a:t>
            </a:r>
            <a:r>
              <a:rPr lang="cs-CZ" dirty="0"/>
              <a:t> sítě (téměř 50 restaurací), který se snaží kromě historické atmosféry, evokující doby rakousko-uherského císařství nabízet především vynikající staročeskou kuchyni v moderním pojetí, české pivo a kvalitní servis.</a:t>
            </a:r>
          </a:p>
          <a:p>
            <a:r>
              <a:rPr lang="cs-CZ" dirty="0"/>
              <a:t>Vše pod heslem „</a:t>
            </a:r>
            <a:r>
              <a:rPr lang="cs-CZ" b="1" dirty="0"/>
              <a:t>To nejlepší z Čech</a:t>
            </a:r>
            <a:r>
              <a:rPr lang="cs-CZ" dirty="0"/>
              <a:t>“. Všechna jídla jsou připravována z čerstvých a kvalitních surovin, mnohé z nich jsou odebírány od místních pěstitelů a chovatelů. Vše je poctivé a čerstvé, bez náhražek a průmyslových přísad. </a:t>
            </a:r>
            <a:endParaRPr lang="cs-CZ" dirty="0" smtClean="0"/>
          </a:p>
          <a:p>
            <a:r>
              <a:rPr lang="cs-CZ" dirty="0" smtClean="0"/>
              <a:t>Jídelní </a:t>
            </a:r>
            <a:r>
              <a:rPr lang="cs-CZ" dirty="0"/>
              <a:t>lístek vychází </a:t>
            </a:r>
            <a:r>
              <a:rPr lang="cs-CZ" b="1" dirty="0"/>
              <a:t>z tradičních receptů </a:t>
            </a:r>
            <a:r>
              <a:rPr lang="cs-CZ" dirty="0"/>
              <a:t>monarchie, najdete v něm tedy i jídla rakouská, maďarská či slovenská. </a:t>
            </a:r>
            <a:endParaRPr lang="cs-CZ" dirty="0" smtClean="0"/>
          </a:p>
          <a:p>
            <a:r>
              <a:rPr lang="cs-CZ" dirty="0" smtClean="0"/>
              <a:t>Velký </a:t>
            </a:r>
            <a:r>
              <a:rPr lang="cs-CZ" dirty="0"/>
              <a:t>důraz je kladen na klasickou českou kuchyni: </a:t>
            </a:r>
            <a:r>
              <a:rPr lang="cs-CZ" dirty="0" err="1"/>
              <a:t>Konfitovaná</a:t>
            </a:r>
            <a:r>
              <a:rPr lang="cs-CZ" dirty="0"/>
              <a:t> kachna se zelím a domácím knedlíkem, </a:t>
            </a:r>
            <a:r>
              <a:rPr lang="cs-CZ" dirty="0" smtClean="0"/>
              <a:t>Pečené </a:t>
            </a:r>
            <a:r>
              <a:rPr lang="cs-CZ" dirty="0"/>
              <a:t>vepřové koleno, svíčková na smetaně s brusinkovou zavařeninou a domácím kynutým knedlíkem ap.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95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/>
              <a:t>Regionální gastronomie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41" y="915566"/>
            <a:ext cx="8155309" cy="5027591"/>
          </a:xfrm>
        </p:spPr>
        <p:txBody>
          <a:bodyPr>
            <a:normAutofit/>
          </a:bodyPr>
          <a:lstStyle/>
          <a:p>
            <a:r>
              <a:rPr lang="cs-CZ" sz="1800" dirty="0"/>
              <a:t>V restauracích Potrefená Husa je kladen velký důraz na podávání kvalitně ošetřených českých a zahraničních piv, a to jak točených, tak lahvových. </a:t>
            </a:r>
          </a:p>
          <a:p>
            <a:r>
              <a:rPr lang="cs-CZ" sz="1800" dirty="0"/>
              <a:t>Kuchyně klade důraz na použití nejkvalitnějších a zaručeně čerstvých surovin, vysokou úroveň jejich zpracování a především </a:t>
            </a:r>
            <a:r>
              <a:rPr lang="cs-CZ" sz="1800" b="1" dirty="0"/>
              <a:t>výjimečnou prezentaci pokrmů</a:t>
            </a:r>
            <a:r>
              <a:rPr lang="cs-CZ" sz="1800" dirty="0"/>
              <a:t>, servírovaných na unikátním porcelánu netradičních moderních tvarů. </a:t>
            </a:r>
          </a:p>
          <a:p>
            <a:r>
              <a:rPr lang="cs-CZ" sz="1800" dirty="0"/>
              <a:t>Tradiční jídla české kuchyně, tak i zahraniční speciality.</a:t>
            </a:r>
          </a:p>
          <a:p>
            <a:r>
              <a:rPr lang="cs-CZ" sz="1800" dirty="0"/>
              <a:t> Vyškolení barmani jsou připraveni plnit přání i milovníkům osvěžujících koktejlů dle nejnovějších trendů.</a:t>
            </a:r>
            <a:r>
              <a:rPr lang="cs-CZ" sz="1800" b="1" dirty="0"/>
              <a:t>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4027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Kvalita, místní suroviny, tradiční receptura a výborná chuť</a:t>
            </a:r>
            <a:endParaRPr lang="cs-CZ" sz="1800" dirty="0"/>
          </a:p>
          <a:p>
            <a:pPr algn="just"/>
            <a:r>
              <a:rPr lang="cs-CZ" sz="1800" dirty="0"/>
              <a:t>Zelenomodré logo Regionální potravina na obalech výrobků spotřebiteli zaručí, že produkt i suroviny použité při jeho výrobě </a:t>
            </a:r>
            <a:r>
              <a:rPr lang="cs-CZ" sz="1800" b="1" dirty="0"/>
              <a:t>pochází z domácí produkce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/>
              <a:t>Produkt musí být vyroben na území kraje, ve kterém bylo ocenění uděleno, a ze surovin dané oblasti.</a:t>
            </a:r>
          </a:p>
          <a:p>
            <a:pPr marL="0" indent="0">
              <a:buNone/>
            </a:pPr>
            <a:endParaRPr lang="cs-CZ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  <a:hlinkClick r:id="rId3"/>
            </a:endParaRPr>
          </a:p>
          <a:p>
            <a:endParaRPr lang="cs-CZ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 marL="0" indent="0">
              <a:buNone/>
            </a:pPr>
            <a:endParaRPr lang="cs-CZ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="" xmlns:a16="http://schemas.microsoft.com/office/drawing/2014/main" id="{39FAC871-57EB-4FD8-ACB6-C81763C38944}"/>
              </a:ext>
            </a:extLst>
          </p:cNvPr>
          <p:cNvSpPr/>
          <p:nvPr/>
        </p:nvSpPr>
        <p:spPr>
          <a:xfrm>
            <a:off x="179512" y="267494"/>
            <a:ext cx="29626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Regionální potraviny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766758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Pravidlo zdravého stravování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79512" y="1275606"/>
            <a:ext cx="7704856" cy="225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/>
              <a:t>Jezte jídlo</a:t>
            </a:r>
            <a:r>
              <a:rPr lang="cs-CZ" dirty="0"/>
              <a:t> – tedy opravdové jídlo, ne průmyslově zpracované konglomeráty a polotovary plné chemie a jim podobných ingrediencí, jež jsou našemu organismu </a:t>
            </a:r>
            <a:r>
              <a:rPr lang="cs-CZ" i="1" dirty="0"/>
              <a:t>„od přírody“ </a:t>
            </a:r>
            <a:r>
              <a:rPr lang="cs-CZ" dirty="0"/>
              <a:t>(a přírodě vůbec) na hony vzdálené jako jsou rafinované cukry (jež jsou vskutku </a:t>
            </a:r>
            <a:r>
              <a:rPr lang="cs-CZ" i="1" dirty="0"/>
              <a:t>„rafinované“</a:t>
            </a:r>
            <a:r>
              <a:rPr lang="cs-CZ" dirty="0"/>
              <a:t>), ztužené tuky, rafinovanou bílou mouku (neboť </a:t>
            </a:r>
            <a:r>
              <a:rPr lang="cs-CZ" i="1" dirty="0"/>
              <a:t>„čím je chleba bělejší, tím dříve budete na prkně“ </a:t>
            </a:r>
            <a:r>
              <a:rPr lang="cs-CZ" dirty="0"/>
              <a:t>– viz dnešní problém celosvětově rozšířené celiakie) a celá řada dalších moderních </a:t>
            </a:r>
            <a:r>
              <a:rPr lang="cs-CZ" i="1" dirty="0"/>
              <a:t>„pochutin z rafinérií…“ </a:t>
            </a:r>
          </a:p>
          <a:p>
            <a:pPr algn="just"/>
            <a:r>
              <a:rPr lang="cs-CZ" dirty="0"/>
              <a:t>Prostě nečerpejte své pohonné hmoty na stejném místě jako auta!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691680" y="1347614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pozornost.</a:t>
            </a:r>
            <a:endParaRPr lang="cs-CZ" alt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217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30963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SLOW food</a:t>
            </a:r>
          </a:p>
          <a:p>
            <a:r>
              <a:rPr lang="cs-CZ" sz="1800" dirty="0"/>
              <a:t>RAW food</a:t>
            </a:r>
          </a:p>
          <a:p>
            <a:r>
              <a:rPr lang="cs-CZ" sz="1800" dirty="0"/>
              <a:t>Vegetariánská kuchyně</a:t>
            </a:r>
          </a:p>
          <a:p>
            <a:r>
              <a:rPr lang="cs-CZ" sz="1800" dirty="0"/>
              <a:t>Dělená strava</a:t>
            </a:r>
          </a:p>
          <a:p>
            <a:r>
              <a:rPr lang="cs-CZ" sz="1800" dirty="0"/>
              <a:t>Makrobiotická kuchyně</a:t>
            </a:r>
          </a:p>
          <a:p>
            <a:r>
              <a:rPr lang="cs-CZ" sz="1800" dirty="0"/>
              <a:t>Molekulární kuchyně</a:t>
            </a:r>
          </a:p>
          <a:p>
            <a:r>
              <a:rPr lang="cs-CZ" sz="1800" dirty="0" err="1" smtClean="0"/>
              <a:t>Fusion</a:t>
            </a:r>
            <a:r>
              <a:rPr lang="cs-CZ" sz="1800" dirty="0" smtClean="0"/>
              <a:t> </a:t>
            </a:r>
            <a:r>
              <a:rPr lang="cs-CZ" sz="1800" dirty="0" err="1" smtClean="0"/>
              <a:t>Cousine</a:t>
            </a:r>
            <a:endParaRPr lang="cs-CZ" sz="1800" dirty="0"/>
          </a:p>
          <a:p>
            <a:r>
              <a:rPr lang="cs-CZ" sz="1800" dirty="0"/>
              <a:t>Židovská kuchyně</a:t>
            </a:r>
          </a:p>
          <a:p>
            <a:r>
              <a:rPr lang="cs-CZ" sz="1800" dirty="0" err="1"/>
              <a:t>Kneippova</a:t>
            </a:r>
            <a:r>
              <a:rPr lang="cs-CZ" sz="1800" dirty="0"/>
              <a:t> kuchyně</a:t>
            </a:r>
          </a:p>
          <a:p>
            <a:r>
              <a:rPr lang="cs-CZ" sz="1800" dirty="0"/>
              <a:t>Regionální potraviny</a:t>
            </a:r>
          </a:p>
          <a:p>
            <a:endParaRPr lang="cs-CZ" sz="12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 smtClean="0"/>
              <a:t>Nejznámější světové </a:t>
            </a:r>
            <a:r>
              <a:rPr lang="cs-CZ" dirty="0" err="1" smtClean="0"/>
              <a:t>gastro</a:t>
            </a:r>
            <a:r>
              <a:rPr lang="cs-CZ" dirty="0" smtClean="0"/>
              <a:t> trendy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037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02134" y="1059582"/>
            <a:ext cx="804227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cs-CZ" dirty="0" err="1"/>
              <a:t>Slow</a:t>
            </a:r>
            <a:r>
              <a:rPr lang="cs-CZ" dirty="0"/>
              <a:t> Food ® je neziskové eko-gastronomické sdružení, které bylo založeno jako odpor proti masivně se šířícímu globalizovanému stravování ve stylu fast-food, průmyslové velkovýrobě potravin a standardizaci jejich chuti, stále se zrychlujícímu životnímu tempu, mizení místních gastronomických tradic a slábnoucímu zájmu lidí o to, jaké jídlo jedí, odkud pochází, jak chutná a jak jeho konzumace ovlivňuje okolní svět a životní prostředí.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cs-CZ" dirty="0"/>
              <a:t>K prosazování své myšlenky spojil </a:t>
            </a:r>
            <a:r>
              <a:rPr lang="cs-CZ" dirty="0" err="1"/>
              <a:t>Slow</a:t>
            </a:r>
            <a:r>
              <a:rPr lang="cs-CZ" dirty="0"/>
              <a:t> Food ® jídlo s potěšením a zároveň odpovědností, a vyjádřil toto spojení mottem „dobrý, čistý a fair…“.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cs-CZ" dirty="0"/>
              <a:t>Jednou z důležitých aktivit hnutí </a:t>
            </a:r>
            <a:r>
              <a:rPr lang="cs-CZ" dirty="0" err="1"/>
              <a:t>Slow</a:t>
            </a:r>
            <a:r>
              <a:rPr lang="cs-CZ" dirty="0"/>
              <a:t> Food ® je ochrana a zachování biodiverzity, proto podporuje a iniciuje projekty zaměřené na ochranu živočišných druhů a rostlinných odrůd, na udržování tradiční potravinářské výroby a zpracování potravinářské produkce podle tradičních historických metod. </a:t>
            </a:r>
          </a:p>
          <a:p>
            <a:pPr algn="just"/>
            <a:endParaRPr lang="cs-CZ" sz="1600" dirty="0">
              <a:solidFill>
                <a:srgbClr val="000000"/>
              </a:solidFill>
            </a:endParaRPr>
          </a:p>
          <a:p>
            <a:pPr algn="just"/>
            <a:endParaRPr lang="cs-CZ" sz="1600" dirty="0">
              <a:solidFill>
                <a:srgbClr val="000000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endParaRPr lang="cs-CZ" sz="1600" dirty="0">
              <a:solidFill>
                <a:srgbClr val="000000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="" xmlns:a16="http://schemas.microsoft.com/office/drawing/2014/main" id="{9AA43D6D-FE16-4335-AA5E-D84B4EE4181C}"/>
              </a:ext>
            </a:extLst>
          </p:cNvPr>
          <p:cNvSpPr/>
          <p:nvPr/>
        </p:nvSpPr>
        <p:spPr>
          <a:xfrm>
            <a:off x="202135" y="267494"/>
            <a:ext cx="19680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/>
              <a:t>SLOW FOOD</a:t>
            </a:r>
          </a:p>
        </p:txBody>
      </p:sp>
    </p:spTree>
    <p:extLst>
      <p:ext uri="{BB962C8B-B14F-4D97-AF65-F5344CB8AC3E}">
        <p14:creationId xmlns:p14="http://schemas.microsoft.com/office/powerpoint/2010/main" val="4146935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306261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Slow</a:t>
            </a:r>
            <a:r>
              <a:rPr lang="cs-CZ" dirty="0"/>
              <a:t> food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51520" y="267494"/>
            <a:ext cx="7343667" cy="4290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cs-CZ" sz="1200" dirty="0" smtClean="0">
              <a:solidFill>
                <a:srgbClr val="000000"/>
              </a:solidFill>
            </a:endParaRPr>
          </a:p>
          <a:p>
            <a:pPr algn="just"/>
            <a:r>
              <a:rPr lang="cs-CZ" sz="1600" dirty="0"/>
              <a:t>Podpora směřuje především k drobným zemědělcům a tradičním producentům, ať se jejich činnost týká pěstování potravinových plodin, chovu dobytka anebo lovu ryb.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                </a:t>
            </a:r>
            <a:endParaRPr lang="cs-CZ" sz="1600" dirty="0"/>
          </a:p>
          <a:p>
            <a:pPr algn="just"/>
            <a:r>
              <a:rPr lang="cs-CZ" sz="1600" dirty="0"/>
              <a:t>Základním úkolem je zachovat a rozvíjet kulturu stolování a pití jako nedílné součásti kulturního života </a:t>
            </a:r>
            <a:r>
              <a:rPr lang="cs-CZ" sz="1600" dirty="0" smtClean="0"/>
              <a:t>národů</a:t>
            </a:r>
            <a:endParaRPr lang="cs-CZ" sz="1600" dirty="0"/>
          </a:p>
          <a:p>
            <a:pPr>
              <a:lnSpc>
                <a:spcPct val="80000"/>
              </a:lnSpc>
              <a:defRPr/>
            </a:pPr>
            <a:endParaRPr lang="cs-CZ" sz="1600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Heslem </a:t>
            </a:r>
            <a:r>
              <a:rPr lang="cs-CZ" sz="1600" dirty="0"/>
              <a:t>je  široká komunikace mezi hostem a personálem (ten by měl o podáveném pokrmu vědět, co nejvíce informací).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Hnutí se snaží o zachování tradic regionálních kuchyní a typických jídel na jídelníčku.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Pohled </a:t>
            </a:r>
            <a:r>
              <a:rPr lang="cs-CZ" sz="1600" dirty="0" err="1"/>
              <a:t>Slow</a:t>
            </a:r>
            <a:r>
              <a:rPr lang="cs-CZ" sz="1600" dirty="0"/>
              <a:t> Food na zemědělství, výrobu potravin a gastronomii je založen na pojetí kvality, vymezeném třemi vzájemně propojenými principy – </a:t>
            </a:r>
            <a:r>
              <a:rPr lang="cs-CZ" sz="1600" b="1" dirty="0"/>
              <a:t>dobré, čisté, férové </a:t>
            </a:r>
          </a:p>
          <a:p>
            <a:pPr marL="628650" lvl="1" indent="-171450">
              <a:buFont typeface="Arial" panose="020B0604020202020204" pitchFamily="34" charset="0"/>
              <a:buChar char="•"/>
              <a:defRPr/>
            </a:pPr>
            <a:r>
              <a:rPr lang="cs-CZ" sz="1600" b="1" dirty="0"/>
              <a:t>dobrá</a:t>
            </a:r>
            <a:r>
              <a:rPr lang="cs-CZ" sz="1600" dirty="0"/>
              <a:t>, čerstvá a chutná strava, která uspokojuje všechny smysly a je součástí kulturního dědictví lidstva je </a:t>
            </a:r>
            <a:r>
              <a:rPr lang="cs-CZ" sz="1600" b="1" dirty="0"/>
              <a:t>čistě</a:t>
            </a:r>
            <a:r>
              <a:rPr lang="cs-CZ" sz="1600" dirty="0"/>
              <a:t> a zdravě pěstovaná a vyráběná v harmonii s přírodou za </a:t>
            </a:r>
            <a:r>
              <a:rPr lang="cs-CZ" sz="1600" b="1" dirty="0"/>
              <a:t>férové</a:t>
            </a:r>
            <a:r>
              <a:rPr lang="cs-CZ" sz="1600" dirty="0"/>
              <a:t> ceny pro její producenty i konzumenty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cs-CZ" sz="1200" dirty="0"/>
          </a:p>
          <a:p>
            <a:pPr algn="just"/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777570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5516" y="1302404"/>
            <a:ext cx="7704856" cy="36365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Hnutí </a:t>
            </a:r>
            <a:r>
              <a:rPr lang="cs-CZ" sz="1800" dirty="0" err="1"/>
              <a:t>Slow</a:t>
            </a:r>
            <a:r>
              <a:rPr lang="cs-CZ" sz="1800" dirty="0"/>
              <a:t> Food ® založil v roce 1986 italský novinář a gastronom Carlo </a:t>
            </a:r>
            <a:r>
              <a:rPr lang="cs-CZ" sz="1800" dirty="0" err="1"/>
              <a:t>Petrini</a:t>
            </a:r>
            <a:r>
              <a:rPr lang="cs-CZ" sz="1800" dirty="0"/>
              <a:t> jako odezvu na otevření nové pobočky nadnárodního řetězce McDonald přímo na historickém náměstí </a:t>
            </a:r>
            <a:r>
              <a:rPr lang="cs-CZ" sz="1800" dirty="0" err="1"/>
              <a:t>Piazza</a:t>
            </a:r>
            <a:r>
              <a:rPr lang="cs-CZ" sz="1800" dirty="0"/>
              <a:t> di </a:t>
            </a:r>
            <a:r>
              <a:rPr lang="cs-CZ" sz="1800" dirty="0" err="1"/>
              <a:t>Spagna</a:t>
            </a:r>
            <a:r>
              <a:rPr lang="cs-CZ" sz="1800" dirty="0"/>
              <a:t> v Římě. </a:t>
            </a:r>
          </a:p>
          <a:p>
            <a:pPr algn="just"/>
            <a:r>
              <a:rPr lang="cs-CZ" sz="1800" dirty="0"/>
              <a:t>Organizace </a:t>
            </a:r>
            <a:r>
              <a:rPr lang="cs-CZ" sz="1800" dirty="0" err="1"/>
              <a:t>Arcigola</a:t>
            </a:r>
            <a:r>
              <a:rPr lang="cs-CZ" sz="1800" dirty="0"/>
              <a:t>, jak se nejprve nazývalo, se změnila na hnutí </a:t>
            </a:r>
            <a:r>
              <a:rPr lang="cs-CZ" sz="1800" dirty="0" err="1"/>
              <a:t>Slow</a:t>
            </a:r>
            <a:r>
              <a:rPr lang="cs-CZ" sz="1800" dirty="0"/>
              <a:t> Food ® v roce 1989 na mezinárodním setkání v Paříži, kde vznikl Manifest </a:t>
            </a:r>
            <a:r>
              <a:rPr lang="cs-CZ" sz="1800" dirty="0" err="1"/>
              <a:t>Slow</a:t>
            </a:r>
            <a:r>
              <a:rPr lang="cs-CZ" sz="1800" dirty="0"/>
              <a:t> Food ®, podepsaný delegáty z 15 zakládajících zemí. </a:t>
            </a:r>
          </a:p>
          <a:p>
            <a:pPr algn="just"/>
            <a:r>
              <a:rPr lang="cs-CZ" sz="1800" dirty="0"/>
              <a:t>V současné době má </a:t>
            </a:r>
            <a:r>
              <a:rPr lang="cs-CZ" sz="1800" dirty="0" err="1"/>
              <a:t>Slow</a:t>
            </a:r>
            <a:r>
              <a:rPr lang="cs-CZ" sz="1800" dirty="0"/>
              <a:t> Food ® přes 100 000 členů ve 153 zemích světa a získává si stále další a další příznivce.</a:t>
            </a:r>
          </a:p>
          <a:p>
            <a:pPr algn="just">
              <a:defRPr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Historie a struktura </a:t>
            </a:r>
            <a:r>
              <a:rPr lang="cs-CZ" dirty="0" err="1"/>
              <a:t>Slow</a:t>
            </a:r>
            <a:r>
              <a:rPr lang="cs-CZ" dirty="0"/>
              <a:t> food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954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a struktura </a:t>
            </a:r>
            <a:r>
              <a:rPr lang="cs-CZ" dirty="0" err="1"/>
              <a:t>Slow</a:t>
            </a:r>
            <a:r>
              <a:rPr lang="cs-CZ" dirty="0"/>
              <a:t> food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1347614"/>
            <a:ext cx="74888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err="1"/>
              <a:t>Slow</a:t>
            </a:r>
            <a:r>
              <a:rPr lang="cs-CZ" dirty="0"/>
              <a:t> Food ® dnes tvoří více než 1300 jednotlivých místní sdružení - </a:t>
            </a:r>
            <a:r>
              <a:rPr lang="cs-CZ" dirty="0" err="1"/>
              <a:t>konvivií</a:t>
            </a:r>
            <a:r>
              <a:rPr lang="cs-CZ" dirty="0"/>
              <a:t> - která sdružují lidi se zájmem o potravinářské produkty, cesty, kterými se dostávají na náš stůl a způsob, jakým jsou vyráběny i zpracovány, stejně tak jako o regionální i národní kulinární dědictví a potravinářské tradice.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err="1"/>
              <a:t>Konvivia</a:t>
            </a:r>
            <a:r>
              <a:rPr lang="cs-CZ" dirty="0"/>
              <a:t> organizují na místní nebo regionální úrovni různé aktivity související s uvedenou problematikou.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Další klíčovou strukturou hnutí </a:t>
            </a:r>
            <a:r>
              <a:rPr lang="cs-CZ" dirty="0" err="1"/>
              <a:t>Slow</a:t>
            </a:r>
            <a:r>
              <a:rPr lang="cs-CZ" dirty="0"/>
              <a:t> Food ® je více než 2000 zemědělských komunit po celém světě, které praktikují šetrnou a udržitelnou zemědělskou </a:t>
            </a:r>
            <a:r>
              <a:rPr lang="cs-CZ" dirty="0" err="1"/>
              <a:t>maloprodukci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536383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2583</TotalTime>
  <Words>2181</Words>
  <Application>Microsoft Office PowerPoint</Application>
  <PresentationFormat>Předvádění na obrazovce (16:9)</PresentationFormat>
  <Paragraphs>295</Paragraphs>
  <Slides>40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5" baseType="lpstr">
      <vt:lpstr>Arial</vt:lpstr>
      <vt:lpstr>Calibri</vt:lpstr>
      <vt:lpstr>Enriqueta</vt:lpstr>
      <vt:lpstr>Times New Roman</vt:lpstr>
      <vt:lpstr>SLU</vt:lpstr>
      <vt:lpstr>Název prezentace</vt:lpstr>
      <vt:lpstr>Trendy v mezinárodní gastronomii</vt:lpstr>
      <vt:lpstr>Prezentace aplikace PowerPoint</vt:lpstr>
      <vt:lpstr>Pravidlo zdravého stravování</vt:lpstr>
      <vt:lpstr>Nejznámější světové gastro trendy</vt:lpstr>
      <vt:lpstr>Prezentace aplikace PowerPoint</vt:lpstr>
      <vt:lpstr>Slow food</vt:lpstr>
      <vt:lpstr>Historie a struktura Slow food</vt:lpstr>
      <vt:lpstr>Historie a struktura Slow food</vt:lpstr>
      <vt:lpstr>RAW FOOD</vt:lpstr>
      <vt:lpstr>RAW food</vt:lpstr>
      <vt:lpstr>Používané potraviny</vt:lpstr>
      <vt:lpstr>Superpotraviny</vt:lpstr>
      <vt:lpstr>Superpotraviny</vt:lpstr>
      <vt:lpstr>Superpotraviny</vt:lpstr>
      <vt:lpstr>Pozitiva a negativa RAW food</vt:lpstr>
      <vt:lpstr>Vegetariánská kuchyně</vt:lpstr>
      <vt:lpstr>Důvody</vt:lpstr>
      <vt:lpstr>Typy vegetariánů</vt:lpstr>
      <vt:lpstr>Prezentace aplikace PowerPoint</vt:lpstr>
      <vt:lpstr>Dělená strava</vt:lpstr>
      <vt:lpstr>Princip dělené stravy</vt:lpstr>
      <vt:lpstr>Bílkovinné potraviny</vt:lpstr>
      <vt:lpstr>Bílkovinné potraviny</vt:lpstr>
      <vt:lpstr>Sacharidové potraviny</vt:lpstr>
      <vt:lpstr>Neutrální potraviny</vt:lpstr>
      <vt:lpstr>Makrobiotická kuchyně</vt:lpstr>
      <vt:lpstr>Kritika</vt:lpstr>
      <vt:lpstr>Molekulární kuchyně</vt:lpstr>
      <vt:lpstr>Sloučená kuchyně</vt:lpstr>
      <vt:lpstr>Židovská kuchyně</vt:lpstr>
      <vt:lpstr>Prezentace aplikace PowerPoint</vt:lpstr>
      <vt:lpstr>Současné trendy v gastronomii</vt:lpstr>
      <vt:lpstr>Prezentace aplikace PowerPoint</vt:lpstr>
      <vt:lpstr>V gastronomii se projevují další novodobé trendy:  </vt:lpstr>
      <vt:lpstr>Regionální gastronomie</vt:lpstr>
      <vt:lpstr>Regionální gastronomie</vt:lpstr>
      <vt:lpstr>Regionální gastronomie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Mirka</cp:lastModifiedBy>
  <cp:revision>105</cp:revision>
  <dcterms:created xsi:type="dcterms:W3CDTF">2016-07-06T15:42:34Z</dcterms:created>
  <dcterms:modified xsi:type="dcterms:W3CDTF">2018-04-23T19:17:21Z</dcterms:modified>
</cp:coreProperties>
</file>