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305" r:id="rId2"/>
    <p:sldId id="256" r:id="rId3"/>
    <p:sldId id="304" r:id="rId4"/>
    <p:sldId id="257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0133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6836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1091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9986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67818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5575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44200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40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0741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96494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15723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17292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1703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73475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41914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45318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92938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09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68145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01625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101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GASTRONOMIE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Miroslava Kostková,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5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Využití domácích produktů – obilniny, mléko a mléčné výrobky, maso a masné výrobky hlavně z vepřového masa. </a:t>
            </a:r>
          </a:p>
          <a:p>
            <a:pPr marL="0" indent="0"/>
            <a:r>
              <a:rPr lang="cs-CZ" sz="1800" dirty="0" smtClean="0"/>
              <a:t>  Tradiční specialitou místní kuchyně je například </a:t>
            </a:r>
            <a:r>
              <a:rPr lang="cs-CZ" sz="1800" b="1" dirty="0" smtClean="0"/>
              <a:t>vepřová pečeně s tmavou švestkovou omáčkou.</a:t>
            </a:r>
            <a:r>
              <a:rPr lang="cs-CZ" sz="1800" dirty="0" smtClean="0"/>
              <a:t> </a:t>
            </a:r>
          </a:p>
          <a:p>
            <a:pPr marL="0" indent="0"/>
            <a:r>
              <a:rPr lang="cs-CZ" sz="1800" dirty="0" smtClean="0"/>
              <a:t>  Základy vaření zde tvoří </a:t>
            </a:r>
            <a:r>
              <a:rPr lang="cs-CZ" sz="1800" b="1" dirty="0" smtClean="0"/>
              <a:t>recepty z před-industriálních dob </a:t>
            </a:r>
            <a:r>
              <a:rPr lang="cs-CZ" sz="1800" dirty="0" smtClean="0"/>
              <a:t>– mnohé způsoby úpravy ryb, uzená masa, černý chléb a </a:t>
            </a:r>
            <a:r>
              <a:rPr lang="cs-CZ" sz="1800" b="1" dirty="0" smtClean="0"/>
              <a:t>pivo na dochucení </a:t>
            </a:r>
            <a:r>
              <a:rPr lang="cs-CZ" sz="1800" dirty="0" smtClean="0"/>
              <a:t>mnoha jídel. </a:t>
            </a:r>
          </a:p>
          <a:p>
            <a:pPr marL="0" indent="0"/>
            <a:r>
              <a:rPr lang="cs-CZ" sz="1800" b="1" dirty="0" smtClean="0"/>
              <a:t>  Nejdůležitějšími jídly dne je snídaně a večeře</a:t>
            </a:r>
            <a:r>
              <a:rPr lang="cs-CZ" sz="1800" dirty="0" smtClean="0"/>
              <a:t>, oběd je většinou ve formě lehčího jídla, nebo obloženého chleba. </a:t>
            </a:r>
          </a:p>
          <a:p>
            <a:pPr marL="0" indent="0"/>
            <a:r>
              <a:rPr lang="cs-CZ" sz="1800" dirty="0" smtClean="0"/>
              <a:t>  Jako u všech severských národů - </a:t>
            </a:r>
            <a:r>
              <a:rPr lang="cs-CZ" sz="1800" b="1" dirty="0" smtClean="0"/>
              <a:t>obliba pití kávy a mnoha druhů zákusků a moučníků k ní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Hlavně ve večerních hodinách po vydatném jídle </a:t>
            </a:r>
            <a:r>
              <a:rPr lang="cs-CZ" sz="1800" b="1" dirty="0" smtClean="0"/>
              <a:t>místní pálenka </a:t>
            </a:r>
            <a:r>
              <a:rPr lang="cs-CZ" sz="1800" b="1" dirty="0" err="1" smtClean="0"/>
              <a:t>Aquavit</a:t>
            </a:r>
            <a:r>
              <a:rPr lang="cs-CZ" sz="1800" b="1" dirty="0" smtClean="0"/>
              <a:t> </a:t>
            </a:r>
            <a:r>
              <a:rPr lang="cs-CZ" sz="1800" dirty="0" smtClean="0"/>
              <a:t>a mnoho druhů piva (značky </a:t>
            </a:r>
            <a:r>
              <a:rPr lang="cs-CZ" sz="1800" b="1" dirty="0" err="1" smtClean="0"/>
              <a:t>Tuborg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Karlsberg</a:t>
            </a:r>
            <a:r>
              <a:rPr lang="cs-CZ" sz="1800" b="1" dirty="0" smtClean="0"/>
              <a:t>)</a:t>
            </a:r>
            <a:r>
              <a:rPr lang="cs-CZ" sz="1800" dirty="0" smtClean="0"/>
              <a:t>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Dánská kuchyně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i="1" dirty="0" smtClean="0"/>
              <a:t>„</a:t>
            </a:r>
            <a:r>
              <a:rPr lang="cs-CZ" sz="1800" b="1" i="1" dirty="0" err="1" smtClean="0"/>
              <a:t>Rejesuppe</a:t>
            </a:r>
            <a:r>
              <a:rPr lang="cs-CZ" sz="1800" i="1" dirty="0" smtClean="0"/>
              <a:t>“, </a:t>
            </a:r>
            <a:r>
              <a:rPr lang="cs-CZ" sz="1800" dirty="0" smtClean="0"/>
              <a:t>krabí polévka, velmi vydatná a hustá zeleninová polévka s kousky kraba, lososa a brambor, ochucená </a:t>
            </a:r>
            <a:r>
              <a:rPr lang="cs-CZ" sz="1800" dirty="0" err="1" smtClean="0"/>
              <a:t>curry</a:t>
            </a:r>
            <a:r>
              <a:rPr lang="cs-CZ" sz="1800" dirty="0" smtClean="0"/>
              <a:t> kořením, zakysanou smetanou a zelenou petrželkou.</a:t>
            </a:r>
          </a:p>
          <a:p>
            <a:pPr marL="0" indent="0">
              <a:buNone/>
            </a:pPr>
            <a:r>
              <a:rPr lang="cs-CZ" sz="1800" i="1" dirty="0" smtClean="0"/>
              <a:t>„</a:t>
            </a:r>
            <a:r>
              <a:rPr lang="cs-CZ" sz="1800" b="1" i="1" dirty="0" err="1" smtClean="0"/>
              <a:t>Braendende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kaerlighed</a:t>
            </a:r>
            <a:r>
              <a:rPr lang="cs-CZ" sz="1800" i="1" dirty="0" smtClean="0"/>
              <a:t>“, </a:t>
            </a:r>
            <a:r>
              <a:rPr lang="cs-CZ" sz="1800" dirty="0" smtClean="0"/>
              <a:t>bramborová kaše se špekem a cibulí.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Některá typická dánská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jednoduchá národní kuchyně</a:t>
            </a:r>
            <a:r>
              <a:rPr lang="cs-CZ" sz="1800" dirty="0" smtClean="0"/>
              <a:t>, místní čerstvé zemědělské produkty (brambory, obilniny, ryby). </a:t>
            </a:r>
          </a:p>
          <a:p>
            <a:pPr marL="0" indent="0"/>
            <a:r>
              <a:rPr lang="cs-CZ" sz="1800" b="1" dirty="0" smtClean="0"/>
              <a:t>  Ovlivněna kuchyní ruskou</a:t>
            </a:r>
            <a:r>
              <a:rPr lang="cs-CZ" sz="1800" dirty="0" smtClean="0"/>
              <a:t>, země byla od roku 1809 pod ruskou nadvládou, často na jídelníčku místních obyvatel i jídla jako </a:t>
            </a:r>
            <a:r>
              <a:rPr lang="cs-CZ" sz="1800" b="1" dirty="0" smtClean="0"/>
              <a:t>bliny a pirožky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b="1" dirty="0" smtClean="0"/>
              <a:t>  Předkrmy jsou velmi oblíbenou součásti každého menu</a:t>
            </a:r>
            <a:r>
              <a:rPr lang="cs-CZ" sz="1800" dirty="0" smtClean="0"/>
              <a:t>, nejčastěji se podávají ryby v nejrůznějších úpravách, </a:t>
            </a:r>
            <a:r>
              <a:rPr lang="cs-CZ" sz="1800" b="1" dirty="0" smtClean="0"/>
              <a:t>místní specialitou je nakládaný </a:t>
            </a:r>
            <a:r>
              <a:rPr lang="cs-CZ" sz="1800" b="1" dirty="0" err="1" smtClean="0"/>
              <a:t>hering</a:t>
            </a:r>
            <a:r>
              <a:rPr lang="cs-CZ" sz="1800" b="1" dirty="0" smtClean="0"/>
              <a:t> a uzený losos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b="1" dirty="0" smtClean="0"/>
              <a:t>  Každý čtvrtek </a:t>
            </a:r>
            <a:r>
              <a:rPr lang="cs-CZ" sz="1800" dirty="0" smtClean="0"/>
              <a:t>v týdnu nelze vynechat na jídelníčku tradičně ve všech stravovacích zařízeních i domácnostech </a:t>
            </a:r>
            <a:r>
              <a:rPr lang="cs-CZ" sz="1800" b="1" dirty="0" smtClean="0"/>
              <a:t>vydatnou hrachovou polévku</a:t>
            </a:r>
            <a:r>
              <a:rPr lang="cs-CZ" sz="1800" dirty="0" smtClean="0"/>
              <a:t>, vařenou spolu s uzeným masem.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Finska kuchyně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Chladné podnebí - oblíbená </a:t>
            </a:r>
            <a:r>
              <a:rPr lang="cs-CZ" sz="1800" b="1" dirty="0" smtClean="0"/>
              <a:t>vydatnější jídla z vepřového masa </a:t>
            </a:r>
            <a:r>
              <a:rPr lang="cs-CZ" sz="1800" dirty="0" smtClean="0"/>
              <a:t>(pečeně, grilované kotlety, mleté maso) dušené hovězí maso, sobí a maso losů, uzená masa a uzené ryby. </a:t>
            </a:r>
          </a:p>
          <a:p>
            <a:pPr marL="0" indent="0"/>
            <a:r>
              <a:rPr lang="cs-CZ" sz="1800" b="1" dirty="0" smtClean="0"/>
              <a:t>  Příloha - nejvíce brambory</a:t>
            </a:r>
            <a:r>
              <a:rPr lang="cs-CZ" sz="1800" dirty="0" smtClean="0"/>
              <a:t>, oblíbený je bramborový salát se zeleninou a jablky. </a:t>
            </a:r>
          </a:p>
          <a:p>
            <a:pPr marL="0" indent="0"/>
            <a:r>
              <a:rPr lang="cs-CZ" sz="1800" b="1" dirty="0" smtClean="0"/>
              <a:t>  Ovocné moučníky </a:t>
            </a:r>
            <a:r>
              <a:rPr lang="cs-CZ" sz="1800" dirty="0" smtClean="0"/>
              <a:t>na závěr jídel – čerstvé lesní ovoce, vynikající džemy a marmelády jsou v každé domácnosti, </a:t>
            </a:r>
            <a:r>
              <a:rPr lang="cs-CZ" sz="1800" b="1" dirty="0" smtClean="0"/>
              <a:t>kvalitní mléčné výrobky a sýry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b="1" dirty="0" smtClean="0"/>
              <a:t>  Exportním artiklem Finska je sušený režný chléb (</a:t>
            </a:r>
            <a:r>
              <a:rPr lang="cs-CZ" sz="1800" b="1" dirty="0" err="1" smtClean="0"/>
              <a:t>Finn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Crips</a:t>
            </a:r>
            <a:r>
              <a:rPr lang="cs-CZ" sz="1800" dirty="0" smtClean="0"/>
              <a:t>), podávaný zde na lehkou svačinu s plátkem místního tučného sýra ementálského typu. </a:t>
            </a:r>
          </a:p>
          <a:p>
            <a:pPr marL="0" indent="0"/>
            <a:r>
              <a:rPr lang="cs-CZ" sz="1800" b="1" dirty="0" smtClean="0"/>
              <a:t>  Finové jsou patrně největšími konzumenty kávy v Evropě</a:t>
            </a:r>
            <a:r>
              <a:rPr lang="cs-CZ" sz="1800" dirty="0" smtClean="0"/>
              <a:t>, mnoho místních druhů moučníků.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err="1" smtClean="0"/>
              <a:t>Karjalanpaisti</a:t>
            </a:r>
            <a:r>
              <a:rPr lang="cs-CZ" sz="1800" i="1" dirty="0" smtClean="0"/>
              <a:t>“ </a:t>
            </a:r>
            <a:r>
              <a:rPr lang="cs-CZ" sz="1800" dirty="0" smtClean="0"/>
              <a:t>je karelská masová polévka z hovězího a vepřového masa, zeleniny a ochucena bylinkami. Patří k </a:t>
            </a:r>
            <a:r>
              <a:rPr lang="cs-CZ" sz="1800" b="1" dirty="0" smtClean="0"/>
              <a:t>tradičním finským (karelským</a:t>
            </a:r>
            <a:r>
              <a:rPr lang="cs-CZ" sz="1800" dirty="0" smtClean="0"/>
              <a:t>) jídlům a je spolu s pirogami a laponskými brambory součásti v EU chráněné značky TSG (</a:t>
            </a:r>
            <a:r>
              <a:rPr lang="cs-CZ" sz="1800" dirty="0" err="1" smtClean="0"/>
              <a:t>Traditional</a:t>
            </a:r>
            <a:r>
              <a:rPr lang="cs-CZ" sz="1800" dirty="0" smtClean="0"/>
              <a:t> Speciality </a:t>
            </a:r>
            <a:r>
              <a:rPr lang="cs-CZ" sz="1800" dirty="0" err="1" smtClean="0"/>
              <a:t>Guaranteed</a:t>
            </a:r>
            <a:r>
              <a:rPr lang="cs-CZ" sz="1800" dirty="0" smtClean="0"/>
              <a:t>).</a:t>
            </a:r>
          </a:p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err="1" smtClean="0"/>
              <a:t>Vasikanleikkele</a:t>
            </a:r>
            <a:r>
              <a:rPr lang="cs-CZ" sz="1800" i="1" dirty="0" smtClean="0"/>
              <a:t>“, </a:t>
            </a:r>
            <a:r>
              <a:rPr lang="cs-CZ" sz="1800" dirty="0" smtClean="0"/>
              <a:t>sekané biftečky z hovězího a vepřového masa, pečené se slaninou a zapečené na závěr plátky sýra, zdobí se hojně kapií a pórkem.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Některá finská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Pouze 4 % pevniny je možno využít zemědělsky</a:t>
            </a:r>
            <a:r>
              <a:rPr lang="cs-CZ" sz="1800" dirty="0" smtClean="0"/>
              <a:t>, hlavně pěstováním </a:t>
            </a:r>
            <a:r>
              <a:rPr lang="cs-CZ" sz="1800" b="1" dirty="0" smtClean="0"/>
              <a:t>brambor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b="1" dirty="0" smtClean="0"/>
              <a:t>  Hlavním potravinářským odvětvím země je rybolov a zpracování ryb. </a:t>
            </a:r>
            <a:r>
              <a:rPr lang="cs-CZ" sz="1800" dirty="0" smtClean="0"/>
              <a:t>Řada druhů ryb i zde je chovaná a krmena v umělých mořských sádkách. </a:t>
            </a:r>
            <a:r>
              <a:rPr lang="cs-CZ" sz="1800" b="1" dirty="0" smtClean="0"/>
              <a:t>Exportním artiklem číslo jedna je treska </a:t>
            </a:r>
            <a:r>
              <a:rPr lang="cs-CZ" sz="1800" dirty="0" smtClean="0"/>
              <a:t>(tresčí játra) </a:t>
            </a:r>
            <a:r>
              <a:rPr lang="cs-CZ" sz="1800" b="1" dirty="0" smtClean="0"/>
              <a:t>norský losos, kamčatský krab, mušle a </a:t>
            </a:r>
            <a:r>
              <a:rPr lang="cs-CZ" sz="1800" b="1" dirty="0" err="1" smtClean="0"/>
              <a:t>garnáti</a:t>
            </a:r>
            <a:r>
              <a:rPr lang="cs-CZ" sz="1800" b="1" dirty="0" smtClean="0"/>
              <a:t>.</a:t>
            </a:r>
            <a:r>
              <a:rPr lang="cs-CZ" sz="1800" dirty="0" smtClean="0"/>
              <a:t> </a:t>
            </a:r>
          </a:p>
          <a:p>
            <a:pPr marL="0" indent="0"/>
            <a:r>
              <a:rPr lang="cs-CZ" sz="1800" dirty="0" smtClean="0"/>
              <a:t>  V horských potocích se loví mimořádně hodnotný </a:t>
            </a:r>
            <a:r>
              <a:rPr lang="cs-CZ" sz="1800" b="1" dirty="0" smtClean="0"/>
              <a:t>divoký pstruh</a:t>
            </a:r>
            <a:r>
              <a:rPr lang="cs-CZ" sz="1800" dirty="0" smtClean="0"/>
              <a:t>. Rybí pokrmy </a:t>
            </a:r>
            <a:r>
              <a:rPr lang="cs-CZ" sz="1800" b="1" dirty="0" smtClean="0"/>
              <a:t>doplňuje sobí a maso losů, zvěřina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b="1" dirty="0" smtClean="0"/>
              <a:t>  Příloha - brambory a zelenina, pěstovaná ve vyhřívaných sklenících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K jídlům se přikusuje </a:t>
            </a:r>
            <a:r>
              <a:rPr lang="cs-CZ" sz="1800" b="1" dirty="0" smtClean="0"/>
              <a:t>známý </a:t>
            </a:r>
            <a:r>
              <a:rPr lang="cs-CZ" sz="1800" b="1" i="1" dirty="0" err="1" smtClean="0"/>
              <a:t>Knäckebrot</a:t>
            </a:r>
            <a:r>
              <a:rPr lang="cs-CZ" sz="1800" i="1" dirty="0" smtClean="0"/>
              <a:t>, </a:t>
            </a:r>
            <a:r>
              <a:rPr lang="cs-CZ" sz="1800" dirty="0" smtClean="0"/>
              <a:t>vyráběný z místní ovesně-ječmenné mouky.</a:t>
            </a:r>
          </a:p>
          <a:p>
            <a:pPr marL="0" indent="0"/>
            <a:r>
              <a:rPr lang="cs-CZ" sz="1800" dirty="0" smtClean="0"/>
              <a:t>  </a:t>
            </a:r>
            <a:r>
              <a:rPr lang="cs-CZ" sz="1800" b="1" dirty="0" smtClean="0"/>
              <a:t>Oblíbená jsou sladká jídla </a:t>
            </a:r>
            <a:r>
              <a:rPr lang="cs-CZ" sz="1800" dirty="0" smtClean="0"/>
              <a:t>a moučníky s ovocem.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Norská kuchyně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err="1" smtClean="0"/>
              <a:t>Mors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kjottkaker</a:t>
            </a:r>
            <a:r>
              <a:rPr lang="cs-CZ" sz="1800" dirty="0" smtClean="0"/>
              <a:t>“, opečené masové hovězí kuličky ve smetanové omáčce, přílohou je bramborová kaše a zeleninový salát.</a:t>
            </a:r>
          </a:p>
          <a:p>
            <a:pPr marL="0" indent="0"/>
            <a:endParaRPr lang="cs-CZ" sz="1800" dirty="0" smtClean="0"/>
          </a:p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smtClean="0"/>
              <a:t>Fars </a:t>
            </a:r>
            <a:r>
              <a:rPr lang="cs-CZ" sz="1800" b="1" i="1" dirty="0" err="1" smtClean="0"/>
              <a:t>rommepoterer</a:t>
            </a:r>
            <a:r>
              <a:rPr lang="cs-CZ" sz="1800" dirty="0" smtClean="0"/>
              <a:t>“, vařené plátky brambor ve vývaru s koprem, ochucené solí, pepřem a muškátovým oříškem.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Některá norská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Jídla jednoduchá, vydatná a zdravě výživná. </a:t>
            </a:r>
          </a:p>
          <a:p>
            <a:r>
              <a:rPr lang="cs-CZ" sz="1800" dirty="0" smtClean="0"/>
              <a:t>Ryby, méně tučná masa, brambory a zeleninu, </a:t>
            </a:r>
            <a:r>
              <a:rPr lang="cs-CZ" sz="1800" b="1" dirty="0" smtClean="0"/>
              <a:t>velmi zdravý způsob stravování, přibližující se téměř k ideálnímu výživovému modelu.</a:t>
            </a:r>
          </a:p>
          <a:p>
            <a:r>
              <a:rPr lang="cs-CZ" sz="1800" b="1" dirty="0" smtClean="0"/>
              <a:t>Specialitami jsou nakládané ryby – </a:t>
            </a:r>
            <a:r>
              <a:rPr lang="cs-CZ" sz="1800" b="1" dirty="0" err="1" smtClean="0"/>
              <a:t>matjes</a:t>
            </a:r>
            <a:r>
              <a:rPr lang="cs-CZ" sz="1800" b="1" dirty="0" smtClean="0"/>
              <a:t>, sleď a losos. </a:t>
            </a:r>
            <a:r>
              <a:rPr lang="cs-CZ" sz="1800" dirty="0" smtClean="0"/>
              <a:t>Nakládají se do sladkokyselých láků se zeleninou, cibulí, koprem (nejvíce používaný druh aromatické byliny ve švédské kuchyni), hořčicí nebo do smetanového přelivu s okurkou. </a:t>
            </a:r>
          </a:p>
          <a:p>
            <a:r>
              <a:rPr lang="cs-CZ" sz="1800" b="1" dirty="0" smtClean="0"/>
              <a:t>Důležitým jídlem </a:t>
            </a:r>
            <a:r>
              <a:rPr lang="cs-CZ" sz="1800" dirty="0" smtClean="0"/>
              <a:t>je každodenní (</a:t>
            </a:r>
            <a:r>
              <a:rPr lang="cs-CZ" sz="1800" b="1" dirty="0" smtClean="0"/>
              <a:t>obvykle společná) a vydatná snídaně</a:t>
            </a:r>
            <a:r>
              <a:rPr lang="cs-CZ" sz="1800" dirty="0" smtClean="0"/>
              <a:t>, nabízející výběr pokrmů (uzeniny, ryby, syrý, jogurty, džemy, chléb, káva, čaj, džusy). </a:t>
            </a:r>
          </a:p>
          <a:p>
            <a:r>
              <a:rPr lang="cs-CZ" sz="1800" b="1" dirty="0" smtClean="0"/>
              <a:t>Oběd je spíše skromnější</a:t>
            </a:r>
            <a:r>
              <a:rPr lang="cs-CZ" sz="1800" dirty="0" smtClean="0"/>
              <a:t>, většinou se podává vydatná polévka a obložené chleby – </a:t>
            </a:r>
            <a:r>
              <a:rPr lang="cs-CZ" sz="1800" i="1" dirty="0" err="1" smtClean="0"/>
              <a:t>smörrebrod</a:t>
            </a:r>
            <a:r>
              <a:rPr lang="cs-CZ" sz="1800" i="1" dirty="0" smtClean="0"/>
              <a:t>. </a:t>
            </a:r>
          </a:p>
          <a:p>
            <a:r>
              <a:rPr lang="cs-CZ" sz="1800" b="1" dirty="0" smtClean="0"/>
              <a:t>Večeře je hlavním jídlem dne</a:t>
            </a:r>
            <a:r>
              <a:rPr lang="cs-CZ" sz="1800" dirty="0" smtClean="0"/>
              <a:t>, v rodinách tradičně společná u bohatě prostřeného stolu. Podává se buď polévka, nebo lehký předkrm z ryb.</a:t>
            </a:r>
          </a:p>
          <a:p>
            <a:r>
              <a:rPr lang="cs-CZ" sz="1800" b="1" dirty="0" smtClean="0"/>
              <a:t>Maso v úpravě pečené nebo dušené, oblíbené jsou mleté masové kuličky </a:t>
            </a:r>
            <a:r>
              <a:rPr lang="cs-CZ" sz="1800" dirty="0" smtClean="0"/>
              <a:t>„</a:t>
            </a:r>
            <a:r>
              <a:rPr lang="cs-CZ" sz="1800" i="1" dirty="0" err="1" smtClean="0"/>
              <a:t>Köttbullar</a:t>
            </a:r>
            <a:r>
              <a:rPr lang="cs-CZ" sz="1800" i="1" dirty="0" smtClean="0"/>
              <a:t>“ </a:t>
            </a:r>
            <a:r>
              <a:rPr lang="cs-CZ" sz="1800" dirty="0" smtClean="0"/>
              <a:t>v omáčce s vařenými bramborami. </a:t>
            </a:r>
          </a:p>
          <a:p>
            <a:r>
              <a:rPr lang="cs-CZ" sz="1800" dirty="0" smtClean="0"/>
              <a:t>Syrý a dezerty jsou již na stole volně k dispozici.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Švédská kuchyně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Ve</a:t>
            </a:r>
            <a:r>
              <a:rPr lang="cs-CZ" sz="1800" i="1" dirty="0" smtClean="0"/>
              <a:t> </a:t>
            </a:r>
            <a:r>
              <a:rPr lang="cs-CZ" sz="1800" dirty="0" smtClean="0"/>
              <a:t>volných dnech a </a:t>
            </a:r>
            <a:r>
              <a:rPr lang="cs-CZ" sz="1800" b="1" dirty="0" smtClean="0"/>
              <a:t>při slavnostních příležitostech je připraven tzv. švédský stůl </a:t>
            </a:r>
            <a:r>
              <a:rPr lang="cs-CZ" sz="1800" dirty="0" smtClean="0"/>
              <a:t>(studený</a:t>
            </a:r>
            <a:r>
              <a:rPr lang="cs-CZ" sz="1800" i="1" dirty="0" smtClean="0"/>
              <a:t> </a:t>
            </a:r>
            <a:r>
              <a:rPr lang="cs-CZ" sz="1800" dirty="0" smtClean="0"/>
              <a:t>bufet), švédský „</a:t>
            </a:r>
            <a:r>
              <a:rPr lang="cs-CZ" sz="1800" dirty="0" err="1" smtClean="0"/>
              <a:t>s</a:t>
            </a:r>
            <a:r>
              <a:rPr lang="cs-CZ" sz="1800" i="1" dirty="0" err="1" smtClean="0"/>
              <a:t>mörsgasbord</a:t>
            </a:r>
            <a:r>
              <a:rPr lang="cs-CZ" sz="1800" i="1" dirty="0" smtClean="0"/>
              <a:t>“</a:t>
            </a:r>
            <a:r>
              <a:rPr lang="cs-CZ" sz="1800" dirty="0" smtClean="0"/>
              <a:t>. Tabule je doplněna o sladké</a:t>
            </a:r>
            <a:r>
              <a:rPr lang="cs-CZ" sz="1800" i="1" dirty="0" smtClean="0"/>
              <a:t> </a:t>
            </a:r>
            <a:r>
              <a:rPr lang="cs-CZ" sz="1800" dirty="0" smtClean="0"/>
              <a:t>moučníky, oblíbené jsou také ovocné poháry s tučnou šlehačkou. </a:t>
            </a:r>
            <a:r>
              <a:rPr lang="cs-CZ" sz="1800" b="1" dirty="0" smtClean="0"/>
              <a:t>Začátek večeře doprovází sklenička </a:t>
            </a:r>
            <a:r>
              <a:rPr lang="cs-CZ" sz="1800" b="1" dirty="0" err="1" smtClean="0"/>
              <a:t>aquavitu</a:t>
            </a:r>
            <a:r>
              <a:rPr lang="cs-CZ" sz="1800" b="1" dirty="0" smtClean="0"/>
              <a:t> a tradiční zvolaní „skol“.</a:t>
            </a:r>
          </a:p>
          <a:p>
            <a:r>
              <a:rPr lang="cs-CZ" sz="1800" dirty="0" smtClean="0"/>
              <a:t>Švédové jsou pospolitým národem a vítanou příležitosti jsou </a:t>
            </a:r>
            <a:r>
              <a:rPr lang="cs-CZ" sz="1800" b="1" dirty="0" smtClean="0"/>
              <a:t>společně slavené svátky</a:t>
            </a:r>
            <a:r>
              <a:rPr lang="cs-CZ" sz="1800" dirty="0" smtClean="0"/>
              <a:t>, hojně provázené dobrým jídlem a pitím – </a:t>
            </a:r>
            <a:r>
              <a:rPr lang="cs-CZ" sz="1800" b="1" dirty="0" smtClean="0"/>
              <a:t>konzumace samotného alkoholu je v zemi přísně regulovaná,</a:t>
            </a:r>
            <a:r>
              <a:rPr lang="cs-CZ" sz="1800" dirty="0" smtClean="0"/>
              <a:t> na prodej alkoholu funguje státní monopol s vyčleněnými prodejnami a omezenou otevírací dobou.</a:t>
            </a:r>
          </a:p>
          <a:p>
            <a:r>
              <a:rPr lang="cs-CZ" sz="1800" b="1" dirty="0" smtClean="0"/>
              <a:t>Tradičním srpnovým svátkem je např</a:t>
            </a:r>
            <a:r>
              <a:rPr lang="cs-CZ" sz="1800" dirty="0" smtClean="0"/>
              <a:t>. „</a:t>
            </a:r>
            <a:r>
              <a:rPr lang="cs-CZ" sz="1800" i="1" dirty="0" err="1" smtClean="0"/>
              <a:t>Kräftskiba</a:t>
            </a:r>
            <a:r>
              <a:rPr lang="cs-CZ" sz="1800" i="1" dirty="0" smtClean="0"/>
              <a:t>“, </a:t>
            </a:r>
            <a:r>
              <a:rPr lang="cs-CZ" sz="1800" b="1" dirty="0" smtClean="0"/>
              <a:t>svátek začátku lovné sezóny krabů</a:t>
            </a:r>
            <a:r>
              <a:rPr lang="cs-CZ" sz="1800" dirty="0" smtClean="0"/>
              <a:t>. Ti se hromadně pro všechny vaří obvykle přímo u moře ve velkých hrncích, přelévají se pikantním smetanovým </a:t>
            </a:r>
            <a:r>
              <a:rPr lang="cs-CZ" sz="1800" dirty="0" err="1" smtClean="0"/>
              <a:t>dippem</a:t>
            </a:r>
            <a:r>
              <a:rPr lang="cs-CZ" sz="1800" dirty="0" smtClean="0"/>
              <a:t> a podávají se na velké letní slavnosti, doprovázené zpěvem a často bujarou zábavou všech účastníků. Paradox - tuto pochoutku je pravě na tento svátek nutno do země dovážet, poptávka převyšuje možnosti domácího trhu.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err="1" smtClean="0"/>
              <a:t>Julskinka</a:t>
            </a:r>
            <a:r>
              <a:rPr lang="cs-CZ" sz="1800" i="1" dirty="0" smtClean="0"/>
              <a:t>“, </a:t>
            </a:r>
            <a:r>
              <a:rPr lang="cs-CZ" sz="1800" dirty="0" smtClean="0"/>
              <a:t>vánoční pečená šunka. Šunka se v celku peče v troubě, podlévá šťávou z pečení, ochucenou žloutkem, hořčicí, cukrem a mírně zahuštěnou moukou.</a:t>
            </a:r>
          </a:p>
          <a:p>
            <a:pPr marL="0" indent="0"/>
            <a:r>
              <a:rPr lang="cs-CZ" sz="1800" dirty="0" smtClean="0"/>
              <a:t>  Tradiční vánoční jídlo se podává s petrželovými bramborami, červeným zelím, jablkovým pyré a hořčicí.</a:t>
            </a:r>
          </a:p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err="1" smtClean="0"/>
              <a:t>Gravad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lax</a:t>
            </a:r>
            <a:r>
              <a:rPr lang="cs-CZ" sz="1800" i="1" dirty="0" smtClean="0"/>
              <a:t>“, </a:t>
            </a:r>
            <a:r>
              <a:rPr lang="cs-CZ" sz="1800" dirty="0" smtClean="0"/>
              <a:t>marinovaný divoký losos. Porce syrového lososa se nejméně 48 hodin marinují ve směsi z kopru, nového koření, jalovce, soli a cukru. </a:t>
            </a:r>
          </a:p>
          <a:p>
            <a:pPr marL="0" indent="0"/>
            <a:r>
              <a:rPr lang="cs-CZ" sz="1800" dirty="0" smtClean="0"/>
              <a:t>  Poté se nakrájí na velmi tenké plátky a posypou čerstvým koprem. Podávají se s černým chlebem a hořčicovou omáčkou (složení je ocet, slunečnicový olej, hořčice, hnědý cukr, bílý pepř). Porce je možno jemně pokapat před konzumací slunečnicovým nebo olivovým olejem.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Některá švédská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8457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</a:rPr>
              <a:t>Charakteristické znaky cizích kuchyní</a:t>
            </a:r>
            <a:br>
              <a:rPr lang="cs-CZ" sz="4000" b="1" dirty="0" smtClean="0">
                <a:solidFill>
                  <a:schemeClr val="bg1"/>
                </a:solidFill>
              </a:rPr>
            </a:br>
            <a:r>
              <a:rPr lang="cs-CZ" sz="2700" dirty="0" smtClean="0">
                <a:solidFill>
                  <a:schemeClr val="bg1"/>
                </a:solidFill>
              </a:rPr>
              <a:t>Charakteristika </a:t>
            </a:r>
            <a:r>
              <a:rPr lang="cs-CZ" sz="2700" dirty="0" smtClean="0">
                <a:solidFill>
                  <a:schemeClr val="bg1"/>
                </a:solidFill>
              </a:rPr>
              <a:t>evropské </a:t>
            </a:r>
            <a:r>
              <a:rPr lang="cs-CZ" sz="2700" dirty="0" smtClean="0">
                <a:solidFill>
                  <a:schemeClr val="bg1"/>
                </a:solidFill>
              </a:rPr>
              <a:t>kuchyně I.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Kombinace vydatné vnitrozemské kuchyně a lehčích způsobů přípravy jídel v jižních teplejších částech země. </a:t>
            </a:r>
          </a:p>
          <a:p>
            <a:r>
              <a:rPr lang="cs-CZ" sz="1800" dirty="0" smtClean="0"/>
              <a:t>Lidová kuchyně, využívá místní lehce dostupné potraviny, </a:t>
            </a:r>
            <a:r>
              <a:rPr lang="cs-CZ" sz="1800" b="1" dirty="0" smtClean="0"/>
              <a:t>kořeny v dávné historii Ruska, jen málo ovlivněné průniky cizích stravovacích zvyků </a:t>
            </a:r>
            <a:r>
              <a:rPr lang="cs-CZ" sz="1800" dirty="0" smtClean="0"/>
              <a:t>obchodníků nebo pozdějších dobyvatelů těchto území. </a:t>
            </a:r>
            <a:r>
              <a:rPr lang="cs-CZ" sz="1800" b="1" dirty="0" smtClean="0"/>
              <a:t>Snaha o samozásobování </a:t>
            </a:r>
            <a:r>
              <a:rPr lang="cs-CZ" sz="1800" dirty="0" smtClean="0"/>
              <a:t>je tradicí ruské kuchyně.</a:t>
            </a:r>
          </a:p>
          <a:p>
            <a:r>
              <a:rPr lang="cs-CZ" sz="1800" dirty="0" smtClean="0"/>
              <a:t>Různorodá, pestrá a rozmanitá, základ v národních kuchyních Ruské federace, historicky odkázaných na vlastní produkci potravin, dovoz jiných surovin nebyl díky velkým vzdálenostem možný. </a:t>
            </a:r>
            <a:r>
              <a:rPr lang="cs-CZ" sz="1800" b="1" dirty="0" smtClean="0"/>
              <a:t>Složité přírodní podmínky </a:t>
            </a:r>
            <a:r>
              <a:rPr lang="cs-CZ" sz="1800" dirty="0" smtClean="0"/>
              <a:t>(tuhé zimy, sucho, horká léta) vlastní zásoby, vhodný způsob uchovávání a konzervace potravin a možnosti hrozby neúrody.</a:t>
            </a:r>
          </a:p>
          <a:p>
            <a:r>
              <a:rPr lang="cs-CZ" sz="1800" b="1" dirty="0" smtClean="0"/>
              <a:t>Základem je všestranné využití masa </a:t>
            </a:r>
            <a:r>
              <a:rPr lang="cs-CZ" sz="1800" dirty="0" smtClean="0"/>
              <a:t>(domácí dobytek, drůbež, ryby, zvěřina), obilnin (ječmen, proso, žito jako základ mnoha jídel z mouky a kvasu, ale i lihovin z nich) lesních plodů (ovoce, houby), mléčných výrobků (syrý, máslo, smetana) a čerstvé nebo konzervované zeleniny. </a:t>
            </a:r>
          </a:p>
          <a:p>
            <a:r>
              <a:rPr lang="cs-CZ" sz="1800" b="1" dirty="0" smtClean="0"/>
              <a:t>Na využití těchto základních surovin se zakládá i způsob přípravy jídel</a:t>
            </a:r>
            <a:r>
              <a:rPr lang="cs-CZ" sz="1800" dirty="0" smtClean="0"/>
              <a:t>, mnohé variace základních receptů, které nacházíme v ruských kuchařkách (</a:t>
            </a:r>
            <a:r>
              <a:rPr lang="cs-CZ" sz="1800" b="1" dirty="0" smtClean="0"/>
              <a:t>příkladem je třeba mnoho způsobů přípravy tradičního boršče</a:t>
            </a:r>
            <a:r>
              <a:rPr lang="cs-CZ" sz="1800" dirty="0" smtClean="0"/>
              <a:t>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Ruská a ukrajinská kuchyně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Historicky docházelo k obohacení tradiční ruské lidové kuchyně o nové prvky - např. obchodní </a:t>
            </a:r>
            <a:r>
              <a:rPr lang="cs-CZ" sz="1800" b="1" dirty="0" smtClean="0"/>
              <a:t>hedvábná stezka z Kavkazu, Persie a Osmanské říše</a:t>
            </a:r>
            <a:r>
              <a:rPr lang="cs-CZ" sz="1800" dirty="0" smtClean="0"/>
              <a:t> dala ruské kuchyni kořenný nádech Orientu. </a:t>
            </a:r>
          </a:p>
          <a:p>
            <a:pPr marL="0" indent="0"/>
            <a:r>
              <a:rPr lang="cs-CZ" sz="1800" dirty="0" smtClean="0"/>
              <a:t>  Rovněž </a:t>
            </a:r>
            <a:r>
              <a:rPr lang="cs-CZ" sz="1800" b="1" dirty="0" smtClean="0"/>
              <a:t>náboženské zvyky a tradice </a:t>
            </a:r>
            <a:r>
              <a:rPr lang="cs-CZ" sz="1800" dirty="0" smtClean="0"/>
              <a:t>ruského pravoslavného křesťanství ovlivňují způsob stravovaní, z této doby např. pochází mnoho receptů na početná bezmasá jídla v postní době. </a:t>
            </a:r>
          </a:p>
          <a:p>
            <a:pPr marL="0" indent="0"/>
            <a:r>
              <a:rPr lang="cs-CZ" sz="1800" dirty="0" smtClean="0"/>
              <a:t>  Snaha o uzemní a obchodní expanzi v období 16. až 18. století </a:t>
            </a:r>
            <a:r>
              <a:rPr lang="cs-CZ" sz="1800" b="1" dirty="0" smtClean="0"/>
              <a:t>přinesla</a:t>
            </a:r>
            <a:r>
              <a:rPr lang="cs-CZ" sz="1800" dirty="0" smtClean="0"/>
              <a:t> do ruské kuchyně </a:t>
            </a:r>
            <a:r>
              <a:rPr lang="cs-CZ" sz="1800" b="1" dirty="0" smtClean="0"/>
              <a:t>nové recepty a výrobní postupy</a:t>
            </a:r>
            <a:r>
              <a:rPr lang="cs-CZ" sz="1800" dirty="0" smtClean="0"/>
              <a:t>. </a:t>
            </a:r>
            <a:r>
              <a:rPr lang="cs-CZ" sz="1800" b="1" dirty="0" smtClean="0"/>
              <a:t>Začala se využívat např. zmrzlina</a:t>
            </a:r>
            <a:r>
              <a:rPr lang="cs-CZ" sz="1800" dirty="0" smtClean="0"/>
              <a:t>, sladké pečivo, </a:t>
            </a:r>
            <a:r>
              <a:rPr lang="cs-CZ" sz="1800" b="1" dirty="0" smtClean="0"/>
              <a:t>čokoláda,</a:t>
            </a:r>
            <a:r>
              <a:rPr lang="cs-CZ" sz="1800" dirty="0" smtClean="0"/>
              <a:t> řada nových značek vín a likérů. </a:t>
            </a:r>
          </a:p>
          <a:p>
            <a:pPr marL="0" indent="0"/>
            <a:r>
              <a:rPr lang="cs-CZ" sz="1800" dirty="0" smtClean="0"/>
              <a:t>  Od doby vlády Kateřiny Veliké (1729-1796) začalo být v bohatých kruzích </a:t>
            </a:r>
            <a:r>
              <a:rPr lang="cs-CZ" sz="1800" b="1" dirty="0" smtClean="0"/>
              <a:t>módní přejímat pravidla jiných gastronomií a přivážet si suroviny i personál z cizích zemí. </a:t>
            </a:r>
            <a:r>
              <a:rPr lang="cs-CZ" sz="1800" dirty="0" smtClean="0"/>
              <a:t>Ruská carevna byla ostatně původem také z Německa. </a:t>
            </a:r>
          </a:p>
          <a:p>
            <a:pPr marL="0" indent="0"/>
            <a:r>
              <a:rPr lang="cs-CZ" sz="1800" dirty="0" smtClean="0"/>
              <a:t>  V aristokratickém Rusku </a:t>
            </a:r>
            <a:r>
              <a:rPr lang="cs-CZ" sz="1800" b="1" dirty="0" smtClean="0"/>
              <a:t>vliv vytříbené francouzské kuchyně </a:t>
            </a:r>
            <a:r>
              <a:rPr lang="cs-CZ" sz="1800" dirty="0" smtClean="0"/>
              <a:t>i francouzského způsobu stolování a jejího pronikání do původní ruské kuchyně – a také opačně, když ruská jídla pronikla do Evropy (např. hovězí </a:t>
            </a:r>
            <a:r>
              <a:rPr lang="cs-CZ" sz="1800" dirty="0" err="1" smtClean="0"/>
              <a:t>Stroganoff</a:t>
            </a:r>
            <a:r>
              <a:rPr lang="cs-CZ" sz="1800" dirty="0" smtClean="0"/>
              <a:t>). </a:t>
            </a:r>
          </a:p>
          <a:p>
            <a:pPr marL="0" indent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Základem</a:t>
            </a:r>
            <a:r>
              <a:rPr lang="cs-CZ" sz="1800" dirty="0" smtClean="0"/>
              <a:t> celé ruské kuchyně jsou </a:t>
            </a:r>
            <a:r>
              <a:rPr lang="cs-CZ" sz="1800" b="1" dirty="0" smtClean="0"/>
              <a:t>polévky, </a:t>
            </a:r>
            <a:r>
              <a:rPr lang="cs-CZ" sz="1800" dirty="0" smtClean="0"/>
              <a:t>mnoho druhů a mají </a:t>
            </a:r>
            <a:r>
              <a:rPr lang="cs-CZ" sz="1800" b="1" dirty="0" smtClean="0"/>
              <a:t>význam výživový i psychologický </a:t>
            </a:r>
            <a:r>
              <a:rPr lang="cs-CZ" sz="1800" dirty="0" smtClean="0"/>
              <a:t>- v chladných obdobích roku příjemně zahřejí a některé mají také značnou nutriční hodnotu. </a:t>
            </a:r>
          </a:p>
          <a:p>
            <a:pPr marL="0" indent="0"/>
            <a:r>
              <a:rPr lang="cs-CZ" sz="1800" b="1" dirty="0" smtClean="0"/>
              <a:t>  Hlavní jídla </a:t>
            </a:r>
            <a:r>
              <a:rPr lang="cs-CZ" sz="1800" dirty="0" smtClean="0"/>
              <a:t>jsou v průběhu týdne </a:t>
            </a:r>
            <a:r>
              <a:rPr lang="cs-CZ" sz="1800" b="1" dirty="0" smtClean="0"/>
              <a:t>poměrně jednoduchá a často bezmasá</a:t>
            </a:r>
            <a:r>
              <a:rPr lang="cs-CZ" sz="1800" dirty="0" smtClean="0"/>
              <a:t>, během víkendů a svátků jsou velkou příležitostí k okázalému stolování a hojnosti výběru nabízených pokrmů. </a:t>
            </a:r>
          </a:p>
          <a:p>
            <a:pPr marL="0" indent="0"/>
            <a:r>
              <a:rPr lang="cs-CZ" sz="1800" b="1" dirty="0" smtClean="0"/>
              <a:t>  Na stole je obvykle řada studených předkrmů, teplých jídel, moučníků a ovoce </a:t>
            </a:r>
            <a:r>
              <a:rPr lang="cs-CZ" sz="1800" dirty="0" smtClean="0"/>
              <a:t>- vše je doprovázeno patřičným přídělem nápojů, včetně dostatku všudypřítomné a oblíbené vodky.</a:t>
            </a:r>
          </a:p>
          <a:p>
            <a:pPr marL="0" indent="0"/>
            <a:endParaRPr lang="cs-CZ" sz="1800" dirty="0" smtClean="0"/>
          </a:p>
          <a:p>
            <a:pPr marL="0" indent="0"/>
            <a:r>
              <a:rPr lang="cs-CZ" sz="1800" dirty="0" smtClean="0"/>
              <a:t>  </a:t>
            </a:r>
            <a:r>
              <a:rPr lang="cs-CZ" sz="1800" b="1" dirty="0" smtClean="0"/>
              <a:t>Šči</a:t>
            </a:r>
            <a:r>
              <a:rPr lang="cs-CZ" sz="1800" dirty="0" smtClean="0"/>
              <a:t> – zelná polévka (</a:t>
            </a:r>
            <a:r>
              <a:rPr lang="cs-CZ" sz="1800" b="1" dirty="0" smtClean="0"/>
              <a:t>6 přísad</a:t>
            </a:r>
            <a:r>
              <a:rPr lang="cs-CZ" sz="1800" dirty="0" smtClean="0"/>
              <a:t>: zelí, maso, výjimečně i ryby nebo houby, mrkev nebo kořen petržele, aromatické bylinky cibule, celer, kopr, česnek a pepř a kyselé přísady smetana, jablka, nálev z kysaného zelí). </a:t>
            </a:r>
          </a:p>
          <a:p>
            <a:pPr marL="0" indent="0">
              <a:buNone/>
            </a:pP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smtClean="0"/>
              <a:t>Boršč</a:t>
            </a:r>
            <a:r>
              <a:rPr lang="cs-CZ" sz="1800" i="1" dirty="0" smtClean="0"/>
              <a:t>“, </a:t>
            </a:r>
            <a:r>
              <a:rPr lang="cs-CZ" sz="1800" dirty="0" smtClean="0"/>
              <a:t>velmi známá zeleninová polévka. Má více možných způsobů přípravy, např. v ukrajinské kuchyni se klade důraz na sytě červenou barvu z červené řepy. </a:t>
            </a:r>
            <a:r>
              <a:rPr lang="cs-CZ" sz="1800" b="1" dirty="0" smtClean="0"/>
              <a:t>V původním receptu je to lidová ruská venkovská bezmasá zeleninová polévka, své varianty má i v Polsku </a:t>
            </a:r>
            <a:r>
              <a:rPr lang="cs-CZ" sz="1800" dirty="0" smtClean="0"/>
              <a:t>(</a:t>
            </a:r>
            <a:r>
              <a:rPr lang="cs-CZ" sz="1800" dirty="0" err="1" smtClean="0"/>
              <a:t>bigos</a:t>
            </a:r>
            <a:r>
              <a:rPr lang="cs-CZ" sz="1800" dirty="0" smtClean="0"/>
              <a:t>), Bulharsku (</a:t>
            </a:r>
            <a:r>
              <a:rPr lang="cs-CZ" sz="1800" dirty="0" err="1" smtClean="0"/>
              <a:t>čorba</a:t>
            </a:r>
            <a:r>
              <a:rPr lang="cs-CZ" sz="1800" dirty="0" smtClean="0"/>
              <a:t>) nebo Německu (</a:t>
            </a:r>
            <a:r>
              <a:rPr lang="cs-CZ" sz="1800" dirty="0" err="1" smtClean="0"/>
              <a:t>eintopf</a:t>
            </a:r>
            <a:r>
              <a:rPr lang="cs-CZ" sz="1800" dirty="0" smtClean="0"/>
              <a:t>). Základem je vývar z hovězích morkových kostí a masa, který se přidá k na sádle osmažené směsi zeleniny (mrkev, zelí, cibule, červená řepa, brambory) a vše se povaří. Do hotové polévky se přidá uvařené maso, dochutí se octem a cukrem, porce se doplní kysanou smetanou. </a:t>
            </a:r>
          </a:p>
          <a:p>
            <a:pPr marL="0" indent="0"/>
            <a:r>
              <a:rPr lang="cs-CZ" sz="1800" dirty="0" smtClean="0"/>
              <a:t>  „</a:t>
            </a:r>
            <a:r>
              <a:rPr lang="cs-CZ" sz="1800" b="1" i="1" dirty="0" smtClean="0"/>
              <a:t>Soljanka</a:t>
            </a:r>
            <a:r>
              <a:rPr lang="cs-CZ" sz="1800" i="1" dirty="0" smtClean="0"/>
              <a:t>“ </a:t>
            </a:r>
            <a:r>
              <a:rPr lang="cs-CZ" sz="1800" dirty="0" smtClean="0"/>
              <a:t>(sladko-kyselá zeleninová polévka s uzeninou), „</a:t>
            </a:r>
            <a:r>
              <a:rPr lang="cs-CZ" sz="1800" i="1" dirty="0" smtClean="0"/>
              <a:t>Šči“ </a:t>
            </a:r>
            <a:r>
              <a:rPr lang="cs-CZ" sz="1800" dirty="0" smtClean="0"/>
              <a:t>(polévka s kousky hovězího masa, zelí, mrkve, květáku, cibule, celeru, kopru, česneku, jablek – vše dochucené smetanou). Další polévkou ruské kuchyně je „</a:t>
            </a:r>
            <a:r>
              <a:rPr lang="cs-CZ" sz="1800" i="1" dirty="0" err="1" smtClean="0"/>
              <a:t>Okroška</a:t>
            </a:r>
            <a:r>
              <a:rPr lang="cs-CZ" sz="1800" i="1" dirty="0" smtClean="0"/>
              <a:t>“, </a:t>
            </a:r>
            <a:r>
              <a:rPr lang="cs-CZ" sz="1800" dirty="0" smtClean="0"/>
              <a:t>založená na kvasu, připraveného z vody, mouky a kvasnic. V hotovém kvasu se vaří dva základní druhy zeleninových přísad, chuťově neutrální (brambory a mrkev) a chuťově výrazně druhy (kopr, petržel, celer). Přidají se podle volby různé druhy vařeného masa nebo ryby. Polévka se podává obvykle s vařeným vejcem a smetanou.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Některá ruská národní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i="1" dirty="0" smtClean="0"/>
              <a:t>  „</a:t>
            </a:r>
            <a:r>
              <a:rPr lang="cs-CZ" sz="1800" i="1" dirty="0" err="1" smtClean="0"/>
              <a:t>Beef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Stroganoff</a:t>
            </a:r>
            <a:r>
              <a:rPr lang="cs-CZ" sz="1800" i="1" dirty="0" smtClean="0"/>
              <a:t>“, </a:t>
            </a:r>
            <a:r>
              <a:rPr lang="cs-CZ" sz="1800" b="1" dirty="0" smtClean="0"/>
              <a:t>hovězí </a:t>
            </a:r>
            <a:r>
              <a:rPr lang="cs-CZ" sz="1800" b="1" dirty="0" err="1" smtClean="0"/>
              <a:t>Stroganoff</a:t>
            </a:r>
            <a:r>
              <a:rPr lang="cs-CZ" sz="1800" dirty="0" smtClean="0"/>
              <a:t>. Není doposud úplně jasné, zda je toto nyní světoznámé jídlo pojmenováno po bohaté šlechtické rodině </a:t>
            </a:r>
            <a:r>
              <a:rPr lang="cs-CZ" sz="1800" dirty="0" err="1" smtClean="0"/>
              <a:t>Stroganovců</a:t>
            </a:r>
            <a:r>
              <a:rPr lang="cs-CZ" sz="1800" dirty="0" smtClean="0"/>
              <a:t> ze sibiřského Novgorodu, nebo po čelném představiteli rodu, knížeti </a:t>
            </a:r>
            <a:r>
              <a:rPr lang="cs-CZ" sz="1800" dirty="0" err="1" smtClean="0"/>
              <a:t>Grigoriji</a:t>
            </a:r>
            <a:r>
              <a:rPr lang="cs-CZ" sz="1800" dirty="0" smtClean="0"/>
              <a:t> </a:t>
            </a:r>
            <a:r>
              <a:rPr lang="cs-CZ" sz="1800" dirty="0" err="1" smtClean="0"/>
              <a:t>Alexandroviči</a:t>
            </a:r>
            <a:r>
              <a:rPr lang="cs-CZ" sz="1800" dirty="0" smtClean="0"/>
              <a:t> </a:t>
            </a:r>
            <a:r>
              <a:rPr lang="cs-CZ" sz="1800" dirty="0" err="1" smtClean="0"/>
              <a:t>Stroganovovi</a:t>
            </a:r>
            <a:r>
              <a:rPr lang="cs-CZ" sz="1800" dirty="0" smtClean="0"/>
              <a:t> (1774 - 1857). Byl také starostou města Oděsa, měl velké sociální cítění a ve svém sídle i velmi pohostinným člověkem pro všechny, kteří jej navštívili. </a:t>
            </a:r>
          </a:p>
          <a:p>
            <a:pPr marL="0" indent="0"/>
            <a:r>
              <a:rPr lang="cs-CZ" sz="1800" dirty="0" smtClean="0"/>
              <a:t>  O receptu se zmiňuje slavný francouzský kuchař </a:t>
            </a:r>
            <a:r>
              <a:rPr lang="cs-CZ" sz="1800" b="1" dirty="0" smtClean="0"/>
              <a:t>August </a:t>
            </a:r>
            <a:r>
              <a:rPr lang="cs-CZ" sz="1800" b="1" dirty="0" err="1" smtClean="0"/>
              <a:t>Escoffier</a:t>
            </a:r>
            <a:r>
              <a:rPr lang="cs-CZ" sz="1800" b="1" dirty="0" smtClean="0"/>
              <a:t> </a:t>
            </a:r>
            <a:r>
              <a:rPr lang="cs-CZ" sz="1800" dirty="0" smtClean="0"/>
              <a:t>ve své slavné kuchařské knize „</a:t>
            </a:r>
            <a:r>
              <a:rPr lang="cs-CZ" sz="1800" dirty="0" err="1" smtClean="0"/>
              <a:t>Guide</a:t>
            </a:r>
            <a:r>
              <a:rPr lang="cs-CZ" sz="1800" dirty="0" smtClean="0"/>
              <a:t> </a:t>
            </a:r>
            <a:r>
              <a:rPr lang="cs-CZ" sz="1800" dirty="0" err="1" smtClean="0"/>
              <a:t>Culinaire</a:t>
            </a:r>
            <a:r>
              <a:rPr lang="cs-CZ" sz="1800" dirty="0" smtClean="0"/>
              <a:t>“ pocházející z roku 1903. Na přípravu jídla se doporučuje použít vysoce kvalitní hovězí maso, nejlépe svíčkovou, nakrájenou na nudličky. Maso se nejprve prudce opeče na másle a vyjme. Do </a:t>
            </a:r>
            <a:r>
              <a:rPr lang="cs-CZ" sz="1800" dirty="0" err="1" smtClean="0"/>
              <a:t>výpeku</a:t>
            </a:r>
            <a:r>
              <a:rPr lang="cs-CZ" sz="1800" dirty="0" smtClean="0"/>
              <a:t> přidáme jemně nakrájenou cibulku, žampiony, kyselé okurky a vše osmahneme. Jemně zaprášíme moukou, přidáme vývar, hořčici, cukr, sůl, citronovou šťávu a zjemníme máslem. Do hotové omáčky přidáme smetanu a znovu prohřejeme i s masem. Podáváme s rýží nebo s noky.</a:t>
            </a:r>
          </a:p>
          <a:p>
            <a:pPr marL="0" indent="0"/>
            <a:endParaRPr lang="cs-CZ" sz="1800" b="1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err="1" smtClean="0"/>
              <a:t>Pelmeni</a:t>
            </a:r>
            <a:r>
              <a:rPr lang="cs-CZ" sz="1800" i="1" dirty="0" smtClean="0"/>
              <a:t>“, </a:t>
            </a:r>
            <a:r>
              <a:rPr lang="cs-CZ" sz="1800" dirty="0" smtClean="0"/>
              <a:t>plněné šátečky z nudlového těsta. Masová náplň se může připravit z více druhů mas, koření se cibulí, česnekem, solí a pepřem. Vaří se krátce v osolené vodě. Oblíbené jsou hlavně na Sibiři, kdy je možno potraviny v zimním období uchovávat dlouhou dobu bez nutnosti mít mrazničku.</a:t>
            </a:r>
          </a:p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smtClean="0"/>
              <a:t>Bliny</a:t>
            </a:r>
            <a:r>
              <a:rPr lang="cs-CZ" sz="1800" i="1" dirty="0" smtClean="0"/>
              <a:t>“, </a:t>
            </a:r>
            <a:r>
              <a:rPr lang="cs-CZ" sz="1800" dirty="0" smtClean="0"/>
              <a:t>jedná se v podstatě o ruskou variantu palačinek. V Rusku mají dosud velký náboženský význam, svým kulatým tvarem připomínají slunce. Dodnes je také dodržován pravoslavnou církví svátek „</a:t>
            </a:r>
            <a:r>
              <a:rPr lang="cs-CZ" sz="1800" dirty="0" err="1" smtClean="0"/>
              <a:t>maslenice</a:t>
            </a:r>
            <a:r>
              <a:rPr lang="cs-CZ" sz="1800" dirty="0" smtClean="0"/>
              <a:t>“ v překladu týden másla, kdy se toto sladké jídlo neodmyslitelně připravuje.</a:t>
            </a:r>
          </a:p>
          <a:p>
            <a:pPr marL="0" indent="0"/>
            <a:r>
              <a:rPr lang="cs-CZ" sz="1800" b="1" dirty="0" smtClean="0"/>
              <a:t>  Kvas</a:t>
            </a:r>
          </a:p>
          <a:p>
            <a:pPr marL="0" indent="0"/>
            <a:r>
              <a:rPr lang="cs-CZ" sz="1800" b="1" dirty="0" smtClean="0"/>
              <a:t>  </a:t>
            </a:r>
            <a:r>
              <a:rPr lang="cs-CZ" sz="1800" b="1" dirty="0" err="1" smtClean="0"/>
              <a:t>Okroška</a:t>
            </a:r>
            <a:endParaRPr lang="cs-CZ" sz="1800" b="1" dirty="0" smtClean="0"/>
          </a:p>
          <a:p>
            <a:pPr marL="0" indent="0"/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má s ruskou velmi mnoho společného. </a:t>
            </a:r>
          </a:p>
          <a:p>
            <a:pPr marL="0" indent="0"/>
            <a:r>
              <a:rPr lang="cs-CZ" sz="1800" dirty="0" smtClean="0"/>
              <a:t>  Rozsáhle části Ukrajiny jsou považovány za </a:t>
            </a:r>
            <a:r>
              <a:rPr lang="cs-CZ" sz="1800" b="1" dirty="0" smtClean="0"/>
              <a:t>obilnici Evropy</a:t>
            </a:r>
            <a:r>
              <a:rPr lang="cs-CZ" sz="1800" dirty="0" smtClean="0"/>
              <a:t>. Zemědělství - pěstování brambor, cibule, zelí, řepy, kořenové zeleniny, chov prasat, hovězího dobytku, ovcí, koz a domácí drůbeže. </a:t>
            </a:r>
          </a:p>
          <a:p>
            <a:pPr marL="0" indent="0"/>
            <a:r>
              <a:rPr lang="cs-CZ" sz="1800" dirty="0" smtClean="0"/>
              <a:t>  Vlastní zdroje, vaří se hodně z domácích výpěstků, lidový charakter ukrajinských jídel – </a:t>
            </a:r>
            <a:r>
              <a:rPr lang="cs-CZ" sz="1800" b="1" dirty="0" smtClean="0"/>
              <a:t>jsou vydatná, chutná a složením pestrá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b="1" dirty="0" smtClean="0"/>
              <a:t>  Základem je používání mouky na různé druhy těst, nudlí, knedlíků, pirožků, pečiva a domácího chleba. </a:t>
            </a:r>
          </a:p>
          <a:p>
            <a:pPr marL="0" indent="0"/>
            <a:r>
              <a:rPr lang="cs-CZ" sz="1800" dirty="0" smtClean="0"/>
              <a:t>  Oblíbené jsou </a:t>
            </a:r>
            <a:r>
              <a:rPr lang="cs-CZ" sz="1800" b="1" dirty="0" smtClean="0"/>
              <a:t>různé náplně do těst, masové, zeleninové, ovocné</a:t>
            </a:r>
            <a:r>
              <a:rPr lang="cs-CZ" sz="1800" dirty="0" smtClean="0"/>
              <a:t>. Tradičním jídlem jsou „</a:t>
            </a:r>
            <a:r>
              <a:rPr lang="cs-CZ" sz="1800" i="1" dirty="0" smtClean="0"/>
              <a:t>pirožky“</a:t>
            </a:r>
            <a:r>
              <a:rPr lang="cs-CZ" sz="1800" dirty="0" smtClean="0"/>
              <a:t>a „</a:t>
            </a:r>
            <a:r>
              <a:rPr lang="cs-CZ" sz="1800" i="1" dirty="0" err="1" smtClean="0"/>
              <a:t>pelmeni</a:t>
            </a:r>
            <a:r>
              <a:rPr lang="cs-CZ" sz="1800" i="1" dirty="0" smtClean="0"/>
              <a:t>“</a:t>
            </a:r>
            <a:r>
              <a:rPr lang="cs-CZ" sz="1800" dirty="0" smtClean="0"/>
              <a:t>, těstovinové taštičky se zeleninovou nebo masovou náplní. Taštičky plněné ovocem a tvarohem jsou označovány jako „</a:t>
            </a:r>
            <a:r>
              <a:rPr lang="cs-CZ" sz="1800" i="1" dirty="0" err="1" smtClean="0"/>
              <a:t>vareniky</a:t>
            </a:r>
            <a:r>
              <a:rPr lang="cs-CZ" sz="1800" dirty="0" smtClean="0"/>
              <a:t>“. </a:t>
            </a:r>
          </a:p>
          <a:p>
            <a:pPr marL="0" indent="0"/>
            <a:r>
              <a:rPr lang="cs-CZ" sz="1800" dirty="0" smtClean="0"/>
              <a:t>  Polévky - mimo tradičního zeleninového „</a:t>
            </a:r>
            <a:r>
              <a:rPr lang="cs-CZ" sz="1800" i="1" dirty="0" smtClean="0"/>
              <a:t>boršče“ </a:t>
            </a:r>
            <a:r>
              <a:rPr lang="cs-CZ" sz="1800" dirty="0" smtClean="0"/>
              <a:t>(vaří se nejen ze zeleniny - i s masem, uzenou slaninou a na závěr nesmí chybět pořádná porce kysané smetany) </a:t>
            </a:r>
            <a:r>
              <a:rPr lang="cs-CZ" sz="1800" b="1" dirty="0" smtClean="0"/>
              <a:t>je oblíbená i rybí sladko-kyselá polévka „</a:t>
            </a:r>
            <a:r>
              <a:rPr lang="cs-CZ" sz="1800" b="1" i="1" dirty="0" smtClean="0"/>
              <a:t>soljanka“. </a:t>
            </a:r>
          </a:p>
          <a:p>
            <a:pPr marL="0" indent="0"/>
            <a:r>
              <a:rPr lang="cs-CZ" sz="1800" dirty="0" smtClean="0"/>
              <a:t>  Lidovým jídlem podávaným během týdne jsou </a:t>
            </a:r>
            <a:r>
              <a:rPr lang="cs-CZ" sz="1800" b="1" dirty="0" smtClean="0"/>
              <a:t>plněné zelné listy </a:t>
            </a:r>
            <a:r>
              <a:rPr lang="cs-CZ" sz="1800" dirty="0" smtClean="0"/>
              <a:t>zvané „</a:t>
            </a:r>
            <a:r>
              <a:rPr lang="cs-CZ" sz="1800" i="1" dirty="0" err="1" smtClean="0"/>
              <a:t>golubci</a:t>
            </a:r>
            <a:r>
              <a:rPr lang="cs-CZ" sz="1800" i="1" dirty="0" smtClean="0"/>
              <a:t>“, </a:t>
            </a:r>
            <a:r>
              <a:rPr lang="cs-CZ" sz="1800" dirty="0" smtClean="0"/>
              <a:t>nebo vydatná smetanová omačká zvaná „</a:t>
            </a:r>
            <a:r>
              <a:rPr lang="cs-CZ" sz="1800" i="1" dirty="0" err="1" smtClean="0"/>
              <a:t>tušonka</a:t>
            </a:r>
            <a:r>
              <a:rPr lang="cs-CZ" sz="1800" i="1" dirty="0" smtClean="0"/>
              <a:t>“, </a:t>
            </a:r>
            <a:r>
              <a:rPr lang="cs-CZ" sz="1800" dirty="0" smtClean="0"/>
              <a:t>podává se většinou s vařeným vepřovým masem a knedlíky. 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Ukrajinská kuchyně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Více svátečním jídlem je „</a:t>
            </a:r>
            <a:r>
              <a:rPr lang="cs-CZ" sz="1800" b="1" i="1" dirty="0" smtClean="0"/>
              <a:t>šašlik</a:t>
            </a:r>
            <a:r>
              <a:rPr lang="cs-CZ" sz="1800" i="1" dirty="0" smtClean="0"/>
              <a:t>“</a:t>
            </a:r>
            <a:r>
              <a:rPr lang="cs-CZ" sz="1800" dirty="0" smtClean="0"/>
              <a:t>, což je špíz z marinovaného jehněčího nebo kůzlečího masa, opékaný na grilu.</a:t>
            </a:r>
          </a:p>
          <a:p>
            <a:pPr marL="0" indent="0"/>
            <a:r>
              <a:rPr lang="cs-CZ" sz="1800" dirty="0" smtClean="0"/>
              <a:t>  K moučníkům patří medový dort „</a:t>
            </a:r>
            <a:r>
              <a:rPr lang="cs-CZ" sz="1800" i="1" dirty="0" smtClean="0"/>
              <a:t>medovník“, </a:t>
            </a:r>
            <a:r>
              <a:rPr lang="cs-CZ" sz="1800" dirty="0" smtClean="0"/>
              <a:t>jehož receptura pochází snad pravě z východní Ukrajiny. Jde o dort medově-karamelové chuti, složen z několika vrstev medového těsta, potřených krémem. </a:t>
            </a:r>
          </a:p>
          <a:p>
            <a:pPr marL="0" indent="0"/>
            <a:r>
              <a:rPr lang="cs-CZ" sz="1800" dirty="0" smtClean="0"/>
              <a:t>  Na Ukrajině je dosud </a:t>
            </a:r>
            <a:r>
              <a:rPr lang="cs-CZ" sz="1800" b="1" dirty="0" smtClean="0"/>
              <a:t>velmi oblíbené domácí zavařování všech možných produktů</a:t>
            </a:r>
            <a:r>
              <a:rPr lang="cs-CZ" sz="1800" dirty="0" smtClean="0"/>
              <a:t> – vedle ovoce, zeleniny a hub se často zavařuje i maso a uzená slanina, nebo klobásy. </a:t>
            </a:r>
          </a:p>
          <a:p>
            <a:pPr marL="0" indent="0"/>
            <a:r>
              <a:rPr lang="cs-CZ" sz="1800" dirty="0" smtClean="0"/>
              <a:t>  Jako každý východní národ, i </a:t>
            </a:r>
            <a:r>
              <a:rPr lang="cs-CZ" sz="1800" b="1" dirty="0" smtClean="0"/>
              <a:t>Ukrajinci velmi rádi oslavují v rodinném kruhu</a:t>
            </a:r>
            <a:r>
              <a:rPr lang="cs-CZ" sz="1800" dirty="0" smtClean="0"/>
              <a:t> – předpokladem je vždy bohatý stůl plný jídla i pití pro všechny zúčastněné.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Pojem </a:t>
            </a:r>
            <a:r>
              <a:rPr lang="cs-CZ" sz="1800" b="1" dirty="0" smtClean="0"/>
              <a:t>„</a:t>
            </a:r>
            <a:r>
              <a:rPr lang="cs-CZ" sz="1800" b="1" dirty="0" smtClean="0">
                <a:solidFill>
                  <a:srgbClr val="FF0000"/>
                </a:solidFill>
              </a:rPr>
              <a:t>la dolce vita</a:t>
            </a:r>
            <a:r>
              <a:rPr lang="cs-CZ" sz="1800" b="1" dirty="0" smtClean="0"/>
              <a:t>“ sladký život </a:t>
            </a:r>
            <a:r>
              <a:rPr lang="cs-CZ" sz="1800" dirty="0" smtClean="0"/>
              <a:t>se tyká v hojné míre italského jídla a pití, tedy </a:t>
            </a:r>
            <a:r>
              <a:rPr lang="cs-CZ" sz="1800" b="1" dirty="0" smtClean="0"/>
              <a:t>umění žít a vařit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Lahodné předkrmy, </a:t>
            </a:r>
          </a:p>
          <a:p>
            <a:pPr marL="0" indent="0"/>
            <a:r>
              <a:rPr lang="cs-CZ" sz="1800" dirty="0" smtClean="0"/>
              <a:t>  těstoviny mnoha tvarů a provedení, </a:t>
            </a:r>
          </a:p>
          <a:p>
            <a:pPr marL="0" indent="0"/>
            <a:r>
              <a:rPr lang="cs-CZ" sz="1800" dirty="0" smtClean="0"/>
              <a:t>  vynikající omáčky, </a:t>
            </a:r>
          </a:p>
          <a:p>
            <a:pPr marL="0" indent="0"/>
            <a:r>
              <a:rPr lang="cs-CZ" sz="1800" dirty="0" smtClean="0"/>
              <a:t>  jemná grilovaná masa a ryby, </a:t>
            </a:r>
          </a:p>
          <a:p>
            <a:pPr marL="0" indent="0"/>
            <a:r>
              <a:rPr lang="cs-CZ" sz="1800" dirty="0" smtClean="0"/>
              <a:t>  čerstvé zeleninové saláty s rafinovaně jednoduchou zálivkou, </a:t>
            </a:r>
          </a:p>
          <a:p>
            <a:pPr marL="0" indent="0"/>
            <a:r>
              <a:rPr lang="cs-CZ" sz="1800" b="1" dirty="0" smtClean="0"/>
              <a:t>  hromada pečiva ke všem jídlům</a:t>
            </a:r>
            <a:r>
              <a:rPr lang="cs-CZ" sz="1800" dirty="0" smtClean="0"/>
              <a:t>, </a:t>
            </a:r>
          </a:p>
          <a:p>
            <a:pPr marL="0" indent="0"/>
            <a:r>
              <a:rPr lang="cs-CZ" sz="1800" dirty="0" smtClean="0"/>
              <a:t>  ovoce a </a:t>
            </a:r>
            <a:r>
              <a:rPr lang="cs-CZ" sz="1800" b="1" dirty="0" smtClean="0"/>
              <a:t>zmrzlina na závěr </a:t>
            </a:r>
            <a:r>
              <a:rPr lang="cs-CZ" sz="1800" dirty="0" smtClean="0"/>
              <a:t>– jednoduchá lidová podoba. 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Charakteristika italské kuchyně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Základ – </a:t>
            </a:r>
            <a:r>
              <a:rPr lang="cs-CZ" sz="1800" b="1" dirty="0" smtClean="0">
                <a:solidFill>
                  <a:srgbClr val="FF0000"/>
                </a:solidFill>
              </a:rPr>
              <a:t>na nic si nehrát a vyniknout přirozenou chutí surovin</a:t>
            </a:r>
            <a:r>
              <a:rPr lang="cs-CZ" sz="1800" b="1" dirty="0" smtClean="0"/>
              <a:t>, pouze ji jemně doladit a dotvořit jako umělecké dílo na talíři. </a:t>
            </a:r>
          </a:p>
          <a:p>
            <a:r>
              <a:rPr lang="cs-CZ" sz="1800" b="1" dirty="0" smtClean="0"/>
              <a:t>Místní suroviny a prezentují své kuchařské umění na jiný způsob. </a:t>
            </a:r>
          </a:p>
          <a:p>
            <a:r>
              <a:rPr lang="cs-CZ" sz="1800" b="1" dirty="0" smtClean="0"/>
              <a:t>Základem je regionální mnohotvárnost, důraz na kvalitu použitých surovin a zažité tradice obyvatel každé oblasti.</a:t>
            </a:r>
          </a:p>
          <a:p>
            <a:r>
              <a:rPr lang="cs-CZ" sz="1800" b="1" dirty="0" smtClean="0"/>
              <a:t>Rodinná soudržnost u společného stolu </a:t>
            </a:r>
            <a:r>
              <a:rPr lang="cs-CZ" sz="1800" dirty="0" smtClean="0"/>
              <a:t>má své pokračování i na ulici, o jídle a pití se vášnivě debatuje, náhodně příchozí a turisté jsou do tohoto dění přirozeně vtaženi.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3872" y="1131590"/>
            <a:ext cx="3183160" cy="17241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kuchyně </a:t>
            </a:r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Evropy</a:t>
            </a:r>
          </a:p>
          <a:p>
            <a:pPr algn="l">
              <a:spcBef>
                <a:spcPts val="0"/>
              </a:spcBef>
            </a:pPr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kuchyně severní, </a:t>
            </a:r>
            <a:r>
              <a:rPr lang="cs-CZ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západní, východní,  střední a jižní Evropy</a:t>
            </a:r>
            <a:endParaRPr lang="cs-CZ" sz="1800" b="1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 </a:t>
            </a:r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představitele pokrmů vybraných kuchyní</a:t>
            </a:r>
          </a:p>
          <a:p>
            <a:pPr algn="l"/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Gastronomické zvyklosti</a:t>
            </a:r>
          </a:p>
          <a:p>
            <a:pPr algn="l"/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používané suroviny</a:t>
            </a:r>
            <a:endParaRPr lang="cs-CZ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b="1" dirty="0" smtClean="0"/>
              <a:t>Nápojová kultura a </a:t>
            </a:r>
            <a:r>
              <a:rPr lang="cs-CZ" sz="2000" b="1" dirty="0" smtClean="0"/>
              <a:t>servis</a:t>
            </a:r>
            <a:endParaRPr lang="cs-CZ" sz="20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7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Italská gastronomie je odrazem životního stylu obyvatel Itálie </a:t>
            </a:r>
            <a:r>
              <a:rPr lang="cs-CZ" sz="1800" dirty="0" smtClean="0"/>
              <a:t>a navazuje na hluboké kořeny tradic kulturních a historických. Je neodmyslitelnou součásti ostatních světoznámých pojmů – italského designu, módy, nábytku, parfémů.</a:t>
            </a:r>
          </a:p>
          <a:p>
            <a:pPr marL="0" indent="0"/>
            <a:r>
              <a:rPr lang="cs-CZ" sz="1800" b="1" dirty="0" smtClean="0"/>
              <a:t>  Většina proslulých světových kuchařů používá jako základ svého úspěchu pravě prvky italské kuchyně, založené na zručnosti při přípravě jídel, umění kombinovat vzájemně několik málo základních surovin a dávat vyniknout jejich chuťovým vlastnostem ve prospěch celkového vyznění chuti hotového pokrmu. </a:t>
            </a:r>
          </a:p>
          <a:p>
            <a:pPr marL="0" indent="0"/>
            <a:r>
              <a:rPr lang="cs-CZ" sz="1800" dirty="0" smtClean="0"/>
              <a:t>  Italská kuchyně </a:t>
            </a:r>
            <a:r>
              <a:rPr lang="cs-CZ" sz="1800" b="1" dirty="0" smtClean="0"/>
              <a:t>vychází z místních lidových receptů</a:t>
            </a:r>
            <a:r>
              <a:rPr lang="cs-CZ" sz="1800" dirty="0" smtClean="0"/>
              <a:t>, </a:t>
            </a:r>
            <a:r>
              <a:rPr lang="cs-CZ" sz="1800" b="1" dirty="0" smtClean="0"/>
              <a:t>není jako celek žádnou komplikovanou</a:t>
            </a:r>
            <a:r>
              <a:rPr lang="cs-CZ" sz="1800" dirty="0" smtClean="0"/>
              <a:t> (nebo snad dokonce luxusní) kuchyní. </a:t>
            </a:r>
          </a:p>
          <a:p>
            <a:pPr marL="0" indent="0"/>
            <a:r>
              <a:rPr lang="cs-CZ" sz="1800" dirty="0" smtClean="0"/>
              <a:t>  Sleduje čistotu technologického procesu při vaření a dává vyniknout chuti použitých a čerstvých surovin.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1. Piemont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charakter spíše podhorský, základ tvoří lanýže, česnek, křehká zelenina, zvěřina všeho druhu, místní syrý a rýže. </a:t>
            </a:r>
          </a:p>
          <a:p>
            <a:pPr marL="0" indent="0"/>
            <a:r>
              <a:rPr lang="cs-CZ" sz="1800" b="1" dirty="0" smtClean="0"/>
              <a:t>  Charakteristickými surovinami jsou maso hovězí v úpravě vařené, zvěřina, houby, syté polévky, mnoho druhů chleba, kozí a ovčí sýr, sladkosti jako pralinky a mandle. </a:t>
            </a:r>
          </a:p>
          <a:p>
            <a:pPr marL="0" indent="0"/>
            <a:r>
              <a:rPr lang="cs-CZ" sz="1800" dirty="0" smtClean="0"/>
              <a:t>  Kuchyně klade </a:t>
            </a:r>
            <a:r>
              <a:rPr lang="cs-CZ" sz="1800" b="1" dirty="0" smtClean="0"/>
              <a:t>důraz na více druhů předkrmů z těstovin</a:t>
            </a:r>
            <a:r>
              <a:rPr lang="cs-CZ" sz="1800" dirty="0" smtClean="0"/>
              <a:t>, hub, zeleniny, aromatičnost jídel je v popředí. </a:t>
            </a:r>
          </a:p>
          <a:p>
            <a:pPr marL="0" indent="0"/>
            <a:r>
              <a:rPr lang="cs-CZ" sz="1800" b="1" dirty="0" smtClean="0"/>
              <a:t>  K vaření se často používá červené víno</a:t>
            </a:r>
            <a:r>
              <a:rPr lang="cs-CZ" sz="1800" dirty="0" smtClean="0"/>
              <a:t>, k jídlu se servíruje ovšem hlavně lehké aromatické bílé víno. </a:t>
            </a:r>
          </a:p>
          <a:p>
            <a:pPr marL="0" indent="0"/>
            <a:r>
              <a:rPr lang="cs-CZ" sz="1800" dirty="0" smtClean="0"/>
              <a:t>  Typickými produkty oblasti jsou sýr „</a:t>
            </a:r>
            <a:r>
              <a:rPr lang="cs-CZ" sz="1800" b="1" i="1" dirty="0" smtClean="0"/>
              <a:t>Gorgonzola</a:t>
            </a:r>
            <a:r>
              <a:rPr lang="cs-CZ" sz="1800" dirty="0" smtClean="0"/>
              <a:t>“, oříškový krém </a:t>
            </a:r>
            <a:r>
              <a:rPr lang="cs-CZ" sz="1800" b="1" i="1" dirty="0" err="1" smtClean="0"/>
              <a:t>Nutella</a:t>
            </a:r>
            <a:r>
              <a:rPr lang="cs-CZ" sz="1800" i="1" dirty="0" smtClean="0"/>
              <a:t>. </a:t>
            </a:r>
            <a:endParaRPr lang="cs-CZ" sz="1800" dirty="0" smtClean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488832" cy="507703"/>
          </a:xfrm>
        </p:spPr>
        <p:txBody>
          <a:bodyPr/>
          <a:lstStyle/>
          <a:p>
            <a:r>
              <a:rPr lang="cs-CZ" b="1" dirty="0" smtClean="0"/>
              <a:t>Italská kuchyně je výrazně regionální a každá část Itálie má své zvláštní kulinářské rysy. 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2. Lombardie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Příkladem účelovosti je např. i rizoto a místní specialita „</a:t>
            </a:r>
            <a:r>
              <a:rPr lang="cs-CZ" sz="1800" b="1" dirty="0" err="1" smtClean="0"/>
              <a:t>O</a:t>
            </a:r>
            <a:r>
              <a:rPr lang="cs-CZ" sz="1800" b="1" i="1" dirty="0" err="1" smtClean="0"/>
              <a:t>ssobuco</a:t>
            </a:r>
            <a:r>
              <a:rPr lang="cs-CZ" sz="1800" i="1" dirty="0" smtClean="0"/>
              <a:t>“ </a:t>
            </a:r>
            <a:r>
              <a:rPr lang="cs-CZ" sz="1800" dirty="0" smtClean="0"/>
              <a:t>(přes kost porcovaná telecí kližka) nebo „</a:t>
            </a:r>
            <a:r>
              <a:rPr lang="cs-CZ" sz="1800" b="1" dirty="0" err="1" smtClean="0"/>
              <a:t>C</a:t>
            </a:r>
            <a:r>
              <a:rPr lang="cs-CZ" sz="1800" b="1" i="1" dirty="0" err="1" smtClean="0"/>
              <a:t>asouela</a:t>
            </a:r>
            <a:r>
              <a:rPr lang="cs-CZ" sz="1800" i="1" dirty="0" smtClean="0"/>
              <a:t>“ </a:t>
            </a:r>
            <a:r>
              <a:rPr lang="cs-CZ" sz="1800" dirty="0" smtClean="0"/>
              <a:t>(v jednom hrnci vařená zelenina a maso – jako předkrm i hlavní jídlo zároveň). </a:t>
            </a:r>
          </a:p>
          <a:p>
            <a:pPr marL="0" indent="0"/>
            <a:r>
              <a:rPr lang="cs-CZ" sz="1800" dirty="0" smtClean="0"/>
              <a:t>  Historicky proslulým jídlem je „</a:t>
            </a:r>
            <a:r>
              <a:rPr lang="cs-CZ" sz="1800" b="1" i="1" dirty="0" err="1" smtClean="0"/>
              <a:t>Cotoletta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alla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Milanese</a:t>
            </a:r>
            <a:r>
              <a:rPr lang="cs-CZ" sz="1800" i="1" dirty="0" smtClean="0"/>
              <a:t>“ – </a:t>
            </a:r>
            <a:r>
              <a:rPr lang="cs-CZ" sz="1800" dirty="0" smtClean="0"/>
              <a:t>jde o obalovaný (do strouhanky se přidává parmazán) a poté v tuku smažený plátek telecího masa, údajný předchůdce slavného vídeňského řízku. </a:t>
            </a:r>
          </a:p>
          <a:p>
            <a:pPr marL="0" indent="0">
              <a:buNone/>
            </a:pPr>
            <a:r>
              <a:rPr lang="cs-CZ" sz="1800" b="1" dirty="0" smtClean="0"/>
              <a:t>3. jižní Tyrolsko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Dříve bylo toto území součástí Rakousko-Uherské monarchie – </a:t>
            </a:r>
            <a:r>
              <a:rPr lang="cs-CZ" sz="1800" b="1" dirty="0" smtClean="0"/>
              <a:t>jihotyrolská gastronomie je tedy podobná rakouské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Dominují těžší pokrmy – uzený špek a výborné kvalitní uzeniny, zelí, guláše, zvěřina, špekové knedlíky, výborný chléb, moučníky s ovocem.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4. Benátky a okolí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Díky mořeplavbě a obchodu byly Benátky odjakživa </a:t>
            </a:r>
            <a:r>
              <a:rPr lang="cs-CZ" sz="1800" b="1" dirty="0" smtClean="0"/>
              <a:t>proslulé velmi vysokou kulturou stolování a společenského života</a:t>
            </a:r>
            <a:r>
              <a:rPr lang="cs-CZ" sz="1800" dirty="0" smtClean="0"/>
              <a:t>, složitá menu, používá se exotické koření, vybraný inventář a vaří se jemné omáčky. </a:t>
            </a:r>
          </a:p>
          <a:p>
            <a:pPr marL="0" indent="0"/>
            <a:r>
              <a:rPr lang="cs-CZ" sz="1800" dirty="0" smtClean="0"/>
              <a:t>  Naproti tomu </a:t>
            </a:r>
            <a:r>
              <a:rPr lang="cs-CZ" sz="1800" b="1" dirty="0" smtClean="0"/>
              <a:t>kuchyně na venkově a pobřeží je jadrnější, používá se více ryb, specialit z uzenin a masa. </a:t>
            </a:r>
            <a:r>
              <a:rPr lang="cs-CZ" sz="1800" dirty="0" smtClean="0"/>
              <a:t>Typické jsou produkty moře, lehčí druhy masa (telecí, hovězí) vnitřnosti, zelenina (proslulé </a:t>
            </a:r>
            <a:r>
              <a:rPr lang="cs-CZ" sz="1800" b="1" i="1" dirty="0" err="1" smtClean="0"/>
              <a:t>Raddichio</a:t>
            </a:r>
            <a:r>
              <a:rPr lang="cs-CZ" sz="1800" b="1" i="1" dirty="0" smtClean="0"/>
              <a:t> z </a:t>
            </a:r>
            <a:r>
              <a:rPr lang="cs-CZ" sz="1800" b="1" i="1" dirty="0" err="1" smtClean="0"/>
              <a:t>Trevisa</a:t>
            </a:r>
            <a:r>
              <a:rPr lang="cs-CZ" sz="1800" dirty="0" smtClean="0"/>
              <a:t>, nebo chřest z </a:t>
            </a:r>
            <a:r>
              <a:rPr lang="cs-CZ" sz="1800" dirty="0" err="1" smtClean="0"/>
              <a:t>Bassano</a:t>
            </a:r>
            <a:r>
              <a:rPr lang="cs-CZ" sz="1800" dirty="0" smtClean="0"/>
              <a:t> </a:t>
            </a:r>
            <a:r>
              <a:rPr lang="cs-CZ" sz="1800" dirty="0" err="1" smtClean="0"/>
              <a:t>del</a:t>
            </a:r>
            <a:r>
              <a:rPr lang="cs-CZ" sz="1800" dirty="0" smtClean="0"/>
              <a:t> </a:t>
            </a:r>
            <a:r>
              <a:rPr lang="cs-CZ" sz="1800" dirty="0" err="1" smtClean="0"/>
              <a:t>Grappa</a:t>
            </a:r>
            <a:r>
              <a:rPr lang="cs-CZ" sz="1800" dirty="0" smtClean="0"/>
              <a:t>), rybí polévky a především různé úpravy rýže (</a:t>
            </a:r>
            <a:r>
              <a:rPr lang="cs-CZ" sz="1800" dirty="0" err="1" smtClean="0"/>
              <a:t>risi</a:t>
            </a:r>
            <a:r>
              <a:rPr lang="cs-CZ" sz="1800" dirty="0" smtClean="0"/>
              <a:t> e </a:t>
            </a:r>
            <a:r>
              <a:rPr lang="cs-CZ" sz="1800" dirty="0" err="1" smtClean="0"/>
              <a:t>bisi</a:t>
            </a:r>
            <a:r>
              <a:rPr lang="cs-CZ" sz="1800" dirty="0" smtClean="0"/>
              <a:t>, rizota v různé úpravě) dominují místní lidovější kuchyni. </a:t>
            </a:r>
          </a:p>
          <a:p>
            <a:pPr marL="0" indent="0">
              <a:buNone/>
            </a:pPr>
            <a:r>
              <a:rPr lang="cs-CZ" sz="1800" b="1" u="sng" dirty="0" smtClean="0"/>
              <a:t>Typické produkty:</a:t>
            </a:r>
          </a:p>
          <a:p>
            <a:r>
              <a:rPr lang="cs-CZ" sz="1800" b="1" i="1" dirty="0" smtClean="0"/>
              <a:t>Benátská polenta </a:t>
            </a:r>
            <a:r>
              <a:rPr lang="cs-CZ" sz="1800" dirty="0" smtClean="0"/>
              <a:t>- hustá kaše z hrubé kukuřičné mouky. Někdy se také nechá ztuhnout a poté se griluje. Podává se jako příloha k masům a rybám, opékaná i jako samostatný pokrm.</a:t>
            </a:r>
          </a:p>
          <a:p>
            <a:r>
              <a:rPr lang="cs-CZ" sz="1800" b="1" i="1" dirty="0" smtClean="0"/>
              <a:t>Carpaccio</a:t>
            </a:r>
            <a:r>
              <a:rPr lang="cs-CZ" sz="1800" i="1" dirty="0" smtClean="0"/>
              <a:t> – </a:t>
            </a:r>
            <a:r>
              <a:rPr lang="cs-CZ" sz="1800" dirty="0" smtClean="0"/>
              <a:t>na tenké plátky nakrájená kvalitní hovězí svíčková, předtím lehce marinovaná vcelku v pikantní marinádě (obvykle hořčice, worcester, </a:t>
            </a:r>
            <a:r>
              <a:rPr lang="cs-CZ" sz="1800" dirty="0" err="1" smtClean="0"/>
              <a:t>tabasco</a:t>
            </a:r>
            <a:r>
              <a:rPr lang="cs-CZ" sz="1800" dirty="0" smtClean="0"/>
              <a:t>, sůl a majonéza).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5. Ligurie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Určitá uzavřenost místní kuchyně používá jen místní produkty, vypěstované a upravené podomácku. I nabídka na trzích nese tento znak, bylinky, olej, zelenina, mořské plody, vejce – vše je označeno jako </a:t>
            </a:r>
            <a:r>
              <a:rPr lang="cs-CZ" sz="1800" b="1" dirty="0" smtClean="0"/>
              <a:t>„</a:t>
            </a:r>
            <a:r>
              <a:rPr lang="cs-CZ" sz="1800" b="1" i="1" dirty="0" err="1" smtClean="0"/>
              <a:t>nostrano</a:t>
            </a:r>
            <a:r>
              <a:rPr lang="cs-CZ" sz="1800" b="1" i="1" dirty="0" smtClean="0"/>
              <a:t>“ </a:t>
            </a:r>
            <a:r>
              <a:rPr lang="cs-CZ" sz="1800" b="1" dirty="0" smtClean="0"/>
              <a:t>(tedy produkt z našeho kraje</a:t>
            </a:r>
            <a:r>
              <a:rPr lang="cs-CZ" sz="1800" dirty="0" smtClean="0"/>
              <a:t>).</a:t>
            </a:r>
          </a:p>
          <a:p>
            <a:pPr marL="0" indent="0"/>
            <a:r>
              <a:rPr lang="cs-CZ" sz="1800" dirty="0" smtClean="0"/>
              <a:t>  zelenina, ovoce, olivy a víno,  </a:t>
            </a:r>
            <a:r>
              <a:rPr lang="cs-CZ" sz="1800" b="1" dirty="0" smtClean="0"/>
              <a:t>kuchyně je skromná, využívá zejména ryby a zvěřinu (např. zajíce), </a:t>
            </a:r>
            <a:r>
              <a:rPr lang="cs-CZ" sz="1800" dirty="0" smtClean="0"/>
              <a:t>aromatické druhy koření a bylinek, proslulý je místní vysoce kvalitní olivový olej. </a:t>
            </a:r>
          </a:p>
          <a:p>
            <a:pPr marL="0" indent="0"/>
            <a:r>
              <a:rPr lang="cs-CZ" sz="1800" dirty="0" smtClean="0"/>
              <a:t>  Tradičním výrobkem je </a:t>
            </a:r>
            <a:r>
              <a:rPr lang="cs-CZ" sz="1800" b="1" dirty="0" smtClean="0"/>
              <a:t>pesto</a:t>
            </a:r>
            <a:r>
              <a:rPr lang="cs-CZ" sz="1800" dirty="0" smtClean="0"/>
              <a:t> – rozdrcená směs koření a bylinek s olivovým olejem, používané zde k ochucení těstovin. </a:t>
            </a:r>
          </a:p>
          <a:p>
            <a:pPr marL="0" indent="0">
              <a:buNone/>
            </a:pPr>
            <a:r>
              <a:rPr lang="cs-CZ" sz="1800" b="1" dirty="0" smtClean="0"/>
              <a:t>Typické produkty:</a:t>
            </a:r>
          </a:p>
          <a:p>
            <a:r>
              <a:rPr lang="cs-CZ" sz="1800" i="1" dirty="0" smtClean="0"/>
              <a:t>„</a:t>
            </a:r>
            <a:r>
              <a:rPr lang="cs-CZ" sz="1800" b="1" i="1" dirty="0" smtClean="0"/>
              <a:t>Pesto a la </a:t>
            </a:r>
            <a:r>
              <a:rPr lang="cs-CZ" sz="1800" b="1" i="1" dirty="0" err="1" smtClean="0"/>
              <a:t>Genovese</a:t>
            </a:r>
            <a:r>
              <a:rPr lang="cs-CZ" sz="1800" i="1" dirty="0" smtClean="0"/>
              <a:t>“ </a:t>
            </a:r>
            <a:r>
              <a:rPr lang="cs-CZ" sz="1800" dirty="0" smtClean="0"/>
              <a:t>a chlebová placka </a:t>
            </a:r>
            <a:r>
              <a:rPr lang="cs-CZ" sz="1800" b="1" i="1" dirty="0" err="1" smtClean="0"/>
              <a:t>Focaccia</a:t>
            </a:r>
            <a:r>
              <a:rPr lang="cs-CZ" sz="1800" i="1" dirty="0" smtClean="0"/>
              <a:t>, </a:t>
            </a:r>
            <a:r>
              <a:rPr lang="cs-CZ" sz="1800" dirty="0" smtClean="0"/>
              <a:t>malá kulatá placka pečená na suchém plechu.   http://www.</a:t>
            </a:r>
            <a:r>
              <a:rPr lang="cs-CZ" sz="1800" dirty="0" err="1" smtClean="0"/>
              <a:t>sitalemvkuchyni.cz</a:t>
            </a:r>
            <a:r>
              <a:rPr lang="cs-CZ" sz="1800" dirty="0" smtClean="0"/>
              <a:t>/recept/</a:t>
            </a:r>
            <a:r>
              <a:rPr lang="cs-CZ" sz="1800" dirty="0" err="1" smtClean="0"/>
              <a:t>Focaccia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6. </a:t>
            </a:r>
            <a:r>
              <a:rPr lang="cs-CZ" sz="1800" b="1" dirty="0" err="1" smtClean="0"/>
              <a:t>Marche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Vnitrozemí má hojnost divokých i domácích prasat, chov drůbeže i významnou produkci oliv. </a:t>
            </a:r>
            <a:r>
              <a:rPr lang="cs-CZ" sz="1800" b="1" dirty="0" smtClean="0"/>
              <a:t>Tradiční pochoutkou je pečené sele na rožni</a:t>
            </a:r>
            <a:r>
              <a:rPr lang="cs-CZ" sz="1800" dirty="0" smtClean="0"/>
              <a:t>, nejrůznější náplně do těstovin, nádivky do drůbeže.</a:t>
            </a:r>
          </a:p>
          <a:p>
            <a:pPr marL="0" indent="0">
              <a:buNone/>
            </a:pPr>
            <a:r>
              <a:rPr lang="cs-CZ" sz="1800" b="1" dirty="0" smtClean="0"/>
              <a:t>Typická jídla:</a:t>
            </a:r>
          </a:p>
          <a:p>
            <a:pPr marL="0" indent="0">
              <a:buNone/>
            </a:pPr>
            <a:r>
              <a:rPr lang="cs-CZ" sz="1800" dirty="0" smtClean="0"/>
              <a:t>Jaderské moře se stará o přísun mořských ryb a plodů, na čele stojí národní rybí vydatná polévka „</a:t>
            </a:r>
            <a:r>
              <a:rPr lang="cs-CZ" sz="1800" b="1" i="1" dirty="0" err="1" smtClean="0"/>
              <a:t>Brodetto</a:t>
            </a:r>
            <a:r>
              <a:rPr lang="cs-CZ" sz="1800" i="1" dirty="0" smtClean="0"/>
              <a:t>“</a:t>
            </a:r>
            <a:r>
              <a:rPr lang="cs-CZ" sz="1800" dirty="0" smtClean="0"/>
              <a:t>, na jejíž přípravu podle tradičního způsobu je nutno použít celkem 13 druhů ryb. </a:t>
            </a:r>
          </a:p>
          <a:p>
            <a:r>
              <a:rPr lang="cs-CZ" sz="1800" dirty="0" smtClean="0"/>
              <a:t> </a:t>
            </a:r>
            <a:r>
              <a:rPr lang="cs-CZ" sz="1800" i="1" dirty="0" smtClean="0"/>
              <a:t>„</a:t>
            </a:r>
            <a:r>
              <a:rPr lang="cs-CZ" sz="1800" b="1" i="1" dirty="0" err="1" smtClean="0"/>
              <a:t>Filetto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alla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Rossini</a:t>
            </a:r>
            <a:r>
              <a:rPr lang="cs-CZ" sz="1800" dirty="0" smtClean="0"/>
              <a:t>“, aneb hovězí medailonky ze svíčkové, zapékané medailonky se sýrem </a:t>
            </a:r>
            <a:r>
              <a:rPr lang="cs-CZ" sz="1800" dirty="0" err="1" smtClean="0"/>
              <a:t>Gruyere</a:t>
            </a:r>
            <a:r>
              <a:rPr lang="cs-CZ" sz="1800" dirty="0" smtClean="0"/>
              <a:t> a šunkou, </a:t>
            </a:r>
            <a:r>
              <a:rPr lang="cs-CZ" sz="1800" dirty="0" err="1" smtClean="0"/>
              <a:t>omačka</a:t>
            </a:r>
            <a:r>
              <a:rPr lang="cs-CZ" sz="1800" dirty="0" smtClean="0"/>
              <a:t> obsahuje likér </a:t>
            </a:r>
            <a:r>
              <a:rPr lang="cs-CZ" sz="1800" dirty="0" err="1" smtClean="0"/>
              <a:t>Marsalla</a:t>
            </a:r>
            <a:r>
              <a:rPr lang="cs-CZ" sz="1800" dirty="0" smtClean="0"/>
              <a:t> a na dochucení bílé lanýže, medailonky se podávají na opečené bílé vece. </a:t>
            </a:r>
          </a:p>
          <a:p>
            <a:pPr marL="0" indent="0">
              <a:buNone/>
            </a:pPr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7. </a:t>
            </a:r>
            <a:r>
              <a:rPr lang="cs-CZ" sz="1800" b="1" dirty="0" err="1" smtClean="0"/>
              <a:t>Abruzzo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Zdejší kuchařské tradice mají své kořeny u pastevců a místních selských domácích kuchařek, chutné recepty jídel z jehněčího a skopového masa a aromatických sýrů. Selské kuchařky pak originální těstoviny a jejich obdivuhodnou zručnost při řezání těsta na nudle s dřevěným rámem se strunami, tzv. </a:t>
            </a:r>
            <a:r>
              <a:rPr lang="cs-CZ" sz="1800" b="1" i="1" dirty="0" err="1" smtClean="0"/>
              <a:t>chitarrou</a:t>
            </a:r>
            <a:r>
              <a:rPr lang="cs-CZ" sz="1800" b="1" i="1" dirty="0" smtClean="0"/>
              <a:t>“</a:t>
            </a:r>
            <a:r>
              <a:rPr lang="cs-CZ" sz="1800" i="1" dirty="0" smtClean="0"/>
              <a:t>. </a:t>
            </a:r>
          </a:p>
          <a:p>
            <a:pPr marL="0" indent="0"/>
            <a:r>
              <a:rPr lang="cs-CZ" sz="1800" dirty="0" smtClean="0"/>
              <a:t>  Hojně se používá </a:t>
            </a:r>
            <a:r>
              <a:rPr lang="cs-CZ" sz="1800" b="1" dirty="0" smtClean="0"/>
              <a:t>červených feferonek, zvaných „</a:t>
            </a:r>
            <a:r>
              <a:rPr lang="cs-CZ" sz="1800" b="1" i="1" dirty="0" err="1" smtClean="0"/>
              <a:t>Diavolino</a:t>
            </a:r>
            <a:r>
              <a:rPr lang="cs-CZ" sz="1800" dirty="0" smtClean="0"/>
              <a:t>“ (ty se přidávají do všeho, mimo moučníků) a místní bylinná pálenka „</a:t>
            </a:r>
            <a:r>
              <a:rPr lang="cs-CZ" sz="1800" b="1" dirty="0" err="1" smtClean="0"/>
              <a:t>C</a:t>
            </a:r>
            <a:r>
              <a:rPr lang="cs-CZ" sz="1800" b="1" i="1" dirty="0" err="1" smtClean="0"/>
              <a:t>enterbe</a:t>
            </a:r>
            <a:r>
              <a:rPr lang="cs-CZ" sz="1800" b="1" i="1" dirty="0" smtClean="0"/>
              <a:t>“</a:t>
            </a:r>
            <a:r>
              <a:rPr lang="cs-CZ" sz="1800" i="1" dirty="0" smtClean="0"/>
              <a:t>. </a:t>
            </a:r>
          </a:p>
          <a:p>
            <a:pPr marL="0" indent="0"/>
            <a:r>
              <a:rPr lang="cs-CZ" sz="1800" dirty="0" smtClean="0"/>
              <a:t>  Proslulá je výroba mnoha druhů sladkosti, vyváží se odtud např. speciální turecký med se sušenými fíky. </a:t>
            </a:r>
          </a:p>
          <a:p>
            <a:pPr marL="0" indent="0">
              <a:buNone/>
            </a:pPr>
            <a:r>
              <a:rPr lang="cs-CZ" sz="1800" b="1" dirty="0" smtClean="0"/>
              <a:t>8. </a:t>
            </a:r>
            <a:r>
              <a:rPr lang="cs-CZ" sz="1800" b="1" dirty="0" err="1" smtClean="0"/>
              <a:t>Emilia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Romagna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Tato provincie patří mezi gastronomická centra Itálie, tvoří ji velmi úrodná krajina a část východního pobřeží, místní obchůdky a restaurace nabízí téměř vše, po čem jazyk gurmána touží – vydatná šunka i </a:t>
            </a:r>
            <a:r>
              <a:rPr lang="cs-CZ" sz="1800" b="1" dirty="0" err="1" smtClean="0"/>
              <a:t>mortadella</a:t>
            </a:r>
            <a:r>
              <a:rPr lang="cs-CZ" sz="1800" b="1" dirty="0" smtClean="0"/>
              <a:t>, tvrdý parmazán, domácí těstoviny </a:t>
            </a:r>
            <a:r>
              <a:rPr lang="cs-CZ" sz="1800" dirty="0" smtClean="0"/>
              <a:t>v nekonečných variacích tvarů, místní omáčky a jejich dokonalost ve spojení s těstovinami, bohatá a vydatná masitá jídla, rafinovanost přípravy zvěřiny, nejrůznější sladké i slané pečivo, báječné dezerty a zmrzlina, na dochucení tradiční </a:t>
            </a:r>
            <a:r>
              <a:rPr lang="cs-CZ" sz="1800" b="1" dirty="0" smtClean="0"/>
              <a:t>„</a:t>
            </a:r>
            <a:r>
              <a:rPr lang="cs-CZ" sz="1800" b="1" i="1" dirty="0" err="1" smtClean="0"/>
              <a:t>Acetto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balsamico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tradizionale</a:t>
            </a:r>
            <a:r>
              <a:rPr lang="cs-CZ" sz="1800" b="1" i="1" dirty="0" smtClean="0"/>
              <a:t>“</a:t>
            </a:r>
            <a:r>
              <a:rPr lang="cs-CZ" sz="1800" b="1" dirty="0" smtClean="0"/>
              <a:t>. 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Parmská šunka, Boloňa - jemně uzená </a:t>
            </a:r>
            <a:r>
              <a:rPr lang="cs-CZ" sz="1800" b="1" dirty="0" err="1" smtClean="0"/>
              <a:t>Mortadella</a:t>
            </a:r>
            <a:r>
              <a:rPr lang="cs-CZ" sz="1800" b="1" dirty="0" smtClean="0"/>
              <a:t>, tortilla, lasagne, </a:t>
            </a:r>
            <a:r>
              <a:rPr lang="cs-CZ" sz="1800" b="1" dirty="0" err="1" smtClean="0"/>
              <a:t>Piacenza</a:t>
            </a:r>
            <a:r>
              <a:rPr lang="cs-CZ" sz="1800" b="1" dirty="0" smtClean="0"/>
              <a:t> - plněné </a:t>
            </a:r>
            <a:r>
              <a:rPr lang="cs-CZ" sz="1800" b="1" dirty="0" err="1" smtClean="0"/>
              <a:t>tortellini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Ferarra</a:t>
            </a:r>
            <a:r>
              <a:rPr lang="cs-CZ" sz="1800" b="1" dirty="0" smtClean="0"/>
              <a:t> je městem uzenin, Modena - plněné vepřové nožičky „</a:t>
            </a:r>
            <a:r>
              <a:rPr lang="cs-CZ" sz="1800" b="1" i="1" dirty="0" err="1" smtClean="0"/>
              <a:t>Zampone</a:t>
            </a:r>
            <a:r>
              <a:rPr lang="cs-CZ" sz="1800" b="1" i="1" dirty="0" smtClean="0"/>
              <a:t>“.</a:t>
            </a:r>
            <a:r>
              <a:rPr lang="cs-CZ" sz="1800" b="1" dirty="0" smtClean="0"/>
              <a:t> </a:t>
            </a:r>
          </a:p>
          <a:p>
            <a:pPr marL="0" indent="0"/>
            <a:r>
              <a:rPr lang="cs-CZ" sz="1800" dirty="0" smtClean="0"/>
              <a:t>  Rodinná továrna na těstoviny „</a:t>
            </a:r>
            <a:r>
              <a:rPr lang="cs-CZ" sz="1800" b="1" dirty="0" err="1" smtClean="0"/>
              <a:t>Barilla</a:t>
            </a:r>
            <a:r>
              <a:rPr lang="cs-CZ" sz="1800" dirty="0" smtClean="0"/>
              <a:t>“, ve svých 30 závodech produkuje </a:t>
            </a:r>
            <a:r>
              <a:rPr lang="cs-CZ" sz="1800" b="1" dirty="0" smtClean="0"/>
              <a:t>stovku druhů těstovin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Na asi 100 km dlouhém pobřeží dominují ryby a plody moře, vnitrozemí má jídla vydatnější z masa, uzenin, často kombinovaných s luštěninami a hojností zeleniny (cibule, česnek, lilek, artyčoky). </a:t>
            </a:r>
          </a:p>
          <a:p>
            <a:pPr marL="0" indent="0"/>
            <a:r>
              <a:rPr lang="cs-CZ" sz="1800" b="1" dirty="0" smtClean="0"/>
              <a:t>  </a:t>
            </a:r>
            <a:r>
              <a:rPr lang="cs-CZ" sz="1800" b="1" dirty="0" err="1" smtClean="0"/>
              <a:t>Emilia</a:t>
            </a:r>
            <a:r>
              <a:rPr lang="cs-CZ" sz="1800" b="1" dirty="0" smtClean="0"/>
              <a:t>-</a:t>
            </a:r>
            <a:r>
              <a:rPr lang="cs-CZ" sz="1800" b="1" dirty="0" err="1" smtClean="0"/>
              <a:t>Romagna</a:t>
            </a:r>
            <a:r>
              <a:rPr lang="cs-CZ" sz="1800" b="1" dirty="0" smtClean="0"/>
              <a:t> je právem označována gastronomickým centrem země: Sýr Parmezán, Salám </a:t>
            </a:r>
            <a:r>
              <a:rPr lang="cs-CZ" sz="1800" b="1" dirty="0" err="1" smtClean="0"/>
              <a:t>Mortadella</a:t>
            </a:r>
            <a:r>
              <a:rPr lang="cs-CZ" sz="1800" b="1" dirty="0" smtClean="0"/>
              <a:t>, sýr </a:t>
            </a:r>
            <a:r>
              <a:rPr lang="cs-CZ" sz="1800" b="1" dirty="0" err="1" smtClean="0"/>
              <a:t>Pecorino</a:t>
            </a:r>
            <a:r>
              <a:rPr lang="cs-CZ" sz="1800" b="1" dirty="0" smtClean="0"/>
              <a:t>, Boloňská omáčka, vína </a:t>
            </a:r>
            <a:r>
              <a:rPr lang="cs-CZ" sz="1800" b="1" dirty="0" err="1" smtClean="0"/>
              <a:t>Lambrusco</a:t>
            </a:r>
            <a:r>
              <a:rPr lang="cs-CZ" sz="1800" b="1" dirty="0" smtClean="0"/>
              <a:t> a </a:t>
            </a:r>
            <a:r>
              <a:rPr lang="cs-CZ" sz="1800" b="1" dirty="0" err="1" smtClean="0"/>
              <a:t>Brunello</a:t>
            </a:r>
            <a:r>
              <a:rPr lang="cs-CZ" sz="1800" b="1" dirty="0" smtClean="0"/>
              <a:t>. 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9. Toskánsko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Převažují zde životní zvyky převzaté z uznávané </a:t>
            </a:r>
            <a:r>
              <a:rPr lang="cs-CZ" sz="1800" b="1" dirty="0" smtClean="0"/>
              <a:t>italské renesance, vyznávající jednoduchost, jasnost a přirozenost. </a:t>
            </a:r>
          </a:p>
          <a:p>
            <a:pPr marL="0" indent="0"/>
            <a:r>
              <a:rPr lang="cs-CZ" sz="1800" b="1" dirty="0" smtClean="0"/>
              <a:t>  Základy místní kuchyně jsou jednoduchost přípravy, kvalita a čerstvost surovin, luštěniny, sýr, domácí chléb (záměrně se peče bez soli, je proto ideální celodenní přílohou ke všem jídlům, uzeninám a sýrům) a čerstvá zelenina a ovoce, jídla jsou lehká, aromatická, prostá – a ve své jednoduchosti geniálně chutná. </a:t>
            </a:r>
          </a:p>
          <a:p>
            <a:pPr marL="0" indent="0"/>
            <a:r>
              <a:rPr lang="cs-CZ" sz="1800" dirty="0" smtClean="0"/>
              <a:t>  Lahůdkou jsou jídla ze zvěřiny (hojně zajíci, pernatá a divočáci) a ryb. </a:t>
            </a:r>
          </a:p>
          <a:p>
            <a:pPr marL="0" indent="0"/>
            <a:r>
              <a:rPr lang="cs-CZ" sz="1800" dirty="0" smtClean="0"/>
              <a:t>  Mnoho druhů těstovin se plní – dokonce i plněné olivy jsou zde proslulou specialitou. </a:t>
            </a:r>
          </a:p>
          <a:p>
            <a:pPr marL="0" indent="0"/>
            <a:r>
              <a:rPr lang="cs-CZ" sz="1800" b="1" dirty="0" smtClean="0"/>
              <a:t>  Prapůvod italské zmrzliny právě v Toskánsku</a:t>
            </a:r>
            <a:r>
              <a:rPr lang="cs-CZ" sz="1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10. Řím a okolí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Kulinárské tradice samotného Říma a jeho venkovského okolí jsou odlišné. </a:t>
            </a:r>
          </a:p>
          <a:p>
            <a:pPr marL="0" indent="0"/>
            <a:r>
              <a:rPr lang="cs-CZ" sz="1800" b="1" dirty="0" smtClean="0"/>
              <a:t>  Dodnes se ctí duch původní antické pohostinnosti města, mistrovské zpracovaní masa a vnitřností místními řeznickými mistry i zachovalé tradice pokrmů židovské kuchyně. </a:t>
            </a:r>
          </a:p>
          <a:p>
            <a:pPr marL="0" indent="0"/>
            <a:r>
              <a:rPr lang="cs-CZ" sz="1800" b="1" dirty="0" smtClean="0"/>
              <a:t>  Jídlo a nápoje se tradičně konzumují nejlépe ve společnosti</a:t>
            </a:r>
            <a:r>
              <a:rPr lang="cs-CZ" sz="1800" dirty="0" smtClean="0"/>
              <a:t>, společné popíjení vína nebo skvělé kávy v mnoha kavárnách a cukrárnách je znakem místního způsobu života. </a:t>
            </a:r>
          </a:p>
          <a:p>
            <a:pPr marL="0" indent="0"/>
            <a:r>
              <a:rPr lang="cs-CZ" sz="1800" b="1" dirty="0" smtClean="0"/>
              <a:t>  Římská gastronomie je tradiční, velmi ovlivněná kalendářními zvyky v průběhu roku. Příprava jídel je jednoduchá, vedle mnoha druhů těstovin používá hojně zeleninu. </a:t>
            </a:r>
          </a:p>
          <a:p>
            <a:pPr marL="0" indent="0"/>
            <a:r>
              <a:rPr lang="cs-CZ" sz="1800" i="1" dirty="0" smtClean="0"/>
              <a:t>  „</a:t>
            </a:r>
            <a:r>
              <a:rPr lang="cs-CZ" sz="1800" b="1" i="1" dirty="0" err="1" smtClean="0"/>
              <a:t>Spagetti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alla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Carbonara</a:t>
            </a:r>
            <a:r>
              <a:rPr lang="cs-CZ" sz="1800" dirty="0" smtClean="0"/>
              <a:t>“, „</a:t>
            </a:r>
            <a:r>
              <a:rPr lang="cs-CZ" sz="1800" b="1" i="1" dirty="0" err="1" smtClean="0"/>
              <a:t>Tiramisu</a:t>
            </a:r>
            <a:r>
              <a:rPr lang="cs-CZ" sz="1800" dirty="0" smtClean="0"/>
              <a:t>“, ve volnem překladu „vytáhni mě nahoru“.  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 Je ovlivněna národními kuchyněmi středoevropských zemí</a:t>
            </a:r>
            <a:r>
              <a:rPr lang="cs-CZ" sz="1800" dirty="0" smtClean="0"/>
              <a:t>, s nimiž hraničí. </a:t>
            </a:r>
          </a:p>
          <a:p>
            <a:pPr marL="0" indent="0"/>
            <a:r>
              <a:rPr lang="cs-CZ" sz="1800" dirty="0" smtClean="0"/>
              <a:t>   Vlivy kuchyně ruské, italské a francouzské, tradice polské židovské kultury. </a:t>
            </a:r>
          </a:p>
          <a:p>
            <a:pPr marL="0" indent="0"/>
            <a:r>
              <a:rPr lang="cs-CZ" sz="1800" dirty="0" smtClean="0"/>
              <a:t>   Převážná většina </a:t>
            </a:r>
            <a:r>
              <a:rPr lang="cs-CZ" sz="1800" b="1" dirty="0" smtClean="0"/>
              <a:t>surovin je z místních zdrojů </a:t>
            </a:r>
            <a:r>
              <a:rPr lang="cs-CZ" sz="1800" dirty="0" smtClean="0"/>
              <a:t>- rozsáhlá severoevropská nížina s četnými protékajícími řekami Vislou, Odrou a Vartou (brambory, zelenina, chov a lov ryb). </a:t>
            </a:r>
          </a:p>
          <a:p>
            <a:pPr marL="0" indent="0"/>
            <a:r>
              <a:rPr lang="cs-CZ" sz="1800" b="1" dirty="0" smtClean="0"/>
              <a:t>   Příprava jídel z ryb - mnoho variant a dlouhá tradice </a:t>
            </a:r>
            <a:r>
              <a:rPr lang="cs-CZ" sz="1800" dirty="0" smtClean="0"/>
              <a:t>- všechny druhy mořských (treska, </a:t>
            </a:r>
            <a:r>
              <a:rPr lang="cs-CZ" sz="1800" dirty="0" err="1" smtClean="0"/>
              <a:t>herink</a:t>
            </a:r>
            <a:r>
              <a:rPr lang="cs-CZ" sz="1800" dirty="0" smtClean="0"/>
              <a:t>, tuňák, losos) a sladkovodních ryb (kapr, candát, pstruh), </a:t>
            </a:r>
            <a:r>
              <a:rPr lang="cs-CZ" sz="1800" b="1" dirty="0" smtClean="0"/>
              <a:t>obyvatelé Polska patří k největším konzumentům rybího masa v Evropě. </a:t>
            </a:r>
          </a:p>
          <a:p>
            <a:pPr marL="0" indent="0"/>
            <a:r>
              <a:rPr lang="cs-CZ" sz="1800" b="1" dirty="0" smtClean="0"/>
              <a:t>   Tradicí je venkovský chov drůbeže</a:t>
            </a:r>
            <a:r>
              <a:rPr lang="cs-CZ" sz="1800" dirty="0" smtClean="0"/>
              <a:t>, husí a kachen, domácí produkce zeleniny (zelí, červená řepa, okurky, kedlubny, kopr, petrželka, houby) mléčných výrobků a masa (dominuje maso vepřové, hovězí, uzeniny). 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 smtClean="0"/>
              <a:t>Charakteristika polské gastronomie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 err="1" smtClean="0"/>
              <a:t>Bruschetta</a:t>
            </a:r>
            <a:r>
              <a:rPr lang="cs-CZ" sz="1800" dirty="0" smtClean="0"/>
              <a:t>“ – opečený obložený chléb s rajčaty, česnekem a bazalkou, jemně dochucený olivovým olejem a mořskou solí, sladký perníkový koláč „</a:t>
            </a:r>
            <a:r>
              <a:rPr lang="cs-CZ" sz="1800" b="1" i="1" dirty="0" err="1" smtClean="0"/>
              <a:t>Panforte</a:t>
            </a:r>
            <a:r>
              <a:rPr lang="cs-CZ" sz="1800" b="1" i="1" dirty="0" smtClean="0"/>
              <a:t> senese</a:t>
            </a:r>
            <a:r>
              <a:rPr lang="cs-CZ" sz="1800" i="1" dirty="0" smtClean="0"/>
              <a:t>“</a:t>
            </a:r>
            <a:r>
              <a:rPr lang="cs-CZ" sz="1800" dirty="0" smtClean="0"/>
              <a:t>, ovčí sýr </a:t>
            </a:r>
            <a:r>
              <a:rPr lang="cs-CZ" sz="1800" b="1" i="1" dirty="0" err="1" smtClean="0"/>
              <a:t>Pecorino</a:t>
            </a:r>
            <a:r>
              <a:rPr lang="cs-CZ" sz="1800" i="1" dirty="0" smtClean="0"/>
              <a:t> </a:t>
            </a:r>
            <a:r>
              <a:rPr lang="cs-CZ" sz="1800" dirty="0" smtClean="0"/>
              <a:t>(často zjemněný bylinkami), vynikající vína jako Chianti, Nobile </a:t>
            </a:r>
            <a:r>
              <a:rPr lang="cs-CZ" sz="1800" dirty="0" err="1" smtClean="0"/>
              <a:t>di</a:t>
            </a:r>
            <a:r>
              <a:rPr lang="cs-CZ" sz="1800" dirty="0" smtClean="0"/>
              <a:t> </a:t>
            </a:r>
            <a:r>
              <a:rPr lang="cs-CZ" sz="1800" dirty="0" err="1" smtClean="0"/>
              <a:t>Montepulciano</a:t>
            </a:r>
            <a:r>
              <a:rPr lang="cs-CZ" sz="1800" dirty="0" smtClean="0"/>
              <a:t>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11. Jižní část Itálie</a:t>
            </a:r>
            <a:endParaRPr lang="cs-CZ" sz="1800" dirty="0" smtClean="0"/>
          </a:p>
          <a:p>
            <a:pPr marL="0" indent="0"/>
            <a:r>
              <a:rPr lang="cs-CZ" sz="1800" dirty="0" smtClean="0"/>
              <a:t>  Velmi teplé klima ovlivňuje příznivě kvalitu a dozrávání oliv, kuchyně je jednoduchá, lehká, málo vydatná. Oblíbená jsou zejména jídla zeleninová, hlavně z lilků, bobů a fazoli, výborné jsou zdejší melouny, </a:t>
            </a:r>
            <a:r>
              <a:rPr lang="cs-CZ" sz="1800" b="1" dirty="0" smtClean="0"/>
              <a:t>všeobecně oblíbené jsou mořské plody a ryby, např. mečoun je v kuchyni velmi ceněn, </a:t>
            </a:r>
          </a:p>
          <a:p>
            <a:pPr marL="0" indent="0"/>
            <a:r>
              <a:rPr lang="cs-CZ" sz="1800" b="1" dirty="0" smtClean="0"/>
              <a:t>  nejdůležitějším jídlem dne vydatná a sytá snídaně</a:t>
            </a:r>
            <a:r>
              <a:rPr lang="cs-CZ" sz="1800" dirty="0" smtClean="0"/>
              <a:t>, např. koláč z chlebového těsta, plněný vepřovým masem s játry, zvaným „</a:t>
            </a:r>
            <a:r>
              <a:rPr lang="cs-CZ" sz="1800" b="1" i="1" dirty="0" err="1" smtClean="0"/>
              <a:t>Murseddu</a:t>
            </a:r>
            <a:r>
              <a:rPr lang="cs-CZ" sz="1800" i="1" dirty="0" smtClean="0"/>
              <a:t>“. </a:t>
            </a:r>
            <a:endParaRPr lang="cs-CZ" sz="1800" dirty="0" smtClean="0"/>
          </a:p>
          <a:p>
            <a:pPr marL="0" indent="0"/>
            <a:r>
              <a:rPr lang="cs-CZ" sz="1800" b="1" dirty="0" smtClean="0"/>
              <a:t>  Gastronomie Neapole a ostrova Capri je založená na těstovinách mnoha druhů, kombinací a dochucení, jinak je jednoduchá a skromná</a:t>
            </a:r>
            <a:r>
              <a:rPr lang="cs-CZ" sz="1800" dirty="0" smtClean="0"/>
              <a:t>, koření, bylinky, ostré feferonky na zeleninových pokrmech, omeletách, kořeněných rybích polévkách, těstovinách a pizze.</a:t>
            </a:r>
          </a:p>
          <a:p>
            <a:pPr marL="0" indent="0"/>
            <a:r>
              <a:rPr lang="cs-CZ" sz="1800" b="1" dirty="0" smtClean="0"/>
              <a:t>  Tradiční zvyky Sicílie a Sardinie i kuchyně ovlivňuje neměnný způsob užívání si života a dávná záliba v jídle a pití. 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Kuchyně Sardinie je postavená na kuchařském umění pastevců a rolníků</a:t>
            </a:r>
            <a:r>
              <a:rPr lang="cs-CZ" sz="1800" dirty="0" smtClean="0"/>
              <a:t>, sele nebo divočák pečený na rožni, vydatné pokrmy z luštěnin, zeleninová jídla bohatě ochucena bylinkami (oblíbena je máta a myrta), množství sýrů a místní chléb jsou základem. </a:t>
            </a:r>
          </a:p>
          <a:p>
            <a:pPr marL="0" indent="0"/>
            <a:r>
              <a:rPr lang="cs-CZ" sz="1800" dirty="0" smtClean="0"/>
              <a:t>  Zajímavostí je pokrm zvaný „</a:t>
            </a:r>
            <a:r>
              <a:rPr lang="cs-CZ" sz="1800" b="1" i="1" dirty="0" err="1" smtClean="0"/>
              <a:t>Carraxiu</a:t>
            </a:r>
            <a:r>
              <a:rPr lang="cs-CZ" sz="1800" i="1" dirty="0" smtClean="0"/>
              <a:t>“ - </a:t>
            </a:r>
            <a:r>
              <a:rPr lang="cs-CZ" sz="1800" dirty="0" smtClean="0"/>
              <a:t>mladý býček se plní dalšími druhy (kozou, koza se plní seletem, sele se plní zajícem a ten je zase naplněn perličkou, v jejímž nitru je malé kuře), poté se býček zašije hrubou nití a pomalu se vše peče nad mírným ohněm. </a:t>
            </a:r>
          </a:p>
          <a:p>
            <a:pPr marL="0" indent="0"/>
            <a:r>
              <a:rPr lang="cs-CZ" sz="1800" dirty="0" smtClean="0"/>
              <a:t>  Zejména při mnoha svátcích vyniká </a:t>
            </a:r>
            <a:r>
              <a:rPr lang="cs-CZ" sz="1800" b="1" dirty="0" smtClean="0"/>
              <a:t>umění místních cukrářů </a:t>
            </a:r>
            <a:r>
              <a:rPr lang="cs-CZ" sz="1800" dirty="0" smtClean="0"/>
              <a:t>a jejich kreativita vytváření úžasných tvarů cukrovinek a dortů, </a:t>
            </a:r>
            <a:r>
              <a:rPr lang="cs-CZ" sz="1800" b="1" dirty="0" smtClean="0"/>
              <a:t>podle arabského zvyku velmi sladkých</a:t>
            </a:r>
            <a:r>
              <a:rPr lang="cs-CZ" sz="1800" dirty="0" smtClean="0"/>
              <a:t>. Proslulým cukrářským dílem je dort z mandlí a cukru zvaný „</a:t>
            </a:r>
            <a:r>
              <a:rPr lang="cs-CZ" sz="1800" b="1" i="1" dirty="0" err="1" smtClean="0"/>
              <a:t>Gattó</a:t>
            </a:r>
            <a:r>
              <a:rPr lang="cs-CZ" sz="1800" i="1" dirty="0" smtClean="0"/>
              <a:t>“.</a:t>
            </a:r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Pobřeží Sicílie </a:t>
            </a:r>
            <a:r>
              <a:rPr lang="cs-CZ" sz="1800" dirty="0" smtClean="0"/>
              <a:t>umožňuje lov ze tří moří, proto je </a:t>
            </a:r>
            <a:r>
              <a:rPr lang="cs-CZ" sz="1800" b="1" dirty="0" smtClean="0"/>
              <a:t>místní nabídka ryb </a:t>
            </a:r>
            <a:r>
              <a:rPr lang="cs-CZ" sz="1800" dirty="0" smtClean="0"/>
              <a:t>(mečoun, tuňák, pražma patří mezi nejoblíbenější) a mořských plodů velmi široká. </a:t>
            </a:r>
          </a:p>
          <a:p>
            <a:pPr marL="0" indent="0"/>
            <a:r>
              <a:rPr lang="cs-CZ" sz="1800" dirty="0" smtClean="0"/>
              <a:t>  Ochutnat místní jídla znamená exkurzi do historie ostrova. </a:t>
            </a:r>
          </a:p>
          <a:p>
            <a:pPr marL="0" indent="0"/>
            <a:r>
              <a:rPr lang="cs-CZ" sz="1800" dirty="0" smtClean="0"/>
              <a:t>  Kuchyňské úpravy lilků, cuket a tykví, tradičním dochucovadlem jsou </a:t>
            </a:r>
            <a:r>
              <a:rPr lang="cs-CZ" sz="1800" b="1" dirty="0" smtClean="0"/>
              <a:t>sicilské kapary</a:t>
            </a:r>
            <a:r>
              <a:rPr lang="cs-CZ" sz="1800" dirty="0" smtClean="0"/>
              <a:t>, pomeranče a citrony (70 %), pěstují se </a:t>
            </a:r>
            <a:r>
              <a:rPr lang="cs-CZ" sz="1800" b="1" dirty="0" smtClean="0"/>
              <a:t>pichlavé plody opuncie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Vnitrozemí - zvěřina, drůbež, mandle, kaštany, med, rozinky, bylinky 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u="sng" dirty="0" smtClean="0"/>
              <a:t>Na Sicílii se tradičně zmrzliny rozděluji do několika skupin:</a:t>
            </a:r>
          </a:p>
          <a:p>
            <a:pPr marL="0" indent="0">
              <a:buNone/>
            </a:pPr>
            <a:r>
              <a:rPr lang="cs-CZ" sz="1800" dirty="0" smtClean="0"/>
              <a:t>a) </a:t>
            </a:r>
            <a:r>
              <a:rPr lang="cs-CZ" sz="1800" b="1" dirty="0" smtClean="0"/>
              <a:t>Sorbet</a:t>
            </a:r>
            <a:r>
              <a:rPr lang="cs-CZ" sz="1800" dirty="0" smtClean="0"/>
              <a:t>y - jsou zmražené ovocné šťávy a dřeně, ochucené např. likéry, vínem,</a:t>
            </a:r>
          </a:p>
          <a:p>
            <a:pPr marL="0" indent="0">
              <a:buNone/>
            </a:pPr>
            <a:r>
              <a:rPr lang="cs-CZ" sz="1800" dirty="0" smtClean="0"/>
              <a:t>b) mléčné zmrzliny - základem je plnotučné mléko, vejce a žloutky, různě ochucené,</a:t>
            </a:r>
          </a:p>
          <a:p>
            <a:pPr marL="0" indent="0">
              <a:buNone/>
            </a:pPr>
            <a:r>
              <a:rPr lang="cs-CZ" sz="1800" dirty="0" smtClean="0"/>
              <a:t>c) mražené smetanové krémy – namísto mléka se používá smetana ke šlehání,</a:t>
            </a:r>
          </a:p>
          <a:p>
            <a:pPr marL="0" indent="0">
              <a:buNone/>
            </a:pPr>
            <a:r>
              <a:rPr lang="cs-CZ" sz="1800" dirty="0" smtClean="0"/>
              <a:t>d) zmrzlinové bomby – jsou kombinaci nejméně 3 druhů zmrzliny,</a:t>
            </a:r>
          </a:p>
          <a:p>
            <a:pPr marL="0" indent="0">
              <a:buNone/>
            </a:pPr>
            <a:r>
              <a:rPr lang="cs-CZ" sz="1800" dirty="0" smtClean="0"/>
              <a:t>e) </a:t>
            </a:r>
            <a:r>
              <a:rPr lang="cs-CZ" sz="1800" b="1" dirty="0" err="1" smtClean="0"/>
              <a:t>Frulatto</a:t>
            </a:r>
            <a:r>
              <a:rPr lang="cs-CZ" sz="1800" dirty="0" smtClean="0"/>
              <a:t> – je sicilský název pro vychlazený mléčný koktejl s ovocem,</a:t>
            </a:r>
          </a:p>
          <a:p>
            <a:pPr marL="0" indent="0">
              <a:buNone/>
            </a:pPr>
            <a:r>
              <a:rPr lang="cs-CZ" sz="1800" dirty="0" smtClean="0"/>
              <a:t>f) </a:t>
            </a:r>
            <a:r>
              <a:rPr lang="cs-CZ" sz="1800" b="1" dirty="0" err="1" smtClean="0"/>
              <a:t>Frappe</a:t>
            </a:r>
            <a:r>
              <a:rPr lang="cs-CZ" sz="1800" b="1" dirty="0" smtClean="0"/>
              <a:t> </a:t>
            </a:r>
            <a:r>
              <a:rPr lang="cs-CZ" sz="1800" dirty="0" smtClean="0"/>
              <a:t>– vychlazené kávové nebo vanilkové mléko s kostkami ledu,</a:t>
            </a:r>
          </a:p>
          <a:p>
            <a:pPr marL="0" indent="0">
              <a:buNone/>
            </a:pPr>
            <a:r>
              <a:rPr lang="cs-CZ" sz="1800" dirty="0" smtClean="0"/>
              <a:t>g) </a:t>
            </a:r>
            <a:r>
              <a:rPr lang="cs-CZ" sz="1800" b="1" dirty="0" err="1" smtClean="0"/>
              <a:t>Granita</a:t>
            </a:r>
            <a:r>
              <a:rPr lang="cs-CZ" sz="1800" dirty="0" smtClean="0"/>
              <a:t> – nakyslá ovocná šťáva sirup, nebo černá káva na ledové tříšti.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b="1" dirty="0" smtClean="0"/>
              <a:t>Místní specialitou je jasmínová zmrzlina</a:t>
            </a:r>
            <a:r>
              <a:rPr lang="cs-CZ" sz="1800" dirty="0" smtClean="0"/>
              <a:t>, připravovaná v městečku Tarpani na západě ostrova.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Řecko je </a:t>
            </a:r>
            <a:r>
              <a:rPr lang="cs-CZ" sz="1800" b="1" dirty="0" smtClean="0"/>
              <a:t>historickou kolébkou starověké vzdělanosti </a:t>
            </a:r>
            <a:r>
              <a:rPr lang="cs-CZ" sz="1800" dirty="0" smtClean="0"/>
              <a:t>a totéž se tyká i řeckého pojetí pohostinnosti – </a:t>
            </a:r>
            <a:r>
              <a:rPr lang="cs-CZ" sz="1800" b="1" dirty="0" smtClean="0"/>
              <a:t>mít hosta v taverně je dodnes v zemi považováno za příležitost ukázat to nejlepší, co dům může nabídnout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Ve své původní podobě je </a:t>
            </a:r>
            <a:r>
              <a:rPr lang="cs-CZ" sz="1800" b="1" dirty="0" smtClean="0"/>
              <a:t>typickou středozemní kuchyní s orientálními prvky </a:t>
            </a:r>
            <a:r>
              <a:rPr lang="cs-CZ" sz="1800" dirty="0" smtClean="0"/>
              <a:t>– </a:t>
            </a:r>
            <a:r>
              <a:rPr lang="cs-CZ" sz="1800" b="1" dirty="0" smtClean="0"/>
              <a:t>příznačná je čerstvost připravovaných surovin </a:t>
            </a:r>
            <a:r>
              <a:rPr lang="cs-CZ" sz="1800" dirty="0" smtClean="0"/>
              <a:t>(ryb, mořských plodů, masa, zeleniny, bylinek), hojnost nabídky tepelně upravené nebo čerstvé syrové zeleniny, přítomnost olivového oleje při přípravě jídel i na stole hosta, dochucování salátů vinným octem a v neposlední řadě jednoduchost přípravy jídel.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Charakteristika řecké kuchyně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7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Nejčastěji používanými surovinami mimo masa jsou rajčata, lilky, citrony, cibule, česnek, bylinky </a:t>
            </a:r>
            <a:r>
              <a:rPr lang="cs-CZ" sz="1800" dirty="0" smtClean="0"/>
              <a:t>– zřejmě nejoblíbenějším kořením je oregano. </a:t>
            </a:r>
          </a:p>
          <a:p>
            <a:r>
              <a:rPr lang="cs-CZ" sz="1800" dirty="0" smtClean="0"/>
              <a:t>Menu v řecké kuchyni je tvořeno množstvím studených předkrmů s využitím místních sýrů, oliv a olivového oleje s dostatkem bílého chleba na stole. </a:t>
            </a:r>
          </a:p>
          <a:p>
            <a:r>
              <a:rPr lang="cs-CZ" sz="1800" b="1" dirty="0" smtClean="0"/>
              <a:t>Hlavní jídlo</a:t>
            </a:r>
            <a:r>
              <a:rPr lang="cs-CZ" sz="1800" dirty="0" smtClean="0"/>
              <a:t> – často některý druh grilovaného masa (např. </a:t>
            </a:r>
            <a:r>
              <a:rPr lang="cs-CZ" sz="1800" b="1" i="1" dirty="0" smtClean="0"/>
              <a:t>gyros</a:t>
            </a:r>
            <a:r>
              <a:rPr lang="cs-CZ" sz="1800" i="1" dirty="0" smtClean="0"/>
              <a:t>, </a:t>
            </a:r>
            <a:r>
              <a:rPr lang="cs-CZ" sz="1800" dirty="0" smtClean="0"/>
              <a:t>který je ovšem kupodivu více známý mimo Řecko) se zeleninou. </a:t>
            </a:r>
          </a:p>
          <a:p>
            <a:r>
              <a:rPr lang="cs-CZ" sz="1800" dirty="0" smtClean="0"/>
              <a:t>Mezi </a:t>
            </a:r>
            <a:r>
              <a:rPr lang="cs-CZ" sz="1800" b="1" dirty="0" smtClean="0"/>
              <a:t>oblíbená zeleninová teplá </a:t>
            </a:r>
            <a:r>
              <a:rPr lang="cs-CZ" sz="1800" dirty="0" smtClean="0"/>
              <a:t>jídla - „</a:t>
            </a:r>
            <a:r>
              <a:rPr lang="cs-CZ" sz="1800" b="1" i="1" dirty="0" err="1" smtClean="0"/>
              <a:t>Gemista</a:t>
            </a:r>
            <a:r>
              <a:rPr lang="cs-CZ" sz="1800" b="1" i="1" dirty="0" smtClean="0"/>
              <a:t>“, </a:t>
            </a:r>
            <a:r>
              <a:rPr lang="cs-CZ" sz="1800" dirty="0" smtClean="0"/>
              <a:t>zapečené rajče se sýrem nebo paprika plněná kořeněnou rýži.</a:t>
            </a:r>
          </a:p>
          <a:p>
            <a:r>
              <a:rPr lang="cs-CZ" sz="1800" dirty="0" smtClean="0"/>
              <a:t>Jako </a:t>
            </a:r>
            <a:r>
              <a:rPr lang="cs-CZ" sz="1800" b="1" dirty="0" smtClean="0"/>
              <a:t>moučník</a:t>
            </a:r>
            <a:r>
              <a:rPr lang="cs-CZ" sz="1800" dirty="0" smtClean="0"/>
              <a:t> se podává čerstvé ovoce, nebo oblíbené plněné smažené taštičky se skořicí a medem. </a:t>
            </a:r>
          </a:p>
          <a:p>
            <a:r>
              <a:rPr lang="cs-CZ" sz="1800" dirty="0" smtClean="0"/>
              <a:t>Každá taverna i restaurace má </a:t>
            </a:r>
            <a:r>
              <a:rPr lang="cs-CZ" sz="1800" b="1" dirty="0" smtClean="0"/>
              <a:t>své malé tajemství dochucování jídel </a:t>
            </a:r>
            <a:r>
              <a:rPr lang="cs-CZ" sz="1800" dirty="0" smtClean="0"/>
              <a:t>a tak existují i rozdíly v chuti nabízených, byť pod stejným názvem uváděných jídel.</a:t>
            </a:r>
          </a:p>
        </p:txBody>
      </p:sp>
    </p:spTree>
    <p:extLst>
      <p:ext uri="{BB962C8B-B14F-4D97-AF65-F5344CB8AC3E}">
        <p14:creationId xmlns:p14="http://schemas.microsoft.com/office/powerpoint/2010/main" val="334175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Řekové patří mezi </a:t>
            </a:r>
            <a:r>
              <a:rPr lang="cs-CZ" sz="1800" b="1" dirty="0" smtClean="0"/>
              <a:t>milovníky skopového masa a místních sýrů</a:t>
            </a:r>
            <a:r>
              <a:rPr lang="cs-CZ" sz="1800" dirty="0" smtClean="0"/>
              <a:t>, pocházejících z hornatých oblastí země. </a:t>
            </a:r>
          </a:p>
          <a:p>
            <a:r>
              <a:rPr lang="cs-CZ" sz="1800" dirty="0" smtClean="0"/>
              <a:t>Nabídka </a:t>
            </a:r>
            <a:r>
              <a:rPr lang="cs-CZ" sz="1800" b="1" dirty="0" smtClean="0"/>
              <a:t>typického řeckého hlavního jídla </a:t>
            </a:r>
            <a:r>
              <a:rPr lang="cs-CZ" sz="1800" dirty="0" smtClean="0"/>
              <a:t>je založena na pořádné porci masa, hojnosti zeleninové přílohy, vařené brambory jsou v nabídce místní kuchyně zřídka. </a:t>
            </a:r>
          </a:p>
          <a:p>
            <a:r>
              <a:rPr lang="cs-CZ" sz="1800" dirty="0" smtClean="0"/>
              <a:t>Na pobřeží najdeme na jídelním lístku restaurací a taveren různé druhy ryb a mořských plodů, </a:t>
            </a:r>
            <a:r>
              <a:rPr lang="cs-CZ" sz="1800" b="1" dirty="0" smtClean="0"/>
              <a:t>většinou rychle tepelně upravené na grilu. </a:t>
            </a:r>
          </a:p>
        </p:txBody>
      </p:sp>
    </p:spTree>
    <p:extLst>
      <p:ext uri="{BB962C8B-B14F-4D97-AF65-F5344CB8AC3E}">
        <p14:creationId xmlns:p14="http://schemas.microsoft.com/office/powerpoint/2010/main" val="425898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 smtClean="0"/>
              <a:t>Souvlaki</a:t>
            </a:r>
            <a:r>
              <a:rPr lang="cs-CZ" sz="1800" i="1" dirty="0" smtClean="0"/>
              <a:t>“, </a:t>
            </a:r>
            <a:r>
              <a:rPr lang="cs-CZ" sz="1800" dirty="0" smtClean="0"/>
              <a:t>různé druhy grilovaného masa na rožni a grilované na ohni. V překladu se jedná o zdrobnělinu slova „</a:t>
            </a:r>
            <a:r>
              <a:rPr lang="cs-CZ" sz="1800" dirty="0" err="1" smtClean="0"/>
              <a:t>souvla</a:t>
            </a:r>
            <a:r>
              <a:rPr lang="cs-CZ" sz="1800" dirty="0" smtClean="0"/>
              <a:t>“ – špejle. Připravuje se z kvalitního a méně tučného, na plátky nakrájeného masa (většinou vepřové, jehněčí nebo kuřecí) ochuceného olivovým olejem, zakápnutého citronem, kořeněného mořskou solí, černým pepřem a oreganem. Na rožni se prokládá střídavě s cibulí nebo zeleninou. Podává se obvykle se zeleninovým salátem a chlebem.</a:t>
            </a:r>
          </a:p>
          <a:p>
            <a:r>
              <a:rPr lang="cs-CZ" sz="1800" dirty="0" smtClean="0"/>
              <a:t>Ke grilovaným masům se nabízí čerstvé zeleninové saláty, příkladem je oblíbený salát „</a:t>
            </a:r>
            <a:r>
              <a:rPr lang="cs-CZ" sz="1800" b="1" i="1" dirty="0" err="1" smtClean="0"/>
              <a:t>Choriatiki</a:t>
            </a:r>
            <a:r>
              <a:rPr lang="cs-CZ" sz="1800" i="1" dirty="0" smtClean="0"/>
              <a:t>“, </a:t>
            </a:r>
            <a:r>
              <a:rPr lang="cs-CZ" sz="1800" dirty="0" smtClean="0"/>
              <a:t>z různé zeleniny, obvykle s vařeným vejcem a </a:t>
            </a:r>
            <a:r>
              <a:rPr lang="cs-CZ" sz="1800" b="1" dirty="0" smtClean="0"/>
              <a:t>sýrem </a:t>
            </a:r>
            <a:r>
              <a:rPr lang="cs-CZ" sz="1800" b="1" dirty="0" err="1" smtClean="0"/>
              <a:t>feta</a:t>
            </a:r>
            <a:r>
              <a:rPr lang="cs-CZ" sz="1800" b="1" dirty="0" smtClean="0"/>
              <a:t>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2213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 smtClean="0"/>
              <a:t>„</a:t>
            </a:r>
            <a:r>
              <a:rPr lang="cs-CZ" sz="1800" b="1" i="1" dirty="0" err="1" smtClean="0"/>
              <a:t>Tsatsiki</a:t>
            </a:r>
            <a:r>
              <a:rPr lang="cs-CZ" sz="1800" b="1" i="1" dirty="0" smtClean="0"/>
              <a:t>“</a:t>
            </a:r>
            <a:r>
              <a:rPr lang="cs-CZ" sz="1800" b="1" dirty="0" smtClean="0"/>
              <a:t> </a:t>
            </a:r>
            <a:r>
              <a:rPr lang="cs-CZ" sz="1800" dirty="0" smtClean="0"/>
              <a:t>je velmi oblíbená studená jogurtová omáčka s okurkou. Připravuje se z kvalitního </a:t>
            </a:r>
            <a:r>
              <a:rPr lang="cs-CZ" sz="1800" b="1" dirty="0" smtClean="0"/>
              <a:t>plnotučného přírodního jogurtu</a:t>
            </a:r>
            <a:r>
              <a:rPr lang="cs-CZ" sz="1800" dirty="0" smtClean="0"/>
              <a:t>, salátové okurky, česneku, olivového oleje, soli, černého pepře a nasekané čerstvé petrželky. Podává se jako samostatný pokrm s </a:t>
            </a:r>
            <a:r>
              <a:rPr lang="cs-CZ" sz="1800" b="1" dirty="0" smtClean="0"/>
              <a:t>chlebem typu pita,</a:t>
            </a:r>
            <a:r>
              <a:rPr lang="cs-CZ" sz="1800" dirty="0" smtClean="0"/>
              <a:t> nebo jako příloha k dalším jídlům, zejména oblíbeným grilovaným masům.</a:t>
            </a:r>
          </a:p>
          <a:p>
            <a:r>
              <a:rPr lang="cs-CZ" sz="1800" b="1" dirty="0" smtClean="0"/>
              <a:t>„</a:t>
            </a:r>
            <a:r>
              <a:rPr lang="cs-CZ" sz="1800" b="1" i="1" dirty="0" err="1" smtClean="0"/>
              <a:t>Moussaka</a:t>
            </a:r>
            <a:r>
              <a:rPr lang="cs-CZ" sz="1800" b="1" i="1" dirty="0" smtClean="0"/>
              <a:t>“</a:t>
            </a:r>
            <a:r>
              <a:rPr lang="cs-CZ" sz="1800" dirty="0" smtClean="0"/>
              <a:t>střídavá vrstva lilku, brambor, mletého masa, ochucené cibulí, česnekem, rajčaty, skořicí a zapečené v troubě se sýrem. Při porcování je třeba jídlo nechat mírně vychladnout, jinak se nám porce budou rozpadat.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006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424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smtClean="0"/>
              <a:t>Z těchto základních surovin se připravuje </a:t>
            </a:r>
            <a:r>
              <a:rPr lang="cs-CZ" sz="1800" b="1" dirty="0" smtClean="0"/>
              <a:t>řada místních specialit</a:t>
            </a:r>
            <a:r>
              <a:rPr lang="cs-CZ" sz="1800" dirty="0" smtClean="0"/>
              <a:t>, </a:t>
            </a:r>
            <a:r>
              <a:rPr lang="cs-CZ" sz="1800" b="1" dirty="0" smtClean="0"/>
              <a:t>polská kuchyně je lidová, čerpá z místních produktů a tradičních receptur.</a:t>
            </a:r>
          </a:p>
          <a:p>
            <a:r>
              <a:rPr lang="cs-CZ" sz="1800" b="1" dirty="0" smtClean="0"/>
              <a:t>Polévky - hlavně zeleninové vývary</a:t>
            </a:r>
            <a:r>
              <a:rPr lang="cs-CZ" sz="1800" dirty="0" smtClean="0"/>
              <a:t>, často s vložkami vařeného masa. „</a:t>
            </a:r>
            <a:r>
              <a:rPr lang="cs-CZ" sz="1800" i="1" dirty="0" err="1" smtClean="0"/>
              <a:t>Chlodnik</a:t>
            </a:r>
            <a:r>
              <a:rPr lang="cs-CZ" sz="1800" dirty="0" smtClean="0"/>
              <a:t>“ (studená polévka z kyselého mléka, červené řepy, okurek a bylinek), </a:t>
            </a:r>
          </a:p>
          <a:p>
            <a:pPr marL="0" indent="0">
              <a:buNone/>
            </a:pPr>
            <a:r>
              <a:rPr lang="cs-CZ" sz="1800" dirty="0" smtClean="0"/>
              <a:t>	„</a:t>
            </a:r>
            <a:r>
              <a:rPr lang="cs-CZ" sz="1800" dirty="0" err="1" smtClean="0"/>
              <a:t>Kapusniak</a:t>
            </a:r>
            <a:r>
              <a:rPr lang="cs-CZ" sz="1800" dirty="0" smtClean="0"/>
              <a:t>“ (zelná polévka) </a:t>
            </a:r>
          </a:p>
          <a:p>
            <a:pPr marL="0" indent="0">
              <a:buNone/>
            </a:pPr>
            <a:r>
              <a:rPr lang="cs-CZ" sz="1800" dirty="0" smtClean="0"/>
              <a:t>	„</a:t>
            </a:r>
            <a:r>
              <a:rPr lang="cs-CZ" sz="1800" dirty="0" err="1" smtClean="0"/>
              <a:t>Ogorkova</a:t>
            </a:r>
            <a:r>
              <a:rPr lang="cs-CZ" sz="1800" dirty="0" smtClean="0"/>
              <a:t>“ (z nakládaných okurek), </a:t>
            </a:r>
          </a:p>
          <a:p>
            <a:pPr marL="0" indent="0">
              <a:buNone/>
            </a:pPr>
            <a:r>
              <a:rPr lang="cs-CZ" sz="1800" dirty="0" smtClean="0"/>
              <a:t>	„</a:t>
            </a:r>
            <a:r>
              <a:rPr lang="cs-CZ" sz="1800" i="1" dirty="0" err="1" smtClean="0"/>
              <a:t>Barszcz</a:t>
            </a:r>
            <a:r>
              <a:rPr lang="cs-CZ" sz="1800" i="1" dirty="0" smtClean="0"/>
              <a:t>“, </a:t>
            </a:r>
          </a:p>
          <a:p>
            <a:pPr marL="0" indent="0">
              <a:buNone/>
            </a:pPr>
            <a:r>
              <a:rPr lang="cs-CZ" sz="1800" i="1" dirty="0" smtClean="0"/>
              <a:t>	</a:t>
            </a:r>
            <a:r>
              <a:rPr lang="cs-CZ" sz="1800" dirty="0" smtClean="0"/>
              <a:t>studené ovocné polévky.</a:t>
            </a:r>
          </a:p>
          <a:p>
            <a:r>
              <a:rPr lang="cs-CZ" sz="1800" b="1" dirty="0" smtClean="0"/>
              <a:t>Maso</a:t>
            </a:r>
            <a:r>
              <a:rPr lang="cs-CZ" sz="1800" dirty="0" smtClean="0"/>
              <a:t> se připravuje mnoha způsoby, hlavně však </a:t>
            </a:r>
            <a:r>
              <a:rPr lang="cs-CZ" sz="1800" b="1" dirty="0" smtClean="0"/>
              <a:t>tradičně dušené s aromatickými omáčkami.</a:t>
            </a:r>
          </a:p>
          <a:p>
            <a:pPr marL="0" indent="0">
              <a:buNone/>
            </a:pPr>
            <a:r>
              <a:rPr lang="cs-CZ" sz="1800" dirty="0" smtClean="0"/>
              <a:t>Často jsou to vepřové kotlety - např. „</a:t>
            </a:r>
            <a:r>
              <a:rPr lang="cs-CZ" sz="1800" i="1" dirty="0" smtClean="0"/>
              <a:t>Kotlet </a:t>
            </a:r>
            <a:r>
              <a:rPr lang="cs-CZ" sz="1800" i="1" dirty="0" err="1" smtClean="0"/>
              <a:t>schabowy</a:t>
            </a:r>
            <a:r>
              <a:rPr lang="cs-CZ" sz="1800" dirty="0" smtClean="0"/>
              <a:t>“ obalený ve strouhance, s brambory a klobásou. </a:t>
            </a:r>
          </a:p>
          <a:p>
            <a:pPr marL="0" indent="0">
              <a:buNone/>
            </a:pPr>
            <a:r>
              <a:rPr lang="cs-CZ" sz="1800" dirty="0" smtClean="0"/>
              <a:t>Specialitou z hovězího jsou „</a:t>
            </a:r>
            <a:r>
              <a:rPr lang="cs-CZ" sz="1800" i="1" dirty="0" err="1" smtClean="0"/>
              <a:t>Zrazy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zawijane</a:t>
            </a:r>
            <a:r>
              <a:rPr lang="cs-CZ" sz="1800" dirty="0" smtClean="0"/>
              <a:t>“ dušené závitky plněné okurkou, klobásou a houbami). </a:t>
            </a:r>
          </a:p>
          <a:p>
            <a:pPr marL="0" indent="0">
              <a:buNone/>
            </a:pPr>
            <a:r>
              <a:rPr lang="cs-CZ" sz="1800" dirty="0" smtClean="0"/>
              <a:t>„</a:t>
            </a:r>
            <a:r>
              <a:rPr lang="cs-CZ" sz="1800" i="1" dirty="0" err="1" smtClean="0"/>
              <a:t>Bigosz</a:t>
            </a:r>
            <a:r>
              <a:rPr lang="cs-CZ" sz="1800" dirty="0" smtClean="0"/>
              <a:t>“ – jídlo z kysaného zelí s masem, uzeným masem a houbami. </a:t>
            </a:r>
          </a:p>
          <a:p>
            <a:pPr marL="0" indent="0">
              <a:buNone/>
            </a:pPr>
            <a:r>
              <a:rPr lang="cs-CZ" sz="1800" dirty="0" smtClean="0"/>
              <a:t>„</a:t>
            </a:r>
            <a:r>
              <a:rPr lang="cs-CZ" sz="1800" i="1" dirty="0" err="1" smtClean="0"/>
              <a:t>Gobki</a:t>
            </a:r>
            <a:r>
              <a:rPr lang="cs-CZ" sz="1800" dirty="0" smtClean="0"/>
              <a:t>“ listy čerstvého zelí, plněné mletým masem s rýží. </a:t>
            </a:r>
          </a:p>
          <a:p>
            <a:r>
              <a:rPr lang="cs-CZ" sz="1800" b="1" dirty="0" smtClean="0"/>
              <a:t>Koláčky a dorty</a:t>
            </a:r>
            <a:r>
              <a:rPr lang="cs-CZ" sz="1800" dirty="0" smtClean="0"/>
              <a:t> připravované dle místních receptur, </a:t>
            </a:r>
            <a:r>
              <a:rPr lang="cs-CZ" sz="1800" b="1" dirty="0" smtClean="0"/>
              <a:t>s použitím kvalitních surovin </a:t>
            </a:r>
            <a:r>
              <a:rPr lang="cs-CZ" sz="1800" dirty="0" smtClean="0"/>
              <a:t>- mléčné výrobky a smetana, čerstvé ovoce, ořechy. Oblíbené jsou i </a:t>
            </a:r>
            <a:r>
              <a:rPr lang="cs-CZ" sz="1800" b="1" dirty="0" smtClean="0"/>
              <a:t>záviny plněné ovocem a mákem.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I přes mnoho různých vlivů má </a:t>
            </a:r>
            <a:r>
              <a:rPr lang="cs-CZ" sz="1800" b="1" dirty="0" smtClean="0"/>
              <a:t>pevný orientální charakter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Vliv slavné historie a poloha na křižovatce mnoha kultur.</a:t>
            </a:r>
          </a:p>
          <a:p>
            <a:r>
              <a:rPr lang="cs-CZ" sz="1800" b="1" dirty="0" smtClean="0"/>
              <a:t>V antické době byla ovlivňovaná Nomády a asijskými nájezdníky </a:t>
            </a:r>
            <a:r>
              <a:rPr lang="cs-CZ" sz="1800" dirty="0" smtClean="0"/>
              <a:t>(přinesli do kuchyně jídla z masa, obilnin a mléka, jogurty, ovčí sýr a tradiční kebab), </a:t>
            </a:r>
            <a:r>
              <a:rPr lang="cs-CZ" sz="1800" b="1" dirty="0" smtClean="0"/>
              <a:t>Řekové</a:t>
            </a:r>
            <a:r>
              <a:rPr lang="cs-CZ" sz="1800" dirty="0" smtClean="0"/>
              <a:t> všestranné použití oliv a olivového oleje, </a:t>
            </a:r>
            <a:r>
              <a:rPr lang="cs-CZ" sz="1800" b="1" dirty="0" smtClean="0"/>
              <a:t>Peršané</a:t>
            </a:r>
            <a:r>
              <a:rPr lang="cs-CZ" sz="1800" dirty="0" smtClean="0"/>
              <a:t> sladké moučníky. </a:t>
            </a:r>
          </a:p>
          <a:p>
            <a:r>
              <a:rPr lang="cs-CZ" sz="1800" dirty="0" smtClean="0"/>
              <a:t>Turecká kuchyně má pro gurmány připraveno velké množství překvapení. Tato kuchyně je </a:t>
            </a:r>
            <a:r>
              <a:rPr lang="cs-CZ" sz="1800" b="1" dirty="0" smtClean="0"/>
              <a:t>různorodá, bohatá a plná fantazie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Rýže na deset způsobů, smažené a grilované ryby, kebaby z hovězího nebo skopového masa a dezerty, které se rozplývají na jazyku. Turecká kuchyně je královská, nebo možná spíše </a:t>
            </a:r>
            <a:r>
              <a:rPr lang="cs-CZ" sz="1800" dirty="0" err="1" smtClean="0"/>
              <a:t>sultánovská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Turci přikládají </a:t>
            </a:r>
            <a:r>
              <a:rPr lang="cs-CZ" sz="1800" b="1" dirty="0" smtClean="0"/>
              <a:t>jídlu daleko větší význam než Češi </a:t>
            </a:r>
            <a:r>
              <a:rPr lang="cs-CZ" sz="1800" dirty="0" smtClean="0"/>
              <a:t>a atmosféra společného jídla je proto jedinečná. </a:t>
            </a:r>
          </a:p>
          <a:p>
            <a:r>
              <a:rPr lang="cs-CZ" sz="1800" dirty="0" smtClean="0"/>
              <a:t>Z turecké kuchyně vychází i řecká kuchyně a turecké pokrmy (např. musaka, kebab, pilaf) v Řecku zdomácněly.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Charakteristika turecké kuchyně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Základy turecké kuchyně </a:t>
            </a:r>
            <a:r>
              <a:rPr lang="cs-CZ" sz="1800" dirty="0" smtClean="0"/>
              <a:t>jsou v Orientu, </a:t>
            </a:r>
            <a:r>
              <a:rPr lang="cs-CZ" sz="1800" b="1" dirty="0" smtClean="0"/>
              <a:t>obliba zeleninových jídel na všechny způsoby </a:t>
            </a:r>
            <a:r>
              <a:rPr lang="cs-CZ" sz="1800" dirty="0" smtClean="0"/>
              <a:t>(grilovaná, smažená, plněná, dušená), široká škála čerstvých zeleninových salátů s mnoha druhy nápaditých dresinků, obliba sladkých rozinek, pistáciových oříšků a mnoha druhů exotického aromatického koření.</a:t>
            </a:r>
          </a:p>
          <a:p>
            <a:r>
              <a:rPr lang="cs-CZ" sz="1800" dirty="0" smtClean="0"/>
              <a:t> </a:t>
            </a:r>
            <a:r>
              <a:rPr lang="cs-CZ" sz="1800" b="1" dirty="0" smtClean="0"/>
              <a:t>Z masných jídel </a:t>
            </a:r>
            <a:r>
              <a:rPr lang="cs-CZ" sz="1800" dirty="0" smtClean="0"/>
              <a:t>– kromě islámem zakázané konzumace vepřového masa – se připravuji jídla z jehněčího, skopového, drůbeže a </a:t>
            </a:r>
            <a:r>
              <a:rPr lang="cs-CZ" sz="1800" dirty="0" err="1" smtClean="0"/>
              <a:t>zřídkavěji</a:t>
            </a:r>
            <a:r>
              <a:rPr lang="cs-CZ" sz="1800" dirty="0" smtClean="0"/>
              <a:t> z masa hovězího. </a:t>
            </a:r>
          </a:p>
          <a:p>
            <a:r>
              <a:rPr lang="cs-CZ" sz="1800" b="1" dirty="0" smtClean="0"/>
              <a:t>Typickým tureckým jídlem je „</a:t>
            </a:r>
            <a:r>
              <a:rPr lang="cs-CZ" sz="1800" b="1" i="1" dirty="0" smtClean="0"/>
              <a:t>Kebab“ </a:t>
            </a:r>
            <a:r>
              <a:rPr lang="cs-CZ" sz="1800" dirty="0" smtClean="0"/>
              <a:t>podávaný na mnoho způsobů. Kebab je vždy čerstvě okrajované grilované maso z jednoho velkého kusu, složeného v syrovém stavu do válcovitého tvaru z mnoha vrstev plátkového okořeněného masa a masa mletého, z různých druhů masa.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510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„</a:t>
            </a:r>
            <a:r>
              <a:rPr lang="cs-CZ" sz="1800" b="1" i="1" dirty="0" err="1" smtClean="0"/>
              <a:t>Yougurtlu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ispanak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salatasi</a:t>
            </a:r>
            <a:r>
              <a:rPr lang="cs-CZ" sz="1800" i="1" dirty="0" smtClean="0"/>
              <a:t>“, </a:t>
            </a:r>
            <a:r>
              <a:rPr lang="cs-CZ" sz="1800" dirty="0" smtClean="0"/>
              <a:t>velmi oblíbeny předkrm, mladý listový špenát s jogurtovým dresinkem. Složení: listový špenát, olivový olej, česnek, citronová šťáva, sůl, černý pepř, plnotučný jogurt, šafrán.</a:t>
            </a:r>
          </a:p>
          <a:p>
            <a:r>
              <a:rPr lang="cs-CZ" sz="1800" dirty="0" smtClean="0"/>
              <a:t>„</a:t>
            </a:r>
            <a:r>
              <a:rPr lang="cs-CZ" sz="1800" b="1" i="1" dirty="0" smtClean="0"/>
              <a:t>Kebab</a:t>
            </a:r>
            <a:r>
              <a:rPr lang="cs-CZ" sz="1800" i="1" dirty="0" smtClean="0"/>
              <a:t>“</a:t>
            </a:r>
            <a:r>
              <a:rPr lang="cs-CZ" sz="1800" dirty="0" smtClean="0"/>
              <a:t>, většina z nás zná pojem </a:t>
            </a:r>
            <a:r>
              <a:rPr lang="cs-CZ" sz="1800" dirty="0" err="1" smtClean="0"/>
              <a:t>Döner</a:t>
            </a:r>
            <a:r>
              <a:rPr lang="cs-CZ" sz="1800" dirty="0" smtClean="0"/>
              <a:t> Kebab (tedy otáčený) z  varianty občerstvení do ruky. Kebab je však plnohodnotné národní turecké jídlo, stejně jako u rychlého občerstvení je to na stojánkovém grilu opékané maso, hlavně hovězí a skopové. Podává se na talíři s opékaným lilkem, paprikou a rajčaty, jogurtem, přílohu tvoří hranolky a rýže, servírován je i místní chléb </a:t>
            </a:r>
            <a:r>
              <a:rPr lang="cs-CZ" sz="1800" i="1" dirty="0" err="1" smtClean="0"/>
              <a:t>lavaš</a:t>
            </a:r>
            <a:r>
              <a:rPr lang="cs-CZ" sz="1800" i="1" dirty="0" smtClean="0"/>
              <a:t>. </a:t>
            </a:r>
            <a:r>
              <a:rPr lang="cs-CZ" sz="1800" dirty="0" smtClean="0"/>
              <a:t>Někdy je zaměňován s gyrosem.</a:t>
            </a:r>
          </a:p>
          <a:p>
            <a:r>
              <a:rPr lang="cs-CZ" sz="1800" dirty="0" smtClean="0"/>
              <a:t>„</a:t>
            </a:r>
            <a:r>
              <a:rPr lang="cs-CZ" sz="1800" b="1" i="1" dirty="0" err="1" smtClean="0"/>
              <a:t>Imam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bayildi</a:t>
            </a:r>
            <a:r>
              <a:rPr lang="cs-CZ" sz="1800" i="1" dirty="0" smtClean="0"/>
              <a:t>“, </a:t>
            </a:r>
            <a:r>
              <a:rPr lang="cs-CZ" sz="1800" dirty="0" smtClean="0"/>
              <a:t>obliba tohoto zeleninového jídla překročila hranice země, plněné lilky - rajčaty, cibuli, feferonkou, česnekem a lehce kořeněná pepřem, skořicí, tymiánem, petrželkou a troškou cukru, které se poté pečou s olivovým olejem v troubě. Překlad z turečtiny „imám padl při prvním ochutnání z lahodné chuti tohoto jídla na zem“.</a:t>
            </a:r>
          </a:p>
          <a:p>
            <a:r>
              <a:rPr lang="cs-CZ" sz="1800" dirty="0" smtClean="0"/>
              <a:t> „</a:t>
            </a:r>
            <a:r>
              <a:rPr lang="cs-CZ" sz="1800" b="1" i="1" dirty="0" smtClean="0"/>
              <a:t>Baklava“</a:t>
            </a:r>
            <a:r>
              <a:rPr lang="cs-CZ" sz="1800" dirty="0" smtClean="0"/>
              <a:t>, tradiční sladký turecky moučník z listového těsta, proložený našlehaným sněhem z vaječného bílku smíchaného s nadrobno posekanými oříšky, sladí se medem.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Některá turecká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158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Kuchyně území Balkánu </a:t>
            </a:r>
            <a:r>
              <a:rPr lang="cs-CZ" sz="1800" dirty="0" smtClean="0"/>
              <a:t>- podobné gastronomické zvyklosti při přípravě jídel. Řada pokrmů má téměř identické složení, použité potraviny se víceméně shodují a názvy jídel jsou pouze odlišné jazykově</a:t>
            </a:r>
            <a:r>
              <a:rPr lang="cs-CZ" sz="1800" b="1" dirty="0" smtClean="0"/>
              <a:t>. </a:t>
            </a:r>
          </a:p>
          <a:p>
            <a:r>
              <a:rPr lang="cs-CZ" sz="1800" dirty="0" smtClean="0"/>
              <a:t>Kuchyně balkánských zemí zahrnuje </a:t>
            </a:r>
            <a:r>
              <a:rPr lang="cs-CZ" sz="1800" b="1" dirty="0" smtClean="0"/>
              <a:t>oblasti bývalé Jugoslávie, Albánie, Bulharska, Makedonie, Rumunska</a:t>
            </a:r>
            <a:r>
              <a:rPr lang="cs-CZ" sz="1800" dirty="0" smtClean="0"/>
              <a:t>. Část zemí historicky naležela k Osmanské říši, v jejich gastronomii se vliv zvyků z oblasti Řecka a Turecka nutně projevil. </a:t>
            </a:r>
            <a:r>
              <a:rPr lang="cs-CZ" sz="1800" b="1" dirty="0" smtClean="0"/>
              <a:t>Celkově se dá gastronomie Balkánu charakterizovat jako vydatná, původem venkovská a jednoduchá, přiměřeně ostrá a pikantní.</a:t>
            </a:r>
          </a:p>
          <a:p>
            <a:r>
              <a:rPr lang="cs-CZ" sz="1800" b="1" dirty="0" smtClean="0"/>
              <a:t>Základními používanými surovinami je obvykle vícero druhů mas a to spíše méně tučného, jako je kvalitnější vepřové, hovězí nebo telecí, skopové, drůbeží. </a:t>
            </a:r>
          </a:p>
          <a:p>
            <a:r>
              <a:rPr lang="cs-CZ" sz="1800" dirty="0" smtClean="0"/>
              <a:t>Hojně se k masu přidává oblíbená syrová nebo tepelně upravená </a:t>
            </a:r>
            <a:r>
              <a:rPr lang="cs-CZ" sz="1800" b="1" dirty="0" smtClean="0"/>
              <a:t>zelenina,</a:t>
            </a:r>
            <a:r>
              <a:rPr lang="cs-CZ" sz="1800" dirty="0" smtClean="0"/>
              <a:t> </a:t>
            </a:r>
            <a:r>
              <a:rPr lang="cs-CZ" sz="1800" b="1" dirty="0" smtClean="0"/>
              <a:t>cibule a česnek</a:t>
            </a:r>
            <a:r>
              <a:rPr lang="cs-CZ" sz="1800" dirty="0" smtClean="0"/>
              <a:t>. Jídla jsou výrazné chuti, každé jídlo má svou charakteristiku, odpovídající použitému koření – v ostrých jídlech cítíme </a:t>
            </a:r>
            <a:r>
              <a:rPr lang="cs-CZ" sz="1800" b="1" dirty="0" smtClean="0"/>
              <a:t>ostré chilli papričky, kyselá chuť je výsledkem použití kyselých okurek, nakládaného zelí a vinného octa</a:t>
            </a:r>
            <a:r>
              <a:rPr lang="cs-CZ" sz="1800" dirty="0" smtClean="0"/>
              <a:t>, kombinovaná zeleninová jídla s mletým masem aromatické směsi koření a česneku, sladká jídla obsahují mnoho cukru a medu.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Kuchyně balkánských zemí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2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V kuchyni zemí bývalé Jugoslávie </a:t>
            </a:r>
            <a:r>
              <a:rPr lang="cs-CZ" sz="1800" dirty="0" smtClean="0"/>
              <a:t>- pokrmy z masa a u pobřeží z ryb, hojně připravované na grilu. Téměř ke každému jídlu se podává bílý chléb, nebo „</a:t>
            </a:r>
            <a:r>
              <a:rPr lang="cs-CZ" sz="1800" i="1" dirty="0" smtClean="0"/>
              <a:t>burek </a:t>
            </a:r>
            <a:r>
              <a:rPr lang="cs-CZ" sz="1800" dirty="0" smtClean="0"/>
              <a:t>„a zeleninový salát, luštěniny, sýry, uzeniny. </a:t>
            </a:r>
          </a:p>
          <a:p>
            <a:r>
              <a:rPr lang="cs-CZ" sz="1800" dirty="0" smtClean="0"/>
              <a:t>Specialitou mezi uzeninami </a:t>
            </a:r>
            <a:r>
              <a:rPr lang="cs-CZ" sz="1800" b="1" dirty="0" smtClean="0"/>
              <a:t>je sušená šunka „</a:t>
            </a:r>
            <a:r>
              <a:rPr lang="cs-CZ" sz="1800" b="1" i="1" dirty="0" err="1" smtClean="0"/>
              <a:t>Pršut</a:t>
            </a:r>
            <a:r>
              <a:rPr lang="cs-CZ" sz="1800" b="1" i="1" dirty="0" smtClean="0"/>
              <a:t>“. </a:t>
            </a:r>
          </a:p>
          <a:p>
            <a:r>
              <a:rPr lang="cs-CZ" sz="1800" dirty="0" smtClean="0"/>
              <a:t>Patrně nejlepší pověst má </a:t>
            </a:r>
            <a:r>
              <a:rPr lang="cs-CZ" sz="1800" b="1" i="1" dirty="0" smtClean="0"/>
              <a:t>dalmatská přímořská kuchyně</a:t>
            </a:r>
            <a:r>
              <a:rPr lang="cs-CZ" sz="1800" dirty="0" smtClean="0"/>
              <a:t>, bohatá na pokrmy z ryb a plodů moře, vždy se saláty z čerstvé zeleniny, jemně ochucené vinným octem nebo olivovým olejem. </a:t>
            </a:r>
          </a:p>
          <a:p>
            <a:r>
              <a:rPr lang="cs-CZ" sz="1800" dirty="0" smtClean="0"/>
              <a:t>Ve vnitrozemí </a:t>
            </a:r>
            <a:r>
              <a:rPr lang="cs-CZ" sz="1800" b="1" dirty="0" smtClean="0"/>
              <a:t>se pěstují artyčoky, olivy, chřest, hrášek, fazolky, dýně a ovoce, jako fíky, višně, broskve, hrozny</a:t>
            </a:r>
            <a:r>
              <a:rPr lang="cs-CZ" sz="1800" dirty="0" smtClean="0"/>
              <a:t> – tyto produkty se dováží na pobřeží na trhy, nebo do místních restaurací.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824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 smtClean="0"/>
              <a:t>Srbská kuchyně</a:t>
            </a:r>
            <a:r>
              <a:rPr lang="cs-CZ" sz="1800" b="1" dirty="0" smtClean="0"/>
              <a:t> </a:t>
            </a:r>
            <a:r>
              <a:rPr lang="cs-CZ" sz="1800" dirty="0" smtClean="0"/>
              <a:t>je proslulá výbornými hustými, mírně nakyslými polévkami, zvanými </a:t>
            </a:r>
            <a:r>
              <a:rPr lang="cs-CZ" sz="1800" b="1" dirty="0" smtClean="0"/>
              <a:t>„</a:t>
            </a:r>
            <a:r>
              <a:rPr lang="cs-CZ" sz="1800" b="1" i="1" dirty="0" err="1" smtClean="0"/>
              <a:t>čorba</a:t>
            </a:r>
            <a:r>
              <a:rPr lang="cs-CZ" sz="1800" b="1" i="1" dirty="0" smtClean="0"/>
              <a:t>“</a:t>
            </a:r>
            <a:r>
              <a:rPr lang="cs-CZ" sz="1800" b="1" dirty="0" smtClean="0"/>
              <a:t>, </a:t>
            </a:r>
            <a:r>
              <a:rPr lang="cs-CZ" sz="1800" dirty="0" smtClean="0"/>
              <a:t>připravují se z luštěnin, kysaného mléka, rajčat nebo z ryb a zeleniny. </a:t>
            </a:r>
          </a:p>
          <a:p>
            <a:r>
              <a:rPr lang="cs-CZ" sz="1800" dirty="0" smtClean="0"/>
              <a:t>K srbským specialitám patří „</a:t>
            </a:r>
            <a:r>
              <a:rPr lang="cs-CZ" sz="1800" b="1" i="1" dirty="0" smtClean="0"/>
              <a:t>Kajmak</a:t>
            </a:r>
            <a:r>
              <a:rPr lang="cs-CZ" sz="1800" i="1" dirty="0" smtClean="0"/>
              <a:t>“, </a:t>
            </a:r>
            <a:r>
              <a:rPr lang="cs-CZ" sz="1800" b="1" dirty="0" smtClean="0"/>
              <a:t>mléčný výrobek podobný máslu</a:t>
            </a:r>
            <a:r>
              <a:rPr lang="cs-CZ" sz="1800" dirty="0" smtClean="0"/>
              <a:t>, nebo čerstvému sýru, který se přidává do mnoha jídel, nebo podává jako pomazánka na chleba. </a:t>
            </a:r>
          </a:p>
          <a:p>
            <a:r>
              <a:rPr lang="cs-CZ" sz="1800" dirty="0" smtClean="0"/>
              <a:t>Dále se konzumují jídla z vepřového masa a sladkovodních ryb.</a:t>
            </a:r>
          </a:p>
          <a:p>
            <a:r>
              <a:rPr lang="cs-CZ" sz="1800" b="1" dirty="0" smtClean="0"/>
              <a:t>Oblíbena jsou jídla z mletého masa </a:t>
            </a:r>
            <a:r>
              <a:rPr lang="cs-CZ" sz="1800" dirty="0" smtClean="0"/>
              <a:t>– např. „</a:t>
            </a:r>
            <a:r>
              <a:rPr lang="cs-CZ" sz="1800" b="1" i="1" dirty="0" err="1" smtClean="0"/>
              <a:t>Sarma</a:t>
            </a:r>
            <a:r>
              <a:rPr lang="cs-CZ" sz="1800" i="1" dirty="0" smtClean="0"/>
              <a:t>“ </a:t>
            </a:r>
            <a:r>
              <a:rPr lang="cs-CZ" sz="1800" dirty="0" smtClean="0"/>
              <a:t>(plněny zelný list), „</a:t>
            </a:r>
            <a:r>
              <a:rPr lang="cs-CZ" sz="1800" b="1" i="1" dirty="0" err="1" smtClean="0"/>
              <a:t>Pljeskavica</a:t>
            </a:r>
            <a:r>
              <a:rPr lang="cs-CZ" sz="1800" i="1" dirty="0" smtClean="0"/>
              <a:t>“ </a:t>
            </a:r>
            <a:r>
              <a:rPr lang="cs-CZ" sz="1800" dirty="0" smtClean="0"/>
              <a:t>(na grilu pečené karbanátky z mletého masa), „</a:t>
            </a:r>
            <a:r>
              <a:rPr lang="cs-CZ" sz="1800" b="1" i="1" dirty="0" smtClean="0"/>
              <a:t>Srbská </a:t>
            </a:r>
            <a:r>
              <a:rPr lang="cs-CZ" sz="1800" b="1" i="1" dirty="0" err="1" smtClean="0"/>
              <a:t>Djulbastija</a:t>
            </a:r>
            <a:r>
              <a:rPr lang="cs-CZ" sz="1800" i="1" dirty="0" smtClean="0"/>
              <a:t>“</a:t>
            </a:r>
            <a:r>
              <a:rPr lang="cs-CZ" sz="1800" dirty="0" smtClean="0"/>
              <a:t>, lehce marinované plátky masa (</a:t>
            </a:r>
            <a:r>
              <a:rPr lang="cs-CZ" sz="1800" dirty="0" err="1" smtClean="0"/>
              <a:t>orig</a:t>
            </a:r>
            <a:r>
              <a:rPr lang="cs-CZ" sz="1800" dirty="0" smtClean="0"/>
              <a:t>. hovězí svíčkové), prudce opečené na ohni nebo oleji, mírně potřené česnekem. </a:t>
            </a:r>
          </a:p>
        </p:txBody>
      </p:sp>
    </p:spTree>
    <p:extLst>
      <p:ext uri="{BB962C8B-B14F-4D97-AF65-F5344CB8AC3E}">
        <p14:creationId xmlns:p14="http://schemas.microsoft.com/office/powerpoint/2010/main" val="12320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 smtClean="0"/>
              <a:t>Slovinská kuchyně</a:t>
            </a:r>
            <a:r>
              <a:rPr lang="cs-CZ" sz="1800" b="1" dirty="0" smtClean="0"/>
              <a:t> </a:t>
            </a:r>
            <a:r>
              <a:rPr lang="cs-CZ" sz="1800" dirty="0" smtClean="0"/>
              <a:t>má spíše </a:t>
            </a:r>
            <a:r>
              <a:rPr lang="cs-CZ" sz="1800" b="1" dirty="0" smtClean="0"/>
              <a:t>raz vnitrozemské kuchyně, ovlivněné maďarskou i italskou kuchyní</a:t>
            </a:r>
            <a:r>
              <a:rPr lang="cs-CZ" sz="1800" dirty="0" smtClean="0"/>
              <a:t>. Jídla jsou připravovaná ze sladkovodních (</a:t>
            </a:r>
            <a:r>
              <a:rPr lang="cs-CZ" sz="1800" b="1" dirty="0" smtClean="0"/>
              <a:t>pstruh</a:t>
            </a:r>
            <a:r>
              <a:rPr lang="cs-CZ" sz="1800" dirty="0" smtClean="0"/>
              <a:t> patří mezi neoblíbenější ryby) i mořských ryb, zvěřiny (legálně se dostane </a:t>
            </a:r>
            <a:r>
              <a:rPr lang="cs-CZ" sz="1800" b="1" dirty="0" smtClean="0"/>
              <a:t>i medvědí maso</a:t>
            </a:r>
            <a:r>
              <a:rPr lang="cs-CZ" sz="1800" dirty="0" smtClean="0"/>
              <a:t>). </a:t>
            </a:r>
          </a:p>
          <a:p>
            <a:r>
              <a:rPr lang="cs-CZ" sz="1800" dirty="0" smtClean="0"/>
              <a:t>Nedílnou součástí jídelníčku jsou polévky. </a:t>
            </a:r>
          </a:p>
          <a:p>
            <a:r>
              <a:rPr lang="cs-CZ" sz="1800" dirty="0" smtClean="0"/>
              <a:t>Národní specialitou je moučník „</a:t>
            </a:r>
            <a:r>
              <a:rPr lang="cs-CZ" sz="1800" b="1" i="1" dirty="0" err="1" smtClean="0"/>
              <a:t>Prekmurska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Gibanica</a:t>
            </a:r>
            <a:r>
              <a:rPr lang="cs-CZ" sz="1800" i="1" dirty="0" smtClean="0"/>
              <a:t>“</a:t>
            </a:r>
            <a:r>
              <a:rPr lang="cs-CZ" sz="1800" dirty="0" smtClean="0"/>
              <a:t>, sladká lahůdka z listového těsta, prokládaného ve vrstvách mákem, ořechy, jablky, rozinkami a tvarohem. Celá porce se ještě na závěr zdobí šlehačkou. </a:t>
            </a:r>
          </a:p>
          <a:p>
            <a:pPr marL="0" indent="0">
              <a:buNone/>
            </a:pPr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690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orientálně založené </a:t>
            </a:r>
            <a:r>
              <a:rPr lang="cs-CZ" sz="1800" b="1" i="1" dirty="0" smtClean="0"/>
              <a:t>bosenské kuchyni</a:t>
            </a:r>
            <a:r>
              <a:rPr lang="cs-CZ" sz="1800" b="1" dirty="0" smtClean="0"/>
              <a:t> </a:t>
            </a:r>
            <a:r>
              <a:rPr lang="cs-CZ" sz="1800" dirty="0" smtClean="0"/>
              <a:t>převládají </a:t>
            </a:r>
            <a:r>
              <a:rPr lang="cs-CZ" sz="1800" b="1" dirty="0" smtClean="0"/>
              <a:t>masové pokrmy z hovězího, telecího nebo jehněčího masa,</a:t>
            </a:r>
            <a:r>
              <a:rPr lang="cs-CZ" sz="1800" dirty="0" smtClean="0"/>
              <a:t> vepřové maso je díky zde rozšířené muslimské víre používáno minimálně. </a:t>
            </a:r>
          </a:p>
          <a:p>
            <a:r>
              <a:rPr lang="cs-CZ" sz="1800" dirty="0" smtClean="0"/>
              <a:t>Většina jídel je vařená nebo dušená</a:t>
            </a:r>
            <a:r>
              <a:rPr lang="cs-CZ" sz="1800" b="1" dirty="0" smtClean="0"/>
              <a:t>, </a:t>
            </a:r>
            <a:r>
              <a:rPr lang="cs-CZ" sz="1800" dirty="0" smtClean="0"/>
              <a:t>vývar se využívá na přípravu polévek nebo šťáv k masům. </a:t>
            </a:r>
          </a:p>
          <a:p>
            <a:r>
              <a:rPr lang="cs-CZ" sz="1800" dirty="0" smtClean="0"/>
              <a:t>Oblíbeným jídlem je „</a:t>
            </a:r>
            <a:r>
              <a:rPr lang="cs-CZ" sz="1800" b="1" i="1" dirty="0" smtClean="0"/>
              <a:t>Burek</a:t>
            </a:r>
            <a:r>
              <a:rPr lang="cs-CZ" sz="1800" i="1" dirty="0" smtClean="0"/>
              <a:t>“, </a:t>
            </a:r>
            <a:r>
              <a:rPr lang="cs-CZ" sz="1800" b="1" dirty="0" smtClean="0"/>
              <a:t>pečivo z nekvašeného těsta</a:t>
            </a:r>
            <a:r>
              <a:rPr lang="cs-CZ" sz="1800" dirty="0" smtClean="0"/>
              <a:t>, plněné různými náplněmi, sladkými nebo slanými. Často se také používá kukuřičná mouka, domácí sýry a zakysaná smetana.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946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 smtClean="0"/>
              <a:t>Chorvatskou kuchyni</a:t>
            </a:r>
            <a:r>
              <a:rPr lang="cs-CZ" sz="1800" b="1" dirty="0" smtClean="0"/>
              <a:t> </a:t>
            </a:r>
            <a:r>
              <a:rPr lang="cs-CZ" sz="1800" dirty="0" smtClean="0"/>
              <a:t>je možno rozdělit na </a:t>
            </a:r>
            <a:r>
              <a:rPr lang="cs-CZ" sz="1800" b="1" dirty="0" smtClean="0"/>
              <a:t>dvě základní skupiny </a:t>
            </a:r>
            <a:r>
              <a:rPr lang="cs-CZ" sz="1800" dirty="0" smtClean="0"/>
              <a:t>– přímořskou, která je založená na přípravě hlavně mořských ryb a plodů moře a je považovaná za velmi zdravou i oblíbenou. </a:t>
            </a:r>
          </a:p>
          <a:p>
            <a:r>
              <a:rPr lang="cs-CZ" sz="1800" b="1" dirty="0" smtClean="0"/>
              <a:t>Oblastně je to kuchyně istrijská, dalmatská a ostrovní</a:t>
            </a:r>
            <a:r>
              <a:rPr lang="cs-CZ" sz="1800" dirty="0" smtClean="0"/>
              <a:t>. Oblíbené jsou </a:t>
            </a:r>
            <a:r>
              <a:rPr lang="cs-CZ" sz="1800" b="1" dirty="0" smtClean="0"/>
              <a:t>zeleninové polévky, ryby připravené na grilu </a:t>
            </a:r>
            <a:r>
              <a:rPr lang="cs-CZ" sz="1800" dirty="0" smtClean="0"/>
              <a:t>(hlavně makrely a sardinky). </a:t>
            </a:r>
          </a:p>
          <a:p>
            <a:r>
              <a:rPr lang="cs-CZ" sz="1800" dirty="0" smtClean="0"/>
              <a:t>Na Istrii je známa polévka „</a:t>
            </a:r>
            <a:r>
              <a:rPr lang="cs-CZ" sz="1800" b="1" i="1" dirty="0" err="1" smtClean="0"/>
              <a:t>Maneštra</a:t>
            </a:r>
            <a:r>
              <a:rPr lang="cs-CZ" sz="1800" i="1" dirty="0" smtClean="0"/>
              <a:t>“</a:t>
            </a:r>
            <a:r>
              <a:rPr lang="cs-CZ" sz="1800" dirty="0" smtClean="0"/>
              <a:t>, hustá obilná polévka s kousky kuřecího masa a zeleniny. 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845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Chorvatská kuchyně </a:t>
            </a:r>
            <a:r>
              <a:rPr lang="cs-CZ" sz="1800" dirty="0" smtClean="0"/>
              <a:t>(kontinentální</a:t>
            </a:r>
            <a:r>
              <a:rPr lang="cs-CZ" sz="1800" b="1" dirty="0" smtClean="0"/>
              <a:t> </a:t>
            </a:r>
            <a:r>
              <a:rPr lang="cs-CZ" sz="1800" dirty="0" smtClean="0"/>
              <a:t>je vydatnější) používá jednoduché způsoby přípravy jídel s prvky přímořské kuchyně a je tak považovaná </a:t>
            </a:r>
            <a:r>
              <a:rPr lang="cs-CZ" sz="1800" b="1" dirty="0" smtClean="0"/>
              <a:t>svým stylem složením jídel a jejich nutriční hodnotou za téměř ideální způsob stravování.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Mezi tradiční jídla patří oblíbené „</a:t>
            </a:r>
            <a:r>
              <a:rPr lang="cs-CZ" sz="1800" b="1" i="1" dirty="0" smtClean="0"/>
              <a:t>Ražniči</a:t>
            </a:r>
            <a:r>
              <a:rPr lang="cs-CZ" sz="1800" i="1" dirty="0" smtClean="0"/>
              <a:t>“ </a:t>
            </a:r>
            <a:r>
              <a:rPr lang="cs-CZ" sz="1800" dirty="0" smtClean="0"/>
              <a:t>(na tenké plátky nakrájené a lehce kořeněné kousky vepřového masa, napíchané na špízy, někdy se prokládají slaninou a zeleninou, grilované obvykle na dřevěném uhlí), „</a:t>
            </a:r>
            <a:r>
              <a:rPr lang="cs-CZ" sz="1800" b="1" i="1" dirty="0" smtClean="0"/>
              <a:t>Džuveč</a:t>
            </a:r>
            <a:r>
              <a:rPr lang="cs-CZ" sz="1800" i="1" dirty="0" smtClean="0"/>
              <a:t>“ </a:t>
            </a:r>
            <a:r>
              <a:rPr lang="cs-CZ" sz="1800" dirty="0" smtClean="0"/>
              <a:t>(džuveč je jídlo z rýže a vepřového masa, dušeného na cibulovém základě s rajčaty a paprikou), „</a:t>
            </a:r>
            <a:r>
              <a:rPr lang="cs-CZ" sz="1800" b="1" i="1" dirty="0" smtClean="0"/>
              <a:t>Čevapčiči</a:t>
            </a:r>
            <a:r>
              <a:rPr lang="cs-CZ" sz="1800" i="1" dirty="0" smtClean="0"/>
              <a:t>“ </a:t>
            </a:r>
            <a:r>
              <a:rPr lang="cs-CZ" sz="1800" dirty="0" smtClean="0"/>
              <a:t>nebo polévka „</a:t>
            </a:r>
            <a:r>
              <a:rPr lang="cs-CZ" sz="1800" b="1" i="1" dirty="0" err="1" smtClean="0"/>
              <a:t>Čorba</a:t>
            </a:r>
            <a:r>
              <a:rPr lang="cs-CZ" sz="1800" b="1" i="1" dirty="0" smtClean="0"/>
              <a:t> od </a:t>
            </a:r>
            <a:r>
              <a:rPr lang="cs-CZ" sz="1800" b="1" i="1" dirty="0" err="1" smtClean="0"/>
              <a:t>pasujla</a:t>
            </a:r>
            <a:r>
              <a:rPr lang="cs-CZ" sz="1800" b="1" i="1" dirty="0" smtClean="0"/>
              <a:t>“</a:t>
            </a:r>
            <a:r>
              <a:rPr lang="cs-CZ" sz="1800" b="1" dirty="0" smtClean="0"/>
              <a:t>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54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Černý čaj </a:t>
            </a:r>
            <a:r>
              <a:rPr lang="cs-CZ" sz="1800" dirty="0" smtClean="0"/>
              <a:t>je rozšířeným nápojem vice než káva. </a:t>
            </a:r>
          </a:p>
          <a:p>
            <a:r>
              <a:rPr lang="cs-CZ" sz="1800" dirty="0" smtClean="0"/>
              <a:t>Místní značky piva se těší velké oblibě, ovocné limonády rovněž. </a:t>
            </a:r>
          </a:p>
          <a:p>
            <a:r>
              <a:rPr lang="cs-CZ" sz="1800" dirty="0" smtClean="0"/>
              <a:t>Z alkoholických nápojů doplňuje jídlo </a:t>
            </a:r>
            <a:r>
              <a:rPr lang="cs-CZ" sz="1800" b="1" dirty="0" smtClean="0"/>
              <a:t>kvalitní vodka </a:t>
            </a:r>
            <a:r>
              <a:rPr lang="cs-CZ" sz="1800" dirty="0" smtClean="0"/>
              <a:t>„</a:t>
            </a:r>
            <a:r>
              <a:rPr lang="cs-CZ" sz="1800" i="1" dirty="0" err="1" smtClean="0"/>
              <a:t>Zubrowka</a:t>
            </a:r>
            <a:r>
              <a:rPr lang="cs-CZ" sz="1800" dirty="0" smtClean="0"/>
              <a:t>“ i </a:t>
            </a:r>
            <a:r>
              <a:rPr lang="cs-CZ" sz="1800" b="1" dirty="0" smtClean="0"/>
              <a:t>sladší ovocné a bylinné likéry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Polská gastronomie těží z </a:t>
            </a:r>
            <a:r>
              <a:rPr lang="cs-CZ" sz="1800" b="1" dirty="0" smtClean="0"/>
              <a:t>místních tradic a produktů</a:t>
            </a:r>
            <a:r>
              <a:rPr lang="cs-CZ" sz="1800" dirty="0" smtClean="0"/>
              <a:t>, které </a:t>
            </a:r>
            <a:r>
              <a:rPr lang="cs-CZ" sz="1800" b="1" dirty="0" smtClean="0"/>
              <a:t>potvrzují</a:t>
            </a:r>
            <a:r>
              <a:rPr lang="cs-CZ" sz="1800" dirty="0" smtClean="0"/>
              <a:t> </a:t>
            </a:r>
            <a:r>
              <a:rPr lang="cs-CZ" sz="1800" b="1" dirty="0" smtClean="0"/>
              <a:t>zdravé trendy výživy. </a:t>
            </a:r>
          </a:p>
          <a:p>
            <a:r>
              <a:rPr lang="cs-CZ" sz="1800" dirty="0" smtClean="0"/>
              <a:t>Zvyklostí Poláků je v průběhu </a:t>
            </a:r>
            <a:r>
              <a:rPr lang="cs-CZ" sz="1800" b="1" dirty="0" smtClean="0"/>
              <a:t>slavnostnějšího nebo večerního stolování </a:t>
            </a:r>
            <a:r>
              <a:rPr lang="cs-CZ" sz="1800" dirty="0" smtClean="0"/>
              <a:t>podávat </a:t>
            </a:r>
            <a:r>
              <a:rPr lang="cs-CZ" sz="1800" b="1" dirty="0" smtClean="0"/>
              <a:t>několik druhů jídel najednou</a:t>
            </a:r>
            <a:r>
              <a:rPr lang="cs-CZ" sz="1800" dirty="0" smtClean="0"/>
              <a:t>, bez zvláštního ohledu na zažitá gastronomická pravidla se také konzumují. </a:t>
            </a:r>
          </a:p>
          <a:p>
            <a:r>
              <a:rPr lang="cs-CZ" sz="1800" dirty="0" smtClean="0"/>
              <a:t>Přípravě jídel je věnována značná pozornost a úroveň pohoštění je </a:t>
            </a:r>
            <a:r>
              <a:rPr lang="cs-CZ" sz="1800" b="1" dirty="0" smtClean="0"/>
              <a:t>otázkou prestiže každého hostitele</a:t>
            </a:r>
            <a:r>
              <a:rPr lang="cs-CZ" sz="1800" dirty="0" smtClean="0"/>
              <a:t>, významnou stránkou konzumace jídla je společenská komunikace a vzájemná pohostinnost. </a:t>
            </a:r>
            <a:r>
              <a:rPr lang="cs-CZ" sz="1800" b="1" dirty="0" smtClean="0"/>
              <a:t>Gastronomie je zde zařazena do širších společenských souvislostí a způsob stolování je považován za součást kulturní úrovně polské společnosti</a:t>
            </a:r>
            <a:r>
              <a:rPr lang="cs-CZ" sz="1800" dirty="0" smtClean="0"/>
              <a:t>.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„</a:t>
            </a:r>
            <a:r>
              <a:rPr lang="cs-CZ" sz="1800" b="1" i="1" dirty="0" smtClean="0"/>
              <a:t>Čevapčiči</a:t>
            </a:r>
            <a:r>
              <a:rPr lang="cs-CZ" sz="1800" i="1" dirty="0" smtClean="0"/>
              <a:t>“, </a:t>
            </a:r>
            <a:r>
              <a:rPr lang="cs-CZ" sz="1800" dirty="0" smtClean="0"/>
              <a:t>jsou asi 5 cm dlouhé kousky formované z mletého polotučného hovězího masa, ochucené solí, pepřem a paprikou. Opékají se asi 8 minut po všech stranách, podáváme posypané na drobnou nakrájenou cibulí a zelenou paprikou.</a:t>
            </a:r>
          </a:p>
          <a:p>
            <a:r>
              <a:rPr lang="cs-CZ" sz="1800" dirty="0" smtClean="0"/>
              <a:t>„</a:t>
            </a:r>
            <a:r>
              <a:rPr lang="cs-CZ" sz="1800" b="1" i="1" dirty="0" err="1" smtClean="0"/>
              <a:t>Čorba</a:t>
            </a:r>
            <a:r>
              <a:rPr lang="cs-CZ" sz="1800" b="1" i="1" dirty="0" smtClean="0"/>
              <a:t> od </a:t>
            </a:r>
            <a:r>
              <a:rPr lang="cs-CZ" sz="1800" b="1" i="1" dirty="0" err="1" smtClean="0"/>
              <a:t>pasujla</a:t>
            </a:r>
            <a:r>
              <a:rPr lang="cs-CZ" sz="1800" i="1" dirty="0" smtClean="0"/>
              <a:t>“, </a:t>
            </a:r>
            <a:r>
              <a:rPr lang="cs-CZ" sz="1800" dirty="0" smtClean="0"/>
              <a:t>je fazolová polévka s masem z uvařených vepřových uzených žebírek.</a:t>
            </a:r>
          </a:p>
          <a:p>
            <a:r>
              <a:rPr lang="cs-CZ" sz="1800" dirty="0" smtClean="0"/>
              <a:t> „</a:t>
            </a:r>
            <a:r>
              <a:rPr lang="cs-CZ" sz="1800" b="1" i="1" dirty="0" err="1" smtClean="0"/>
              <a:t>Riza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crna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gora</a:t>
            </a:r>
            <a:r>
              <a:rPr lang="cs-CZ" sz="1800" dirty="0" smtClean="0"/>
              <a:t>“, </a:t>
            </a:r>
            <a:r>
              <a:rPr lang="cs-CZ" sz="1800" b="1" dirty="0" smtClean="0"/>
              <a:t>rýže na černohorský způsob </a:t>
            </a:r>
            <a:r>
              <a:rPr lang="cs-CZ" sz="1800" dirty="0" smtClean="0"/>
              <a:t>s uzeným špekem, drobně nakrájenou cibulí a česnekem, rajčaty a zelenou paprikou, podává se jako samostatné jídlo s bílým chlebem a zeleninovým salátem, nebo jako příloha ke grilovaným masům.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Některá typická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05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díky místním surovinám (netučné maso a zelenina) i jednoduchým a rychlým způsobům přípravy jídel mezi zdraví prospěšné a obyvatelé se také díky tomu dožívají poměrně vysokého průměrného věku. </a:t>
            </a:r>
          </a:p>
          <a:p>
            <a:r>
              <a:rPr lang="cs-CZ" sz="1800" b="1" dirty="0" smtClean="0"/>
              <a:t>Ovlivněna je zejména sousední kuchyní tureckou</a:t>
            </a:r>
            <a:r>
              <a:rPr lang="cs-CZ" sz="1800" dirty="0" smtClean="0"/>
              <a:t>, která vtiskla přípravě některých pokrmů osobitý ráz. </a:t>
            </a:r>
          </a:p>
          <a:p>
            <a:r>
              <a:rPr lang="cs-CZ" sz="1800" dirty="0" smtClean="0"/>
              <a:t>Stravování Bulharů je ve srovnání s naší českou kuchyní vyváženější, </a:t>
            </a:r>
            <a:r>
              <a:rPr lang="cs-CZ" sz="1800" b="1" dirty="0" smtClean="0"/>
              <a:t>používá se méně tučné maso </a:t>
            </a:r>
            <a:r>
              <a:rPr lang="cs-CZ" sz="1800" dirty="0" smtClean="0"/>
              <a:t>(skopové, jehněčí, telecí, drůbež a ryby) a hodně zeleniny, upravené na všechny možné způsoby. </a:t>
            </a:r>
          </a:p>
          <a:p>
            <a:r>
              <a:rPr lang="cs-CZ" sz="1800" b="1" dirty="0" smtClean="0"/>
              <a:t>Rozhodně se nepřipravuje tolik moučných jídel, </a:t>
            </a:r>
            <a:r>
              <a:rPr lang="cs-CZ" sz="1800" dirty="0" smtClean="0"/>
              <a:t>oproti tomu se jí mnoho mléčných výrobků (zejména kyselé mléko a jogurty) a sýrů místních výrobců. </a:t>
            </a:r>
          </a:p>
          <a:p>
            <a:r>
              <a:rPr lang="cs-CZ" sz="1800" dirty="0" smtClean="0"/>
              <a:t>Z těchto sýrů je </a:t>
            </a:r>
            <a:r>
              <a:rPr lang="cs-CZ" sz="1800" dirty="0" err="1" smtClean="0"/>
              <a:t>nejznámnějši</a:t>
            </a:r>
            <a:r>
              <a:rPr lang="cs-CZ" sz="1800" dirty="0" smtClean="0"/>
              <a:t> </a:t>
            </a:r>
            <a:r>
              <a:rPr lang="cs-CZ" sz="1800" b="1" dirty="0" smtClean="0"/>
              <a:t>sýr</a:t>
            </a:r>
            <a:r>
              <a:rPr lang="cs-CZ" sz="1800" dirty="0" smtClean="0"/>
              <a:t> „</a:t>
            </a:r>
            <a:r>
              <a:rPr lang="cs-CZ" sz="1800" b="1" i="1" dirty="0" err="1" smtClean="0"/>
              <a:t>Kaškaval</a:t>
            </a:r>
            <a:r>
              <a:rPr lang="cs-CZ" sz="1800" b="1" i="1" dirty="0" smtClean="0"/>
              <a:t>“</a:t>
            </a:r>
            <a:r>
              <a:rPr lang="cs-CZ" sz="1800" b="1" dirty="0" smtClean="0"/>
              <a:t> a ovčí sýr „</a:t>
            </a:r>
            <a:r>
              <a:rPr lang="cs-CZ" sz="1800" b="1" i="1" dirty="0" err="1" smtClean="0"/>
              <a:t>Sirene</a:t>
            </a:r>
            <a:r>
              <a:rPr lang="cs-CZ" sz="1800" b="1" i="1" dirty="0" smtClean="0"/>
              <a:t>“. </a:t>
            </a:r>
          </a:p>
          <a:p>
            <a:r>
              <a:rPr lang="cs-CZ" sz="1800" dirty="0" smtClean="0"/>
              <a:t>V jídelníčku nejdeme také studené ovocné a zeleninové polévky, které velmi osvěžují v horkém létě. Známou mléčnou polévkou s koprem a česnekem je „</a:t>
            </a:r>
            <a:r>
              <a:rPr lang="cs-CZ" sz="1800" b="1" i="1" dirty="0" smtClean="0"/>
              <a:t>Tarator</a:t>
            </a:r>
            <a:r>
              <a:rPr lang="cs-CZ" sz="1800" i="1" dirty="0" smtClean="0"/>
              <a:t>“.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Charakteristika bulharské kuchyně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9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Pečení na roštu “</a:t>
            </a:r>
            <a:r>
              <a:rPr lang="cs-CZ" sz="1800" b="1" dirty="0" err="1" smtClean="0"/>
              <a:t>s</a:t>
            </a:r>
            <a:r>
              <a:rPr lang="cs-CZ" sz="1800" b="1" i="1" dirty="0" err="1" smtClean="0"/>
              <a:t>kara</a:t>
            </a:r>
            <a:r>
              <a:rPr lang="cs-CZ" sz="1800" i="1" dirty="0" smtClean="0"/>
              <a:t>“, </a:t>
            </a:r>
            <a:r>
              <a:rPr lang="cs-CZ" sz="1800" dirty="0" smtClean="0"/>
              <a:t>na tomto roštu se připravují mletá masa, masové jehly, minutková masa, ryby a grilovaná zelenina (lilek, paprika, fazolky, rajčata, brambory). </a:t>
            </a:r>
          </a:p>
          <a:p>
            <a:r>
              <a:rPr lang="cs-CZ" sz="1800" dirty="0" smtClean="0"/>
              <a:t>Pečená masa nebo ryby se dusí společně se zeleninou, sýrem nebo se podávají s lehkými omáčkami. </a:t>
            </a:r>
          </a:p>
          <a:p>
            <a:r>
              <a:rPr lang="cs-CZ" sz="1800" dirty="0" smtClean="0"/>
              <a:t>Oblíbená jsou hlavní jídla zeleninová, kombinovaná s rýží (např. pilaf). </a:t>
            </a:r>
          </a:p>
          <a:p>
            <a:r>
              <a:rPr lang="cs-CZ" sz="1800" dirty="0" smtClean="0"/>
              <a:t>Zeleninové saláty se jednoduše dochucují solí, olejem, vinným octem, jogurtem, kysaným mlékem, česnekem. </a:t>
            </a:r>
          </a:p>
          <a:p>
            <a:r>
              <a:rPr lang="cs-CZ" sz="1800" dirty="0" smtClean="0"/>
              <a:t>„</a:t>
            </a:r>
            <a:r>
              <a:rPr lang="cs-CZ" sz="1800" b="1" i="1" dirty="0" err="1" smtClean="0"/>
              <a:t>Šopský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salát</a:t>
            </a:r>
            <a:r>
              <a:rPr lang="cs-CZ" sz="1800" i="1" dirty="0" smtClean="0"/>
              <a:t>“</a:t>
            </a:r>
            <a:r>
              <a:rPr lang="cs-CZ" sz="1800" dirty="0" smtClean="0"/>
              <a:t>, pojmenovaný původně podle obyvatel z okolí Sofie, zvaných </a:t>
            </a:r>
            <a:r>
              <a:rPr lang="cs-CZ" sz="1800" dirty="0" err="1" smtClean="0"/>
              <a:t>Šopové</a:t>
            </a:r>
            <a:r>
              <a:rPr lang="cs-CZ" sz="1800" dirty="0" smtClean="0"/>
              <a:t>. Má více variant, základní je směs papriky, cibule, rajčat, salátové okurky, balkánského slaného sýra fety, vše ochucené olejem, octem, solí, zelenou petrželkou a bulharským kořením „</a:t>
            </a:r>
            <a:r>
              <a:rPr lang="cs-CZ" sz="1800" b="1" i="1" dirty="0" err="1" smtClean="0"/>
              <a:t>Čubrica</a:t>
            </a:r>
            <a:r>
              <a:rPr lang="cs-CZ" sz="1800" i="1" dirty="0" smtClean="0"/>
              <a:t>“ </a:t>
            </a:r>
            <a:r>
              <a:rPr lang="cs-CZ" sz="1800" dirty="0" smtClean="0"/>
              <a:t>(složeného z pískavice, saturejky, soli a papriky). Na dochucování salátů se v Bulharsku téměř nepoužívá cukr. </a:t>
            </a:r>
          </a:p>
          <a:p>
            <a:r>
              <a:rPr lang="cs-CZ" sz="1800" b="1" dirty="0" smtClean="0"/>
              <a:t>Moučníky nahrazují sladké kaše (</a:t>
            </a:r>
            <a:r>
              <a:rPr lang="cs-CZ" sz="1800" dirty="0" smtClean="0"/>
              <a:t>rýžová, ovesná) s ovocem, nebo přímo čerstvé ovoce, kterého je zde během vegetačního období dostatek.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789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„</a:t>
            </a:r>
            <a:r>
              <a:rPr lang="cs-CZ" sz="1800" b="1" i="1" dirty="0" smtClean="0"/>
              <a:t>Musaka</a:t>
            </a:r>
            <a:r>
              <a:rPr lang="cs-CZ" sz="1800" i="1" dirty="0" smtClean="0"/>
              <a:t>“, </a:t>
            </a:r>
            <a:r>
              <a:rPr lang="cs-CZ" sz="1800" b="1" dirty="0" smtClean="0"/>
              <a:t>zapečené zeleninové jídlo s mletým masem</a:t>
            </a:r>
            <a:r>
              <a:rPr lang="cs-CZ" sz="1800" dirty="0" smtClean="0"/>
              <a:t>. Na cibulovém základě s rajčaty osmahneme mleté maso a pote dusíme do poloměkká. Do zapékací mísy střídavě klademe střídavě vrstvy plátků brambor a masa. Ochutíme rubrikou, solí a pepřem. Horní vrstvu zakončíme rozšlehaným vejcem ve mléce, vše zapečeme. Recept má vice možností, např. bezmasou variantu s lilky a zeleninou.</a:t>
            </a:r>
          </a:p>
          <a:p>
            <a:r>
              <a:rPr lang="cs-CZ" sz="1800" dirty="0" smtClean="0"/>
              <a:t>„</a:t>
            </a:r>
            <a:r>
              <a:rPr lang="cs-CZ" sz="1800" b="1" i="1" dirty="0" err="1" smtClean="0"/>
              <a:t>Kjufteta</a:t>
            </a:r>
            <a:r>
              <a:rPr lang="cs-CZ" sz="1800" i="1" dirty="0" smtClean="0"/>
              <a:t>“, </a:t>
            </a:r>
            <a:r>
              <a:rPr lang="cs-CZ" sz="1800" b="1" dirty="0" smtClean="0"/>
              <a:t>grilované tyčinky z mletého hovězího masa</a:t>
            </a:r>
            <a:r>
              <a:rPr lang="cs-CZ" sz="1800" dirty="0" smtClean="0"/>
              <a:t>. Maso smícháme s vejci, solí, červenou ostřejší mletou paprikou a zelenou petrželkou. Přidáme na másle osmahnutou cibulku. Necháme chvíli odpočinout v chladu, poté každou tyčinku lehce potřeme olejem a pečeme na pánvi nebo grilu. Tradičně se podává s rýží a zeleninovým salátem, někdy také přelité rajčatovou omáčkou nebo kečupem, také s omáčkou z kysaného mléka – něco na způsob naší domácí tatarské omáčky. Podobným jídlem z mletého masa jsou i „</a:t>
            </a:r>
            <a:r>
              <a:rPr lang="cs-CZ" sz="1800" b="1" i="1" dirty="0" err="1" smtClean="0"/>
              <a:t>Kebapčeta</a:t>
            </a:r>
            <a:r>
              <a:rPr lang="cs-CZ" sz="1800" i="1" dirty="0" smtClean="0"/>
              <a:t>“.</a:t>
            </a:r>
            <a:endParaRPr lang="cs-CZ" sz="18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Typická bulharská jídla: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3104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Rumunská kuchyně má shodné rysy s ostatními balkánskými zeměmi a jejich gastronomií. </a:t>
            </a:r>
            <a:r>
              <a:rPr lang="cs-CZ" sz="1800" b="1" dirty="0" smtClean="0"/>
              <a:t>Základní potravinou je maso </a:t>
            </a:r>
            <a:r>
              <a:rPr lang="cs-CZ" sz="1800" dirty="0" smtClean="0"/>
              <a:t>(drůbež, skopové, hovězí) sladkovodní a mořské ryby. Z některých druhů mořských ryb (jeseter, vyza) se na pobřeží Černého moře produkuje i pravý kaviár (hlavně na export). </a:t>
            </a:r>
          </a:p>
          <a:p>
            <a:r>
              <a:rPr lang="cs-CZ" sz="1800" dirty="0" smtClean="0"/>
              <a:t>Velká je </a:t>
            </a:r>
            <a:r>
              <a:rPr lang="cs-CZ" sz="1800" b="1" dirty="0" smtClean="0"/>
              <a:t>spotřeba zeleniny a ovoce</a:t>
            </a:r>
            <a:r>
              <a:rPr lang="cs-CZ" sz="1800" dirty="0" smtClean="0"/>
              <a:t>, tradiční je mnoho způsobů přípravy brambor a rýže – nejen jako příloh, ale i hlavních jídel z nich. </a:t>
            </a:r>
          </a:p>
          <a:p>
            <a:r>
              <a:rPr lang="cs-CZ" sz="1800" b="1" dirty="0" smtClean="0"/>
              <a:t>Polévky jsou husté a vydatné</a:t>
            </a:r>
            <a:r>
              <a:rPr lang="cs-CZ" sz="1800" dirty="0" smtClean="0"/>
              <a:t>, v rumunštině pojmenované „</a:t>
            </a:r>
            <a:r>
              <a:rPr lang="cs-CZ" sz="1800" b="1" i="1" dirty="0" err="1" smtClean="0"/>
              <a:t>ciorba</a:t>
            </a:r>
            <a:r>
              <a:rPr lang="cs-CZ" sz="1800" i="1" dirty="0" smtClean="0"/>
              <a:t>“. </a:t>
            </a:r>
          </a:p>
          <a:p>
            <a:r>
              <a:rPr lang="cs-CZ" sz="1800" dirty="0" smtClean="0"/>
              <a:t>Jako ve všech balkánských kuchyních je oblíbená rychlá příprava jídel na roštu, nebo na kovové plotně sporáku, na tzv.“</a:t>
            </a:r>
            <a:r>
              <a:rPr lang="cs-CZ" sz="1800" b="1" i="1" dirty="0" err="1" smtClean="0"/>
              <a:t>grataru</a:t>
            </a:r>
            <a:r>
              <a:rPr lang="cs-CZ" sz="1800" i="1" dirty="0" smtClean="0"/>
              <a:t>“. </a:t>
            </a:r>
          </a:p>
          <a:p>
            <a:r>
              <a:rPr lang="cs-CZ" sz="1800" dirty="0" smtClean="0"/>
              <a:t>Národním jídlem Rumunů je původně venkovský pokrm zvaný „</a:t>
            </a:r>
            <a:r>
              <a:rPr lang="cs-CZ" sz="1800" b="1" i="1" dirty="0" err="1" smtClean="0"/>
              <a:t>Mamaliga</a:t>
            </a:r>
            <a:r>
              <a:rPr lang="cs-CZ" sz="1800" i="1" dirty="0" smtClean="0"/>
              <a:t>“, - </a:t>
            </a:r>
            <a:r>
              <a:rPr lang="cs-CZ" sz="1800" b="1" dirty="0" smtClean="0"/>
              <a:t>hustá kukuřičná kaše</a:t>
            </a:r>
            <a:r>
              <a:rPr lang="cs-CZ" sz="1800" dirty="0" smtClean="0"/>
              <a:t>, doplněná tvarohem, smetanou, ovčím sýrem nebo vejci. Často se k němu podává i výborná česneková omáčka „</a:t>
            </a:r>
            <a:r>
              <a:rPr lang="cs-CZ" sz="1800" b="1" i="1" dirty="0" err="1" smtClean="0"/>
              <a:t>Mujdei</a:t>
            </a:r>
            <a:r>
              <a:rPr lang="cs-CZ" sz="1800" i="1" dirty="0" smtClean="0"/>
              <a:t>“.</a:t>
            </a:r>
            <a:endParaRPr lang="cs-CZ" sz="18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b="1" dirty="0" smtClean="0"/>
              <a:t>Charakteristika rumunské kuchyně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0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Příbuznost rumunského jazyka s francouzštinou je pozůstatek dávnější spolupráce obou zemí při industrializaci země - má svou gastronomickou stopu. </a:t>
            </a:r>
          </a:p>
          <a:p>
            <a:r>
              <a:rPr lang="cs-CZ" sz="1800" dirty="0" smtClean="0"/>
              <a:t>Mezi nejoblíbenější moučníky zde patří </a:t>
            </a:r>
            <a:r>
              <a:rPr lang="cs-CZ" sz="1800" b="1" dirty="0" smtClean="0"/>
              <a:t>klasické velké sladké francouzské palačinky „</a:t>
            </a:r>
            <a:r>
              <a:rPr lang="cs-CZ" sz="1800" b="1" i="1" dirty="0" err="1" smtClean="0"/>
              <a:t>Clatita</a:t>
            </a:r>
            <a:r>
              <a:rPr lang="cs-CZ" sz="1800" b="1" i="1" dirty="0" smtClean="0"/>
              <a:t>“</a:t>
            </a:r>
            <a:r>
              <a:rPr lang="cs-CZ" sz="1800" b="1" dirty="0" smtClean="0"/>
              <a:t>, </a:t>
            </a:r>
            <a:r>
              <a:rPr lang="cs-CZ" sz="1800" dirty="0" smtClean="0"/>
              <a:t>prodávané na nejrůznějších místech v pouličních </a:t>
            </a:r>
            <a:r>
              <a:rPr lang="cs-CZ" sz="1800" dirty="0" err="1" smtClean="0"/>
              <a:t>fast</a:t>
            </a:r>
            <a:r>
              <a:rPr lang="cs-CZ" sz="1800" dirty="0" smtClean="0"/>
              <a:t>-</a:t>
            </a:r>
            <a:r>
              <a:rPr lang="cs-CZ" sz="1800" dirty="0" err="1" smtClean="0"/>
              <a:t>foodech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Z turecké kuchyně pochází také obliba velmi sladkých malých zákusků. </a:t>
            </a:r>
          </a:p>
          <a:p>
            <a:r>
              <a:rPr lang="cs-CZ" sz="1800" dirty="0" smtClean="0"/>
              <a:t>Nebyl by to Balkán, aby zde nebyla k dispozici i místní jedinečná pálenka – </a:t>
            </a:r>
            <a:r>
              <a:rPr lang="cs-CZ" sz="1800" b="1" dirty="0" smtClean="0"/>
              <a:t>Rumunsko je druhým největším pěstitelem švestek na světě </a:t>
            </a:r>
            <a:r>
              <a:rPr lang="cs-CZ" sz="1800" dirty="0" smtClean="0"/>
              <a:t>a tak převážná část každoroční úrody padne na </a:t>
            </a:r>
            <a:r>
              <a:rPr lang="cs-CZ" sz="1800" b="1" dirty="0" smtClean="0"/>
              <a:t>výrobu místní slivovice, zvané „</a:t>
            </a:r>
            <a:r>
              <a:rPr lang="cs-CZ" sz="1800" b="1" i="1" dirty="0" err="1" smtClean="0"/>
              <a:t>Tuica</a:t>
            </a:r>
            <a:r>
              <a:rPr lang="cs-CZ" sz="1800" b="1" i="1" dirty="0" smtClean="0"/>
              <a:t>“.</a:t>
            </a: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5747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Skandinávské země jsou z hlediska stravování obyvatel považované za </a:t>
            </a:r>
            <a:r>
              <a:rPr lang="cs-CZ" sz="1800" b="1" dirty="0" smtClean="0"/>
              <a:t>příkladné ve složení stravy, založené na čerstvých potravinách, obsahu základních prvků zdravé výživy, nezbytně nutných pro udržení produktivního a dlouhého života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Životní podmínky jsou ve Skandinávii poměrně drsné, krátké intenzivní léto střída chladná většina roku. Tyto skutečnosti ovlivňují nejen společenský život seveřanů, ale i složení jídelníčku.</a:t>
            </a:r>
          </a:p>
          <a:p>
            <a:r>
              <a:rPr lang="cs-CZ" sz="1800" dirty="0" smtClean="0"/>
              <a:t>Konzumace ryb a výrobků z nich, brambor, zeleniny, ovoce, kvalitních mléčných výrobků. </a:t>
            </a:r>
          </a:p>
          <a:p>
            <a:r>
              <a:rPr lang="cs-CZ" sz="1800" b="1" dirty="0" smtClean="0"/>
              <a:t>Pozornost - dodržení stanoveného procenta nízkého denního obsahu tuku v jídlech podle pokynů lékařů. </a:t>
            </a:r>
          </a:p>
          <a:p>
            <a:r>
              <a:rPr lang="cs-CZ" sz="1800" dirty="0" smtClean="0"/>
              <a:t>Péče vlád severských států o zachování čistého životního prostředí. 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07703"/>
          </a:xfrm>
        </p:spPr>
        <p:txBody>
          <a:bodyPr/>
          <a:lstStyle/>
          <a:p>
            <a:r>
              <a:rPr lang="cs-CZ" b="1" dirty="0" smtClean="0"/>
              <a:t>Charakteristika gastronomie severských zemí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Kuchyně je poměrně střídmá, založena na místních produktech, zejména pak na plodech moře všeho druhu. </a:t>
            </a:r>
          </a:p>
          <a:p>
            <a:r>
              <a:rPr lang="cs-CZ" sz="1800" b="1" dirty="0" smtClean="0"/>
              <a:t>Ryby jsou základem kuchyně </a:t>
            </a:r>
            <a:r>
              <a:rPr lang="cs-CZ" sz="1800" dirty="0" smtClean="0"/>
              <a:t>– </a:t>
            </a:r>
            <a:r>
              <a:rPr lang="cs-CZ" sz="1800" b="1" dirty="0" smtClean="0"/>
              <a:t>všeobecně baltický sleď, ve Švédsku uzený úhoř a rak, ve Finsku losos, Norsko je proslulé humry, ústřicemi a krevetami. </a:t>
            </a:r>
          </a:p>
          <a:p>
            <a:r>
              <a:rPr lang="cs-CZ" sz="1800" b="1" dirty="0" smtClean="0"/>
              <a:t>Maso nejvíc hovězí</a:t>
            </a:r>
            <a:r>
              <a:rPr lang="cs-CZ" sz="1800" dirty="0" smtClean="0"/>
              <a:t>, méně vepřové a telecí. Drahé a zřídkavé je pak maso skopové, jehněčí, sobí. Úprava mas je spojená s </a:t>
            </a:r>
            <a:r>
              <a:rPr lang="cs-CZ" sz="1800" b="1" dirty="0" smtClean="0"/>
              <a:t>tradicí – solení, sušení, uzení a konzervování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Jídelníček je doplněn </a:t>
            </a:r>
            <a:r>
              <a:rPr lang="cs-CZ" sz="1800" b="1" dirty="0" smtClean="0"/>
              <a:t>mléčnými výrobky</a:t>
            </a:r>
            <a:r>
              <a:rPr lang="cs-CZ" sz="1800" dirty="0" smtClean="0"/>
              <a:t>, kvalitními sýry a smetanou. </a:t>
            </a:r>
          </a:p>
          <a:p>
            <a:r>
              <a:rPr lang="cs-CZ" sz="1800" dirty="0" smtClean="0"/>
              <a:t>Kuře, tradičně pečené s petrželí a šťáva z pečení je nastavená vysokotučnou smetanou. </a:t>
            </a:r>
          </a:p>
          <a:p>
            <a:r>
              <a:rPr lang="cs-CZ" sz="1800" dirty="0" smtClean="0"/>
              <a:t>Tradiční jsou </a:t>
            </a:r>
            <a:r>
              <a:rPr lang="cs-CZ" sz="1800" b="1" dirty="0" smtClean="0"/>
              <a:t>bio produkty: </a:t>
            </a:r>
            <a:r>
              <a:rPr lang="cs-CZ" sz="1800" dirty="0" smtClean="0"/>
              <a:t>brambory, cibule, vejce, jogurty. </a:t>
            </a:r>
          </a:p>
          <a:p>
            <a:r>
              <a:rPr lang="cs-CZ" sz="1800" b="1" dirty="0" smtClean="0"/>
              <a:t>Dominuje kopr, pažitka a petržel. 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Každé denní jídlo je obecně doprovázeno konzumací sýrů </a:t>
            </a:r>
            <a:r>
              <a:rPr lang="cs-CZ" sz="1800" dirty="0" smtClean="0"/>
              <a:t>– poněkud neobvykle se však místní syrý nepoužívají pro u nás oblíbené závěrečné zapékání pokrmů a minutek. Důvodem je zřejmě jejich výborná </a:t>
            </a:r>
            <a:r>
              <a:rPr lang="cs-CZ" sz="1800" b="1" dirty="0" smtClean="0"/>
              <a:t>kvalita a chuť sama o sobě a jejich kombinace podávaní s ovocem nebo zeleninou jako předkrm, nebo na závěr pohoštění. </a:t>
            </a:r>
            <a:r>
              <a:rPr lang="cs-CZ" sz="1800" dirty="0" smtClean="0"/>
              <a:t>Nepřeberné množství druhů pečiva a chleba, hlavně </a:t>
            </a:r>
            <a:r>
              <a:rPr lang="cs-CZ" sz="1800" dirty="0" err="1" smtClean="0"/>
              <a:t>vícezrnného</a:t>
            </a:r>
            <a:r>
              <a:rPr lang="cs-CZ" sz="1800" dirty="0" smtClean="0"/>
              <a:t> a tmavého, vždy je k dispozici i pečivo trvanlivé. </a:t>
            </a:r>
          </a:p>
          <a:p>
            <a:r>
              <a:rPr lang="cs-CZ" sz="1800" b="1" dirty="0" smtClean="0"/>
              <a:t>Moučníky a dezerty jsou hlavně z mléčných výrobků, doplněných o místní nebo exotické ovoce </a:t>
            </a:r>
            <a:r>
              <a:rPr lang="cs-CZ" sz="1800" dirty="0" smtClean="0"/>
              <a:t>(dovoz exotického ovoce je podporován státem), nejčastěji se podávají pudinky s ovocem a šlehačkou. Hlavně v Dánsku obrovský výběr moučníků, doplněných o velkou porci kvalitní místní šlehačky. </a:t>
            </a:r>
          </a:p>
          <a:p>
            <a:r>
              <a:rPr lang="cs-CZ" sz="1800" b="1" dirty="0" smtClean="0"/>
              <a:t>Kuchyně skandinávských zemí s neobvyklými kombinacemi na talíři je zdravá, založená na správných principech stravování.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4980</Words>
  <Application>Microsoft Office PowerPoint</Application>
  <PresentationFormat>Předvádění na obrazovce (16:9)</PresentationFormat>
  <Paragraphs>410</Paragraphs>
  <Slides>65</Slides>
  <Notes>62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9" baseType="lpstr">
      <vt:lpstr>Arial</vt:lpstr>
      <vt:lpstr>Calibri</vt:lpstr>
      <vt:lpstr>Times New Roman</vt:lpstr>
      <vt:lpstr>SLU</vt:lpstr>
      <vt:lpstr>Název prezentace</vt:lpstr>
      <vt:lpstr>Charakteristické znaky cizích kuchyní Charakteristika evropské kuchyně I.</vt:lpstr>
      <vt:lpstr>Prezentace aplikace PowerPoint</vt:lpstr>
      <vt:lpstr>Charakteristika polské gastronomie </vt:lpstr>
      <vt:lpstr>Prezentace aplikace PowerPoint</vt:lpstr>
      <vt:lpstr>Prezentace aplikace PowerPoint</vt:lpstr>
      <vt:lpstr>Charakteristika gastronomie severských zemí </vt:lpstr>
      <vt:lpstr>Prezentace aplikace PowerPoint</vt:lpstr>
      <vt:lpstr>Prezentace aplikace PowerPoint</vt:lpstr>
      <vt:lpstr>Dánská kuchyně </vt:lpstr>
      <vt:lpstr>Některá typická dánská jídla: </vt:lpstr>
      <vt:lpstr>Finska kuchyně </vt:lpstr>
      <vt:lpstr>Prezentace aplikace PowerPoint</vt:lpstr>
      <vt:lpstr>Některá finská jídla: </vt:lpstr>
      <vt:lpstr>Norská kuchyně</vt:lpstr>
      <vt:lpstr>Některá norská jídla: </vt:lpstr>
      <vt:lpstr>Švédská kuchyně </vt:lpstr>
      <vt:lpstr>Prezentace aplikace PowerPoint</vt:lpstr>
      <vt:lpstr>Některá švédská jídla: </vt:lpstr>
      <vt:lpstr>Ruská a ukrajinská kuchyně</vt:lpstr>
      <vt:lpstr>Prezentace aplikace PowerPoint</vt:lpstr>
      <vt:lpstr>Prezentace aplikace PowerPoint</vt:lpstr>
      <vt:lpstr>Některá ruská národní jídla: </vt:lpstr>
      <vt:lpstr>Prezentace aplikace PowerPoint</vt:lpstr>
      <vt:lpstr>Prezentace aplikace PowerPoint</vt:lpstr>
      <vt:lpstr>Ukrajinská kuchyně </vt:lpstr>
      <vt:lpstr>Prezentace aplikace PowerPoint</vt:lpstr>
      <vt:lpstr>Charakteristika italské kuchyně </vt:lpstr>
      <vt:lpstr>Prezentace aplikace PowerPoint</vt:lpstr>
      <vt:lpstr>Prezentace aplikace PowerPoint</vt:lpstr>
      <vt:lpstr>Italská kuchyně je výrazně regionální a každá část Itálie má své zvláštní kulinářské rysy.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Charakteristika řecké kuchyně </vt:lpstr>
      <vt:lpstr>Prezentace aplikace PowerPoint</vt:lpstr>
      <vt:lpstr>Prezentace aplikace PowerPoint</vt:lpstr>
      <vt:lpstr>Prezentace aplikace PowerPoint</vt:lpstr>
      <vt:lpstr>Prezentace aplikace PowerPoint</vt:lpstr>
      <vt:lpstr>Charakteristika turecké kuchyně </vt:lpstr>
      <vt:lpstr>Prezentace aplikace PowerPoint</vt:lpstr>
      <vt:lpstr>Některá turecká jídla: </vt:lpstr>
      <vt:lpstr>Kuchyně balkánských zemí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Některá typická jídla: </vt:lpstr>
      <vt:lpstr>Charakteristika bulharské kuchyně </vt:lpstr>
      <vt:lpstr>Prezentace aplikace PowerPoint</vt:lpstr>
      <vt:lpstr>Typická bulharská jídla: </vt:lpstr>
      <vt:lpstr>Charakteristika rumunské kuchyně  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61</cp:revision>
  <dcterms:created xsi:type="dcterms:W3CDTF">2016-07-06T15:42:34Z</dcterms:created>
  <dcterms:modified xsi:type="dcterms:W3CDTF">2018-04-23T18:14:18Z</dcterms:modified>
</cp:coreProperties>
</file>