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307" r:id="rId2"/>
    <p:sldId id="256" r:id="rId3"/>
    <p:sldId id="308" r:id="rId4"/>
    <p:sldId id="274" r:id="rId5"/>
    <p:sldId id="275" r:id="rId6"/>
    <p:sldId id="276" r:id="rId7"/>
    <p:sldId id="277" r:id="rId8"/>
    <p:sldId id="278"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 id="335" r:id="rId62"/>
    <p:sldId id="336" r:id="rId63"/>
    <p:sldId id="337" r:id="rId64"/>
    <p:sldId id="338" r:id="rId65"/>
    <p:sldId id="339" r:id="rId66"/>
    <p:sldId id="340" r:id="rId67"/>
    <p:sldId id="341" r:id="rId68"/>
    <p:sldId id="342" r:id="rId6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35</a:t>
            </a:fld>
            <a:endParaRPr lang="cs-CZ"/>
          </a:p>
        </p:txBody>
      </p:sp>
    </p:spTree>
    <p:extLst>
      <p:ext uri="{BB962C8B-B14F-4D97-AF65-F5344CB8AC3E}">
        <p14:creationId xmlns:p14="http://schemas.microsoft.com/office/powerpoint/2010/main" val="19512854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36</a:t>
            </a:fld>
            <a:endParaRPr lang="cs-CZ"/>
          </a:p>
        </p:txBody>
      </p:sp>
    </p:spTree>
    <p:extLst>
      <p:ext uri="{BB962C8B-B14F-4D97-AF65-F5344CB8AC3E}">
        <p14:creationId xmlns:p14="http://schemas.microsoft.com/office/powerpoint/2010/main" val="8266282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37</a:t>
            </a:fld>
            <a:endParaRPr lang="cs-CZ"/>
          </a:p>
        </p:txBody>
      </p:sp>
    </p:spTree>
    <p:extLst>
      <p:ext uri="{BB962C8B-B14F-4D97-AF65-F5344CB8AC3E}">
        <p14:creationId xmlns:p14="http://schemas.microsoft.com/office/powerpoint/2010/main" val="3689054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38</a:t>
            </a:fld>
            <a:endParaRPr lang="cs-CZ"/>
          </a:p>
        </p:txBody>
      </p:sp>
    </p:spTree>
    <p:extLst>
      <p:ext uri="{BB962C8B-B14F-4D97-AF65-F5344CB8AC3E}">
        <p14:creationId xmlns:p14="http://schemas.microsoft.com/office/powerpoint/2010/main" val="31985219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39</a:t>
            </a:fld>
            <a:endParaRPr lang="cs-CZ"/>
          </a:p>
        </p:txBody>
      </p:sp>
    </p:spTree>
    <p:extLst>
      <p:ext uri="{BB962C8B-B14F-4D97-AF65-F5344CB8AC3E}">
        <p14:creationId xmlns:p14="http://schemas.microsoft.com/office/powerpoint/2010/main" val="20562478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40329999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41411341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42</a:t>
            </a:fld>
            <a:endParaRPr lang="cs-CZ"/>
          </a:p>
        </p:txBody>
      </p:sp>
    </p:spTree>
    <p:extLst>
      <p:ext uri="{BB962C8B-B14F-4D97-AF65-F5344CB8AC3E}">
        <p14:creationId xmlns:p14="http://schemas.microsoft.com/office/powerpoint/2010/main" val="1795813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43</a:t>
            </a:fld>
            <a:endParaRPr lang="cs-CZ"/>
          </a:p>
        </p:txBody>
      </p:sp>
    </p:spTree>
    <p:extLst>
      <p:ext uri="{BB962C8B-B14F-4D97-AF65-F5344CB8AC3E}">
        <p14:creationId xmlns:p14="http://schemas.microsoft.com/office/powerpoint/2010/main" val="11950724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44</a:t>
            </a:fld>
            <a:endParaRPr lang="cs-CZ"/>
          </a:p>
        </p:txBody>
      </p:sp>
    </p:spTree>
    <p:extLst>
      <p:ext uri="{BB962C8B-B14F-4D97-AF65-F5344CB8AC3E}">
        <p14:creationId xmlns:p14="http://schemas.microsoft.com/office/powerpoint/2010/main" val="10335232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45</a:t>
            </a:fld>
            <a:endParaRPr lang="cs-CZ"/>
          </a:p>
        </p:txBody>
      </p:sp>
    </p:spTree>
    <p:extLst>
      <p:ext uri="{BB962C8B-B14F-4D97-AF65-F5344CB8AC3E}">
        <p14:creationId xmlns:p14="http://schemas.microsoft.com/office/powerpoint/2010/main" val="35407350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46</a:t>
            </a:fld>
            <a:endParaRPr lang="cs-CZ"/>
          </a:p>
        </p:txBody>
      </p:sp>
    </p:spTree>
    <p:extLst>
      <p:ext uri="{BB962C8B-B14F-4D97-AF65-F5344CB8AC3E}">
        <p14:creationId xmlns:p14="http://schemas.microsoft.com/office/powerpoint/2010/main" val="21494883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47</a:t>
            </a:fld>
            <a:endParaRPr lang="cs-CZ"/>
          </a:p>
        </p:txBody>
      </p:sp>
    </p:spTree>
    <p:extLst>
      <p:ext uri="{BB962C8B-B14F-4D97-AF65-F5344CB8AC3E}">
        <p14:creationId xmlns:p14="http://schemas.microsoft.com/office/powerpoint/2010/main" val="38407902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48</a:t>
            </a:fld>
            <a:endParaRPr lang="cs-CZ"/>
          </a:p>
        </p:txBody>
      </p:sp>
    </p:spTree>
    <p:extLst>
      <p:ext uri="{BB962C8B-B14F-4D97-AF65-F5344CB8AC3E}">
        <p14:creationId xmlns:p14="http://schemas.microsoft.com/office/powerpoint/2010/main" val="27753131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49</a:t>
            </a:fld>
            <a:endParaRPr lang="cs-CZ"/>
          </a:p>
        </p:txBody>
      </p:sp>
    </p:spTree>
    <p:extLst>
      <p:ext uri="{BB962C8B-B14F-4D97-AF65-F5344CB8AC3E}">
        <p14:creationId xmlns:p14="http://schemas.microsoft.com/office/powerpoint/2010/main" val="13801512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50</a:t>
            </a:fld>
            <a:endParaRPr lang="cs-CZ"/>
          </a:p>
        </p:txBody>
      </p:sp>
    </p:spTree>
    <p:extLst>
      <p:ext uri="{BB962C8B-B14F-4D97-AF65-F5344CB8AC3E}">
        <p14:creationId xmlns:p14="http://schemas.microsoft.com/office/powerpoint/2010/main" val="1074697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4727023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52</a:t>
            </a:fld>
            <a:endParaRPr lang="cs-CZ"/>
          </a:p>
        </p:txBody>
      </p:sp>
    </p:spTree>
    <p:extLst>
      <p:ext uri="{BB962C8B-B14F-4D97-AF65-F5344CB8AC3E}">
        <p14:creationId xmlns:p14="http://schemas.microsoft.com/office/powerpoint/2010/main" val="48703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53</a:t>
            </a:fld>
            <a:endParaRPr lang="cs-CZ"/>
          </a:p>
        </p:txBody>
      </p:sp>
    </p:spTree>
    <p:extLst>
      <p:ext uri="{BB962C8B-B14F-4D97-AF65-F5344CB8AC3E}">
        <p14:creationId xmlns:p14="http://schemas.microsoft.com/office/powerpoint/2010/main" val="11436820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34347054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55</a:t>
            </a:fld>
            <a:endParaRPr lang="cs-CZ"/>
          </a:p>
        </p:txBody>
      </p:sp>
    </p:spTree>
    <p:extLst>
      <p:ext uri="{BB962C8B-B14F-4D97-AF65-F5344CB8AC3E}">
        <p14:creationId xmlns:p14="http://schemas.microsoft.com/office/powerpoint/2010/main" val="19349187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56</a:t>
            </a:fld>
            <a:endParaRPr lang="cs-CZ"/>
          </a:p>
        </p:txBody>
      </p:sp>
    </p:spTree>
    <p:extLst>
      <p:ext uri="{BB962C8B-B14F-4D97-AF65-F5344CB8AC3E}">
        <p14:creationId xmlns:p14="http://schemas.microsoft.com/office/powerpoint/2010/main" val="19314824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57</a:t>
            </a:fld>
            <a:endParaRPr lang="cs-CZ"/>
          </a:p>
        </p:txBody>
      </p:sp>
    </p:spTree>
    <p:extLst>
      <p:ext uri="{BB962C8B-B14F-4D97-AF65-F5344CB8AC3E}">
        <p14:creationId xmlns:p14="http://schemas.microsoft.com/office/powerpoint/2010/main" val="157570523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58</a:t>
            </a:fld>
            <a:endParaRPr lang="cs-CZ"/>
          </a:p>
        </p:txBody>
      </p:sp>
    </p:spTree>
    <p:extLst>
      <p:ext uri="{BB962C8B-B14F-4D97-AF65-F5344CB8AC3E}">
        <p14:creationId xmlns:p14="http://schemas.microsoft.com/office/powerpoint/2010/main" val="21413900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59</a:t>
            </a:fld>
            <a:endParaRPr lang="cs-CZ"/>
          </a:p>
        </p:txBody>
      </p:sp>
    </p:spTree>
    <p:extLst>
      <p:ext uri="{BB962C8B-B14F-4D97-AF65-F5344CB8AC3E}">
        <p14:creationId xmlns:p14="http://schemas.microsoft.com/office/powerpoint/2010/main" val="2579278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60</a:t>
            </a:fld>
            <a:endParaRPr lang="cs-CZ"/>
          </a:p>
        </p:txBody>
      </p:sp>
    </p:spTree>
    <p:extLst>
      <p:ext uri="{BB962C8B-B14F-4D97-AF65-F5344CB8AC3E}">
        <p14:creationId xmlns:p14="http://schemas.microsoft.com/office/powerpoint/2010/main" val="35397044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61</a:t>
            </a:fld>
            <a:endParaRPr lang="cs-CZ"/>
          </a:p>
        </p:txBody>
      </p:sp>
    </p:spTree>
    <p:extLst>
      <p:ext uri="{BB962C8B-B14F-4D97-AF65-F5344CB8AC3E}">
        <p14:creationId xmlns:p14="http://schemas.microsoft.com/office/powerpoint/2010/main" val="292560781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62</a:t>
            </a:fld>
            <a:endParaRPr lang="cs-CZ"/>
          </a:p>
        </p:txBody>
      </p:sp>
    </p:spTree>
    <p:extLst>
      <p:ext uri="{BB962C8B-B14F-4D97-AF65-F5344CB8AC3E}">
        <p14:creationId xmlns:p14="http://schemas.microsoft.com/office/powerpoint/2010/main" val="2189698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63</a:t>
            </a:fld>
            <a:endParaRPr lang="cs-CZ"/>
          </a:p>
        </p:txBody>
      </p:sp>
    </p:spTree>
    <p:extLst>
      <p:ext uri="{BB962C8B-B14F-4D97-AF65-F5344CB8AC3E}">
        <p14:creationId xmlns:p14="http://schemas.microsoft.com/office/powerpoint/2010/main" val="6460850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64</a:t>
            </a:fld>
            <a:endParaRPr lang="cs-CZ"/>
          </a:p>
        </p:txBody>
      </p:sp>
    </p:spTree>
    <p:extLst>
      <p:ext uri="{BB962C8B-B14F-4D97-AF65-F5344CB8AC3E}">
        <p14:creationId xmlns:p14="http://schemas.microsoft.com/office/powerpoint/2010/main" val="295277182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65</a:t>
            </a:fld>
            <a:endParaRPr lang="cs-CZ"/>
          </a:p>
        </p:txBody>
      </p:sp>
    </p:spTree>
    <p:extLst>
      <p:ext uri="{BB962C8B-B14F-4D97-AF65-F5344CB8AC3E}">
        <p14:creationId xmlns:p14="http://schemas.microsoft.com/office/powerpoint/2010/main" val="149900685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66</a:t>
            </a:fld>
            <a:endParaRPr lang="cs-CZ"/>
          </a:p>
        </p:txBody>
      </p:sp>
    </p:spTree>
    <p:extLst>
      <p:ext uri="{BB962C8B-B14F-4D97-AF65-F5344CB8AC3E}">
        <p14:creationId xmlns:p14="http://schemas.microsoft.com/office/powerpoint/2010/main" val="86689224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67</a:t>
            </a:fld>
            <a:endParaRPr lang="cs-CZ"/>
          </a:p>
        </p:txBody>
      </p:sp>
    </p:spTree>
    <p:extLst>
      <p:ext uri="{BB962C8B-B14F-4D97-AF65-F5344CB8AC3E}">
        <p14:creationId xmlns:p14="http://schemas.microsoft.com/office/powerpoint/2010/main" val="3470108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GASTRONOMIE</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a:t>
            </a:r>
            <a:r>
              <a:rPr lang="cs-CZ" b="1" smtClean="0">
                <a:ln w="0"/>
                <a:solidFill>
                  <a:schemeClr val="bg1"/>
                </a:solidFill>
                <a:effectLst>
                  <a:outerShdw blurRad="38100" dist="19050" dir="2700000" algn="tl" rotWithShape="0">
                    <a:schemeClr val="dk1">
                      <a:alpha val="40000"/>
                    </a:schemeClr>
                  </a:outerShdw>
                </a:effectLst>
              </a:rPr>
              <a:t>Miroslava Kostková, </a:t>
            </a:r>
            <a:r>
              <a:rPr lang="cs-CZ" b="1" dirty="0" smtClean="0">
                <a:ln w="0"/>
                <a:solidFill>
                  <a:schemeClr val="bg1"/>
                </a:solidFill>
                <a:effectLst>
                  <a:outerShdw blurRad="38100" dist="19050" dir="2700000" algn="tl" rotWithShape="0">
                    <a:schemeClr val="dk1">
                      <a:alpha val="40000"/>
                    </a:schemeClr>
                  </a:outerShdw>
                </a:effectLst>
              </a:rPr>
              <a:t>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822545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Silné hovězí vývary </a:t>
            </a:r>
            <a:r>
              <a:rPr lang="cs-CZ" sz="1800" dirty="0" smtClean="0"/>
              <a:t>(z hovězí oháňky), kuřecí se zeleninou (slepičí polévka </a:t>
            </a:r>
            <a:r>
              <a:rPr lang="cs-CZ" sz="1800" i="1" dirty="0" err="1" smtClean="0"/>
              <a:t>Ujhazy</a:t>
            </a:r>
            <a:r>
              <a:rPr lang="cs-CZ" sz="1800" dirty="0" smtClean="0"/>
              <a:t>), nebo zeleninové zahuštěné polévky. </a:t>
            </a:r>
          </a:p>
          <a:p>
            <a:r>
              <a:rPr lang="cs-CZ" sz="1800" dirty="0" smtClean="0"/>
              <a:t>Typickou polévkou je“ „</a:t>
            </a:r>
            <a:r>
              <a:rPr lang="cs-CZ" sz="1800" i="1" dirty="0" err="1" smtClean="0"/>
              <a:t>Halázslé</a:t>
            </a:r>
            <a:r>
              <a:rPr lang="cs-CZ" sz="1800" i="1" dirty="0" smtClean="0"/>
              <a:t>“</a:t>
            </a:r>
            <a:r>
              <a:rPr lang="cs-CZ" sz="1800" dirty="0" smtClean="0"/>
              <a:t> (rybí polévka nejčastěji z masa kapra, sumce, jesetera a okouna, ryby se vaří v mírně ostrém paprikovém základě s rajčaty – variant této polévky je však více). </a:t>
            </a:r>
          </a:p>
          <a:p>
            <a:r>
              <a:rPr lang="cs-CZ" sz="1800" dirty="0" smtClean="0"/>
              <a:t>Proslulá je </a:t>
            </a:r>
            <a:r>
              <a:rPr lang="cs-CZ" sz="1800" b="1" dirty="0" smtClean="0"/>
              <a:t>fazolová polévka</a:t>
            </a:r>
            <a:r>
              <a:rPr lang="cs-CZ" sz="1800" dirty="0" smtClean="0"/>
              <a:t>, pojmenovaná po spisovateli </a:t>
            </a:r>
            <a:r>
              <a:rPr lang="cs-CZ" sz="1800" dirty="0" err="1" smtClean="0"/>
              <a:t>Jokai</a:t>
            </a:r>
            <a:r>
              <a:rPr lang="cs-CZ" sz="1800" dirty="0" smtClean="0"/>
              <a:t> („</a:t>
            </a:r>
            <a:r>
              <a:rPr lang="cs-CZ" sz="1800" b="1" i="1" dirty="0" err="1" smtClean="0"/>
              <a:t>Jokai</a:t>
            </a:r>
            <a:r>
              <a:rPr lang="cs-CZ" sz="1800" b="1" i="1" dirty="0" smtClean="0"/>
              <a:t> </a:t>
            </a:r>
            <a:r>
              <a:rPr lang="cs-CZ" sz="1800" b="1" i="1" dirty="0" err="1" smtClean="0"/>
              <a:t>bableves</a:t>
            </a:r>
            <a:r>
              <a:rPr lang="cs-CZ" sz="1800" i="1" dirty="0" smtClean="0"/>
              <a:t>“</a:t>
            </a:r>
            <a:r>
              <a:rPr lang="cs-CZ" sz="1800" dirty="0" smtClean="0"/>
              <a:t>), kotlíková gulášová polévka </a:t>
            </a:r>
            <a:r>
              <a:rPr lang="cs-CZ" sz="1800" i="1" dirty="0" smtClean="0"/>
              <a:t>(„</a:t>
            </a:r>
            <a:r>
              <a:rPr lang="cs-CZ" sz="1800" b="1" i="1" dirty="0" err="1" smtClean="0"/>
              <a:t>Bográczgulyász</a:t>
            </a:r>
            <a:r>
              <a:rPr lang="cs-CZ" sz="1800" i="1" dirty="0" smtClean="0"/>
              <a:t>“) </a:t>
            </a:r>
            <a:r>
              <a:rPr lang="cs-CZ" sz="1800" dirty="0" smtClean="0"/>
              <a:t>– při její přípravě v </a:t>
            </a:r>
            <a:r>
              <a:rPr lang="cs-CZ" sz="1800" b="1" dirty="0" smtClean="0"/>
              <a:t>kotlíku se nikdy nemíchá</a:t>
            </a:r>
            <a:r>
              <a:rPr lang="cs-CZ" sz="1800" dirty="0" smtClean="0"/>
              <a:t>, tradičně obsahuje velké množství masa a brambor a je zahuštěná, pouze pokud je nutné, rajčatovým protlakem, nebo samotnou paprikou.</a:t>
            </a:r>
          </a:p>
          <a:p>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Tradičním jídlem - různé varianty dušeného masa na paprikovém základě, což bylo zavedeno teprve v 18. století, kdy se mletá paprika začala běžně používat v kuchyni.</a:t>
            </a:r>
          </a:p>
          <a:p>
            <a:pPr marL="0" indent="0"/>
            <a:r>
              <a:rPr lang="cs-CZ" sz="1600" dirty="0" smtClean="0"/>
              <a:t> Jídlo </a:t>
            </a:r>
            <a:r>
              <a:rPr lang="cs-CZ" sz="1600" b="1" i="1" dirty="0" smtClean="0"/>
              <a:t>guláš</a:t>
            </a:r>
            <a:r>
              <a:rPr lang="cs-CZ" sz="1600" b="1" dirty="0" smtClean="0"/>
              <a:t> </a:t>
            </a:r>
            <a:r>
              <a:rPr lang="cs-CZ" sz="1600" dirty="0" smtClean="0"/>
              <a:t>je původně jednoduchý pokrm pastevců dobytka, připravovaný vždy na ohni v kotlíku (</a:t>
            </a:r>
            <a:r>
              <a:rPr lang="cs-CZ" sz="1600" i="1" dirty="0" smtClean="0"/>
              <a:t>kotlíkový guláš</a:t>
            </a:r>
            <a:r>
              <a:rPr lang="cs-CZ" sz="1600" dirty="0" smtClean="0"/>
              <a:t>). </a:t>
            </a:r>
          </a:p>
          <a:p>
            <a:pPr marL="0" indent="0"/>
            <a:r>
              <a:rPr lang="cs-CZ" sz="1600" dirty="0" smtClean="0"/>
              <a:t> Název tohoto jídla v maďarštině „</a:t>
            </a:r>
            <a:r>
              <a:rPr lang="cs-CZ" sz="1600" i="1" dirty="0" err="1" smtClean="0"/>
              <a:t>gulyás</a:t>
            </a:r>
            <a:r>
              <a:rPr lang="cs-CZ" sz="1600" i="1" dirty="0" smtClean="0"/>
              <a:t>“ </a:t>
            </a:r>
            <a:r>
              <a:rPr lang="cs-CZ" sz="1600" dirty="0" smtClean="0"/>
              <a:t>= pojmenování pastevce. </a:t>
            </a:r>
          </a:p>
          <a:p>
            <a:pPr marL="0" indent="0"/>
            <a:r>
              <a:rPr lang="cs-CZ" sz="1600" dirty="0" smtClean="0"/>
              <a:t> Teprve později (kolem roku 1780) se toto typicky maďarské národní jídlo dostalo i na stůl zámožných měšťanů, znak národní hrdosti Maďarů. </a:t>
            </a:r>
          </a:p>
          <a:p>
            <a:pPr marL="0" indent="0"/>
            <a:r>
              <a:rPr lang="cs-CZ" sz="1600" b="1" dirty="0" smtClean="0"/>
              <a:t> V originálním receptu je guláš v podstatě nezahuštěná gulášová šťáva s na kostky nakrájeným hovězím masem a brambory. </a:t>
            </a:r>
          </a:p>
          <a:p>
            <a:endParaRPr lang="cs-CZ" sz="16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8884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err="1" smtClean="0"/>
              <a:t>Paprikaš</a:t>
            </a:r>
            <a:r>
              <a:rPr lang="cs-CZ" sz="1800" b="1" dirty="0" smtClean="0"/>
              <a:t> </a:t>
            </a:r>
            <a:r>
              <a:rPr lang="cs-CZ" sz="1800" dirty="0" smtClean="0"/>
              <a:t>– hustší než guláš, používá se netučné libové maso, obsahuje méně papriky než perkelt a zjemní se tučnou zakysanou smetanou. </a:t>
            </a:r>
          </a:p>
          <a:p>
            <a:r>
              <a:rPr lang="cs-CZ" sz="1800" b="1" i="1" dirty="0" smtClean="0"/>
              <a:t>Perkelt</a:t>
            </a:r>
            <a:r>
              <a:rPr lang="cs-CZ" sz="1800" b="1" dirty="0" smtClean="0"/>
              <a:t> </a:t>
            </a:r>
            <a:r>
              <a:rPr lang="cs-CZ" sz="1800" dirty="0" smtClean="0"/>
              <a:t>– je obvykle z více druhů červených mas, maso je krájené na kostky, je hustší konsistence a obsahuje málo vydušené šťávy. </a:t>
            </a:r>
          </a:p>
          <a:p>
            <a:r>
              <a:rPr lang="cs-CZ" sz="1800" b="1" i="1" dirty="0" err="1" smtClean="0"/>
              <a:t>Tokáň</a:t>
            </a:r>
            <a:r>
              <a:rPr lang="cs-CZ" sz="1800" dirty="0" smtClean="0"/>
              <a:t> – používá se hlavně hovězí, skopové nebo zvěřina a krájí se na krátké a tenké proužky, do základu se používá (namísto papriky) černý pepř a majoránka.</a:t>
            </a:r>
          </a:p>
          <a:p>
            <a:r>
              <a:rPr lang="cs-CZ" sz="1800" b="1" i="1" dirty="0" err="1" smtClean="0"/>
              <a:t>Segedinsky</a:t>
            </a:r>
            <a:r>
              <a:rPr lang="cs-CZ" sz="1800" b="1" i="1" dirty="0" smtClean="0"/>
              <a:t> guláš</a:t>
            </a:r>
            <a:r>
              <a:rPr lang="cs-CZ" sz="1800" b="1" dirty="0" smtClean="0"/>
              <a:t> </a:t>
            </a:r>
            <a:r>
              <a:rPr lang="cs-CZ" sz="1800" dirty="0" smtClean="0"/>
              <a:t>– je z vepřového masa, s přidáním kysaného zelí. Tento pokrm má velmi zajímavou historii – správný název je zřejmě </a:t>
            </a:r>
            <a:r>
              <a:rPr lang="cs-CZ" sz="1800" b="1" i="1" dirty="0" err="1" smtClean="0"/>
              <a:t>Szekely</a:t>
            </a:r>
            <a:r>
              <a:rPr lang="cs-CZ" sz="1800" b="1" i="1" dirty="0" smtClean="0"/>
              <a:t> </a:t>
            </a:r>
            <a:r>
              <a:rPr lang="cs-CZ" sz="1800" b="1" i="1" dirty="0" err="1" smtClean="0"/>
              <a:t>gulyas</a:t>
            </a:r>
            <a:r>
              <a:rPr lang="cs-CZ" sz="1800" dirty="0" smtClean="0"/>
              <a:t>, dle historických pramenů pojmenovaný podle knihovníka </a:t>
            </a:r>
            <a:r>
              <a:rPr lang="cs-CZ" sz="1800" dirty="0" err="1" smtClean="0"/>
              <a:t>Joszefa</a:t>
            </a:r>
            <a:r>
              <a:rPr lang="cs-CZ" sz="1800" dirty="0" smtClean="0"/>
              <a:t> </a:t>
            </a:r>
            <a:r>
              <a:rPr lang="cs-CZ" sz="1800" dirty="0" err="1" smtClean="0"/>
              <a:t>Szekelyho</a:t>
            </a:r>
            <a:r>
              <a:rPr lang="cs-CZ" sz="1800" dirty="0" smtClean="0"/>
              <a:t>, který jako nouzové jídlo (kuchyně již byla zavřená a žádné jiné jídlo již nebylo) obdržel od hostinského ohřátý </a:t>
            </a:r>
            <a:r>
              <a:rPr lang="cs-CZ" sz="1800" b="1" dirty="0" smtClean="0"/>
              <a:t>smíchaný perkelt se zelnou polévkou</a:t>
            </a:r>
            <a:r>
              <a:rPr lang="cs-CZ" sz="1800" dirty="0" smtClean="0"/>
              <a:t>. Chuť byla kupodivu výborná - a nové jídlo bylo na světě, stalo se to snad kolem roku 1846.</a:t>
            </a:r>
          </a:p>
          <a:p>
            <a:r>
              <a:rPr lang="cs-CZ" sz="1800" b="1" i="1" dirty="0" smtClean="0"/>
              <a:t>Lečo</a:t>
            </a:r>
            <a:r>
              <a:rPr lang="cs-CZ" sz="1800" i="1" dirty="0" smtClean="0"/>
              <a:t>. </a:t>
            </a:r>
            <a:r>
              <a:rPr lang="cs-CZ" sz="1800" dirty="0" smtClean="0"/>
              <a:t>Původně zeleninové jídlo z čerstvé a mleté papriky, cibule a rajčat. Až historicky později bylo toto hlavní zeleninové jídlo doplněno vejci nebo uzeninou. Výsledná chuť i pálivost leča může byt rozdílná, nejdůležitější je druh použité zelené papriky při přípravě.</a:t>
            </a:r>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Plněné zelné závitky „</a:t>
            </a:r>
            <a:r>
              <a:rPr lang="cs-CZ" sz="1800" b="1" i="1" dirty="0" err="1" smtClean="0"/>
              <a:t>Töltött</a:t>
            </a:r>
            <a:r>
              <a:rPr lang="cs-CZ" sz="1800" b="1" i="1" dirty="0" smtClean="0"/>
              <a:t> </a:t>
            </a:r>
            <a:r>
              <a:rPr lang="cs-CZ" sz="1800" b="1" i="1" dirty="0" err="1" smtClean="0"/>
              <a:t>káposzta</a:t>
            </a:r>
            <a:r>
              <a:rPr lang="cs-CZ" sz="1800" i="1" dirty="0" smtClean="0"/>
              <a:t>“</a:t>
            </a:r>
            <a:r>
              <a:rPr lang="cs-CZ" sz="1800" dirty="0" smtClean="0"/>
              <a:t>, tradiční a proslulé rodinné venkovské jídlo. Domovem jídla je oblast </a:t>
            </a:r>
            <a:r>
              <a:rPr lang="cs-CZ" sz="1800" dirty="0" err="1" smtClean="0"/>
              <a:t>Szabolc</a:t>
            </a:r>
            <a:r>
              <a:rPr lang="cs-CZ" sz="1800" dirty="0" smtClean="0"/>
              <a:t>-</a:t>
            </a:r>
            <a:r>
              <a:rPr lang="cs-CZ" sz="1800" dirty="0" err="1" smtClean="0"/>
              <a:t>Szatmat</a:t>
            </a:r>
            <a:r>
              <a:rPr lang="cs-CZ" sz="1800" dirty="0" smtClean="0"/>
              <a:t> ve středním Maďarsku. Svinuté širší listy bílého zelí se plní kořeněnou směsí vepřového masa s rýží. Vše se podává spolu s přílohou, což je zbylé zelí po plnění závitků, které se pokrájené nadrobno dusí doměkka s rajčatovým protlakem.</a:t>
            </a:r>
          </a:p>
          <a:p>
            <a:r>
              <a:rPr lang="cs-CZ" sz="1800" b="1" dirty="0" smtClean="0"/>
              <a:t>Plněné papriky </a:t>
            </a:r>
            <a:r>
              <a:rPr lang="cs-CZ" sz="1800" dirty="0" smtClean="0"/>
              <a:t>– ze zhruba </a:t>
            </a:r>
            <a:r>
              <a:rPr lang="cs-CZ" sz="1800" b="1" dirty="0" smtClean="0"/>
              <a:t>7 druhů zdejší čerstvé papriky </a:t>
            </a:r>
            <a:r>
              <a:rPr lang="cs-CZ" sz="1800" dirty="0" smtClean="0"/>
              <a:t>je nejvhodnější odrůda označená jako „</a:t>
            </a:r>
            <a:r>
              <a:rPr lang="cs-CZ" sz="1800" i="1" dirty="0" err="1" smtClean="0"/>
              <a:t>Tölteni</a:t>
            </a:r>
            <a:r>
              <a:rPr lang="cs-CZ" sz="1800" i="1" dirty="0" smtClean="0"/>
              <a:t> </a:t>
            </a:r>
            <a:r>
              <a:rPr lang="cs-CZ" sz="1800" i="1" dirty="0" err="1" smtClean="0"/>
              <a:t>való</a:t>
            </a:r>
            <a:r>
              <a:rPr lang="cs-CZ" sz="1800" i="1" dirty="0" smtClean="0"/>
              <a:t> paprika</a:t>
            </a:r>
            <a:r>
              <a:rPr lang="cs-CZ" sz="1800" dirty="0" smtClean="0"/>
              <a:t>“ sladká, nebo oblíbenější středně </a:t>
            </a:r>
            <a:r>
              <a:rPr lang="cs-CZ" sz="1800" dirty="0" err="1" smtClean="0"/>
              <a:t>palivá</a:t>
            </a:r>
            <a:r>
              <a:rPr lang="cs-CZ" sz="1800" dirty="0" smtClean="0"/>
              <a:t> zelená tenkostěnná paprika. Papriky se plní směsí vepřového masa s rýží a poté dusí na cibulovém základě, omáčka je dochucená rajčatovou šťávou a celerem, má hustší konzistenci a pikantní chuť použité papriky a dušeného masa.</a:t>
            </a:r>
          </a:p>
          <a:p>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err="1" smtClean="0"/>
              <a:t>Langoše</a:t>
            </a:r>
            <a:r>
              <a:rPr lang="cs-CZ" sz="1800" i="1" dirty="0" smtClean="0"/>
              <a:t> </a:t>
            </a:r>
            <a:r>
              <a:rPr lang="cs-CZ" sz="1800" dirty="0" smtClean="0"/>
              <a:t>- tradiční domácí lidová pochoutka. Původně byly připravované ze zbytku chlebového těsta, které se druhý den po pečení chleba peklo na plotně ke snídani. Připravují se z mírně vykynutého bramborového těsta a vytvarovaná placka se smaží po obou stranách na tuku. Způsobů podávání je mnoho (se šunkou, koprem, zelím), nejoblíbenější je potřený česnekem a politý zakysanou smetanou. V Maďarsku jsou </a:t>
            </a:r>
            <a:r>
              <a:rPr lang="cs-CZ" sz="1800" dirty="0" err="1" smtClean="0"/>
              <a:t>langoše</a:t>
            </a:r>
            <a:r>
              <a:rPr lang="cs-CZ" sz="1800" dirty="0" smtClean="0"/>
              <a:t> podávány i ve sladké variantě, např. se skořicí, cukrem a jablky.</a:t>
            </a:r>
          </a:p>
          <a:p>
            <a:r>
              <a:rPr lang="cs-CZ" sz="1800" b="1" dirty="0" smtClean="0"/>
              <a:t>Kuře (slepice) na paprice </a:t>
            </a:r>
            <a:r>
              <a:rPr lang="cs-CZ" sz="1800" dirty="0" smtClean="0"/>
              <a:t>se smetanou „</a:t>
            </a:r>
            <a:r>
              <a:rPr lang="cs-CZ" sz="1800" i="1" dirty="0" err="1" smtClean="0"/>
              <a:t>Paprikáscsirke</a:t>
            </a:r>
            <a:r>
              <a:rPr lang="cs-CZ" sz="1800" i="1" dirty="0" smtClean="0"/>
              <a:t>“</a:t>
            </a:r>
            <a:r>
              <a:rPr lang="cs-CZ" sz="1800" dirty="0" smtClean="0"/>
              <a:t>. O slávu tohoto jídla se velmi zasloužil vznešený francouzský šéfkuchař </a:t>
            </a:r>
            <a:r>
              <a:rPr lang="cs-CZ" sz="1800" i="1" dirty="0" smtClean="0"/>
              <a:t>Auguste </a:t>
            </a:r>
            <a:r>
              <a:rPr lang="cs-CZ" sz="1800" i="1" dirty="0" err="1" smtClean="0"/>
              <a:t>Escoffier</a:t>
            </a:r>
            <a:r>
              <a:rPr lang="cs-CZ" sz="1800" dirty="0" smtClean="0"/>
              <a:t> (1846 – 1935), který jídlo uvedl na jídelníček noblesního knížecího </a:t>
            </a:r>
            <a:r>
              <a:rPr lang="cs-CZ" sz="1800" b="1" dirty="0" smtClean="0"/>
              <a:t>Grand Hotelu v </a:t>
            </a:r>
            <a:r>
              <a:rPr lang="cs-CZ" sz="1800" b="1" dirty="0" err="1" smtClean="0"/>
              <a:t>Monte</a:t>
            </a:r>
            <a:r>
              <a:rPr lang="cs-CZ" sz="1800" b="1" dirty="0" smtClean="0"/>
              <a:t> </a:t>
            </a:r>
            <a:r>
              <a:rPr lang="cs-CZ" sz="1800" b="1" dirty="0" err="1" smtClean="0"/>
              <a:t>Carlu</a:t>
            </a:r>
            <a:r>
              <a:rPr lang="cs-CZ" sz="1800" dirty="0" smtClean="0"/>
              <a:t>. Téměř okamžitě se jídlo s lahodnou smetanovou omáčkou, s příchutí červené papriky a šťavnatým drůbežím dušeným masem stalo velmi oblíbeným mezi místní gurmánskou smetánkou.</a:t>
            </a:r>
          </a:p>
          <a:p>
            <a:r>
              <a:rPr lang="cs-CZ" sz="1800" b="1" i="1" dirty="0" err="1" smtClean="0"/>
              <a:t>Tarhoňa</a:t>
            </a:r>
            <a:r>
              <a:rPr lang="cs-CZ" sz="1800" dirty="0" smtClean="0"/>
              <a:t>. Těstovinová příloha k jídlům, uvařená z hrubě protlačovaného sušeného nudlového těsta. Historicky má </a:t>
            </a:r>
            <a:r>
              <a:rPr lang="cs-CZ" sz="1800" dirty="0" err="1" smtClean="0"/>
              <a:t>tarhoňa</a:t>
            </a:r>
            <a:r>
              <a:rPr lang="cs-CZ" sz="1800" dirty="0" smtClean="0"/>
              <a:t> turecký původ, do místní kuchyně přišla spolu s panstvím osmanských Turků už někdy v 16. století. Všechny těstoviny hrají významnou úlohu, v křesťansky postní pátek jsou těstoviny hlavním jídlem dne, pro zpestření i v mnoha sladkých variantách jako moučník.</a:t>
            </a:r>
          </a:p>
          <a:p>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Pečená husa </a:t>
            </a:r>
            <a:r>
              <a:rPr lang="cs-CZ" sz="1800" b="1" dirty="0" smtClean="0"/>
              <a:t>(kachna</a:t>
            </a:r>
            <a:r>
              <a:rPr lang="cs-CZ" sz="1800" dirty="0" smtClean="0"/>
              <a:t>) </a:t>
            </a:r>
            <a:r>
              <a:rPr lang="cs-CZ" sz="1800" b="1" dirty="0" smtClean="0"/>
              <a:t>nebo selátko</a:t>
            </a:r>
            <a:r>
              <a:rPr lang="cs-CZ" sz="1800" dirty="0" smtClean="0"/>
              <a:t>. Hojně připravovaná jídla na venkově na </a:t>
            </a:r>
            <a:r>
              <a:rPr lang="cs-CZ" sz="1800" dirty="0" err="1" smtClean="0"/>
              <a:t>pusztě</a:t>
            </a:r>
            <a:r>
              <a:rPr lang="cs-CZ" sz="1800" dirty="0" smtClean="0"/>
              <a:t>, při svátečních příležitostech a často v rámci turistických programů. Velmi žádané jsou tyto pokrmy v rámci lidových svateb. Podobně jako ve Francii je tradicí chov husí a kachen pro jejich chutná játra, silně konkurují francouzským </a:t>
            </a:r>
            <a:r>
              <a:rPr lang="cs-CZ" sz="1800" i="1" dirty="0" err="1" smtClean="0"/>
              <a:t>foie</a:t>
            </a:r>
            <a:r>
              <a:rPr lang="cs-CZ" sz="1800" i="1" dirty="0" smtClean="0"/>
              <a:t>-</a:t>
            </a:r>
            <a:r>
              <a:rPr lang="cs-CZ" sz="1800" i="1" dirty="0" err="1" smtClean="0"/>
              <a:t>gras</a:t>
            </a:r>
            <a:r>
              <a:rPr lang="cs-CZ" sz="1800" dirty="0" smtClean="0"/>
              <a:t> - </a:t>
            </a:r>
            <a:r>
              <a:rPr lang="cs-CZ" sz="1800" b="1" dirty="0" smtClean="0"/>
              <a:t>husí játra na paprice se smetanou.</a:t>
            </a:r>
          </a:p>
          <a:p>
            <a:r>
              <a:rPr lang="cs-CZ" sz="1800" b="1" i="1" dirty="0" smtClean="0"/>
              <a:t>Klobásy a salámy </a:t>
            </a:r>
            <a:r>
              <a:rPr lang="cs-CZ" sz="1800" i="1" dirty="0" smtClean="0"/>
              <a:t>- </a:t>
            </a:r>
            <a:r>
              <a:rPr lang="cs-CZ" sz="1800" dirty="0" smtClean="0"/>
              <a:t>tradiční, pomalé uzení, tradiční regionální výrobky, města na jihu Velké uherské nížiny – </a:t>
            </a:r>
            <a:r>
              <a:rPr lang="cs-CZ" sz="1800" dirty="0" err="1" smtClean="0"/>
              <a:t>Bekescaba</a:t>
            </a:r>
            <a:r>
              <a:rPr lang="cs-CZ" sz="1800" dirty="0" smtClean="0"/>
              <a:t> a </a:t>
            </a:r>
            <a:r>
              <a:rPr lang="cs-CZ" sz="1800" dirty="0" err="1" smtClean="0"/>
              <a:t>Gyula</a:t>
            </a:r>
            <a:r>
              <a:rPr lang="cs-CZ" sz="1800" dirty="0" smtClean="0"/>
              <a:t>. </a:t>
            </a:r>
            <a:r>
              <a:rPr lang="cs-CZ" sz="1800" b="1" i="1" dirty="0" smtClean="0"/>
              <a:t>Debrecínská klobása</a:t>
            </a:r>
            <a:r>
              <a:rPr lang="cs-CZ" sz="1800" dirty="0" smtClean="0"/>
              <a:t>, je to lehce uzená měkká klobása z hovězího a vepřového masa s příměsí červené papriky, hojně používána do mnoha jídel. Výrobu známého trvanlivého salámu (původní recept na „</a:t>
            </a:r>
            <a:r>
              <a:rPr lang="cs-CZ" sz="1800" i="1" dirty="0" err="1" smtClean="0"/>
              <a:t>Téliszalámi</a:t>
            </a:r>
            <a:r>
              <a:rPr lang="cs-CZ" sz="1800" i="1" dirty="0" smtClean="0"/>
              <a:t> – </a:t>
            </a:r>
            <a:r>
              <a:rPr lang="cs-CZ" sz="1800" dirty="0" smtClean="0"/>
              <a:t>v překladu „zimní salám“, protože se vyráběl hlavně v zimních měsících) představil uzenář </a:t>
            </a:r>
            <a:r>
              <a:rPr lang="cs-CZ" sz="1800" b="1" dirty="0" err="1" smtClean="0"/>
              <a:t>Mark</a:t>
            </a:r>
            <a:r>
              <a:rPr lang="cs-CZ" sz="1800" b="1" dirty="0" smtClean="0"/>
              <a:t> </a:t>
            </a:r>
            <a:r>
              <a:rPr lang="cs-CZ" sz="1800" b="1" dirty="0" err="1" smtClean="0"/>
              <a:t>Pick</a:t>
            </a:r>
            <a:r>
              <a:rPr lang="cs-CZ" sz="1800" dirty="0" smtClean="0"/>
              <a:t>, nyní je nejznámějším výrobcem továrna </a:t>
            </a:r>
            <a:r>
              <a:rPr lang="cs-CZ" sz="1800" dirty="0" err="1" smtClean="0"/>
              <a:t>Herz</a:t>
            </a:r>
            <a:r>
              <a:rPr lang="cs-CZ" sz="1800" dirty="0" smtClean="0"/>
              <a:t>-</a:t>
            </a:r>
            <a:r>
              <a:rPr lang="cs-CZ" sz="1800" dirty="0" err="1" smtClean="0"/>
              <a:t>Salami</a:t>
            </a:r>
            <a:r>
              <a:rPr lang="cs-CZ" sz="1800" dirty="0" smtClean="0"/>
              <a:t>, nacházející se na břehu Dunaje v Pešti. Salámy z této produkce jsou vyráběny pouze z kvalitního vepřového masa, použité koření je výrobním tajemstvím, rovněž způsob dozrávání ve vzdušných sušárnách. Díky vhodnému prostředí se tvoří na povrchu salámu známá bílá plíseň, zaručující salámu dlouhou trvanlivost.</a:t>
            </a:r>
          </a:p>
          <a:p>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Příprava </a:t>
            </a:r>
            <a:r>
              <a:rPr lang="cs-CZ" sz="1800" b="1" dirty="0" smtClean="0"/>
              <a:t>moučníků</a:t>
            </a:r>
            <a:r>
              <a:rPr lang="cs-CZ" sz="1800" dirty="0" smtClean="0"/>
              <a:t> vychází z lidové kuchyně venkova a každá hostina nebo jídlo moučníkem tradičně končí. Velmi oblíbenými jsou </a:t>
            </a:r>
            <a:r>
              <a:rPr lang="cs-CZ" sz="1800" b="1" dirty="0" err="1" smtClean="0"/>
              <a:t>Somloské</a:t>
            </a:r>
            <a:r>
              <a:rPr lang="cs-CZ" sz="1800" b="1" dirty="0" smtClean="0"/>
              <a:t> nočky </a:t>
            </a:r>
            <a:r>
              <a:rPr lang="cs-CZ" sz="1800" dirty="0" smtClean="0"/>
              <a:t>„</a:t>
            </a:r>
            <a:r>
              <a:rPr lang="cs-CZ" sz="1800" i="1" dirty="0" err="1" smtClean="0"/>
              <a:t>Somloi</a:t>
            </a:r>
            <a:r>
              <a:rPr lang="cs-CZ" sz="1800" i="1" dirty="0" smtClean="0"/>
              <a:t> galuska</a:t>
            </a:r>
            <a:r>
              <a:rPr lang="cs-CZ" sz="1800" dirty="0" smtClean="0"/>
              <a:t>“ což jsou vykrajované nočky z korpusů tří těst – piškotového, kakaového a ořechového se šlehačkou, přelité čokoládou. </a:t>
            </a:r>
          </a:p>
          <a:p>
            <a:r>
              <a:rPr lang="cs-CZ" sz="1800" dirty="0" smtClean="0"/>
              <a:t>Proslulý je </a:t>
            </a:r>
            <a:r>
              <a:rPr lang="cs-CZ" sz="1800" b="1" i="1" dirty="0" err="1" smtClean="0"/>
              <a:t>Dobošův</a:t>
            </a:r>
            <a:r>
              <a:rPr lang="cs-CZ" sz="1800" b="1" i="1" dirty="0" smtClean="0"/>
              <a:t> dort</a:t>
            </a:r>
            <a:r>
              <a:rPr lang="cs-CZ" sz="1800" b="1" dirty="0" smtClean="0"/>
              <a:t> </a:t>
            </a:r>
            <a:r>
              <a:rPr lang="cs-CZ" sz="1800" dirty="0" smtClean="0"/>
              <a:t>(podle mistra cukráře </a:t>
            </a:r>
            <a:r>
              <a:rPr lang="cs-CZ" sz="1800" dirty="0" err="1" smtClean="0"/>
              <a:t>Jozsefa</a:t>
            </a:r>
            <a:r>
              <a:rPr lang="cs-CZ" sz="1800" dirty="0" smtClean="0"/>
              <a:t> C. </a:t>
            </a:r>
            <a:r>
              <a:rPr lang="cs-CZ" sz="1800" dirty="0" err="1" smtClean="0"/>
              <a:t>Dobose</a:t>
            </a:r>
            <a:r>
              <a:rPr lang="cs-CZ" sz="1800" dirty="0" smtClean="0"/>
              <a:t>), jehož recept je z roku 1885.  </a:t>
            </a:r>
          </a:p>
          <a:p>
            <a:r>
              <a:rPr lang="cs-CZ" sz="1800" dirty="0" smtClean="0"/>
              <a:t>Specialitou jsou palačinky </a:t>
            </a:r>
            <a:r>
              <a:rPr lang="cs-CZ" sz="1800" b="1" i="1" dirty="0" err="1" smtClean="0"/>
              <a:t>Gundel</a:t>
            </a:r>
            <a:r>
              <a:rPr lang="cs-CZ" sz="1800" b="1" i="1" dirty="0" smtClean="0"/>
              <a:t>-</a:t>
            </a:r>
            <a:r>
              <a:rPr lang="cs-CZ" sz="1800" b="1" i="1" dirty="0" err="1" smtClean="0"/>
              <a:t>palacsinta</a:t>
            </a:r>
            <a:r>
              <a:rPr lang="cs-CZ" sz="1800" b="1" i="1" dirty="0" smtClean="0"/>
              <a:t>, </a:t>
            </a:r>
            <a:r>
              <a:rPr lang="cs-CZ" sz="1800" dirty="0" smtClean="0"/>
              <a:t>podle známého restauratéra a kuchaře </a:t>
            </a:r>
            <a:r>
              <a:rPr lang="cs-CZ" sz="1800" dirty="0" err="1" smtClean="0"/>
              <a:t>Karoly</a:t>
            </a:r>
            <a:r>
              <a:rPr lang="cs-CZ" sz="1800" dirty="0" smtClean="0"/>
              <a:t> </a:t>
            </a:r>
            <a:r>
              <a:rPr lang="cs-CZ" sz="1800" dirty="0" err="1" smtClean="0"/>
              <a:t>Gundela</a:t>
            </a:r>
            <a:r>
              <a:rPr lang="cs-CZ" sz="1800" dirty="0" smtClean="0"/>
              <a:t>, žijícího v letech 1883-1956. </a:t>
            </a:r>
          </a:p>
          <a:p>
            <a:r>
              <a:rPr lang="cs-CZ" sz="1800" dirty="0" smtClean="0"/>
              <a:t>Z mnoha druhů koláčů je známý pak </a:t>
            </a:r>
            <a:r>
              <a:rPr lang="cs-CZ" sz="1800" b="1" i="1" dirty="0" smtClean="0"/>
              <a:t>Sedmihradský koláč</a:t>
            </a:r>
            <a:r>
              <a:rPr lang="cs-CZ" sz="1800" b="1" dirty="0" smtClean="0"/>
              <a:t> </a:t>
            </a:r>
            <a:r>
              <a:rPr lang="cs-CZ" sz="1800" dirty="0" smtClean="0"/>
              <a:t>(také zvaný ševcovský). </a:t>
            </a:r>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Dalším známým moučníkem je </a:t>
            </a:r>
            <a:r>
              <a:rPr lang="cs-CZ" sz="1800" b="1" i="1" dirty="0" err="1" smtClean="0"/>
              <a:t>Esterházyho</a:t>
            </a:r>
            <a:r>
              <a:rPr lang="cs-CZ" sz="1800" b="1" i="1" dirty="0" smtClean="0"/>
              <a:t> dort </a:t>
            </a:r>
            <a:r>
              <a:rPr lang="cs-CZ" sz="1800" dirty="0" smtClean="0"/>
              <a:t>– pláty mandlového piškotu jsou potřené máslovým vanilkovým krémem, vrch dortu je potažen bílou cukrovou polevou, ozdoben čokoládou a kandovaným ovocem. </a:t>
            </a:r>
            <a:br>
              <a:rPr lang="cs-CZ" sz="1800" dirty="0" smtClean="0"/>
            </a:br>
            <a:r>
              <a:rPr lang="cs-CZ" sz="1800" b="1" i="1" dirty="0" err="1" smtClean="0"/>
              <a:t>Kremeš</a:t>
            </a:r>
            <a:r>
              <a:rPr lang="cs-CZ" sz="1800" i="1" dirty="0" smtClean="0"/>
              <a:t> </a:t>
            </a:r>
            <a:r>
              <a:rPr lang="cs-CZ" sz="1800" dirty="0" smtClean="0"/>
              <a:t>– čtvercové řezy se silnou vrstvou vanilkového krému mezi dvěma plátky listového těsta, poprášeny vanilkovým cukrem. Lidovým moučníkem jsou koblihy, původně masopustní lahůdka. těsto musí správně stejnoměrně vykynout při pokojové teplotě a v jejich přípravě a ochucení těsta jsou maďarské kuchařky skutečnými odbornicemi.</a:t>
            </a:r>
          </a:p>
          <a:p>
            <a:r>
              <a:rPr lang="cs-CZ" sz="1800" b="1" dirty="0" smtClean="0"/>
              <a:t>Typickým maďarským pečivem</a:t>
            </a:r>
            <a:r>
              <a:rPr lang="cs-CZ" sz="1800" dirty="0" smtClean="0"/>
              <a:t> jsou </a:t>
            </a:r>
            <a:r>
              <a:rPr lang="cs-CZ" sz="1800" b="1" i="1" dirty="0" err="1" smtClean="0"/>
              <a:t>pagáče</a:t>
            </a:r>
            <a:r>
              <a:rPr lang="cs-CZ" sz="1800" i="1" dirty="0" smtClean="0"/>
              <a:t>, </a:t>
            </a:r>
            <a:r>
              <a:rPr lang="cs-CZ" sz="1800" dirty="0" smtClean="0"/>
              <a:t>slané nebo sladké kulaté koláče z listového těsta.</a:t>
            </a:r>
            <a:br>
              <a:rPr lang="cs-CZ" sz="1800" dirty="0" smtClean="0"/>
            </a:br>
            <a:endParaRPr lang="cs-CZ" sz="1800" dirty="0" smtClean="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smtClean="0"/>
              <a:t>= je typickou kuchyní středoevropskou a </a:t>
            </a:r>
            <a:r>
              <a:rPr lang="cs-CZ" sz="1800" b="1" dirty="0" smtClean="0"/>
              <a:t>je konglomerátem kuchyní celého regionu</a:t>
            </a:r>
            <a:r>
              <a:rPr lang="cs-CZ" sz="1800" dirty="0" smtClean="0"/>
              <a:t> – je všemi ovlivněná, všechny okolní ovlivňovala. </a:t>
            </a:r>
          </a:p>
          <a:p>
            <a:pPr marL="0" indent="0">
              <a:buNone/>
            </a:pPr>
            <a:endParaRPr lang="cs-CZ" sz="1800" dirty="0" smtClean="0"/>
          </a:p>
          <a:p>
            <a:pPr marL="0" indent="0">
              <a:buNone/>
            </a:pPr>
            <a:r>
              <a:rPr lang="cs-CZ" sz="1800" b="1" u="sng" dirty="0" smtClean="0"/>
              <a:t>Rozlišujeme regionálně </a:t>
            </a:r>
            <a:r>
              <a:rPr lang="cs-CZ" sz="1800" u="sng" dirty="0" smtClean="0"/>
              <a:t>jednotlivé vlivy:</a:t>
            </a:r>
          </a:p>
          <a:p>
            <a:pPr lvl="0"/>
            <a:r>
              <a:rPr lang="cs-CZ" sz="1800" dirty="0" smtClean="0"/>
              <a:t>Na východě (</a:t>
            </a:r>
            <a:r>
              <a:rPr lang="cs-CZ" sz="1800" b="1" dirty="0" smtClean="0"/>
              <a:t>Burgenland</a:t>
            </a:r>
            <a:r>
              <a:rPr lang="cs-CZ" sz="1800" dirty="0" smtClean="0"/>
              <a:t>) země dominují prvky spíše maďarské kuchyně,</a:t>
            </a:r>
          </a:p>
          <a:p>
            <a:pPr lvl="0"/>
            <a:r>
              <a:rPr lang="cs-CZ" sz="1800" b="1" dirty="0" smtClean="0"/>
              <a:t>jih země </a:t>
            </a:r>
            <a:r>
              <a:rPr lang="cs-CZ" sz="1800" dirty="0" smtClean="0"/>
              <a:t>je ovlivněn slovinskou, balkánskou a italskou gastronomií, využívající často mléčné výrobky, zvěřinu a různé druhy mas,</a:t>
            </a:r>
          </a:p>
          <a:p>
            <a:pPr lvl="0"/>
            <a:r>
              <a:rPr lang="cs-CZ" sz="1800" b="1" dirty="0" smtClean="0"/>
              <a:t>dolnorakouská i hornorakouská kuchyně </a:t>
            </a:r>
            <a:r>
              <a:rPr lang="cs-CZ" sz="1800" dirty="0" smtClean="0"/>
              <a:t>má středoevropský charakter, podobný české kuchyni, dominuje hlavně vepřové maso,</a:t>
            </a:r>
          </a:p>
          <a:p>
            <a:pPr lvl="0"/>
            <a:r>
              <a:rPr lang="cs-CZ" sz="1800" dirty="0" smtClean="0"/>
              <a:t>hornaté </a:t>
            </a:r>
            <a:r>
              <a:rPr lang="cs-CZ" sz="1800" b="1" dirty="0" smtClean="0"/>
              <a:t>Tyrolsko</a:t>
            </a:r>
            <a:r>
              <a:rPr lang="cs-CZ" sz="1800" dirty="0" smtClean="0"/>
              <a:t> je ovlivněno i částečně italskou kuchyní, je tedy vydatnější a kalorická i díky tvrdším podmínkám hornatého kraje.</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rakouské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Základ - maso všech druhů </a:t>
            </a:r>
            <a:r>
              <a:rPr lang="cs-CZ" sz="1800" dirty="0" smtClean="0"/>
              <a:t>(nejvíce hovězí a telecí) používají se často i vnitřnosti. </a:t>
            </a:r>
          </a:p>
          <a:p>
            <a:pPr marL="0" indent="0"/>
            <a:r>
              <a:rPr lang="cs-CZ" sz="1800" b="1" dirty="0" smtClean="0"/>
              <a:t>  Zvěřina a ryby </a:t>
            </a:r>
            <a:r>
              <a:rPr lang="cs-CZ" sz="1800" dirty="0" smtClean="0"/>
              <a:t>- hlavně sladkovodní ryby, charakteristické jsou moučníky a sladká jídla, tvořící tradiční závěr každého menu nebo hlavního jídla. </a:t>
            </a:r>
          </a:p>
          <a:p>
            <a:pPr marL="0" indent="0"/>
            <a:r>
              <a:rPr lang="cs-CZ" sz="1800" dirty="0" smtClean="0"/>
              <a:t>  U řady jídel se používá </a:t>
            </a:r>
            <a:r>
              <a:rPr lang="cs-CZ" sz="1800" b="1" dirty="0" smtClean="0"/>
              <a:t>větší množství cibule</a:t>
            </a:r>
            <a:r>
              <a:rPr lang="cs-CZ" sz="1800" dirty="0" smtClean="0"/>
              <a:t>, do základu, nebo osmažená na dochucení, z koření pak hojně jalovec a skořice.</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21675" y="282579"/>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Charakteristické znaky cizích kuchyní,</a:t>
            </a:r>
            <a:br>
              <a:rPr lang="cs-CZ" sz="4000" b="1" dirty="0" smtClean="0">
                <a:solidFill>
                  <a:schemeClr val="bg1"/>
                </a:solidFill>
                <a:latin typeface="Times New Roman" panose="02020603050405020304" pitchFamily="18" charset="0"/>
                <a:cs typeface="Times New Roman" panose="02020603050405020304" pitchFamily="18" charset="0"/>
              </a:rPr>
            </a:br>
            <a:r>
              <a:rPr lang="cs-CZ" sz="2700" b="1" dirty="0" smtClean="0">
                <a:solidFill>
                  <a:schemeClr val="bg1"/>
                </a:solidFill>
                <a:latin typeface="Times New Roman" panose="02020603050405020304" pitchFamily="18" charset="0"/>
                <a:cs typeface="Times New Roman" panose="02020603050405020304" pitchFamily="18" charset="0"/>
              </a:rPr>
              <a:t>charakteristika evropské kuchyně II.</a:t>
            </a:r>
            <a:br>
              <a:rPr lang="cs-CZ" sz="2700" b="1" dirty="0"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259632" y="3739418"/>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Mezinárodní gastronomie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Miroslava Kostková </a:t>
            </a:r>
            <a:r>
              <a:rPr lang="cs-CZ" altLang="cs-CZ" sz="900" b="1" dirty="0" err="1"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Vídeňský řízek </a:t>
            </a:r>
            <a:r>
              <a:rPr lang="cs-CZ" sz="1800" dirty="0" smtClean="0"/>
              <a:t>– originálně z telecího masa, často se však kvůli ceně v Rakousku používá maso vepřové nebo drůbeží. Jako příloha se často podává rýže nebo těstovina, někdy i s rajčatovou omáčkou. Ve vídeňských restauracích si můžete vídeňský řízek objednat několika variantách podle druhu použitého masa při přípravě. Například vídeňská restaurace „</a:t>
            </a:r>
            <a:r>
              <a:rPr lang="cs-CZ" sz="1800" dirty="0" err="1" smtClean="0"/>
              <a:t>Figlmüller</a:t>
            </a:r>
            <a:r>
              <a:rPr lang="cs-CZ" sz="1800" dirty="0" smtClean="0"/>
              <a:t>“ v centru města je přímo proslulá nabídkou pravě těchto nezvykle velkých řízků (cca 40 cm v průměru) s výborným sladkokyselým bramborovým salátem bez majonézy, posypaným čerstvou </a:t>
            </a:r>
            <a:r>
              <a:rPr lang="cs-CZ" sz="1800" dirty="0" err="1" smtClean="0"/>
              <a:t>rukolou</a:t>
            </a:r>
            <a:r>
              <a:rPr lang="cs-CZ" sz="1800" dirty="0" smtClean="0"/>
              <a:t>. Tajemství jeho velikosti spočívá v umění kuchařů v překrojení plátku masa nadvakrát a jeho přesnému a tenkému rozklepání do tvaru otevřené knihy. Vlastní smažení řízku je velmi rychlé v silně rozpálené vrstvě tuku, probíhá ve dvou pánvích bezprostředně po sobě, tudíž výsledný produkt je lákavě zlatavé barvy a křupavý bez zbytečného tuku.</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err="1" smtClean="0"/>
              <a:t>Tafelspitz</a:t>
            </a:r>
            <a:r>
              <a:rPr lang="cs-CZ" sz="1800" i="1" dirty="0" smtClean="0"/>
              <a:t>. </a:t>
            </a:r>
            <a:r>
              <a:rPr lang="cs-CZ" sz="1800" dirty="0" smtClean="0"/>
              <a:t>Velmi tradiční rakouské jídlo, kvalitní hovězí maso (špička) se v celku vaří dlouho a pomalu v bohatém zeleninovém vývaru s brambory. Podává se tradičně s vařeným bramborem s máslem a jablečným křenem, maso je velmi měkké a lahodné, na talíři se mírně přelije vývarem.</a:t>
            </a:r>
          </a:p>
          <a:p>
            <a:r>
              <a:rPr lang="cs-CZ" sz="1800" b="1" i="1" dirty="0" smtClean="0"/>
              <a:t>Vídeňská roštěná</a:t>
            </a:r>
            <a:r>
              <a:rPr lang="cs-CZ" sz="1800" i="1" dirty="0" smtClean="0"/>
              <a:t>. </a:t>
            </a:r>
            <a:r>
              <a:rPr lang="cs-CZ" sz="1800" dirty="0" smtClean="0"/>
              <a:t>K přípravě tohoto minutkového jídla je třeba nakrájet roštěnky z kvalitního hovězího nízkého roštěnce a rychle je opéci na tuku. Hotové roštěnky ozdobíme do růžova osmaženými kolečky cibule.</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Tyrolské knedlíky</a:t>
            </a:r>
            <a:r>
              <a:rPr lang="cs-CZ" sz="1800" dirty="0" smtClean="0"/>
              <a:t>. Připravují se z těsta z nakrájené žemle, smíchané s vejci, uzeným masem, mlékem a moukou. Na dochucení se přidá nakrájena zelená petrželka. Uvařené se nakrájí na poloviny, posypou osmaženou cibulkou - přílohou je obvykle dušené kysané zelí.</a:t>
            </a:r>
          </a:p>
          <a:p>
            <a:r>
              <a:rPr lang="cs-CZ" sz="1800" b="1" i="1" dirty="0" err="1" smtClean="0"/>
              <a:t>Spätzle</a:t>
            </a:r>
            <a:r>
              <a:rPr lang="cs-CZ" sz="1800" dirty="0" smtClean="0"/>
              <a:t>. Těstovinová příloha k jídlům, oblíbená v celé zemi, zejména k omáčkám.</a:t>
            </a:r>
          </a:p>
          <a:p>
            <a:r>
              <a:rPr lang="cs-CZ" sz="1800" b="1" i="1" dirty="0" smtClean="0"/>
              <a:t>Císařský trhanec </a:t>
            </a:r>
            <a:r>
              <a:rPr lang="cs-CZ" sz="1800" b="1" dirty="0" smtClean="0"/>
              <a:t>– neboli „</a:t>
            </a:r>
            <a:r>
              <a:rPr lang="cs-CZ" sz="1800" b="1" i="1" dirty="0" err="1" smtClean="0"/>
              <a:t>Kaiserschmarrn</a:t>
            </a:r>
            <a:r>
              <a:rPr lang="cs-CZ" sz="1800" i="1" dirty="0" smtClean="0"/>
              <a:t>“. </a:t>
            </a:r>
            <a:r>
              <a:rPr lang="cs-CZ" sz="1800" dirty="0" smtClean="0"/>
              <a:t>Vznik tohoto moučníku je poněkud netradiční, v překladu sloveso „</a:t>
            </a:r>
            <a:r>
              <a:rPr lang="cs-CZ" sz="1800" i="1" dirty="0" err="1" smtClean="0"/>
              <a:t>schmarren</a:t>
            </a:r>
            <a:r>
              <a:rPr lang="cs-CZ" sz="1800" i="1" dirty="0" smtClean="0"/>
              <a:t>“ </a:t>
            </a:r>
            <a:r>
              <a:rPr lang="cs-CZ" sz="1800" dirty="0" smtClean="0"/>
              <a:t>znamená něco jako zkazit, udělat zmetek. Podle legendy to bylo </a:t>
            </a:r>
            <a:r>
              <a:rPr lang="cs-CZ" sz="1800" b="1" dirty="0" smtClean="0"/>
              <a:t>oblíbené jídlo císaře </a:t>
            </a:r>
            <a:r>
              <a:rPr lang="cs-CZ" sz="1800" b="1" dirty="0" err="1" smtClean="0"/>
              <a:t>Franze</a:t>
            </a:r>
            <a:r>
              <a:rPr lang="cs-CZ" sz="1800" b="1" dirty="0" smtClean="0"/>
              <a:t> Josefa I.</a:t>
            </a:r>
            <a:r>
              <a:rPr lang="cs-CZ" sz="1800" dirty="0" smtClean="0"/>
              <a:t>, manžela krásné a oblíbené </a:t>
            </a:r>
            <a:r>
              <a:rPr lang="cs-CZ" sz="1800" dirty="0" err="1" smtClean="0"/>
              <a:t>Sissi</a:t>
            </a:r>
            <a:r>
              <a:rPr lang="cs-CZ" sz="1800" dirty="0" smtClean="0"/>
              <a:t> (ta ovšem toto jídlo neměla nikdy – na rozdíl od manžela - v oblibě, bylo pro ni příliš kalorické). Připravuje se z řídkého téměř palačinkového těsta (vejce, cukr, rum, rozinky, máslo, mouka a mléko). Oboustranně do křupava osmažena omeletka se na pánvi roztrhá vidličkou, na talíři se poté posype moučkovým cukrem a polije kompotem podle výběru, nejčastěji švestkovým.</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err="1" smtClean="0"/>
              <a:t>Sachrův</a:t>
            </a:r>
            <a:r>
              <a:rPr lang="cs-CZ" sz="1800" b="1" i="1" dirty="0" smtClean="0"/>
              <a:t> dort</a:t>
            </a:r>
            <a:r>
              <a:rPr lang="cs-CZ" sz="1800" dirty="0" smtClean="0"/>
              <a:t>. Podle originální receptury z roku 1832 podle mladého cukráře </a:t>
            </a:r>
            <a:r>
              <a:rPr lang="cs-CZ" sz="1800" dirty="0" err="1" smtClean="0"/>
              <a:t>Franze</a:t>
            </a:r>
            <a:r>
              <a:rPr lang="cs-CZ" sz="1800" dirty="0" smtClean="0"/>
              <a:t> </a:t>
            </a:r>
            <a:r>
              <a:rPr lang="cs-CZ" sz="1800" dirty="0" err="1" smtClean="0"/>
              <a:t>Sachra</a:t>
            </a:r>
            <a:r>
              <a:rPr lang="cs-CZ" sz="1800" dirty="0" smtClean="0"/>
              <a:t> (nar. 1816) tvoří tento slavný dort korpus z čokoládového těsta spojený v podélném řezu </a:t>
            </a:r>
            <a:r>
              <a:rPr lang="cs-CZ" sz="1800" b="1" dirty="0" smtClean="0"/>
              <a:t>meruňkovou marmeládou</a:t>
            </a:r>
            <a:r>
              <a:rPr lang="cs-CZ" sz="1800" dirty="0" smtClean="0"/>
              <a:t>, přelitý kvalitní minimálně 70 % hořkou čokoládou. Jeho rodina také byla vlastníkem původního hotelu </a:t>
            </a:r>
            <a:r>
              <a:rPr lang="cs-CZ" sz="1800" dirty="0" err="1" smtClean="0"/>
              <a:t>Sacher</a:t>
            </a:r>
            <a:r>
              <a:rPr lang="cs-CZ" sz="1800" dirty="0" smtClean="0"/>
              <a:t> přímo proti vídeňské Opeře. Donedávna byl tento dort předmětem vleklých a tvrdých soudních sporů o originalitu receptu s dalším vídeňským významným cukrárenským podnikem Demel. Až v roce 1962 (tehdy byl již hotel v majetku bohaté právnické rodiny </a:t>
            </a:r>
            <a:r>
              <a:rPr lang="cs-CZ" sz="1800" dirty="0" err="1" smtClean="0"/>
              <a:t>Gurtlerů</a:t>
            </a:r>
            <a:r>
              <a:rPr lang="cs-CZ" sz="1800" dirty="0" smtClean="0"/>
              <a:t>) byla definitiva přiřknuta hotelu </a:t>
            </a:r>
            <a:r>
              <a:rPr lang="cs-CZ" sz="1800" dirty="0" err="1" smtClean="0"/>
              <a:t>Sacher</a:t>
            </a:r>
            <a:r>
              <a:rPr lang="cs-CZ" sz="1800" dirty="0" smtClean="0"/>
              <a:t>, který jediný má právo používat ochrannou známku </a:t>
            </a:r>
            <a:r>
              <a:rPr lang="cs-CZ" sz="1800" i="1" dirty="0" err="1" smtClean="0"/>
              <a:t>Original</a:t>
            </a:r>
            <a:r>
              <a:rPr lang="cs-CZ" sz="1800" i="1" dirty="0" smtClean="0"/>
              <a:t> </a:t>
            </a:r>
            <a:r>
              <a:rPr lang="cs-CZ" sz="1800" i="1" dirty="0" err="1" smtClean="0"/>
              <a:t>Sacher</a:t>
            </a:r>
            <a:r>
              <a:rPr lang="cs-CZ" sz="1800" i="1" dirty="0" smtClean="0"/>
              <a:t> </a:t>
            </a:r>
            <a:r>
              <a:rPr lang="cs-CZ" sz="1800" i="1" dirty="0" err="1" smtClean="0"/>
              <a:t>Torte</a:t>
            </a:r>
            <a:r>
              <a:rPr lang="cs-CZ" sz="1800" dirty="0" smtClean="0"/>
              <a:t>. Jednotlivé porce dortu i s originální čokoládovou pečetí hotelu </a:t>
            </a:r>
            <a:r>
              <a:rPr lang="cs-CZ" sz="1800" dirty="0" err="1" smtClean="0"/>
              <a:t>Sacher</a:t>
            </a:r>
            <a:r>
              <a:rPr lang="cs-CZ" sz="1800" dirty="0" smtClean="0"/>
              <a:t> se podávají v kavárně tohoto noblesního hotelu tradičně s kopečkem šlehačky, kávou </a:t>
            </a:r>
            <a:r>
              <a:rPr lang="cs-CZ" sz="1800" dirty="0" err="1" smtClean="0"/>
              <a:t>melange</a:t>
            </a:r>
            <a:r>
              <a:rPr lang="cs-CZ" sz="1800" dirty="0" smtClean="0"/>
              <a:t> a sklenicí vody ke kávě.</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Linecký dort. </a:t>
            </a:r>
            <a:r>
              <a:rPr lang="cs-CZ" sz="1800" dirty="0" smtClean="0"/>
              <a:t>Zřejmě nejstarší známy recept na dort na světě, zmínka o něm je již z r. 1653 a pochází z receptů hraběnky jménem Anna </a:t>
            </a:r>
            <a:r>
              <a:rPr lang="cs-CZ" sz="1800" dirty="0" err="1" smtClean="0"/>
              <a:t>Margarita</a:t>
            </a:r>
            <a:r>
              <a:rPr lang="cs-CZ" sz="1800" dirty="0" smtClean="0"/>
              <a:t> </a:t>
            </a:r>
            <a:r>
              <a:rPr lang="cs-CZ" sz="1800" dirty="0" err="1" smtClean="0"/>
              <a:t>Sagramosa</a:t>
            </a:r>
            <a:r>
              <a:rPr lang="cs-CZ" sz="1800" dirty="0" smtClean="0"/>
              <a:t> z italské Verony. Korpus z křehkého lineckého těsta (používá se hlavně u vánočního cukroví a je světlé nebo tmavé barvy) se ještě před pečením potře </a:t>
            </a:r>
            <a:r>
              <a:rPr lang="cs-CZ" sz="1800" b="1" dirty="0" smtClean="0"/>
              <a:t>rybízovou marmeládou</a:t>
            </a:r>
            <a:r>
              <a:rPr lang="cs-CZ" sz="1800" dirty="0" smtClean="0"/>
              <a:t>, typický je mřížový vzor z téhož těsta na povrchu. Po upečení se ještě horký potře </a:t>
            </a:r>
            <a:r>
              <a:rPr lang="cs-CZ" sz="1800" b="1" dirty="0" smtClean="0"/>
              <a:t>broskvovým želé</a:t>
            </a:r>
            <a:r>
              <a:rPr lang="cs-CZ" sz="1800" dirty="0" smtClean="0"/>
              <a:t>, takže se porce této sladkosti podobá spíše moučníku.</a:t>
            </a:r>
          </a:p>
          <a:p>
            <a:r>
              <a:rPr lang="cs-CZ" sz="1800" b="1" i="1" dirty="0" smtClean="0"/>
              <a:t>Mozart </a:t>
            </a:r>
            <a:r>
              <a:rPr lang="cs-CZ" sz="1800" b="1" i="1" dirty="0" err="1" smtClean="0"/>
              <a:t>Kugeln</a:t>
            </a:r>
            <a:r>
              <a:rPr lang="cs-CZ" sz="1800" b="1" i="1" dirty="0" smtClean="0"/>
              <a:t> </a:t>
            </a:r>
            <a:r>
              <a:rPr lang="cs-CZ" sz="1800" dirty="0" smtClean="0"/>
              <a:t>- jen cukrárna </a:t>
            </a:r>
            <a:r>
              <a:rPr lang="cs-CZ" sz="1800" dirty="0" err="1" smtClean="0"/>
              <a:t>Furst</a:t>
            </a:r>
            <a:r>
              <a:rPr lang="cs-CZ" sz="1800" dirty="0" smtClean="0"/>
              <a:t> v centru Salzburgu, v rodišti hudebního génia W. A. Mozarta vyrábí podle originálního receptu, bez umělých konzervačních nebo chuťových přísad a také balí do typického modrého obalu, nevýhodou na rozdíl od cukrárenské velkovýroby je menší trvanlivost. Na trhu je celá řada chuťových variací tohoto čokoládového dezertu z produkce koncernu </a:t>
            </a:r>
            <a:r>
              <a:rPr lang="cs-CZ" sz="1800" dirty="0" err="1" smtClean="0"/>
              <a:t>Fererro</a:t>
            </a:r>
            <a:r>
              <a:rPr lang="cs-CZ" sz="1800" dirty="0" smtClean="0"/>
              <a:t>-</a:t>
            </a:r>
            <a:r>
              <a:rPr lang="cs-CZ" sz="1800" dirty="0" err="1" smtClean="0"/>
              <a:t>Rocher</a:t>
            </a:r>
            <a:r>
              <a:rPr lang="cs-CZ" sz="1800" dirty="0" smtClean="0"/>
              <a:t>.</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Proslulým gastronomickým znakem Rakouska a města Vídně jsou </a:t>
            </a:r>
            <a:r>
              <a:rPr lang="cs-CZ" sz="1800" b="1" i="1" dirty="0" smtClean="0"/>
              <a:t>tradiční kavárny </a:t>
            </a:r>
            <a:r>
              <a:rPr lang="cs-CZ" sz="1800" dirty="0" smtClean="0"/>
              <a:t>s rozsáhlou nabídkou mnoha druhů káv. Ovšem vůbec první kavárna na území Rakouska byla otevřena v Salzburgu v roce 1703 a pod původním jménem </a:t>
            </a:r>
            <a:r>
              <a:rPr lang="cs-CZ" sz="1800" dirty="0" err="1" smtClean="0"/>
              <a:t>Cafe</a:t>
            </a:r>
            <a:r>
              <a:rPr lang="cs-CZ" sz="1800" dirty="0" smtClean="0"/>
              <a:t> </a:t>
            </a:r>
            <a:r>
              <a:rPr lang="cs-CZ" sz="1800" dirty="0" err="1" smtClean="0"/>
              <a:t>Tomaselli</a:t>
            </a:r>
            <a:r>
              <a:rPr lang="cs-CZ" sz="1800" dirty="0" smtClean="0"/>
              <a:t> je tam dodnes v provozu. Názvy káv jsou tradiční – </a:t>
            </a:r>
            <a:r>
              <a:rPr lang="cs-CZ" sz="1800" b="1" i="1" dirty="0" err="1" smtClean="0"/>
              <a:t>Mélange</a:t>
            </a:r>
            <a:r>
              <a:rPr lang="cs-CZ" sz="1800" i="1" dirty="0" smtClean="0"/>
              <a:t> </a:t>
            </a:r>
            <a:r>
              <a:rPr lang="cs-CZ" sz="1800" dirty="0" smtClean="0"/>
              <a:t>(s našlehaným mlékem), </a:t>
            </a:r>
            <a:r>
              <a:rPr lang="cs-CZ" sz="1800" b="1" i="1" dirty="0" err="1" smtClean="0"/>
              <a:t>Kapuziner</a:t>
            </a:r>
            <a:r>
              <a:rPr lang="cs-CZ" sz="1800" i="1" dirty="0" smtClean="0"/>
              <a:t> </a:t>
            </a:r>
            <a:r>
              <a:rPr lang="cs-CZ" sz="1800" dirty="0" smtClean="0"/>
              <a:t>(rovněž našlehané mléko a kousek čokolády) </a:t>
            </a:r>
            <a:r>
              <a:rPr lang="cs-CZ" sz="1800" b="1" i="1" dirty="0" err="1" smtClean="0"/>
              <a:t>Einspäner</a:t>
            </a:r>
            <a:r>
              <a:rPr lang="cs-CZ" sz="1800" i="1" dirty="0" smtClean="0"/>
              <a:t> </a:t>
            </a:r>
            <a:r>
              <a:rPr lang="cs-CZ" sz="1800" dirty="0" smtClean="0"/>
              <a:t>(u nás známá jako vídeňská káva se šlehačkou), </a:t>
            </a:r>
            <a:r>
              <a:rPr lang="cs-CZ" sz="1800" dirty="0" err="1" smtClean="0"/>
              <a:t>Pharizäer</a:t>
            </a:r>
            <a:r>
              <a:rPr lang="cs-CZ" sz="1800" dirty="0" smtClean="0"/>
              <a:t> (káva s rumem a šlehačkou).</a:t>
            </a:r>
          </a:p>
          <a:p>
            <a:r>
              <a:rPr lang="cs-CZ" sz="1800" dirty="0" smtClean="0"/>
              <a:t>Z mnoha známých vídeňských kavárenských domů je asi nejproslulejší kavárnou </a:t>
            </a:r>
            <a:r>
              <a:rPr lang="cs-CZ" sz="1800" b="1" dirty="0" smtClean="0"/>
              <a:t>Café </a:t>
            </a:r>
            <a:r>
              <a:rPr lang="cs-CZ" sz="1800" b="1" dirty="0" err="1" smtClean="0"/>
              <a:t>Hawelka</a:t>
            </a:r>
            <a:r>
              <a:rPr lang="cs-CZ" sz="1800" b="1" dirty="0" smtClean="0"/>
              <a:t> </a:t>
            </a:r>
            <a:r>
              <a:rPr lang="cs-CZ" sz="1800" dirty="0" smtClean="0"/>
              <a:t>(</a:t>
            </a:r>
            <a:r>
              <a:rPr lang="cs-CZ" sz="1800" dirty="0" err="1" smtClean="0"/>
              <a:t>Dorotheergasse</a:t>
            </a:r>
            <a:r>
              <a:rPr lang="cs-CZ" sz="1800" dirty="0" smtClean="0"/>
              <a:t> 6) i přes svůj klasicky „dlouhověký“ a téměř divadelní interiér dýchá tento podnik na návštěvníky z celého světa pravou nefalšovanou uvolněnou kavárenskou atmosférou, kde „zastavil se čas“.</a:t>
            </a:r>
          </a:p>
          <a:p>
            <a:r>
              <a:rPr lang="cs-CZ" sz="1800" dirty="0" smtClean="0"/>
              <a:t>Vinařská země, tradiční posezení u vína s hudbou v blízkém okolí Vídně v tzv. </a:t>
            </a:r>
            <a:r>
              <a:rPr lang="cs-CZ" sz="1800" dirty="0" err="1" smtClean="0"/>
              <a:t>heuerige</a:t>
            </a:r>
            <a:r>
              <a:rPr lang="cs-CZ" sz="1800" dirty="0" smtClean="0"/>
              <a:t>. </a:t>
            </a:r>
          </a:p>
          <a:p>
            <a:r>
              <a:rPr lang="cs-CZ" sz="1800" b="1" dirty="0" smtClean="0"/>
              <a:t>Víno</a:t>
            </a:r>
            <a:r>
              <a:rPr lang="cs-CZ" sz="1800" dirty="0" smtClean="0"/>
              <a:t> se konzumuje kvalitní a v menším množství (</a:t>
            </a:r>
            <a:r>
              <a:rPr lang="cs-CZ" sz="1800" dirty="0" err="1" smtClean="0"/>
              <a:t>achtel</a:t>
            </a:r>
            <a:r>
              <a:rPr lang="cs-CZ" sz="1800" dirty="0" smtClean="0"/>
              <a:t>, </a:t>
            </a:r>
            <a:r>
              <a:rPr lang="cs-CZ" sz="1800" dirty="0" err="1" smtClean="0"/>
              <a:t>viertel</a:t>
            </a:r>
            <a:r>
              <a:rPr lang="cs-CZ" sz="1800" dirty="0" smtClean="0"/>
              <a:t>), celé lahve se podávají obvykle pouze k určitému jídlu a obvykle i pro uzavřenou společnost (odrůdy Veltlín a </a:t>
            </a:r>
            <a:r>
              <a:rPr lang="cs-CZ" sz="1800" dirty="0" err="1" smtClean="0"/>
              <a:t>Schilcher</a:t>
            </a:r>
            <a:r>
              <a:rPr lang="cs-CZ" sz="1800" dirty="0" smtClean="0"/>
              <a:t>).</a:t>
            </a:r>
          </a:p>
          <a:p>
            <a:pPr marL="0" indent="0">
              <a:buNone/>
            </a:pPr>
            <a:endParaRPr lang="cs-CZ" sz="1800" dirty="0" smtClean="0"/>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Tradiční rakouská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Více prvků regionálních kuchyní, které se mnohdy od sebe velmi odlišují</a:t>
            </a:r>
            <a:r>
              <a:rPr lang="cs-CZ" sz="1800" dirty="0" smtClean="0"/>
              <a:t>. Vlivem silně rozvinutého cestovního ruchu v Německu se místní gastronomie přizpůsobuje také kuchyni mezinárodní. Způsob stravování je silně ovlivněn dřívější existencí dvou rozdílných státních zřízení ve východní a západní části Německa. </a:t>
            </a:r>
          </a:p>
          <a:p>
            <a:r>
              <a:rPr lang="cs-CZ" sz="1800" b="1" dirty="0" smtClean="0"/>
              <a:t>Původní západní část země </a:t>
            </a:r>
            <a:r>
              <a:rPr lang="cs-CZ" sz="1800" dirty="0" smtClean="0"/>
              <a:t>měla větší dostupnost mnoha surovin, díky tržnímu systému zásobovaní potravinami a možnosti poznávání jiných kuchyní - díky možnosti cestování. </a:t>
            </a:r>
          </a:p>
          <a:p>
            <a:r>
              <a:rPr lang="cs-CZ" sz="1800" b="1" dirty="0" smtClean="0"/>
              <a:t>Dřívější východní část země </a:t>
            </a:r>
            <a:r>
              <a:rPr lang="cs-CZ" sz="1800" dirty="0" smtClean="0"/>
              <a:t>nese naopak znaky vice regionální přípravy tradičních jídel (soljanka, </a:t>
            </a:r>
            <a:r>
              <a:rPr lang="cs-CZ" sz="1800" dirty="0" err="1" smtClean="0"/>
              <a:t>eintopf</a:t>
            </a:r>
            <a:r>
              <a:rPr lang="cs-CZ" sz="1800" dirty="0" smtClean="0"/>
              <a:t>, </a:t>
            </a:r>
            <a:r>
              <a:rPr lang="cs-CZ" sz="1800" dirty="0" err="1" smtClean="0"/>
              <a:t>backwurst</a:t>
            </a:r>
            <a:r>
              <a:rPr lang="cs-CZ" sz="1800" dirty="0" smtClean="0"/>
              <a:t>) z omezených potravinových zdrojů – zejména exotičtější, kvalitnější a dovážené potraviny v této části Německa byly nedostatkem.</a:t>
            </a:r>
          </a:p>
          <a:p>
            <a:r>
              <a:rPr lang="cs-CZ" sz="1800" dirty="0" smtClean="0"/>
              <a:t>Dnešní vysoká multikulturní gastronomická úroveň.</a:t>
            </a:r>
          </a:p>
          <a:p>
            <a:r>
              <a:rPr lang="cs-CZ" sz="1800" dirty="0" smtClean="0"/>
              <a:t>Tradiční německá kuchyně nabízí </a:t>
            </a:r>
            <a:r>
              <a:rPr lang="cs-CZ" sz="1800" b="1" dirty="0" smtClean="0"/>
              <a:t>často nezvyklé chuťové kombinace </a:t>
            </a:r>
            <a:r>
              <a:rPr lang="cs-CZ" sz="1800" dirty="0" smtClean="0"/>
              <a:t>a čerpá vydatně ze </a:t>
            </a:r>
            <a:r>
              <a:rPr lang="cs-CZ" sz="1800" b="1" dirty="0" smtClean="0"/>
              <a:t>starých tradičních regionálních receptur</a:t>
            </a:r>
            <a:r>
              <a:rPr lang="cs-CZ" sz="1800" dirty="0" smtClean="0"/>
              <a:t>, nabídka místních specialit je v každé spolkové zemi Německa poměrně odlišná. </a:t>
            </a:r>
          </a:p>
          <a:p>
            <a:r>
              <a:rPr lang="cs-CZ" sz="1800" dirty="0" smtClean="0"/>
              <a:t>Jídla jsou obyčejně vydatná, s větší gramáží masa, někde s chutnými silnými šťávami z </a:t>
            </a:r>
            <a:r>
              <a:rPr lang="cs-CZ" sz="1800" dirty="0" err="1" smtClean="0"/>
              <a:t>výpeku</a:t>
            </a:r>
            <a:r>
              <a:rPr lang="cs-CZ" sz="1800" dirty="0" smtClean="0"/>
              <a:t>.</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Současný trend - přechod k lehčímu a zdravějšímu způsobu stravovaní </a:t>
            </a:r>
            <a:r>
              <a:rPr lang="cs-CZ" sz="1800" dirty="0" smtClean="0"/>
              <a:t>a to zejména u vyšší gastronomie, snažící se o kalorické zlehčení jídel a zavádění mezinárodních poznatků i nejmodernějších technologií přípravy jídel. </a:t>
            </a:r>
          </a:p>
          <a:p>
            <a:r>
              <a:rPr lang="cs-CZ" sz="1800" dirty="0" smtClean="0"/>
              <a:t>Dominuje využití </a:t>
            </a:r>
            <a:r>
              <a:rPr lang="cs-CZ" sz="1800" b="1" dirty="0" smtClean="0"/>
              <a:t>kvalitních druhů mas</a:t>
            </a:r>
            <a:r>
              <a:rPr lang="cs-CZ" sz="1800" dirty="0" smtClean="0"/>
              <a:t>, zeleniny jako zdravého prvku stravy, spíše harmonicky a esteticky doplňující chuťovou charakteristiku jídla. </a:t>
            </a:r>
          </a:p>
          <a:p>
            <a:r>
              <a:rPr lang="cs-CZ" sz="1800" dirty="0" smtClean="0"/>
              <a:t>Tradičně jsou v celém Německu </a:t>
            </a:r>
            <a:r>
              <a:rPr lang="cs-CZ" sz="1800" b="1" dirty="0" smtClean="0"/>
              <a:t>oblíbené polévky </a:t>
            </a:r>
            <a:r>
              <a:rPr lang="cs-CZ" sz="1800" dirty="0" smtClean="0"/>
              <a:t>(hrachová, čočková, speciální jako Soljanka). Specialitou je polévka </a:t>
            </a:r>
            <a:r>
              <a:rPr lang="cs-CZ" sz="1800" b="1" i="1" dirty="0" err="1" smtClean="0"/>
              <a:t>Eintopf</a:t>
            </a:r>
            <a:r>
              <a:rPr lang="cs-CZ" sz="1800" b="1" i="1" dirty="0" smtClean="0"/>
              <a:t> </a:t>
            </a:r>
            <a:r>
              <a:rPr lang="cs-CZ" sz="1800" dirty="0" smtClean="0"/>
              <a:t>(různé vařené druhy zeleniny a brambor, doplněné uzeninou nebo špekem). </a:t>
            </a:r>
          </a:p>
          <a:p>
            <a:r>
              <a:rPr lang="cs-CZ" sz="1800" dirty="0" smtClean="0"/>
              <a:t>Vedle oblíbených jídel z masa vepřového (pečená kolena) a hovězího (</a:t>
            </a:r>
            <a:r>
              <a:rPr lang="cs-CZ" sz="1800" dirty="0" err="1" smtClean="0"/>
              <a:t>rostbeef</a:t>
            </a:r>
            <a:r>
              <a:rPr lang="cs-CZ" sz="1800" dirty="0" smtClean="0"/>
              <a:t>) se prosazuje i drůbež. Často se </a:t>
            </a:r>
            <a:r>
              <a:rPr lang="cs-CZ" sz="1800" b="1" dirty="0" smtClean="0"/>
              <a:t>maso mele v syrovém stavu </a:t>
            </a:r>
            <a:r>
              <a:rPr lang="cs-CZ" sz="1800" dirty="0" smtClean="0"/>
              <a:t>(</a:t>
            </a:r>
            <a:r>
              <a:rPr lang="cs-CZ" sz="1800" b="1" i="1" dirty="0" err="1" smtClean="0"/>
              <a:t>Hackfleisch</a:t>
            </a:r>
            <a:r>
              <a:rPr lang="cs-CZ" sz="1800" dirty="0" smtClean="0"/>
              <a:t>), dochucuje a připravuje na grilu nebo na pánvi. Obliba kvalitních uzenin a uzených mas v mnoha druzích. </a:t>
            </a:r>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V přílohách dominují brambory</a:t>
            </a:r>
            <a:r>
              <a:rPr lang="cs-CZ" sz="1800" dirty="0" smtClean="0"/>
              <a:t>, upravené na různé způsoby, knedlíky (houskové i bramborové) a tepelně upravená zelenina. </a:t>
            </a:r>
          </a:p>
          <a:p>
            <a:r>
              <a:rPr lang="cs-CZ" sz="1800" dirty="0" smtClean="0"/>
              <a:t>Bramboráky (i ve sladké variantě) a různě upravované zelí. </a:t>
            </a:r>
          </a:p>
          <a:p>
            <a:r>
              <a:rPr lang="cs-CZ" sz="1800" b="1" dirty="0" smtClean="0"/>
              <a:t>K  hlavním jídlům se podávají čerstvé zeleninové saláty, sloužící často i jako lehký předkrm. </a:t>
            </a:r>
          </a:p>
          <a:p>
            <a:r>
              <a:rPr lang="cs-CZ" sz="1800" dirty="0" smtClean="0"/>
              <a:t>V Německu je velká </a:t>
            </a:r>
            <a:r>
              <a:rPr lang="cs-CZ" sz="1800" b="1" dirty="0" smtClean="0"/>
              <a:t>tradice chleba </a:t>
            </a:r>
            <a:r>
              <a:rPr lang="cs-CZ" sz="1800" dirty="0" smtClean="0"/>
              <a:t>(asi 150 druhů) a nepřeberných variant pečiva a zákusků, které se lákavě nabízí v nesčetných menších pekárnách a cukrárnách. </a:t>
            </a:r>
          </a:p>
          <a:p>
            <a:r>
              <a:rPr lang="cs-CZ" sz="1800" dirty="0" smtClean="0"/>
              <a:t>Velmi oblíbený je pouliční prodej </a:t>
            </a:r>
            <a:r>
              <a:rPr lang="cs-CZ" sz="1800" b="1" dirty="0" smtClean="0"/>
              <a:t>čerstvě lisovaných ovocných a zeleninových šťáv</a:t>
            </a:r>
            <a:r>
              <a:rPr lang="cs-CZ" sz="1800" dirty="0" smtClean="0"/>
              <a:t>, hojně navštěvovaná jsou turecká a asijská samoobslužná zařízení.</a:t>
            </a:r>
          </a:p>
          <a:p>
            <a:endParaRPr lang="cs-CZ" sz="1800" dirty="0" smtClean="0"/>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Poněkud rozdílný je i způsob stravování: </a:t>
            </a:r>
          </a:p>
          <a:p>
            <a:r>
              <a:rPr lang="cs-CZ" sz="1800" b="1" dirty="0" smtClean="0"/>
              <a:t>Snídaně je velmi vydatná</a:t>
            </a:r>
            <a:r>
              <a:rPr lang="cs-CZ" sz="1800" dirty="0" smtClean="0"/>
              <a:t>, vedle většího množství druhů pečiva obsahuje široké spektrum potravin, od uzenin, sýrů až po jogurty a müsli. </a:t>
            </a:r>
          </a:p>
          <a:p>
            <a:r>
              <a:rPr lang="cs-CZ" sz="1800" dirty="0" smtClean="0"/>
              <a:t>Na rozdíl od jiných evropských národů je v obědovém nebo večerním menu kladen </a:t>
            </a:r>
            <a:r>
              <a:rPr lang="cs-CZ" sz="1800" b="1" dirty="0" smtClean="0"/>
              <a:t>největší důraz na hlavní jídlo</a:t>
            </a:r>
            <a:r>
              <a:rPr lang="cs-CZ" sz="1800" dirty="0" smtClean="0"/>
              <a:t>, polévka nebo moučník jsou spíše doplňujícími prvky. </a:t>
            </a:r>
          </a:p>
          <a:p>
            <a:r>
              <a:rPr lang="cs-CZ" sz="1800" dirty="0" smtClean="0"/>
              <a:t>Odpolední volný čas je s oblibou věnován posezení u kávy nebo čaje, s dorty a zákusky. </a:t>
            </a:r>
          </a:p>
          <a:p>
            <a:r>
              <a:rPr lang="cs-CZ" sz="1800" dirty="0" smtClean="0"/>
              <a:t>Večerní konzumace je již ovlivněna multikulturní německou společností, oblíbené jsou návštěvy restaurací s nabídkou typických jídel světových kuchyní. </a:t>
            </a:r>
          </a:p>
          <a:p>
            <a:r>
              <a:rPr lang="cs-CZ" sz="1800" b="1" dirty="0" smtClean="0"/>
              <a:t>Tradiční německá, poměrně vydatná kuchyně se v současnosti vydává cestou určitého „zeštíhlení“.</a:t>
            </a:r>
          </a:p>
          <a:p>
            <a:endParaRPr lang="cs-CZ" sz="1800" b="1" dirty="0"/>
          </a:p>
        </p:txBody>
      </p:sp>
      <p:sp>
        <p:nvSpPr>
          <p:cNvPr id="4" name="Nadpis 5"/>
          <p:cNvSpPr>
            <a:spLocks noGrp="1"/>
          </p:cNvSpPr>
          <p:nvPr>
            <p:ph type="title"/>
          </p:nvPr>
        </p:nvSpPr>
        <p:spPr>
          <a:xfrm>
            <a:off x="179388" y="195263"/>
            <a:ext cx="5688012" cy="508000"/>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7260" y="226939"/>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703622"/>
            <a:ext cx="2448272"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b="1" dirty="0" smtClean="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707654"/>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263345" y="1004344"/>
            <a:ext cx="3183160" cy="165618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000" b="1" dirty="0" smtClean="0">
                <a:solidFill>
                  <a:schemeClr val="bg1"/>
                </a:solidFill>
                <a:latin typeface="Times New Roman" panose="02020603050405020304" pitchFamily="18" charset="0"/>
                <a:cs typeface="Times New Roman" panose="02020603050405020304" pitchFamily="18" charset="0"/>
              </a:rPr>
              <a:t>Obsah přednášky:</a:t>
            </a:r>
          </a:p>
          <a:p>
            <a:pPr algn="l"/>
            <a:r>
              <a:rPr lang="cs-CZ" sz="1800" b="1" dirty="0" smtClean="0">
                <a:solidFill>
                  <a:schemeClr val="bg1"/>
                </a:solidFill>
                <a:latin typeface="Times New Roman" panose="02020603050405020304" pitchFamily="18" charset="0"/>
                <a:cs typeface="Times New Roman" panose="02020603050405020304" pitchFamily="18" charset="0"/>
              </a:rPr>
              <a:t>Význam </a:t>
            </a:r>
            <a:r>
              <a:rPr lang="cs-CZ" sz="1800" b="1" dirty="0" smtClean="0">
                <a:solidFill>
                  <a:schemeClr val="bg1"/>
                </a:solidFill>
                <a:latin typeface="Times New Roman" panose="02020603050405020304" pitchFamily="18" charset="0"/>
                <a:cs typeface="Times New Roman" panose="02020603050405020304" pitchFamily="18" charset="0"/>
              </a:rPr>
              <a:t>a specifikace mezinárodní gastronomie</a:t>
            </a:r>
          </a:p>
          <a:p>
            <a:pPr algn="l"/>
            <a:r>
              <a:rPr lang="cs-CZ" sz="1800" b="1" dirty="0" smtClean="0">
                <a:solidFill>
                  <a:schemeClr val="bg1"/>
                </a:solidFill>
                <a:latin typeface="Times New Roman" panose="02020603050405020304" pitchFamily="18" charset="0"/>
                <a:cs typeface="Times New Roman" panose="02020603050405020304" pitchFamily="18" charset="0"/>
              </a:rPr>
              <a:t>Maďarská, </a:t>
            </a:r>
            <a:r>
              <a:rPr lang="cs-CZ" sz="1800" b="1" dirty="0" smtClean="0">
                <a:solidFill>
                  <a:schemeClr val="bg1"/>
                </a:solidFill>
                <a:latin typeface="Times New Roman" panose="02020603050405020304" pitchFamily="18" charset="0"/>
                <a:cs typeface="Times New Roman" panose="02020603050405020304" pitchFamily="18" charset="0"/>
              </a:rPr>
              <a:t>rakouská, francouzská, španělská, portugalská </a:t>
            </a:r>
            <a:r>
              <a:rPr lang="cs-CZ" sz="1800" b="1" dirty="0" smtClean="0">
                <a:solidFill>
                  <a:schemeClr val="bg1"/>
                </a:solidFill>
                <a:latin typeface="Times New Roman" panose="02020603050405020304" pitchFamily="18" charset="0"/>
                <a:cs typeface="Times New Roman" panose="02020603050405020304" pitchFamily="18" charset="0"/>
              </a:rPr>
              <a:t>a německá kuchyně</a:t>
            </a:r>
          </a:p>
          <a:p>
            <a:pPr algn="l"/>
            <a:r>
              <a:rPr lang="cs-CZ" sz="1800" b="1" dirty="0" smtClean="0">
                <a:solidFill>
                  <a:schemeClr val="bg1"/>
                </a:solidFill>
                <a:latin typeface="Times New Roman" panose="02020603050405020304" pitchFamily="18" charset="0"/>
                <a:cs typeface="Times New Roman" panose="02020603050405020304" pitchFamily="18" charset="0"/>
              </a:rPr>
              <a:t>Tradiční stravovací zvyklosti</a:t>
            </a:r>
          </a:p>
          <a:p>
            <a:pPr algn="l"/>
            <a:r>
              <a:rPr lang="cs-CZ" sz="1800" b="1" dirty="0" smtClean="0">
                <a:solidFill>
                  <a:schemeClr val="bg1"/>
                </a:solidFill>
                <a:latin typeface="Times New Roman" panose="02020603050405020304" pitchFamily="18" charset="0"/>
                <a:cs typeface="Times New Roman" panose="02020603050405020304" pitchFamily="18" charset="0"/>
              </a:rPr>
              <a:t>Typické pokrmy a suroviny</a:t>
            </a:r>
          </a:p>
          <a:p>
            <a:pPr algn="l"/>
            <a:endParaRPr lang="cs-CZ" sz="1800" b="1" dirty="0" smtClean="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2055543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491630"/>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Jihoněmecká gastronomie </a:t>
            </a:r>
            <a:r>
              <a:rPr lang="cs-CZ" sz="1800" dirty="0" smtClean="0"/>
              <a:t>- zahrnuje bavorskou a švábskou kuchyni, je ovlivněna i sousední kuchyní rakouskou, švýcarskou, snad i českou. </a:t>
            </a:r>
          </a:p>
          <a:p>
            <a:pPr marL="0" indent="0"/>
            <a:r>
              <a:rPr lang="cs-CZ" sz="1800" dirty="0" smtClean="0"/>
              <a:t>     Má znaky </a:t>
            </a:r>
            <a:r>
              <a:rPr lang="cs-CZ" sz="1800" b="1" dirty="0" smtClean="0"/>
              <a:t>až rustikální gastronomie</a:t>
            </a:r>
            <a:r>
              <a:rPr lang="cs-CZ" sz="1800" dirty="0" smtClean="0"/>
              <a:t>, dominuje maso ve velkých gramážích a různých úpravách s menším množstvím přílohy a čerstvým salátem. </a:t>
            </a:r>
            <a:r>
              <a:rPr lang="cs-CZ" sz="1800" b="1" dirty="0" smtClean="0"/>
              <a:t>Typická je bavorská hovězí polévka (vývar) s jedním velkým játrovým knedlíčkem</a:t>
            </a:r>
            <a:r>
              <a:rPr lang="cs-CZ" sz="1800" dirty="0" smtClean="0"/>
              <a:t>. Oblíbené jsou kvalitní uzeniny a chutné tučné syrý - např. játrový sýr </a:t>
            </a:r>
            <a:r>
              <a:rPr lang="cs-CZ" sz="1800" dirty="0" err="1" smtClean="0"/>
              <a:t>Leberkäse</a:t>
            </a:r>
            <a:r>
              <a:rPr lang="cs-CZ" sz="1800" dirty="0" smtClean="0"/>
              <a:t>, </a:t>
            </a:r>
            <a:r>
              <a:rPr lang="cs-CZ" sz="1800" dirty="0" err="1" smtClean="0"/>
              <a:t>Weiswurst</a:t>
            </a:r>
            <a:r>
              <a:rPr lang="cs-CZ" sz="1800" dirty="0" smtClean="0"/>
              <a:t>. Jako příloha hlavně brambory v různých úpravách, časté jsou i knedlíky. </a:t>
            </a:r>
          </a:p>
          <a:p>
            <a:pPr marL="0" indent="0"/>
            <a:r>
              <a:rPr lang="cs-CZ" sz="1800" dirty="0" smtClean="0"/>
              <a:t>      Typickým jídlem je švábský </a:t>
            </a:r>
            <a:r>
              <a:rPr lang="cs-CZ" sz="1800" b="1" i="1" dirty="0" err="1" smtClean="0"/>
              <a:t>Zwiebelküchen</a:t>
            </a:r>
            <a:r>
              <a:rPr lang="cs-CZ" sz="1800" b="1" i="1" dirty="0" smtClean="0"/>
              <a:t> </a:t>
            </a:r>
            <a:r>
              <a:rPr lang="cs-CZ" sz="1800" dirty="0" smtClean="0"/>
              <a:t>– koláč z kynutého těsta se slaninou a cibulí, zalitý kysanou smetanou. Moučníky jsou tradiční – sladké varianty knedlíků, s povidly nebo ovocem, velmi oblíbené jsou dorty.</a:t>
            </a:r>
            <a:endParaRPr lang="cs-CZ" sz="1800" dirty="0"/>
          </a:p>
        </p:txBody>
      </p:sp>
      <p:sp>
        <p:nvSpPr>
          <p:cNvPr id="6" name="Nadpis 5"/>
          <p:cNvSpPr>
            <a:spLocks noGrp="1"/>
          </p:cNvSpPr>
          <p:nvPr>
            <p:ph type="title"/>
          </p:nvPr>
        </p:nvSpPr>
        <p:spPr>
          <a:xfrm>
            <a:off x="179512" y="267494"/>
            <a:ext cx="7560840" cy="507703"/>
          </a:xfrm>
        </p:spPr>
        <p:txBody>
          <a:bodyPr/>
          <a:lstStyle/>
          <a:p>
            <a:r>
              <a:rPr lang="cs-CZ" b="1" dirty="0" smtClean="0"/>
              <a:t>Německou gastronomii můžeme rozdělit i podle jednotlivých oblastí – německou kuchyni jako celek není možné přesně pojmenovat.</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b="1" dirty="0" smtClean="0"/>
              <a:t>Jihozápadní gastronomie </a:t>
            </a:r>
            <a:r>
              <a:rPr lang="cs-CZ" sz="1800" dirty="0" smtClean="0"/>
              <a:t>- regionální kuchyně </a:t>
            </a:r>
            <a:r>
              <a:rPr lang="cs-CZ" sz="1800" dirty="0" err="1" smtClean="0"/>
              <a:t>Falcka</a:t>
            </a:r>
            <a:r>
              <a:rPr lang="cs-CZ" sz="1800" dirty="0" smtClean="0"/>
              <a:t>, </a:t>
            </a:r>
            <a:r>
              <a:rPr lang="cs-CZ" sz="1800" dirty="0" err="1" smtClean="0"/>
              <a:t>Sarska</a:t>
            </a:r>
            <a:r>
              <a:rPr lang="cs-CZ" sz="1800" dirty="0" smtClean="0"/>
              <a:t>, Hesenska je ovlivněna blízkosti Francie a zejména pak její časti – Alsaskem a má s ní společné znaky. </a:t>
            </a:r>
          </a:p>
          <a:p>
            <a:r>
              <a:rPr lang="cs-CZ" sz="1800" dirty="0" smtClean="0"/>
              <a:t>Určité odlehčení složení jídel i jejich přípravy. V hojné míre se používá maso vepřové a hovězí (např. </a:t>
            </a:r>
            <a:r>
              <a:rPr lang="cs-CZ" sz="1800" b="1" dirty="0" smtClean="0"/>
              <a:t>falcký </a:t>
            </a:r>
            <a:r>
              <a:rPr lang="cs-CZ" sz="1800" b="1" dirty="0" err="1" smtClean="0"/>
              <a:t>Saumagen</a:t>
            </a:r>
            <a:r>
              <a:rPr lang="cs-CZ" sz="1800" b="1" dirty="0" smtClean="0"/>
              <a:t> </a:t>
            </a:r>
            <a:r>
              <a:rPr lang="cs-CZ" sz="1800" dirty="0" smtClean="0"/>
              <a:t>– nadívaný vepřový žaludek), frankfurtské párky. </a:t>
            </a:r>
          </a:p>
          <a:p>
            <a:r>
              <a:rPr lang="cs-CZ" sz="1800" dirty="0" smtClean="0"/>
              <a:t>Jako přílohy jsou často </a:t>
            </a:r>
            <a:r>
              <a:rPr lang="cs-CZ" sz="1800" b="1" dirty="0" smtClean="0"/>
              <a:t>nudle z bramborového těsta</a:t>
            </a:r>
            <a:r>
              <a:rPr lang="cs-CZ" sz="1800" dirty="0" smtClean="0"/>
              <a:t>. </a:t>
            </a:r>
          </a:p>
          <a:p>
            <a:r>
              <a:rPr lang="cs-CZ" sz="1800" dirty="0" smtClean="0"/>
              <a:t>Po celém Německu se stala oblíbeným moučníkem porce </a:t>
            </a:r>
            <a:r>
              <a:rPr lang="cs-CZ" sz="1800" b="1" i="1" dirty="0" err="1" smtClean="0"/>
              <a:t>Schwarzwalder</a:t>
            </a:r>
            <a:r>
              <a:rPr lang="cs-CZ" sz="1800" b="1" i="1" dirty="0" smtClean="0"/>
              <a:t> </a:t>
            </a:r>
            <a:r>
              <a:rPr lang="cs-CZ" sz="1800" b="1" i="1" dirty="0" err="1" smtClean="0"/>
              <a:t>Kirschtorte</a:t>
            </a:r>
            <a:r>
              <a:rPr lang="cs-CZ" sz="1800" dirty="0" smtClean="0"/>
              <a:t>, tedy třešňového dortu se šlehačkou.</a:t>
            </a:r>
          </a:p>
          <a:p>
            <a:pPr>
              <a:buNone/>
            </a:pPr>
            <a:r>
              <a:rPr lang="cs-CZ" sz="1800" dirty="0" smtClean="0"/>
              <a:t>                                    </a:t>
            </a:r>
          </a:p>
          <a:p>
            <a:pPr>
              <a:buNone/>
            </a:pPr>
            <a:r>
              <a:rPr lang="cs-CZ" sz="1800" dirty="0" smtClean="0"/>
              <a:t>            Bramborová polévka </a:t>
            </a:r>
            <a:r>
              <a:rPr lang="cs-CZ" sz="1800" dirty="0" err="1" smtClean="0"/>
              <a:t>Kartoffelsuppe</a:t>
            </a:r>
            <a:endParaRPr lang="cs-CZ" sz="1800" dirty="0" smtClean="0"/>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b="1" dirty="0" smtClean="0"/>
              <a:t>Severozápadní a severovýchodní gastronomie </a:t>
            </a:r>
            <a:r>
              <a:rPr lang="cs-CZ" sz="1800" dirty="0" smtClean="0"/>
              <a:t>- tato kuchyně je přímořská, ovlivněna v minulosti východopruskou a slezskou kuchyní. Hojně využívá mořských i sladkovodních ryb (</a:t>
            </a:r>
            <a:r>
              <a:rPr lang="cs-CZ" sz="1800" dirty="0" err="1" smtClean="0"/>
              <a:t>hering</a:t>
            </a:r>
            <a:r>
              <a:rPr lang="cs-CZ" sz="1800" dirty="0" smtClean="0"/>
              <a:t>, pstruh a úhoř patří mezi nejoblíbenější) v různých úpravách, dále vepřové a hovězí maso. </a:t>
            </a:r>
          </a:p>
          <a:p>
            <a:pPr marL="0" indent="0"/>
            <a:r>
              <a:rPr lang="cs-CZ" sz="1800" dirty="0" smtClean="0"/>
              <a:t>     Specialitou je např. </a:t>
            </a:r>
            <a:r>
              <a:rPr lang="cs-CZ" sz="1800" b="1" i="1" dirty="0" err="1" smtClean="0"/>
              <a:t>Eisbein</a:t>
            </a:r>
            <a:r>
              <a:rPr lang="cs-CZ" sz="1800" i="1" dirty="0" smtClean="0"/>
              <a:t> </a:t>
            </a:r>
            <a:r>
              <a:rPr lang="cs-CZ" sz="1800" dirty="0" smtClean="0"/>
              <a:t>(vařené uzené vepřové koleno, podává se tradičně se zelím a brambory, nebo hrachovou kaší). </a:t>
            </a:r>
          </a:p>
          <a:p>
            <a:pPr marL="0" indent="0"/>
            <a:r>
              <a:rPr lang="cs-CZ" sz="1800" dirty="0" smtClean="0"/>
              <a:t>     Oblíbené jsou i </a:t>
            </a:r>
            <a:r>
              <a:rPr lang="cs-CZ" sz="1800" b="1" dirty="0" smtClean="0"/>
              <a:t>uzenářské výrobky </a:t>
            </a:r>
            <a:r>
              <a:rPr lang="cs-CZ" sz="1800" dirty="0" smtClean="0"/>
              <a:t>(např. Brat – nebo </a:t>
            </a:r>
            <a:r>
              <a:rPr lang="cs-CZ" sz="1800" dirty="0" err="1" smtClean="0"/>
              <a:t>Bockwurst</a:t>
            </a:r>
            <a:r>
              <a:rPr lang="cs-CZ" sz="1800" dirty="0" smtClean="0"/>
              <a:t>, </a:t>
            </a:r>
            <a:r>
              <a:rPr lang="cs-CZ" sz="1800" dirty="0" err="1" smtClean="0"/>
              <a:t>Curry</a:t>
            </a:r>
            <a:r>
              <a:rPr lang="cs-CZ" sz="1800" dirty="0" smtClean="0"/>
              <a:t>-</a:t>
            </a:r>
            <a:r>
              <a:rPr lang="cs-CZ" sz="1800" dirty="0" err="1" smtClean="0"/>
              <a:t>wurst</a:t>
            </a:r>
            <a:r>
              <a:rPr lang="cs-CZ" sz="1800" dirty="0" smtClean="0"/>
              <a:t>, </a:t>
            </a:r>
            <a:r>
              <a:rPr lang="cs-CZ" sz="1800" dirty="0" err="1" smtClean="0"/>
              <a:t>Thuringer</a:t>
            </a:r>
            <a:r>
              <a:rPr lang="cs-CZ" sz="1800" dirty="0" smtClean="0"/>
              <a:t> </a:t>
            </a:r>
            <a:r>
              <a:rPr lang="cs-CZ" sz="1800" dirty="0" err="1" smtClean="0"/>
              <a:t>Bratwurst</a:t>
            </a:r>
            <a:r>
              <a:rPr lang="cs-CZ" sz="1800" dirty="0" smtClean="0"/>
              <a:t>) jako rychlé občerstvení, často připravované na grilu. </a:t>
            </a:r>
            <a:r>
              <a:rPr lang="cs-CZ" sz="1800" i="1" dirty="0" err="1" smtClean="0"/>
              <a:t>Curry</a:t>
            </a:r>
            <a:r>
              <a:rPr lang="cs-CZ" sz="1800" i="1" dirty="0" smtClean="0"/>
              <a:t> </a:t>
            </a:r>
            <a:r>
              <a:rPr lang="cs-CZ" sz="1800" i="1" dirty="0" err="1" smtClean="0"/>
              <a:t>Wurst</a:t>
            </a:r>
            <a:r>
              <a:rPr lang="cs-CZ" sz="1800" i="1" dirty="0" smtClean="0"/>
              <a:t> </a:t>
            </a:r>
            <a:r>
              <a:rPr lang="cs-CZ" sz="1800" dirty="0" smtClean="0"/>
              <a:t>je ikonou německého </a:t>
            </a:r>
            <a:r>
              <a:rPr lang="cs-CZ" sz="1800" dirty="0" err="1" smtClean="0"/>
              <a:t>fast</a:t>
            </a:r>
            <a:r>
              <a:rPr lang="cs-CZ" sz="1800" dirty="0" smtClean="0"/>
              <a:t>-</a:t>
            </a:r>
            <a:r>
              <a:rPr lang="cs-CZ" sz="1800" dirty="0" err="1" smtClean="0"/>
              <a:t>foodu</a:t>
            </a:r>
            <a:r>
              <a:rPr lang="cs-CZ" sz="1800" dirty="0" smtClean="0"/>
              <a:t>, v Berlíně se tato tradiční opékaná telecí klobása podává politá rajčatovou </a:t>
            </a:r>
            <a:r>
              <a:rPr lang="cs-CZ" sz="1800" dirty="0" err="1" smtClean="0"/>
              <a:t>omačkou</a:t>
            </a:r>
            <a:r>
              <a:rPr lang="cs-CZ" sz="1800" dirty="0" smtClean="0"/>
              <a:t> s </a:t>
            </a:r>
            <a:r>
              <a:rPr lang="cs-CZ" sz="1800" dirty="0" err="1" smtClean="0"/>
              <a:t>curry</a:t>
            </a:r>
            <a:r>
              <a:rPr lang="cs-CZ" sz="1800" dirty="0" smtClean="0"/>
              <a:t>-kořením a hranolky. </a:t>
            </a:r>
          </a:p>
          <a:p>
            <a:pPr marL="0" indent="0"/>
            <a:r>
              <a:rPr lang="cs-CZ" sz="1800" dirty="0" smtClean="0"/>
              <a:t>     Tradičním jídlem východní části země jsou </a:t>
            </a:r>
            <a:r>
              <a:rPr lang="cs-CZ" sz="1800" b="1" dirty="0" smtClean="0"/>
              <a:t>masové klopsy z mletého masa </a:t>
            </a:r>
            <a:r>
              <a:rPr lang="cs-CZ" sz="1800" dirty="0" smtClean="0"/>
              <a:t>(dušené knedlíčky, ochucené sardelí, v husté bílé smetanové omáčce s kapary a kyselým okurkem, přílohou jsou brambory). </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Z nápojů je oblíbené zejména tradicemi opředené </a:t>
            </a:r>
            <a:r>
              <a:rPr lang="cs-CZ" sz="1800" b="1" dirty="0" smtClean="0"/>
              <a:t>německé pivo</a:t>
            </a:r>
            <a:r>
              <a:rPr lang="cs-CZ" sz="1800" dirty="0" smtClean="0"/>
              <a:t>. Pivo je i často používáno v teplé kuchyni při přípravě jídel. Často se podává v kombinaci i s limonádou nebo sirupem (např. </a:t>
            </a:r>
            <a:r>
              <a:rPr lang="cs-CZ" sz="1800" dirty="0" err="1" smtClean="0"/>
              <a:t>Alster</a:t>
            </a:r>
            <a:r>
              <a:rPr lang="cs-CZ" sz="1800" dirty="0" smtClean="0"/>
              <a:t> s oranžádou, </a:t>
            </a:r>
            <a:r>
              <a:rPr lang="cs-CZ" sz="1800" b="1" dirty="0" err="1" smtClean="0"/>
              <a:t>Berliner</a:t>
            </a:r>
            <a:r>
              <a:rPr lang="cs-CZ" sz="1800" b="1" dirty="0" smtClean="0"/>
              <a:t> Weisse </a:t>
            </a:r>
            <a:r>
              <a:rPr lang="cs-CZ" sz="1800" dirty="0" smtClean="0"/>
              <a:t>s malinovým sirupem, oblíbený </a:t>
            </a:r>
            <a:r>
              <a:rPr lang="cs-CZ" sz="1800" b="1" dirty="0" err="1" smtClean="0"/>
              <a:t>Radler</a:t>
            </a:r>
            <a:r>
              <a:rPr lang="cs-CZ" sz="1800" b="1" dirty="0" smtClean="0"/>
              <a:t> </a:t>
            </a:r>
            <a:r>
              <a:rPr lang="cs-CZ" sz="1800" dirty="0" smtClean="0"/>
              <a:t>s citronovým sirupem). </a:t>
            </a:r>
          </a:p>
          <a:p>
            <a:pPr marL="0" indent="0"/>
            <a:endParaRPr lang="cs-CZ" sz="1800" dirty="0" smtClean="0"/>
          </a:p>
          <a:p>
            <a:pPr marL="0" indent="0"/>
            <a:r>
              <a:rPr lang="cs-CZ" sz="1800" b="1" dirty="0" smtClean="0"/>
              <a:t>   Vinařská tradice - </a:t>
            </a:r>
            <a:r>
              <a:rPr lang="cs-CZ" sz="1800" dirty="0" smtClean="0"/>
              <a:t>značná obliba místního velmi ceněného vína z vynikajících poloh u řek Rýna, Mosely, nebo i Labe. </a:t>
            </a:r>
          </a:p>
          <a:p>
            <a:pPr marL="0" indent="0"/>
            <a:endParaRPr lang="cs-CZ" sz="1800" dirty="0" smtClean="0"/>
          </a:p>
          <a:p>
            <a:pPr marL="0" indent="0"/>
            <a:r>
              <a:rPr lang="cs-CZ" sz="1800" dirty="0" smtClean="0"/>
              <a:t>   K německým zvykům patří i konzumace </a:t>
            </a:r>
            <a:r>
              <a:rPr lang="cs-CZ" sz="1800" b="1" dirty="0" smtClean="0"/>
              <a:t>kvalitních lihovin a ovocných pálenek</a:t>
            </a:r>
            <a:r>
              <a:rPr lang="cs-CZ" sz="1800" dirty="0" smtClean="0"/>
              <a:t>. </a:t>
            </a:r>
          </a:p>
          <a:p>
            <a:pPr marL="0" indent="0"/>
            <a:endParaRPr lang="cs-CZ" sz="1800" dirty="0" smtClean="0"/>
          </a:p>
          <a:p>
            <a:pPr marL="0" indent="0"/>
            <a:r>
              <a:rPr lang="cs-CZ" sz="1800" dirty="0" smtClean="0"/>
              <a:t>   Oblibě se těší minerální vody a čerstvé ovocné šťávy.</a:t>
            </a:r>
          </a:p>
          <a:p>
            <a:endParaRPr lang="cs-CZ" sz="1800" dirty="0" smtClean="0"/>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Německo má skutečně velké gastronomické ambice</a:t>
            </a:r>
            <a:r>
              <a:rPr lang="cs-CZ" sz="1800" dirty="0" smtClean="0"/>
              <a:t>, společenské akce s kulinářským podtextem jsou krajově velmi oblíbené. </a:t>
            </a:r>
          </a:p>
          <a:p>
            <a:r>
              <a:rPr lang="cs-CZ" sz="1800" dirty="0" smtClean="0"/>
              <a:t>Vychází se z tradiční německé občanské pospolitosti, například </a:t>
            </a:r>
            <a:r>
              <a:rPr lang="cs-CZ" sz="1800" b="1" dirty="0" smtClean="0"/>
              <a:t>tradice odpoledního grilování na zahrádkách s přáteli </a:t>
            </a:r>
            <a:r>
              <a:rPr lang="cs-CZ" sz="1800" dirty="0" smtClean="0"/>
              <a:t>je dosud v celé zemi velmi živá.</a:t>
            </a:r>
          </a:p>
          <a:p>
            <a:r>
              <a:rPr lang="cs-CZ" sz="1800" dirty="0" smtClean="0"/>
              <a:t>Gastronomie země je součásti stylu života obyvatel Německa, který vždy směřoval k </a:t>
            </a:r>
            <a:r>
              <a:rPr lang="cs-CZ" sz="1800" b="1" dirty="0" smtClean="0"/>
              <a:t>tradiční soudržnosti</a:t>
            </a:r>
            <a:r>
              <a:rPr lang="cs-CZ" sz="1800" dirty="0" smtClean="0"/>
              <a:t>, společným hromadným akcím (např. tradiční vánoční trhy, pivní slavnosti, lidové folklorní veselice, masopustní zábavy) a čilým společenským stykům.</a:t>
            </a:r>
          </a:p>
          <a:p>
            <a:r>
              <a:rPr lang="cs-CZ" sz="1800" dirty="0" smtClean="0"/>
              <a:t> Těmto zvyklostem se logicky přizpůsobuje celý místní gastronomický sektor – a ten již v současnosti patří svou úrovní k evropské špičce.</a:t>
            </a:r>
          </a:p>
          <a:p>
            <a:endParaRPr lang="cs-CZ" sz="1800" dirty="0"/>
          </a:p>
        </p:txBody>
      </p:sp>
      <p:sp>
        <p:nvSpPr>
          <p:cNvPr id="3" name="Nadpis 5"/>
          <p:cNvSpPr>
            <a:spLocks noGrp="1"/>
          </p:cNvSpPr>
          <p:nvPr>
            <p:ph type="title"/>
          </p:nvPr>
        </p:nvSpPr>
        <p:spPr>
          <a:xfrm>
            <a:off x="179512" y="195486"/>
            <a:ext cx="5688632" cy="507703"/>
          </a:xfrm>
        </p:spPr>
        <p:txBody>
          <a:bodyPr/>
          <a:lstStyle/>
          <a:p>
            <a:r>
              <a:rPr lang="cs-CZ" b="1" dirty="0" smtClean="0"/>
              <a:t>Charakteristika německé kuchyně</a:t>
            </a:r>
            <a:r>
              <a:rPr lang="cs-CZ" dirty="0" smtClean="0"/>
              <a:t/>
            </a:r>
            <a:br>
              <a:rPr lang="cs-CZ" dirty="0" smtClean="0"/>
            </a:br>
            <a:r>
              <a:rPr lang="cs-CZ" b="1" dirty="0" smtClean="0"/>
              <a:t> </a:t>
            </a:r>
            <a:r>
              <a:rPr lang="cs-CZ" dirty="0" smtClean="0"/>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Francie je považovaná za gastronomii zemi zaslíbenou a národ sám za gurmány. </a:t>
            </a:r>
          </a:p>
          <a:p>
            <a:pPr marL="0" indent="0">
              <a:buNone/>
            </a:pPr>
            <a:r>
              <a:rPr lang="cs-CZ" sz="1800" dirty="0" smtClean="0"/>
              <a:t> Těžiště pravé francouzské národní gastronomie“</a:t>
            </a:r>
          </a:p>
          <a:p>
            <a:pPr marL="0" indent="0">
              <a:buNone/>
            </a:pPr>
            <a:r>
              <a:rPr lang="cs-CZ" sz="1800" dirty="0" smtClean="0"/>
              <a:t>- hlavně výtečná znalost surovin, </a:t>
            </a:r>
          </a:p>
          <a:p>
            <a:pPr marL="0" indent="0">
              <a:buNone/>
            </a:pPr>
            <a:r>
              <a:rPr lang="cs-CZ" sz="1800" dirty="0" smtClean="0"/>
              <a:t>- schopnost kombinovat chutě </a:t>
            </a:r>
          </a:p>
          <a:p>
            <a:pPr marL="0" indent="0">
              <a:buFontTx/>
              <a:buChar char="-"/>
            </a:pPr>
            <a:r>
              <a:rPr lang="cs-CZ" sz="1800" dirty="0" smtClean="0"/>
              <a:t> a krajové gastronomie. </a:t>
            </a:r>
          </a:p>
          <a:p>
            <a:pPr marL="0" indent="0">
              <a:buFontTx/>
              <a:buChar char="-"/>
            </a:pPr>
            <a:endParaRPr lang="cs-CZ" sz="1800" dirty="0" smtClean="0"/>
          </a:p>
          <a:p>
            <a:pPr marL="0" indent="0">
              <a:buNone/>
            </a:pPr>
            <a:r>
              <a:rPr lang="cs-CZ" sz="1800" dirty="0" smtClean="0"/>
              <a:t>Tímto způsobem začínali i ti největší francouzští kuchaři – </a:t>
            </a:r>
            <a:r>
              <a:rPr lang="cs-CZ" sz="1800" b="1" dirty="0" err="1" smtClean="0"/>
              <a:t>Alain</a:t>
            </a:r>
            <a:r>
              <a:rPr lang="cs-CZ" sz="1800" b="1" dirty="0" smtClean="0"/>
              <a:t> </a:t>
            </a:r>
            <a:r>
              <a:rPr lang="cs-CZ" sz="1800" b="1" dirty="0" err="1" smtClean="0"/>
              <a:t>Ducas</a:t>
            </a:r>
            <a:r>
              <a:rPr lang="cs-CZ" sz="1800" b="1" dirty="0" smtClean="0"/>
              <a:t>, Paul </a:t>
            </a:r>
            <a:r>
              <a:rPr lang="cs-CZ" sz="1800" b="1" dirty="0" err="1" smtClean="0"/>
              <a:t>Bocuse</a:t>
            </a:r>
            <a:r>
              <a:rPr lang="cs-CZ" sz="1800" b="1" dirty="0" smtClean="0"/>
              <a:t> </a:t>
            </a:r>
            <a:r>
              <a:rPr lang="cs-CZ" sz="1800" dirty="0" smtClean="0"/>
              <a:t>a mnozí jiní, kteří dodnes sbírají ve francouzských provinciích staré recepty jídel a znovu je uvádějí do života. </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francouzské kuchyně</a:t>
            </a:r>
            <a:r>
              <a:rPr lang="cs-CZ" dirty="0" smtClean="0"/>
              <a:t/>
            </a:r>
            <a:br>
              <a:rPr lang="cs-CZ" dirty="0" smtClean="0"/>
            </a:br>
            <a:endParaRPr lang="cs-CZ" dirty="0"/>
          </a:p>
        </p:txBody>
      </p:sp>
    </p:spTree>
    <p:extLst>
      <p:ext uri="{BB962C8B-B14F-4D97-AF65-F5344CB8AC3E}">
        <p14:creationId xmlns:p14="http://schemas.microsoft.com/office/powerpoint/2010/main" val="4876981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Použité suroviny jsou co možná nejdostupnější, čerstvé a rozmanité, pocházejí většinou přímo z místních pěstitelských zdrojů,</a:t>
            </a:r>
          </a:p>
          <a:p>
            <a:pPr lvl="0"/>
            <a:r>
              <a:rPr lang="cs-CZ" sz="1800" dirty="0" smtClean="0"/>
              <a:t>důraz na prvotřídní kvalitu nakoupené výchozí potraviny,</a:t>
            </a:r>
          </a:p>
          <a:p>
            <a:pPr lvl="0"/>
            <a:r>
              <a:rPr lang="cs-CZ" sz="1800" dirty="0" smtClean="0"/>
              <a:t>citlivá technologie přípravy dává vyniknout prvotní chuti použité suroviny,</a:t>
            </a:r>
          </a:p>
          <a:p>
            <a:pPr lvl="0"/>
            <a:r>
              <a:rPr lang="cs-CZ" sz="1800" dirty="0" smtClean="0"/>
              <a:t>vynalézavost kuchařů v chuťových kombinacích použitých potravin, dochucení pokrmů a harmonizujícím výsledku celého pokrmu,</a:t>
            </a:r>
          </a:p>
          <a:p>
            <a:pPr lvl="0"/>
            <a:r>
              <a:rPr lang="cs-CZ" sz="1800" dirty="0" smtClean="0"/>
              <a:t>lákavá úprava jídla při servisu pro konzumenta, podrobné informace o jídle od obsluhy,</a:t>
            </a:r>
          </a:p>
          <a:p>
            <a:pPr lvl="0"/>
            <a:r>
              <a:rPr lang="cs-CZ" sz="1800" dirty="0" smtClean="0"/>
              <a:t>důraz na doplnění jídel odpovídajícím nápojem.</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Základ úspěchu :</a:t>
            </a:r>
            <a:br>
              <a:rPr lang="cs-CZ" b="1" dirty="0" smtClean="0"/>
            </a:br>
            <a:endParaRPr lang="cs-CZ" b="1" dirty="0"/>
          </a:p>
        </p:txBody>
      </p:sp>
    </p:spTree>
    <p:extLst>
      <p:ext uri="{BB962C8B-B14F-4D97-AF65-F5344CB8AC3E}">
        <p14:creationId xmlns:p14="http://schemas.microsoft.com/office/powerpoint/2010/main" val="25183635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Severovýchodní Francie, kraje </a:t>
            </a:r>
            <a:r>
              <a:rPr lang="cs-CZ" sz="1800" b="1" dirty="0" err="1" smtClean="0"/>
              <a:t>Champagne</a:t>
            </a:r>
            <a:r>
              <a:rPr lang="cs-CZ" sz="1800" b="1" dirty="0" smtClean="0"/>
              <a:t>, Alsasko, Lotrinsko</a:t>
            </a:r>
            <a:endParaRPr lang="cs-CZ" sz="1800" dirty="0" smtClean="0"/>
          </a:p>
          <a:p>
            <a:pPr marL="0" indent="0"/>
            <a:r>
              <a:rPr lang="cs-CZ" sz="1800" dirty="0" smtClean="0"/>
              <a:t> Proslulé jsou místní uzenářské výrobky mnoha druhů. </a:t>
            </a:r>
          </a:p>
          <a:p>
            <a:pPr marL="0" indent="0"/>
            <a:r>
              <a:rPr lang="cs-CZ" sz="1800" dirty="0" smtClean="0"/>
              <a:t> Oblasti </a:t>
            </a:r>
            <a:r>
              <a:rPr lang="cs-CZ" sz="1800" dirty="0" err="1" smtClean="0"/>
              <a:t>Champagne</a:t>
            </a:r>
            <a:r>
              <a:rPr lang="cs-CZ" sz="1800" dirty="0" smtClean="0"/>
              <a:t> kraluje vepřové maso, v městečku </a:t>
            </a:r>
            <a:r>
              <a:rPr lang="cs-CZ" sz="1800" dirty="0" err="1" smtClean="0"/>
              <a:t>Saint</a:t>
            </a:r>
            <a:r>
              <a:rPr lang="cs-CZ" sz="1800" dirty="0" smtClean="0"/>
              <a:t>-</a:t>
            </a:r>
            <a:r>
              <a:rPr lang="cs-CZ" sz="1800" dirty="0" err="1" smtClean="0"/>
              <a:t>Menehould</a:t>
            </a:r>
            <a:r>
              <a:rPr lang="cs-CZ" sz="1800" dirty="0" smtClean="0"/>
              <a:t> je vynikající místní pochoutkou </a:t>
            </a:r>
            <a:r>
              <a:rPr lang="cs-CZ" sz="1800" b="1" dirty="0" smtClean="0"/>
              <a:t>vařená vepřová nožička</a:t>
            </a:r>
            <a:r>
              <a:rPr lang="cs-CZ" sz="1800" dirty="0" smtClean="0"/>
              <a:t>, která se po uvaření do měkka ještě dopéká v troubě, lehce obalená ve vejcích a strouhance. </a:t>
            </a:r>
          </a:p>
          <a:p>
            <a:pPr marL="0" indent="0"/>
            <a:r>
              <a:rPr lang="cs-CZ" sz="1800" dirty="0" smtClean="0"/>
              <a:t> Světoznámý je tzv. </a:t>
            </a:r>
            <a:r>
              <a:rPr lang="cs-CZ" sz="1800" b="1" dirty="0" smtClean="0"/>
              <a:t>šampaňský hrnec </a:t>
            </a:r>
            <a:r>
              <a:rPr lang="cs-CZ" sz="1800" dirty="0" smtClean="0"/>
              <a:t>(jídlo je vařeno z pěti druhů masa a pěti druhů zeleniny). </a:t>
            </a:r>
          </a:p>
          <a:p>
            <a:pPr marL="0" indent="0"/>
            <a:r>
              <a:rPr lang="cs-CZ" sz="1800" dirty="0" smtClean="0"/>
              <a:t> Zvěřina, zde upřednostňují maso </a:t>
            </a:r>
            <a:r>
              <a:rPr lang="cs-CZ" sz="1800" b="1" dirty="0" smtClean="0"/>
              <a:t>mladších kusů zvěřiny</a:t>
            </a:r>
            <a:r>
              <a:rPr lang="cs-CZ" sz="1800" dirty="0" smtClean="0"/>
              <a:t>, které si ještě zachovává svou původní chuť.</a:t>
            </a:r>
          </a:p>
          <a:p>
            <a:pPr marL="0" indent="0"/>
            <a:r>
              <a:rPr lang="cs-CZ" sz="1800" dirty="0" smtClean="0"/>
              <a:t> V Lotrinsku - </a:t>
            </a:r>
            <a:r>
              <a:rPr lang="cs-CZ" sz="1800" b="1" dirty="0" smtClean="0"/>
              <a:t>tradiční ovocné zavařeniny</a:t>
            </a:r>
            <a:r>
              <a:rPr lang="cs-CZ" sz="1800" dirty="0" smtClean="0"/>
              <a:t>, zejména proslulé je rybízové želé, několik neobvyklých druhů, např. želé z pampeliškových květů, bezinek nebo jeřabin, ovocné koláče, bábovky a sladkosti. </a:t>
            </a:r>
          </a:p>
          <a:p>
            <a:pPr marL="0" indent="0"/>
            <a:r>
              <a:rPr lang="cs-CZ" sz="1800" b="1" dirty="0" smtClean="0"/>
              <a:t> </a:t>
            </a:r>
            <a:r>
              <a:rPr lang="cs-CZ" sz="1800" b="1" dirty="0" err="1" smtClean="0"/>
              <a:t>Bresse</a:t>
            </a:r>
            <a:r>
              <a:rPr lang="cs-CZ" sz="1800" b="1" dirty="0" smtClean="0"/>
              <a:t> je zase krajem lanýžů a smržů</a:t>
            </a:r>
            <a:r>
              <a:rPr lang="cs-CZ" sz="1800" dirty="0" smtClean="0"/>
              <a:t>, hub citlivých na čisté přírodní prostředí. </a:t>
            </a:r>
          </a:p>
          <a:p>
            <a:pPr marL="0" indent="0"/>
            <a:r>
              <a:rPr lang="cs-CZ" sz="1800" dirty="0" smtClean="0"/>
              <a:t> V okolí řek se loví sladkovodní ryby, které jídelníček obohacují o lehce stravitelné a chutné rybí speciality.</a:t>
            </a:r>
          </a:p>
          <a:p>
            <a:pPr marL="0" indent="0"/>
            <a:r>
              <a:rPr lang="cs-CZ" sz="1800" b="1" dirty="0" smtClean="0"/>
              <a:t> Poprvé v dějinách gastronomie se zde objevuje máslové listové těsto (recept pochází z města Nancy). </a:t>
            </a:r>
          </a:p>
        </p:txBody>
      </p:sp>
      <p:sp>
        <p:nvSpPr>
          <p:cNvPr id="6" name="Nadpis 5"/>
          <p:cNvSpPr>
            <a:spLocks noGrp="1"/>
          </p:cNvSpPr>
          <p:nvPr>
            <p:ph type="title"/>
          </p:nvPr>
        </p:nvSpPr>
        <p:spPr>
          <a:xfrm>
            <a:off x="179512" y="195486"/>
            <a:ext cx="7704856" cy="507703"/>
          </a:xfrm>
        </p:spPr>
        <p:txBody>
          <a:bodyPr/>
          <a:lstStyle/>
          <a:p>
            <a:r>
              <a:rPr lang="cs-CZ" sz="2100" b="1" dirty="0" smtClean="0"/>
              <a:t>5 </a:t>
            </a:r>
            <a:r>
              <a:rPr lang="cs-CZ" sz="2100" b="1" dirty="0" err="1" smtClean="0"/>
              <a:t>gastro</a:t>
            </a:r>
            <a:r>
              <a:rPr lang="cs-CZ" sz="2100" b="1" dirty="0" smtClean="0"/>
              <a:t> oblastí - při respektu rozdílností zemědělské produkce:</a:t>
            </a:r>
            <a:endParaRPr lang="cs-CZ" sz="2100" b="1" dirty="0"/>
          </a:p>
        </p:txBody>
      </p:sp>
    </p:spTree>
    <p:extLst>
      <p:ext uri="{BB962C8B-B14F-4D97-AF65-F5344CB8AC3E}">
        <p14:creationId xmlns:p14="http://schemas.microsoft.com/office/powerpoint/2010/main" val="10543818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i="1" dirty="0" err="1" smtClean="0"/>
              <a:t>Choucroute</a:t>
            </a:r>
            <a:r>
              <a:rPr lang="cs-CZ" sz="1800" i="1" dirty="0" smtClean="0"/>
              <a:t>“, </a:t>
            </a:r>
            <a:r>
              <a:rPr lang="cs-CZ" sz="1800" dirty="0" smtClean="0"/>
              <a:t>velmi vydatná </a:t>
            </a:r>
            <a:r>
              <a:rPr lang="cs-CZ" sz="1800" b="1" dirty="0" smtClean="0"/>
              <a:t>alsaská specialita z proslulého místního nakládaného zelí </a:t>
            </a:r>
            <a:r>
              <a:rPr lang="cs-CZ" sz="1800" dirty="0" smtClean="0"/>
              <a:t>(hlávky tohoto druhu zelí jsou až 7 kg těžké), které se vaří obvykle s kousky vepřového kolena, štrasburskou klobásou, slaninou, uzenou plecí, uzenou klobásou, játrovými knedlíčky a brambory. </a:t>
            </a:r>
          </a:p>
          <a:p>
            <a:r>
              <a:rPr lang="cs-CZ" sz="1800" dirty="0" smtClean="0"/>
              <a:t>„</a:t>
            </a:r>
            <a:r>
              <a:rPr lang="cs-CZ" sz="1800" b="1" i="1" dirty="0" smtClean="0"/>
              <a:t>Štrasburská paštika z husích jater</a:t>
            </a:r>
            <a:r>
              <a:rPr lang="cs-CZ" sz="1800" i="1" dirty="0" smtClean="0"/>
              <a:t>“</a:t>
            </a:r>
            <a:r>
              <a:rPr lang="cs-CZ" sz="1800" dirty="0" smtClean="0"/>
              <a:t> se často připravuje </a:t>
            </a:r>
            <a:r>
              <a:rPr lang="cs-CZ" sz="1800" b="1" dirty="0" smtClean="0"/>
              <a:t>i s lanýži</a:t>
            </a:r>
            <a:r>
              <a:rPr lang="cs-CZ" sz="1800" dirty="0" smtClean="0"/>
              <a:t>,</a:t>
            </a:r>
          </a:p>
          <a:p>
            <a:r>
              <a:rPr lang="cs-CZ" sz="1800" dirty="0" smtClean="0"/>
              <a:t> „</a:t>
            </a:r>
            <a:r>
              <a:rPr lang="cs-CZ" sz="1800" b="1" dirty="0" smtClean="0"/>
              <a:t>sýr </a:t>
            </a:r>
            <a:r>
              <a:rPr lang="cs-CZ" sz="1800" b="1" i="1" dirty="0" err="1" smtClean="0"/>
              <a:t>Munster</a:t>
            </a:r>
            <a:r>
              <a:rPr lang="cs-CZ" sz="1800" b="1" i="1" dirty="0" smtClean="0"/>
              <a:t> </a:t>
            </a:r>
            <a:r>
              <a:rPr lang="cs-CZ" sz="1800" b="1" i="1" dirty="0" err="1" smtClean="0"/>
              <a:t>Géromé</a:t>
            </a:r>
            <a:r>
              <a:rPr lang="cs-CZ" sz="1800" dirty="0" smtClean="0"/>
              <a:t>“, </a:t>
            </a:r>
          </a:p>
          <a:p>
            <a:r>
              <a:rPr lang="cs-CZ" sz="1800" b="1" dirty="0" smtClean="0"/>
              <a:t>Lotrinský slaný koláč</a:t>
            </a:r>
            <a:r>
              <a:rPr lang="cs-CZ" sz="1800" dirty="0" smtClean="0"/>
              <a:t>, pod názvem „</a:t>
            </a:r>
            <a:r>
              <a:rPr lang="cs-CZ" sz="1800" b="1" i="1" dirty="0" err="1" smtClean="0"/>
              <a:t>Quiche</a:t>
            </a:r>
            <a:r>
              <a:rPr lang="cs-CZ" sz="1800" b="1" i="1" dirty="0" smtClean="0"/>
              <a:t> </a:t>
            </a:r>
            <a:r>
              <a:rPr lang="cs-CZ" sz="1800" b="1" i="1" dirty="0" err="1" smtClean="0"/>
              <a:t>Lorraine</a:t>
            </a:r>
            <a:r>
              <a:rPr lang="cs-CZ" sz="1800" i="1" dirty="0" smtClean="0"/>
              <a:t>“,</a:t>
            </a:r>
          </a:p>
          <a:p>
            <a:r>
              <a:rPr lang="cs-CZ" sz="1800" i="1" dirty="0" smtClean="0"/>
              <a:t> </a:t>
            </a:r>
            <a:r>
              <a:rPr lang="cs-CZ" sz="1800" dirty="0" smtClean="0"/>
              <a:t>„</a:t>
            </a:r>
            <a:r>
              <a:rPr lang="cs-CZ" sz="1800" b="1" i="1" dirty="0" smtClean="0"/>
              <a:t>Alsaský koláč</a:t>
            </a:r>
            <a:r>
              <a:rPr lang="cs-CZ" sz="1800" dirty="0" smtClean="0"/>
              <a:t>“ - sladká varianta,</a:t>
            </a:r>
          </a:p>
          <a:p>
            <a:r>
              <a:rPr lang="cs-CZ" sz="1800" dirty="0" smtClean="0"/>
              <a:t> „</a:t>
            </a:r>
            <a:r>
              <a:rPr lang="cs-CZ" sz="1800" b="1" i="1" dirty="0" smtClean="0"/>
              <a:t>Ardenská šunka</a:t>
            </a:r>
            <a:r>
              <a:rPr lang="cs-CZ" sz="1800" dirty="0" smtClean="0"/>
              <a:t>“ </a:t>
            </a:r>
            <a:r>
              <a:rPr lang="cs-CZ" sz="1800" b="1" dirty="0" smtClean="0"/>
              <a:t>z prasat krmených výlučně kaštany </a:t>
            </a:r>
            <a:r>
              <a:rPr lang="cs-CZ" sz="1800" dirty="0" smtClean="0"/>
              <a:t>a obilninami </a:t>
            </a:r>
          </a:p>
          <a:p>
            <a:r>
              <a:rPr lang="cs-CZ" sz="1800" dirty="0" smtClean="0"/>
              <a:t>a </a:t>
            </a:r>
            <a:r>
              <a:rPr lang="cs-CZ" sz="1800" b="1" dirty="0" smtClean="0"/>
              <a:t>šumivá vína z </a:t>
            </a:r>
            <a:r>
              <a:rPr lang="cs-CZ" sz="1800" b="1" dirty="0" err="1" smtClean="0"/>
              <a:t>Champagne</a:t>
            </a:r>
            <a:r>
              <a:rPr lang="cs-CZ" sz="1800" dirty="0" smtClean="0"/>
              <a:t>, často se přidávají i do místních jídel.</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Známé produkty místní gastronomie:</a:t>
            </a:r>
            <a:br>
              <a:rPr lang="cs-CZ" b="1" dirty="0" smtClean="0"/>
            </a:br>
            <a:endParaRPr lang="cs-CZ" b="1" dirty="0"/>
          </a:p>
        </p:txBody>
      </p:sp>
    </p:spTree>
    <p:extLst>
      <p:ext uri="{BB962C8B-B14F-4D97-AF65-F5344CB8AC3E}">
        <p14:creationId xmlns:p14="http://schemas.microsoft.com/office/powerpoint/2010/main" val="23097565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V </a:t>
            </a:r>
            <a:r>
              <a:rPr lang="cs-CZ" sz="1800" b="1" dirty="0" smtClean="0"/>
              <a:t>Bretani</a:t>
            </a:r>
            <a:r>
              <a:rPr lang="cs-CZ" sz="1800" dirty="0" smtClean="0"/>
              <a:t> jednoznačně </a:t>
            </a:r>
            <a:r>
              <a:rPr lang="cs-CZ" sz="1800" b="1" dirty="0" smtClean="0"/>
              <a:t>dominují plody moře </a:t>
            </a:r>
            <a:r>
              <a:rPr lang="cs-CZ" sz="1800" dirty="0" smtClean="0"/>
              <a:t>– od ryb jako sleď, mořský ďas a mořský jazyk, po proslavené humry, kraby, slávky a ústřice (z nich je právě druh </a:t>
            </a:r>
            <a:r>
              <a:rPr lang="cs-CZ" sz="1800" dirty="0" err="1" smtClean="0"/>
              <a:t>Belon</a:t>
            </a:r>
            <a:r>
              <a:rPr lang="cs-CZ" sz="1800" dirty="0" smtClean="0"/>
              <a:t> s jemnou oříškovou chutí nejvyhledávanějším druhem bretaňských ústřic), čerstvě vylovené ryby a mořské plody se vyváží do celého evropského prostoru. </a:t>
            </a:r>
          </a:p>
          <a:p>
            <a:pPr marL="0" indent="0"/>
            <a:r>
              <a:rPr lang="cs-CZ" sz="1800" dirty="0" smtClean="0"/>
              <a:t> Vnitrozemí Bretaně je velmi důležitým pro zásobování celé Francie čerstvou zeleninou z </a:t>
            </a:r>
            <a:r>
              <a:rPr lang="cs-CZ" sz="1800" b="1" dirty="0" smtClean="0"/>
              <a:t>místních zeleninových plantáží květáku a artyčoků. </a:t>
            </a:r>
          </a:p>
          <a:p>
            <a:pPr marL="0" indent="0"/>
            <a:r>
              <a:rPr lang="cs-CZ" sz="1800" dirty="0" smtClean="0"/>
              <a:t> Nejoblíbenějším bretaňským moučníkem jsou palačinky, známe jako </a:t>
            </a:r>
            <a:r>
              <a:rPr lang="cs-CZ" sz="1800" b="1" dirty="0" smtClean="0"/>
              <a:t>„</a:t>
            </a:r>
            <a:r>
              <a:rPr lang="cs-CZ" sz="1800" b="1" i="1" dirty="0" err="1" smtClean="0"/>
              <a:t>Crépes</a:t>
            </a:r>
            <a:r>
              <a:rPr lang="cs-CZ" sz="1800" b="1" dirty="0" smtClean="0"/>
              <a:t> </a:t>
            </a:r>
            <a:r>
              <a:rPr lang="cs-CZ" sz="1800" b="1" i="1" dirty="0" err="1" smtClean="0"/>
              <a:t>Suzette</a:t>
            </a:r>
            <a:r>
              <a:rPr lang="cs-CZ" sz="1800" b="1" i="1" dirty="0" smtClean="0"/>
              <a:t>“</a:t>
            </a:r>
            <a:r>
              <a:rPr lang="cs-CZ" sz="1800" dirty="0" smtClean="0"/>
              <a:t>, flambované, podle pověsti pojmenovaný po krásné Francouzce </a:t>
            </a:r>
            <a:r>
              <a:rPr lang="cs-CZ" sz="1800" dirty="0" err="1" smtClean="0"/>
              <a:t>Suzette</a:t>
            </a:r>
            <a:r>
              <a:rPr lang="cs-CZ" sz="1800" dirty="0" smtClean="0"/>
              <a:t>, oblíbenkyni britského krále Edwarda VII., který neváhal lahodné palačinky při jedné společné večeři podle této kouzelné dívce pojmenovat. </a:t>
            </a:r>
          </a:p>
          <a:p>
            <a:pPr marL="0" indent="0"/>
            <a:r>
              <a:rPr lang="cs-CZ" sz="1800" dirty="0" smtClean="0"/>
              <a:t> Vnitrozemní část Normandie je proslulá </a:t>
            </a:r>
            <a:r>
              <a:rPr lang="cs-CZ" sz="1800" b="1" dirty="0" smtClean="0"/>
              <a:t>produkci jablek a nápojem zvaným „</a:t>
            </a:r>
            <a:r>
              <a:rPr lang="cs-CZ" sz="1800" b="1" i="1" dirty="0" err="1" smtClean="0"/>
              <a:t>cidre</a:t>
            </a:r>
            <a:r>
              <a:rPr lang="cs-CZ" sz="1800" b="1" i="1" dirty="0" smtClean="0"/>
              <a:t>“</a:t>
            </a:r>
            <a:r>
              <a:rPr lang="cs-CZ" sz="1800" b="1" dirty="0" smtClean="0"/>
              <a:t>, </a:t>
            </a:r>
            <a:r>
              <a:rPr lang="cs-CZ" sz="1800" dirty="0" smtClean="0"/>
              <a:t>mírně alkoholické jablečné víno a velmi kvalitní a silnou jablečnou pálenkou „</a:t>
            </a:r>
            <a:r>
              <a:rPr lang="cs-CZ" sz="1800" i="1" dirty="0" smtClean="0"/>
              <a:t>calvados“. </a:t>
            </a:r>
          </a:p>
          <a:p>
            <a:pPr marL="0" indent="0"/>
            <a:r>
              <a:rPr lang="cs-CZ" sz="1800" dirty="0" smtClean="0"/>
              <a:t> Jídla se zkratkou „a la Normandie“ se vyznačují většinou </a:t>
            </a:r>
            <a:r>
              <a:rPr lang="cs-CZ" sz="1800" b="1" dirty="0" smtClean="0"/>
              <a:t>vydatnou krémovitou omáčkou</a:t>
            </a:r>
            <a:r>
              <a:rPr lang="cs-CZ" sz="1800" dirty="0" smtClean="0"/>
              <a:t>. </a:t>
            </a:r>
          </a:p>
        </p:txBody>
      </p:sp>
      <p:sp>
        <p:nvSpPr>
          <p:cNvPr id="6" name="Nadpis 5"/>
          <p:cNvSpPr>
            <a:spLocks noGrp="1"/>
          </p:cNvSpPr>
          <p:nvPr>
            <p:ph type="title"/>
          </p:nvPr>
        </p:nvSpPr>
        <p:spPr>
          <a:xfrm>
            <a:off x="179512" y="195486"/>
            <a:ext cx="7488832" cy="507703"/>
          </a:xfrm>
        </p:spPr>
        <p:txBody>
          <a:bodyPr/>
          <a:lstStyle/>
          <a:p>
            <a:r>
              <a:rPr lang="cs-CZ" b="1" dirty="0" smtClean="0"/>
              <a:t>Severozápadní Francie (Normandie, </a:t>
            </a:r>
            <a:r>
              <a:rPr lang="cs-CZ" b="1" dirty="0" err="1" smtClean="0"/>
              <a:t>Picardie</a:t>
            </a:r>
            <a:r>
              <a:rPr lang="cs-CZ" b="1" dirty="0" smtClean="0"/>
              <a:t>, Bretaň)</a:t>
            </a:r>
            <a:r>
              <a:rPr lang="cs-CZ" dirty="0" smtClean="0"/>
              <a:t/>
            </a:r>
            <a:br>
              <a:rPr lang="cs-CZ" dirty="0" smtClean="0"/>
            </a:br>
            <a:endParaRPr lang="cs-CZ" dirty="0"/>
          </a:p>
        </p:txBody>
      </p:sp>
    </p:spTree>
    <p:extLst>
      <p:ext uri="{BB962C8B-B14F-4D97-AF65-F5344CB8AC3E}">
        <p14:creationId xmlns:p14="http://schemas.microsoft.com/office/powerpoint/2010/main" val="4241683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i="1" dirty="0" smtClean="0">
                <a:solidFill>
                  <a:srgbClr val="FF0000"/>
                </a:solidFill>
              </a:rPr>
              <a:t> Mezinárodní gastronomii představuji jednotlivé národní gastronomie z hlediska jejich teritoriální působnosti a typických národních zvyklostí při přípravě a servisu jídel a nápojů.</a:t>
            </a:r>
            <a:r>
              <a:rPr lang="cs-CZ" sz="1800" b="1" dirty="0" smtClean="0">
                <a:solidFill>
                  <a:srgbClr val="FF0000"/>
                </a:solidFill>
              </a:rPr>
              <a:t> </a:t>
            </a:r>
          </a:p>
          <a:p>
            <a:pPr marL="0" indent="0"/>
            <a:r>
              <a:rPr lang="cs-CZ" sz="1800" b="1" dirty="0" smtClean="0"/>
              <a:t> Jde o geograficky vymezené oblasti</a:t>
            </a:r>
            <a:r>
              <a:rPr lang="cs-CZ" sz="1800" dirty="0" smtClean="0"/>
              <a:t>, ve kterých má gastronomie velmi charakteristické znaky – nejčastěji používané suroviny, technologie přípravy, způsoby dochucení, chuťovou charakteristiku jídel, často i způsob konzumace a servisu.</a:t>
            </a:r>
          </a:p>
          <a:p>
            <a:pPr marL="0" indent="0"/>
            <a:r>
              <a:rPr lang="cs-CZ" sz="1800" b="1" dirty="0" smtClean="0"/>
              <a:t> Společným znakem </a:t>
            </a:r>
            <a:r>
              <a:rPr lang="cs-CZ" sz="1800" dirty="0" smtClean="0"/>
              <a:t>těchto geografických oblastí je, že se vytvářely jako </a:t>
            </a:r>
            <a:r>
              <a:rPr lang="cs-CZ" sz="1800" b="1" dirty="0" smtClean="0"/>
              <a:t>přímý odraz společensko-ekonomického vývoje </a:t>
            </a:r>
            <a:r>
              <a:rPr lang="cs-CZ" sz="1800" dirty="0" smtClean="0"/>
              <a:t>těchto zemí. </a:t>
            </a:r>
          </a:p>
          <a:p>
            <a:pPr marL="0" indent="0"/>
            <a:r>
              <a:rPr lang="cs-CZ" sz="1800" dirty="0" smtClean="0"/>
              <a:t> Charakter kuchyně, způsob konzumace i chování u stolu často odráží v přeneseném slova smyslu charakterové znaky jednotlivých národů.</a:t>
            </a:r>
          </a:p>
          <a:p>
            <a:pPr marL="0" indent="0"/>
            <a:endParaRPr lang="cs-CZ" sz="1800" dirty="0" smtClean="0"/>
          </a:p>
          <a:p>
            <a:endParaRPr lang="cs-CZ" sz="1800" dirty="0" smtClean="0"/>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mezinárodní gastronomie</a:t>
            </a:r>
            <a:r>
              <a:rPr lang="cs-CZ" dirty="0" smtClean="0"/>
              <a:t/>
            </a:r>
            <a:br>
              <a:rPr lang="cs-CZ" dirty="0" smtClean="0"/>
            </a:br>
            <a:r>
              <a:rPr lang="cs-CZ" dirty="0" smtClean="0"/>
              <a:t> </a:t>
            </a:r>
            <a:br>
              <a:rPr lang="cs-CZ"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„Sýr Camembert</a:t>
            </a:r>
            <a:r>
              <a:rPr lang="cs-CZ" sz="1800" b="1" dirty="0" smtClean="0"/>
              <a:t>“, </a:t>
            </a:r>
            <a:r>
              <a:rPr lang="cs-CZ" sz="1800" dirty="0" smtClean="0"/>
              <a:t>nejslavnější zástupce dezertních sýrů s bílou plísní na povrchu, vyráběný </a:t>
            </a:r>
            <a:r>
              <a:rPr lang="cs-CZ" sz="1800" b="1" dirty="0" smtClean="0"/>
              <a:t>z kravského mléka</a:t>
            </a:r>
            <a:r>
              <a:rPr lang="cs-CZ" sz="1800" dirty="0" smtClean="0"/>
              <a:t>, </a:t>
            </a:r>
          </a:p>
          <a:p>
            <a:r>
              <a:rPr lang="cs-CZ" sz="1800" dirty="0" smtClean="0"/>
              <a:t>vydatná hustá </a:t>
            </a:r>
            <a:r>
              <a:rPr lang="cs-CZ" sz="1800" i="1" dirty="0" smtClean="0"/>
              <a:t>rybí polévka „</a:t>
            </a:r>
            <a:r>
              <a:rPr lang="cs-CZ" sz="1800" b="1" i="1" dirty="0" err="1" smtClean="0"/>
              <a:t>Cotraide</a:t>
            </a:r>
            <a:r>
              <a:rPr lang="cs-CZ" sz="1800" i="1" dirty="0" smtClean="0"/>
              <a:t>“ </a:t>
            </a:r>
            <a:r>
              <a:rPr lang="cs-CZ" sz="1800" dirty="0" smtClean="0"/>
              <a:t>je bretaňskou obdobou slavné provensálské bujabézy,</a:t>
            </a:r>
          </a:p>
          <a:p>
            <a:r>
              <a:rPr lang="cs-CZ" sz="1800" dirty="0" smtClean="0"/>
              <a:t> </a:t>
            </a:r>
            <a:r>
              <a:rPr lang="cs-CZ" sz="1800" i="1" dirty="0" smtClean="0"/>
              <a:t>„</a:t>
            </a:r>
            <a:r>
              <a:rPr lang="cs-CZ" sz="1800" b="1" i="1" dirty="0" smtClean="0"/>
              <a:t>Dršťky po </a:t>
            </a:r>
            <a:r>
              <a:rPr lang="cs-CZ" sz="1800" b="1" i="1" dirty="0" err="1" smtClean="0"/>
              <a:t>caensku</a:t>
            </a:r>
            <a:r>
              <a:rPr lang="cs-CZ" sz="1800" i="1" dirty="0" smtClean="0"/>
              <a:t>“-  </a:t>
            </a:r>
            <a:r>
              <a:rPr lang="cs-CZ" sz="1800" dirty="0" smtClean="0"/>
              <a:t>dusí se ve speciální nádobě v pekařské peci na vrstvě jablek, cibule, pórku a mrkve v nálevu s okořeněným </a:t>
            </a:r>
            <a:r>
              <a:rPr lang="cs-CZ" sz="1800" dirty="0" err="1" smtClean="0"/>
              <a:t>cidrem</a:t>
            </a:r>
            <a:r>
              <a:rPr lang="cs-CZ" sz="1800" dirty="0" smtClean="0"/>
              <a:t>.</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Známé produkty místní gastronomie:</a:t>
            </a:r>
            <a:br>
              <a:rPr lang="cs-CZ" b="1" dirty="0" smtClean="0"/>
            </a:br>
            <a:endParaRPr lang="cs-CZ" b="1" dirty="0"/>
          </a:p>
        </p:txBody>
      </p:sp>
    </p:spTree>
    <p:extLst>
      <p:ext uri="{BB962C8B-B14F-4D97-AF65-F5344CB8AC3E}">
        <p14:creationId xmlns:p14="http://schemas.microsoft.com/office/powerpoint/2010/main" val="25004539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Kraj v okolí Paříže a samotné hlavní město je baštou kulinářského umění, po léta ovlivňovaného místní i cizokrajnou kuchyní</a:t>
            </a:r>
            <a:r>
              <a:rPr lang="cs-CZ" sz="1800" dirty="0" smtClean="0"/>
              <a:t>. </a:t>
            </a:r>
          </a:p>
          <a:p>
            <a:pPr marL="0" indent="0"/>
            <a:r>
              <a:rPr lang="cs-CZ" sz="1800" dirty="0" smtClean="0"/>
              <a:t> Rafinovanost přípravy pokrmů, tradiční servis a společenská úroveň (např. francouzský způsob obsluhy) přilákal do centra Francie špičkové kuchaře a gastronomické odborníky z celého světa. </a:t>
            </a:r>
          </a:p>
          <a:p>
            <a:pPr marL="0" indent="0"/>
            <a:r>
              <a:rPr lang="cs-CZ" sz="1800" dirty="0" smtClean="0"/>
              <a:t> Četné </a:t>
            </a:r>
            <a:r>
              <a:rPr lang="cs-CZ" sz="1800" dirty="0" err="1" smtClean="0"/>
              <a:t>brasserie</a:t>
            </a:r>
            <a:r>
              <a:rPr lang="cs-CZ" sz="1800" dirty="0" smtClean="0"/>
              <a:t> (pekařství), </a:t>
            </a:r>
            <a:r>
              <a:rPr lang="cs-CZ" sz="1800" dirty="0" err="1" smtClean="0"/>
              <a:t>patisserie</a:t>
            </a:r>
            <a:r>
              <a:rPr lang="cs-CZ" sz="1800" dirty="0" smtClean="0"/>
              <a:t> (cukrářství) a obchody s lahůdkami překypují lákavou nabídkou všech možných specialit, lahůdky jako houby a zvěřina z blízké </a:t>
            </a:r>
            <a:r>
              <a:rPr lang="cs-CZ" sz="1800" dirty="0" err="1" smtClean="0"/>
              <a:t>Fontainebleau</a:t>
            </a:r>
            <a:r>
              <a:rPr lang="cs-CZ" sz="1800" dirty="0" smtClean="0"/>
              <a:t> a drůbež z </a:t>
            </a:r>
            <a:r>
              <a:rPr lang="cs-CZ" sz="1800" dirty="0" err="1" smtClean="0"/>
              <a:t>Houdanu</a:t>
            </a:r>
            <a:r>
              <a:rPr lang="cs-CZ" sz="1800" dirty="0" smtClean="0"/>
              <a:t>. </a:t>
            </a:r>
          </a:p>
          <a:p>
            <a:pPr marL="0" indent="0"/>
            <a:r>
              <a:rPr lang="cs-CZ" sz="1800" b="1" dirty="0" smtClean="0"/>
              <a:t> Místní kuchyně je ovšem prostá a je založená na místních receptech, po dlouhá léta dodržovaných. </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Střední Francie</a:t>
            </a:r>
            <a:r>
              <a:rPr lang="cs-CZ" dirty="0" smtClean="0"/>
              <a:t/>
            </a:r>
            <a:br>
              <a:rPr lang="cs-CZ" dirty="0" smtClean="0"/>
            </a:br>
            <a:endParaRPr lang="cs-CZ" dirty="0"/>
          </a:p>
        </p:txBody>
      </p:sp>
    </p:spTree>
    <p:extLst>
      <p:ext uri="{BB962C8B-B14F-4D97-AF65-F5344CB8AC3E}">
        <p14:creationId xmlns:p14="http://schemas.microsoft.com/office/powerpoint/2010/main" val="16521646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Místní specialita </a:t>
            </a:r>
            <a:r>
              <a:rPr lang="cs-CZ" sz="1800" b="1" dirty="0" smtClean="0"/>
              <a:t>kozí sýr, např. značka </a:t>
            </a:r>
            <a:r>
              <a:rPr lang="cs-CZ" sz="1800" b="1" dirty="0" err="1" smtClean="0"/>
              <a:t>Crottin</a:t>
            </a:r>
            <a:r>
              <a:rPr lang="cs-CZ" sz="1800" b="1" dirty="0" smtClean="0"/>
              <a:t> de </a:t>
            </a:r>
            <a:r>
              <a:rPr lang="cs-CZ" sz="1800" b="1" dirty="0" err="1" smtClean="0"/>
              <a:t>Chavignol</a:t>
            </a:r>
            <a:r>
              <a:rPr lang="cs-CZ" sz="1800" dirty="0" smtClean="0"/>
              <a:t>. </a:t>
            </a:r>
          </a:p>
          <a:p>
            <a:pPr marL="0" indent="0"/>
            <a:r>
              <a:rPr lang="cs-CZ" sz="1800" b="1" dirty="0" smtClean="0"/>
              <a:t> Burgundsko</a:t>
            </a:r>
            <a:r>
              <a:rPr lang="cs-CZ" sz="1800" dirty="0" smtClean="0"/>
              <a:t> - klasická vydatná jídla, kombinovaná s místními víny. Známa je </a:t>
            </a:r>
            <a:r>
              <a:rPr lang="cs-CZ" sz="1800" b="1" dirty="0" smtClean="0"/>
              <a:t>burgundská hovězí pečeně (</a:t>
            </a:r>
            <a:r>
              <a:rPr lang="cs-CZ" sz="1800" dirty="0" smtClean="0"/>
              <a:t>dušené hovězí maso podlévané červeným vínem), odtud pochází proslavené </a:t>
            </a:r>
            <a:r>
              <a:rPr lang="cs-CZ" sz="1800" b="1" dirty="0" smtClean="0"/>
              <a:t>bílé Chablis</a:t>
            </a:r>
            <a:r>
              <a:rPr lang="cs-CZ" sz="1800" dirty="0" smtClean="0"/>
              <a:t>, nebo </a:t>
            </a:r>
            <a:r>
              <a:rPr lang="cs-CZ" sz="1800" b="1" dirty="0" smtClean="0"/>
              <a:t>červené </a:t>
            </a:r>
            <a:r>
              <a:rPr lang="cs-CZ" sz="1800" b="1" dirty="0" err="1" smtClean="0"/>
              <a:t>Pinot</a:t>
            </a:r>
            <a:r>
              <a:rPr lang="cs-CZ" sz="1800" b="1" dirty="0" smtClean="0"/>
              <a:t> </a:t>
            </a:r>
            <a:r>
              <a:rPr lang="cs-CZ" sz="1800" b="1" dirty="0" err="1" smtClean="0"/>
              <a:t>Noir</a:t>
            </a:r>
            <a:r>
              <a:rPr lang="cs-CZ" sz="1800" dirty="0" smtClean="0"/>
              <a:t>) a také kulinárské lahůdky jako je sýr </a:t>
            </a:r>
            <a:r>
              <a:rPr lang="cs-CZ" sz="1800" dirty="0" err="1" smtClean="0"/>
              <a:t>Comte</a:t>
            </a:r>
            <a:r>
              <a:rPr lang="cs-CZ" sz="1800" dirty="0" smtClean="0"/>
              <a:t>, mnoho kvalitních uzenin, </a:t>
            </a:r>
            <a:r>
              <a:rPr lang="cs-CZ" sz="1800" b="1" dirty="0" smtClean="0"/>
              <a:t>výborné oleje (např. ořechový, kukuřičný, arašídový</a:t>
            </a:r>
            <a:r>
              <a:rPr lang="cs-CZ" sz="1800" dirty="0" smtClean="0"/>
              <a:t>). </a:t>
            </a:r>
          </a:p>
          <a:p>
            <a:pPr marL="0" indent="0"/>
            <a:r>
              <a:rPr lang="cs-CZ" sz="1800" dirty="0" smtClean="0"/>
              <a:t> Tradičním předkrmem je </a:t>
            </a:r>
            <a:r>
              <a:rPr lang="cs-CZ" sz="1800" b="1" dirty="0" smtClean="0"/>
              <a:t>místní škvarková pomazánka </a:t>
            </a:r>
            <a:r>
              <a:rPr lang="cs-CZ" sz="1800" dirty="0" smtClean="0"/>
              <a:t>(</a:t>
            </a:r>
            <a:r>
              <a:rPr lang="cs-CZ" sz="1800" dirty="0" err="1" smtClean="0"/>
              <a:t>Rillettes</a:t>
            </a:r>
            <a:r>
              <a:rPr lang="cs-CZ" sz="1800" dirty="0" smtClean="0"/>
              <a:t>) a z ní připravený slaný selský škvarkový koláč (</a:t>
            </a:r>
            <a:r>
              <a:rPr lang="cs-CZ" sz="1800" b="1" dirty="0" err="1" smtClean="0"/>
              <a:t>Quiche</a:t>
            </a:r>
            <a:r>
              <a:rPr lang="cs-CZ" sz="1800" dirty="0" smtClean="0"/>
              <a:t>).</a:t>
            </a:r>
          </a:p>
          <a:p>
            <a:endParaRPr lang="cs-CZ" sz="1800" dirty="0"/>
          </a:p>
        </p:txBody>
      </p:sp>
    </p:spTree>
    <p:extLst>
      <p:ext uri="{BB962C8B-B14F-4D97-AF65-F5344CB8AC3E}">
        <p14:creationId xmlns:p14="http://schemas.microsoft.com/office/powerpoint/2010/main" val="6439643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Zapékaná cibulová polévka, </a:t>
            </a:r>
          </a:p>
          <a:p>
            <a:r>
              <a:rPr lang="cs-CZ" sz="1800" dirty="0" err="1" smtClean="0"/>
              <a:t>Rapis</a:t>
            </a:r>
            <a:r>
              <a:rPr lang="cs-CZ" sz="1800" dirty="0" smtClean="0"/>
              <a:t> jsou dva bramboráky se zapečeným strouhaným sýrem </a:t>
            </a:r>
            <a:r>
              <a:rPr lang="cs-CZ" sz="1800" dirty="0" err="1" smtClean="0"/>
              <a:t>Brie</a:t>
            </a:r>
            <a:r>
              <a:rPr lang="cs-CZ" sz="1800" dirty="0" smtClean="0"/>
              <a:t>, </a:t>
            </a:r>
          </a:p>
          <a:p>
            <a:r>
              <a:rPr lang="cs-CZ" sz="1800" dirty="0" smtClean="0"/>
              <a:t>Bageta 70 cm dlouhá, </a:t>
            </a:r>
          </a:p>
          <a:p>
            <a:r>
              <a:rPr lang="cs-CZ" sz="1800" dirty="0" smtClean="0"/>
              <a:t>Dort Opera podle slavného pařížského baletního divadla Opera </a:t>
            </a:r>
            <a:r>
              <a:rPr lang="cs-CZ" sz="1800" dirty="0" err="1" smtClean="0"/>
              <a:t>Garnier</a:t>
            </a:r>
            <a:r>
              <a:rPr lang="cs-CZ" sz="1800" dirty="0" smtClean="0"/>
              <a:t>, </a:t>
            </a:r>
          </a:p>
          <a:p>
            <a:r>
              <a:rPr lang="cs-CZ" sz="1800" dirty="0" err="1" smtClean="0"/>
              <a:t>Coq</a:t>
            </a:r>
            <a:r>
              <a:rPr lang="cs-CZ" sz="1800" dirty="0" smtClean="0"/>
              <a:t> au vin - kohout na víně, </a:t>
            </a:r>
          </a:p>
          <a:p>
            <a:r>
              <a:rPr lang="cs-CZ" sz="1800" dirty="0" smtClean="0"/>
              <a:t>Dijonská hořčice z mírně rozdrcených hořčičných semen, smíchaných s octem, vodou a solí. </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Známé produkty místní gastronomie:</a:t>
            </a:r>
            <a:br>
              <a:rPr lang="cs-CZ" b="1" dirty="0" smtClean="0"/>
            </a:br>
            <a:endParaRPr lang="cs-CZ" b="1" dirty="0"/>
          </a:p>
        </p:txBody>
      </p:sp>
    </p:spTree>
    <p:extLst>
      <p:ext uri="{BB962C8B-B14F-4D97-AF65-F5344CB8AC3E}">
        <p14:creationId xmlns:p14="http://schemas.microsoft.com/office/powerpoint/2010/main" val="29356101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20359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Známa vinařská oblast </a:t>
            </a:r>
            <a:r>
              <a:rPr lang="cs-CZ" sz="1800" b="1" dirty="0" err="1" smtClean="0"/>
              <a:t>Beaujolais</a:t>
            </a:r>
            <a:r>
              <a:rPr lang="cs-CZ" sz="1800" dirty="0" smtClean="0"/>
              <a:t>, také klášterní likér </a:t>
            </a:r>
            <a:r>
              <a:rPr lang="cs-CZ" sz="1800" b="1" dirty="0" err="1" smtClean="0"/>
              <a:t>Chartreuse</a:t>
            </a:r>
            <a:r>
              <a:rPr lang="cs-CZ" sz="1800" dirty="0" smtClean="0"/>
              <a:t>. </a:t>
            </a:r>
          </a:p>
          <a:p>
            <a:pPr marL="0" indent="0"/>
            <a:r>
              <a:rPr lang="cs-CZ" sz="1800" dirty="0" smtClean="0"/>
              <a:t> Tato kuchyně je svérázná, originální a provoněná bylinkami, hojně v kuchyni využívanými, směs svázaných bylinek v bavlněném pytlíčku tzv. </a:t>
            </a:r>
            <a:r>
              <a:rPr lang="cs-CZ" sz="1800" b="1" i="1" dirty="0" smtClean="0"/>
              <a:t>„bouquet </a:t>
            </a:r>
            <a:r>
              <a:rPr lang="cs-CZ" sz="1800" b="1" i="1" dirty="0" err="1" smtClean="0"/>
              <a:t>garni</a:t>
            </a:r>
            <a:r>
              <a:rPr lang="cs-CZ" sz="1800" b="1" i="1" dirty="0" smtClean="0"/>
              <a:t>“ </a:t>
            </a:r>
            <a:r>
              <a:rPr lang="cs-CZ" sz="1800" dirty="0" smtClean="0"/>
              <a:t>(petržel, tymián, bobkový list) použitých při přípravě jídel, </a:t>
            </a:r>
            <a:r>
              <a:rPr lang="cs-CZ" sz="1800" b="1" dirty="0" smtClean="0"/>
              <a:t>zejména s jehněčím masem a rybami</a:t>
            </a:r>
            <a:r>
              <a:rPr lang="cs-CZ" sz="1800" dirty="0" smtClean="0"/>
              <a:t>. </a:t>
            </a:r>
          </a:p>
          <a:p>
            <a:pPr marL="0" indent="0"/>
            <a:r>
              <a:rPr lang="cs-CZ" sz="1800" dirty="0" smtClean="0"/>
              <a:t> výborné olivy a kvalitní olivový olej, med, kozí sýr, uzeniny, rýže v oblasti </a:t>
            </a:r>
            <a:r>
              <a:rPr lang="cs-CZ" sz="1800" dirty="0" err="1" smtClean="0"/>
              <a:t>Camargue</a:t>
            </a:r>
            <a:r>
              <a:rPr lang="cs-CZ" sz="1800" dirty="0" smtClean="0"/>
              <a:t> (je to vůbec nejsevernější oblast pěstování ryže na evropském kontinentu), </a:t>
            </a:r>
          </a:p>
          <a:p>
            <a:pPr marL="0" indent="0"/>
            <a:r>
              <a:rPr lang="cs-CZ" sz="1800" dirty="0" smtClean="0"/>
              <a:t> V zimě se zde hledají aromatické </a:t>
            </a:r>
            <a:r>
              <a:rPr lang="cs-CZ" sz="1800" b="1" dirty="0" smtClean="0"/>
              <a:t>lanýže</a:t>
            </a:r>
            <a:r>
              <a:rPr lang="cs-CZ" sz="1800" dirty="0" smtClean="0"/>
              <a:t> a také mnoho </a:t>
            </a:r>
            <a:r>
              <a:rPr lang="cs-CZ" sz="1800" b="1" dirty="0" smtClean="0"/>
              <a:t>drobných sladkostí z kandovaného ovoce a nugátu. </a:t>
            </a:r>
            <a:endParaRPr lang="cs-CZ" sz="1800" b="1" dirty="0"/>
          </a:p>
        </p:txBody>
      </p:sp>
      <p:sp>
        <p:nvSpPr>
          <p:cNvPr id="6" name="Nadpis 5"/>
          <p:cNvSpPr>
            <a:spLocks noGrp="1"/>
          </p:cNvSpPr>
          <p:nvPr>
            <p:ph type="title"/>
          </p:nvPr>
        </p:nvSpPr>
        <p:spPr>
          <a:xfrm>
            <a:off x="179512" y="267494"/>
            <a:ext cx="5688632" cy="507703"/>
          </a:xfrm>
        </p:spPr>
        <p:txBody>
          <a:bodyPr/>
          <a:lstStyle/>
          <a:p>
            <a:r>
              <a:rPr lang="cs-CZ" b="1" dirty="0" smtClean="0"/>
              <a:t>Jihovýchodní Francie (Lyon, Provence, </a:t>
            </a:r>
            <a:r>
              <a:rPr lang="cs-CZ" b="1" dirty="0" err="1" smtClean="0"/>
              <a:t>Languedoc</a:t>
            </a:r>
            <a:r>
              <a:rPr lang="cs-CZ" b="1" dirty="0" smtClean="0"/>
              <a:t>, </a:t>
            </a:r>
            <a:r>
              <a:rPr lang="cs-CZ" b="1" dirty="0" err="1" smtClean="0"/>
              <a:t>Roussillion</a:t>
            </a:r>
            <a:r>
              <a:rPr lang="cs-CZ" b="1" dirty="0" smtClean="0"/>
              <a:t>, </a:t>
            </a:r>
            <a:r>
              <a:rPr lang="cs-CZ" b="1" dirty="0" err="1" smtClean="0"/>
              <a:t>Savoie</a:t>
            </a:r>
            <a:r>
              <a:rPr lang="cs-CZ" b="1" dirty="0" smtClean="0"/>
              <a:t>)</a:t>
            </a:r>
            <a:r>
              <a:rPr lang="cs-CZ" dirty="0" smtClean="0"/>
              <a:t/>
            </a:r>
            <a:br>
              <a:rPr lang="cs-CZ" dirty="0" smtClean="0"/>
            </a:br>
            <a:endParaRPr lang="cs-CZ" dirty="0"/>
          </a:p>
        </p:txBody>
      </p:sp>
    </p:spTree>
    <p:extLst>
      <p:ext uri="{BB962C8B-B14F-4D97-AF65-F5344CB8AC3E}">
        <p14:creationId xmlns:p14="http://schemas.microsoft.com/office/powerpoint/2010/main" val="12653747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Kuchyně Provence je plná vitamínů a vůní Jídla jsou výrazných a přitom vyrovnaných chutí</a:t>
            </a:r>
            <a:r>
              <a:rPr lang="cs-CZ" sz="1800" dirty="0" smtClean="0"/>
              <a:t>, zelenina v jídlech vždy křupavá a mísa s ovocem je nedílnou součástí každého stolování. </a:t>
            </a:r>
          </a:p>
          <a:p>
            <a:pPr marL="0" indent="0"/>
            <a:r>
              <a:rPr lang="cs-CZ" sz="1800" dirty="0" smtClean="0"/>
              <a:t> Provence je významnou vinařskou oblastí země. </a:t>
            </a:r>
          </a:p>
          <a:p>
            <a:pPr marL="0" indent="0"/>
            <a:r>
              <a:rPr lang="cs-CZ" sz="1800" dirty="0" smtClean="0"/>
              <a:t> Sousední </a:t>
            </a:r>
            <a:r>
              <a:rPr lang="cs-CZ" sz="1800" b="1" dirty="0" smtClean="0"/>
              <a:t>oblast </a:t>
            </a:r>
            <a:r>
              <a:rPr lang="cs-CZ" sz="1800" b="1" dirty="0" err="1" smtClean="0"/>
              <a:t>Languedoc</a:t>
            </a:r>
            <a:r>
              <a:rPr lang="cs-CZ" sz="1800" b="1" dirty="0" smtClean="0"/>
              <a:t> – </a:t>
            </a:r>
            <a:r>
              <a:rPr lang="cs-CZ" sz="1800" b="1" dirty="0" err="1" smtClean="0"/>
              <a:t>Roussillion</a:t>
            </a:r>
            <a:r>
              <a:rPr lang="cs-CZ" sz="1800" b="1" dirty="0" smtClean="0"/>
              <a:t> </a:t>
            </a:r>
            <a:r>
              <a:rPr lang="cs-CZ" sz="1800" dirty="0" smtClean="0"/>
              <a:t>(označovaná jako „</a:t>
            </a:r>
            <a:r>
              <a:rPr lang="cs-CZ" sz="1800" i="1" dirty="0" err="1" smtClean="0"/>
              <a:t>midi</a:t>
            </a:r>
            <a:r>
              <a:rPr lang="cs-CZ" sz="1800" i="1" dirty="0" smtClean="0"/>
              <a:t>“</a:t>
            </a:r>
            <a:r>
              <a:rPr lang="cs-CZ" sz="1800" dirty="0" smtClean="0"/>
              <a:t>) je vůbec </a:t>
            </a:r>
            <a:r>
              <a:rPr lang="cs-CZ" sz="1800" b="1" dirty="0" smtClean="0"/>
              <a:t>největší souvislou vinařskou oblastí na světě</a:t>
            </a:r>
            <a:r>
              <a:rPr lang="cs-CZ" sz="1800" dirty="0" smtClean="0"/>
              <a:t>. Najdeme zde známé kulinárské speciality z lesních hub, jehněčího masa, zvěřiny, sýrů a na pobřeží samozřejmě z ryb a plodů moře. </a:t>
            </a:r>
          </a:p>
          <a:p>
            <a:pPr marL="0" indent="0"/>
            <a:r>
              <a:rPr lang="cs-CZ" sz="1800" dirty="0" smtClean="0"/>
              <a:t> Labužníci z </a:t>
            </a:r>
            <a:r>
              <a:rPr lang="cs-CZ" sz="1800" dirty="0" err="1" smtClean="0"/>
              <a:t>Roussillionu</a:t>
            </a:r>
            <a:r>
              <a:rPr lang="cs-CZ" sz="1800" dirty="0" smtClean="0"/>
              <a:t> si také pochutnají na mnoha variantách přípravy </a:t>
            </a:r>
            <a:r>
              <a:rPr lang="cs-CZ" sz="1800" b="1" dirty="0" smtClean="0"/>
              <a:t>místních hlemýžďů</a:t>
            </a:r>
            <a:r>
              <a:rPr lang="cs-CZ" sz="1800" dirty="0" smtClean="0"/>
              <a:t>. </a:t>
            </a:r>
          </a:p>
          <a:p>
            <a:pPr marL="0" indent="0"/>
            <a:r>
              <a:rPr lang="cs-CZ" sz="1800" b="1" dirty="0" smtClean="0"/>
              <a:t> V Savojsku </a:t>
            </a:r>
            <a:r>
              <a:rPr lang="cs-CZ" sz="1800" dirty="0" smtClean="0"/>
              <a:t>se zrodil i recept na tradiční sýrovou pochoutku </a:t>
            </a:r>
            <a:r>
              <a:rPr lang="cs-CZ" sz="1800" b="1" dirty="0" smtClean="0"/>
              <a:t>Fondue,</a:t>
            </a:r>
            <a:r>
              <a:rPr lang="cs-CZ" sz="1800" dirty="0" smtClean="0"/>
              <a:t> pomalu roztavované tři druhy sýra ve zvláštní nádobce, vynikající k přátelskému společnému posezení (zde hlavně sýry </a:t>
            </a:r>
            <a:r>
              <a:rPr lang="cs-CZ" sz="1800" b="1" dirty="0" smtClean="0"/>
              <a:t>Beaufort, </a:t>
            </a:r>
            <a:r>
              <a:rPr lang="cs-CZ" sz="1800" b="1" dirty="0" err="1" smtClean="0"/>
              <a:t>Gruyere</a:t>
            </a:r>
            <a:r>
              <a:rPr lang="cs-CZ" sz="1800" b="1" dirty="0" smtClean="0"/>
              <a:t> a </a:t>
            </a:r>
            <a:r>
              <a:rPr lang="cs-CZ" sz="1800" b="1" dirty="0" err="1" smtClean="0"/>
              <a:t>Cantal</a:t>
            </a:r>
            <a:r>
              <a:rPr lang="cs-CZ" sz="1800" b="1" dirty="0" smtClean="0"/>
              <a:t>)</a:t>
            </a:r>
            <a:r>
              <a:rPr lang="cs-CZ" sz="1800" dirty="0" smtClean="0"/>
              <a:t>.</a:t>
            </a:r>
          </a:p>
          <a:p>
            <a:endParaRPr lang="cs-CZ" sz="1800" dirty="0"/>
          </a:p>
        </p:txBody>
      </p:sp>
    </p:spTree>
    <p:extLst>
      <p:ext uri="{BB962C8B-B14F-4D97-AF65-F5344CB8AC3E}">
        <p14:creationId xmlns:p14="http://schemas.microsoft.com/office/powerpoint/2010/main" val="8740595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Drůbež z </a:t>
            </a:r>
            <a:r>
              <a:rPr lang="cs-CZ" sz="1800" dirty="0" err="1" smtClean="0"/>
              <a:t>Bresse</a:t>
            </a:r>
            <a:r>
              <a:rPr lang="cs-CZ" sz="1800" dirty="0" smtClean="0"/>
              <a:t>, </a:t>
            </a:r>
            <a:r>
              <a:rPr lang="cs-CZ" sz="1800" b="1" dirty="0" smtClean="0"/>
              <a:t>francouzský kohout</a:t>
            </a:r>
            <a:r>
              <a:rPr lang="cs-CZ" sz="1800" dirty="0" smtClean="0"/>
              <a:t>, každý kus má vymezeno plných 10 m² trávy.</a:t>
            </a:r>
          </a:p>
          <a:p>
            <a:r>
              <a:rPr lang="cs-CZ" sz="1800" dirty="0" err="1" smtClean="0"/>
              <a:t>Poulet</a:t>
            </a:r>
            <a:r>
              <a:rPr lang="cs-CZ" sz="1800" dirty="0" smtClean="0"/>
              <a:t>, </a:t>
            </a:r>
            <a:r>
              <a:rPr lang="cs-CZ" sz="1800" dirty="0" err="1" smtClean="0"/>
              <a:t>poulard</a:t>
            </a:r>
            <a:r>
              <a:rPr lang="cs-CZ" sz="1800" dirty="0" smtClean="0"/>
              <a:t>, </a:t>
            </a:r>
            <a:r>
              <a:rPr lang="cs-CZ" sz="1800" dirty="0" err="1" smtClean="0"/>
              <a:t>coquelet</a:t>
            </a:r>
            <a:r>
              <a:rPr lang="cs-CZ" sz="1800" dirty="0" smtClean="0"/>
              <a:t>, </a:t>
            </a:r>
            <a:r>
              <a:rPr lang="cs-CZ" sz="1800" dirty="0" err="1" smtClean="0"/>
              <a:t>coq</a:t>
            </a:r>
            <a:r>
              <a:rPr lang="cs-CZ" sz="1800" dirty="0" smtClean="0"/>
              <a:t>, </a:t>
            </a:r>
            <a:r>
              <a:rPr lang="cs-CZ" sz="1800" dirty="0" err="1" smtClean="0"/>
              <a:t>caneton</a:t>
            </a:r>
            <a:r>
              <a:rPr lang="cs-CZ" sz="1800" dirty="0" smtClean="0"/>
              <a:t> – mladá kachna z </a:t>
            </a:r>
            <a:r>
              <a:rPr lang="cs-CZ" sz="1800" dirty="0" err="1" smtClean="0"/>
              <a:t>nantes</a:t>
            </a:r>
            <a:r>
              <a:rPr lang="cs-CZ" sz="1800" dirty="0" smtClean="0"/>
              <a:t>, </a:t>
            </a:r>
            <a:r>
              <a:rPr lang="cs-CZ" sz="1800" dirty="0" err="1" smtClean="0"/>
              <a:t>Supréme</a:t>
            </a:r>
            <a:r>
              <a:rPr lang="cs-CZ" sz="1800" dirty="0" smtClean="0"/>
              <a:t> a </a:t>
            </a:r>
            <a:r>
              <a:rPr lang="cs-CZ" sz="1800" dirty="0" err="1" smtClean="0"/>
              <a:t>cotelette</a:t>
            </a:r>
            <a:r>
              <a:rPr lang="cs-CZ" sz="1800" dirty="0" smtClean="0"/>
              <a:t> (kuřecí prsa bez kůže bez křídel a </a:t>
            </a:r>
            <a:r>
              <a:rPr lang="cs-CZ" sz="1800" dirty="0" err="1" smtClean="0"/>
              <a:t>skřidélky</a:t>
            </a:r>
            <a:r>
              <a:rPr lang="cs-CZ" sz="1800" dirty="0" smtClean="0"/>
              <a:t>) </a:t>
            </a:r>
          </a:p>
          <a:p>
            <a:r>
              <a:rPr lang="cs-CZ" sz="1800" b="1" dirty="0" smtClean="0"/>
              <a:t>„</a:t>
            </a:r>
            <a:r>
              <a:rPr lang="cs-CZ" sz="1800" b="1" dirty="0" err="1" smtClean="0"/>
              <a:t>Bouillabaise</a:t>
            </a:r>
            <a:r>
              <a:rPr lang="cs-CZ" sz="1800" b="1" dirty="0" smtClean="0"/>
              <a:t>“</a:t>
            </a:r>
            <a:r>
              <a:rPr lang="cs-CZ" sz="1800" dirty="0" smtClean="0"/>
              <a:t> - provensálská rybí polévka ze sedmi druhů čerstvých ryb, rajčat, fenyklu a koření. Postupem doby se recept stále zdokonaloval, nyní se např. používá i pravý šafrán. Originální bujabéza je v restauracích připravovaná často jen na objednávku a porce polévky je díky mnoha kvalitním surovinám přirozeně velmi drahá.</a:t>
            </a:r>
          </a:p>
          <a:p>
            <a:r>
              <a:rPr lang="cs-CZ" sz="1800" dirty="0" smtClean="0"/>
              <a:t>„Těstoviny po </a:t>
            </a:r>
            <a:r>
              <a:rPr lang="cs-CZ" sz="1800" dirty="0" err="1" smtClean="0"/>
              <a:t>provensálsku</a:t>
            </a:r>
            <a:r>
              <a:rPr lang="cs-CZ" sz="1800" dirty="0" smtClean="0"/>
              <a:t>“, Provensálské koření, </a:t>
            </a:r>
          </a:p>
          <a:p>
            <a:r>
              <a:rPr lang="cs-CZ" sz="1800" dirty="0" smtClean="0"/>
              <a:t>sýr </a:t>
            </a:r>
            <a:r>
              <a:rPr lang="cs-CZ" sz="1800" dirty="0" err="1" smtClean="0"/>
              <a:t>Roquefor</a:t>
            </a:r>
            <a:r>
              <a:rPr lang="cs-CZ" sz="1800" dirty="0" smtClean="0"/>
              <a:t> - polotvrdý plísňový sýr z tučného ovčího mléka, </a:t>
            </a:r>
          </a:p>
          <a:p>
            <a:r>
              <a:rPr lang="cs-CZ" sz="1800" dirty="0" smtClean="0"/>
              <a:t>ančovičky - malé slané rybičky a Sardelová pasta.</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Známé produkty místní gastronomie:</a:t>
            </a:r>
            <a:br>
              <a:rPr lang="cs-CZ" b="1" dirty="0" smtClean="0"/>
            </a:br>
            <a:endParaRPr lang="cs-CZ" b="1" dirty="0"/>
          </a:p>
        </p:txBody>
      </p:sp>
    </p:spTree>
    <p:extLst>
      <p:ext uri="{BB962C8B-B14F-4D97-AF65-F5344CB8AC3E}">
        <p14:creationId xmlns:p14="http://schemas.microsoft.com/office/powerpoint/2010/main" val="39098590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Mouka</a:t>
            </a:r>
            <a:r>
              <a:rPr lang="cs-CZ" sz="1800" dirty="0" smtClean="0"/>
              <a:t> se zde v minulosti vyráběla z </a:t>
            </a:r>
            <a:r>
              <a:rPr lang="cs-CZ" sz="1800" b="1" dirty="0" smtClean="0"/>
              <a:t>mimořádně dobře plodících kaštanů.</a:t>
            </a:r>
            <a:r>
              <a:rPr lang="cs-CZ" sz="1800" dirty="0" smtClean="0"/>
              <a:t> </a:t>
            </a:r>
          </a:p>
          <a:p>
            <a:r>
              <a:rPr lang="cs-CZ" sz="1800" b="1" dirty="0" smtClean="0"/>
              <a:t>Jídla jsou prostá a jednoduchá</a:t>
            </a:r>
            <a:r>
              <a:rPr lang="cs-CZ" sz="1800" dirty="0" smtClean="0"/>
              <a:t>, provoněná bylinkami. </a:t>
            </a:r>
          </a:p>
          <a:p>
            <a:r>
              <a:rPr lang="cs-CZ" sz="1800" dirty="0" smtClean="0"/>
              <a:t>Nejoblíbenější rybou je v místní kuchyni </a:t>
            </a:r>
            <a:r>
              <a:rPr lang="cs-CZ" sz="1800" b="1" dirty="0" smtClean="0"/>
              <a:t>parmice šedá</a:t>
            </a:r>
            <a:r>
              <a:rPr lang="cs-CZ" sz="1800" dirty="0" smtClean="0"/>
              <a:t>, z ní se dokonce získávají i jikry, zvané jako korsický kaviár. </a:t>
            </a:r>
          </a:p>
          <a:p>
            <a:r>
              <a:rPr lang="cs-CZ" sz="1800" dirty="0" smtClean="0"/>
              <a:t>Různé druhy ovocných vín a </a:t>
            </a:r>
            <a:r>
              <a:rPr lang="cs-CZ" sz="1800" b="1" dirty="0" smtClean="0"/>
              <a:t>ochucených pálenek </a:t>
            </a:r>
            <a:r>
              <a:rPr lang="cs-CZ" sz="1800" dirty="0" smtClean="0"/>
              <a:t>z nejrůznějšího ovoce, které na ostrově dozrává (citrusy, plody myrty, vinné hrozny) a - samozřejmě </a:t>
            </a:r>
            <a:r>
              <a:rPr lang="cs-CZ" sz="1800" b="1" dirty="0" smtClean="0"/>
              <a:t>i pálenka z kaštanů</a:t>
            </a:r>
            <a:r>
              <a:rPr lang="cs-CZ" sz="1800" dirty="0" smtClean="0"/>
              <a:t>.</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Ostrov Korsika</a:t>
            </a:r>
            <a:r>
              <a:rPr lang="cs-CZ" dirty="0" smtClean="0"/>
              <a:t/>
            </a:r>
            <a:br>
              <a:rPr lang="cs-CZ" dirty="0" smtClean="0"/>
            </a:br>
            <a:endParaRPr lang="cs-CZ" dirty="0"/>
          </a:p>
        </p:txBody>
      </p:sp>
    </p:spTree>
    <p:extLst>
      <p:ext uri="{BB962C8B-B14F-4D97-AF65-F5344CB8AC3E}">
        <p14:creationId xmlns:p14="http://schemas.microsoft.com/office/powerpoint/2010/main" val="13066302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255068"/>
            <a:ext cx="7632848" cy="38884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Oblast Bordeaux </a:t>
            </a:r>
            <a:r>
              <a:rPr lang="cs-CZ" sz="1800" dirty="0" smtClean="0"/>
              <a:t>a okolí  - víno, koňak a armagnac (oblast </a:t>
            </a:r>
            <a:r>
              <a:rPr lang="cs-CZ" sz="1800" dirty="0" err="1" smtClean="0"/>
              <a:t>Charentes</a:t>
            </a:r>
            <a:r>
              <a:rPr lang="cs-CZ" sz="1800" dirty="0" smtClean="0"/>
              <a:t>). </a:t>
            </a:r>
          </a:p>
          <a:p>
            <a:r>
              <a:rPr lang="cs-CZ" sz="1800" dirty="0" smtClean="0"/>
              <a:t>Vnitrozemí nabízí více pozoruhodných potravin – ovčí sýr, kvalitní hovězí maso z ceněných chovů, drůbež a jehněčí maso z volných výběhů. Proslulost získal ovčí sýr „</a:t>
            </a:r>
            <a:r>
              <a:rPr lang="cs-CZ" sz="1800" b="1" i="1" dirty="0" err="1" smtClean="0"/>
              <a:t>Brebis</a:t>
            </a:r>
            <a:r>
              <a:rPr lang="cs-CZ" sz="1800" i="1" dirty="0" smtClean="0"/>
              <a:t>“. </a:t>
            </a:r>
            <a:r>
              <a:rPr lang="cs-CZ" sz="1800" dirty="0" smtClean="0"/>
              <a:t>Obdobou italské polenty je „</a:t>
            </a:r>
            <a:r>
              <a:rPr lang="cs-CZ" sz="1800" b="1" i="1" dirty="0" err="1" smtClean="0"/>
              <a:t>millas</a:t>
            </a:r>
            <a:r>
              <a:rPr lang="cs-CZ" sz="1800" i="1" dirty="0" smtClean="0"/>
              <a:t>“, </a:t>
            </a:r>
            <a:r>
              <a:rPr lang="cs-CZ" sz="1800" dirty="0" smtClean="0"/>
              <a:t>hustá kaše připravovaná z místní bílé kukuřice. </a:t>
            </a:r>
          </a:p>
          <a:p>
            <a:r>
              <a:rPr lang="cs-CZ" sz="1800" b="1" dirty="0" smtClean="0"/>
              <a:t>Pobřeží Atlantického oceánu </a:t>
            </a:r>
            <a:r>
              <a:rPr lang="cs-CZ" sz="1800" dirty="0" smtClean="0"/>
              <a:t>- rybolov, sladkovodní ryby a oblíbené mihule a úhoře, lovené v říčním ústí Gironde. </a:t>
            </a:r>
          </a:p>
          <a:p>
            <a:r>
              <a:rPr lang="cs-CZ" sz="1800" b="1" dirty="0" smtClean="0"/>
              <a:t>V Baskicku </a:t>
            </a:r>
            <a:r>
              <a:rPr lang="cs-CZ" sz="1800" dirty="0" smtClean="0"/>
              <a:t>jsou velmi oblíbené </a:t>
            </a:r>
            <a:r>
              <a:rPr lang="cs-CZ" sz="1800" b="1" dirty="0" smtClean="0"/>
              <a:t>červené ostré papriky</a:t>
            </a:r>
            <a:r>
              <a:rPr lang="cs-CZ" sz="1800" dirty="0" smtClean="0"/>
              <a:t>, které se na podzim suší ve velkém na osluněných stranách domů. Po dosušení v troubě se melou.  Známý je </a:t>
            </a:r>
            <a:r>
              <a:rPr lang="cs-CZ" sz="1800" b="1" dirty="0" smtClean="0"/>
              <a:t>Baskický koláč</a:t>
            </a:r>
            <a:r>
              <a:rPr lang="cs-CZ" sz="1800" dirty="0" smtClean="0"/>
              <a:t>, plněný dříve marmeládou z třešní a vanilkovým krémem s rumem. </a:t>
            </a:r>
          </a:p>
          <a:p>
            <a:r>
              <a:rPr lang="cs-CZ" sz="1800" dirty="0" smtClean="0"/>
              <a:t>V gastronomii </a:t>
            </a:r>
            <a:r>
              <a:rPr lang="cs-CZ" sz="1800" b="1" dirty="0" smtClean="0"/>
              <a:t>Gaskoňska</a:t>
            </a:r>
            <a:r>
              <a:rPr lang="cs-CZ" sz="1800" dirty="0" smtClean="0"/>
              <a:t> dominují </a:t>
            </a:r>
            <a:r>
              <a:rPr lang="cs-CZ" sz="1800" b="1" dirty="0" smtClean="0"/>
              <a:t>hlavně husy, kachny a sladkovodní ryby</a:t>
            </a:r>
            <a:r>
              <a:rPr lang="cs-CZ" sz="1800" dirty="0" smtClean="0"/>
              <a:t>, hojně se používá i husí sádlo. Proslulým jídlem je „</a:t>
            </a:r>
            <a:r>
              <a:rPr lang="cs-CZ" sz="1800" b="1" i="1" dirty="0" err="1" smtClean="0"/>
              <a:t>Alicot</a:t>
            </a:r>
            <a:r>
              <a:rPr lang="cs-CZ" sz="1800" i="1" dirty="0" smtClean="0"/>
              <a:t>“</a:t>
            </a:r>
            <a:r>
              <a:rPr lang="cs-CZ" sz="1800" dirty="0" smtClean="0"/>
              <a:t>, dušené ragú s kachními a husími drůbky, které se dusí na kachním sádle s jedlými kaštany, mrkví a rajčaty.</a:t>
            </a:r>
          </a:p>
          <a:p>
            <a:r>
              <a:rPr lang="cs-CZ" sz="1800" b="1" dirty="0" err="1" smtClean="0"/>
              <a:t>Bordelaise</a:t>
            </a:r>
            <a:r>
              <a:rPr lang="cs-CZ" sz="1800" dirty="0" smtClean="0"/>
              <a:t> je krajem, kde se hojně používá </a:t>
            </a:r>
            <a:r>
              <a:rPr lang="cs-CZ" sz="1800" b="1" dirty="0" smtClean="0"/>
              <a:t>jemných a chuťově vyvážených omáček jako přílohy k masům</a:t>
            </a:r>
            <a:r>
              <a:rPr lang="cs-CZ" sz="1800" dirty="0" smtClean="0"/>
              <a:t>. Omáčky jsou založeny na použití šalotky, morku a červeného vina – jako např. </a:t>
            </a:r>
            <a:r>
              <a:rPr lang="cs-CZ" sz="1800" b="1" dirty="0" smtClean="0"/>
              <a:t>omačká „</a:t>
            </a:r>
            <a:r>
              <a:rPr lang="cs-CZ" sz="1800" b="1" i="1" dirty="0" err="1" smtClean="0"/>
              <a:t>bordelaise</a:t>
            </a:r>
            <a:r>
              <a:rPr lang="cs-CZ" sz="1800" i="1" dirty="0" smtClean="0"/>
              <a:t>“ </a:t>
            </a:r>
            <a:r>
              <a:rPr lang="cs-CZ" sz="1800" dirty="0" smtClean="0"/>
              <a:t>patřící již ke kuchyňské klasice. </a:t>
            </a:r>
          </a:p>
          <a:p>
            <a:endParaRPr lang="cs-CZ" sz="1800" dirty="0"/>
          </a:p>
        </p:txBody>
      </p:sp>
      <p:sp>
        <p:nvSpPr>
          <p:cNvPr id="6" name="Nadpis 5"/>
          <p:cNvSpPr>
            <a:spLocks noGrp="1"/>
          </p:cNvSpPr>
          <p:nvPr>
            <p:ph type="title"/>
          </p:nvPr>
        </p:nvSpPr>
        <p:spPr>
          <a:xfrm>
            <a:off x="179512" y="267494"/>
            <a:ext cx="7272808" cy="507703"/>
          </a:xfrm>
        </p:spPr>
        <p:txBody>
          <a:bodyPr/>
          <a:lstStyle/>
          <a:p>
            <a:r>
              <a:rPr lang="cs-CZ" b="1" dirty="0" smtClean="0"/>
              <a:t>Jihozápadní Francie (Bordeaux, </a:t>
            </a:r>
            <a:r>
              <a:rPr lang="cs-CZ" b="1" dirty="0" err="1" smtClean="0"/>
              <a:t>Auvergne</a:t>
            </a:r>
            <a:r>
              <a:rPr lang="cs-CZ" b="1" dirty="0" smtClean="0"/>
              <a:t>, Gaskoňsko, </a:t>
            </a:r>
            <a:r>
              <a:rPr lang="cs-CZ" b="1" dirty="0" err="1" smtClean="0"/>
              <a:t>Pays</a:t>
            </a:r>
            <a:r>
              <a:rPr lang="cs-CZ" b="1" dirty="0" smtClean="0"/>
              <a:t> </a:t>
            </a:r>
            <a:r>
              <a:rPr lang="cs-CZ" b="1" dirty="0" err="1" smtClean="0"/>
              <a:t>Basque</a:t>
            </a:r>
            <a:r>
              <a:rPr lang="cs-CZ" b="1" dirty="0" smtClean="0"/>
              <a:t>, </a:t>
            </a:r>
            <a:r>
              <a:rPr lang="cs-CZ" b="1" dirty="0" err="1" smtClean="0"/>
              <a:t>Charentes</a:t>
            </a:r>
            <a:r>
              <a:rPr lang="cs-CZ" b="1" dirty="0" smtClean="0"/>
              <a:t>)</a:t>
            </a:r>
            <a:r>
              <a:rPr lang="cs-CZ" dirty="0" smtClean="0"/>
              <a:t/>
            </a:r>
            <a:br>
              <a:rPr lang="cs-CZ" dirty="0" smtClean="0"/>
            </a:br>
            <a:endParaRPr lang="cs-CZ" dirty="0"/>
          </a:p>
        </p:txBody>
      </p:sp>
    </p:spTree>
    <p:extLst>
      <p:ext uri="{BB962C8B-B14F-4D97-AF65-F5344CB8AC3E}">
        <p14:creationId xmlns:p14="http://schemas.microsoft.com/office/powerpoint/2010/main" val="33877078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Základem famózní chuti všech francouzských omáček je kombinace másla, smetany a vajec</a:t>
            </a:r>
            <a:r>
              <a:rPr lang="cs-CZ" sz="1800" dirty="0" smtClean="0"/>
              <a:t>. </a:t>
            </a:r>
          </a:p>
          <a:p>
            <a:pPr marL="0" indent="0"/>
            <a:r>
              <a:rPr lang="cs-CZ" sz="1800" dirty="0" smtClean="0"/>
              <a:t> Známým pojmem je </a:t>
            </a:r>
            <a:r>
              <a:rPr lang="cs-CZ" sz="1800" b="1" dirty="0" smtClean="0"/>
              <a:t>„</a:t>
            </a:r>
            <a:r>
              <a:rPr lang="cs-CZ" sz="1800" b="1" i="1" dirty="0" err="1" smtClean="0"/>
              <a:t>Créme</a:t>
            </a:r>
            <a:r>
              <a:rPr lang="cs-CZ" sz="1800" b="1" i="1" dirty="0" smtClean="0"/>
              <a:t> </a:t>
            </a:r>
            <a:r>
              <a:rPr lang="cs-CZ" sz="1800" b="1" i="1" dirty="0" err="1" smtClean="0"/>
              <a:t>fraiche</a:t>
            </a:r>
            <a:r>
              <a:rPr lang="cs-CZ" sz="1800" b="1" i="1" dirty="0" smtClean="0"/>
              <a:t>“ </a:t>
            </a:r>
            <a:r>
              <a:rPr lang="cs-CZ" sz="1800" i="1" dirty="0" smtClean="0"/>
              <a:t>- </a:t>
            </a:r>
            <a:r>
              <a:rPr lang="cs-CZ" sz="1800" dirty="0" smtClean="0"/>
              <a:t>mírně nakyslá nebo i sladká tučná smetana k dochucení jídel, šťáv nebo omáček. </a:t>
            </a:r>
          </a:p>
          <a:p>
            <a:pPr marL="0" indent="0"/>
            <a:r>
              <a:rPr lang="cs-CZ" sz="1800" dirty="0" smtClean="0"/>
              <a:t> Dezerty: Charlotte, </a:t>
            </a:r>
            <a:r>
              <a:rPr lang="cs-CZ" sz="1800" dirty="0" err="1" smtClean="0"/>
              <a:t>Souffles</a:t>
            </a:r>
            <a:r>
              <a:rPr lang="cs-CZ" sz="1800" dirty="0" smtClean="0"/>
              <a:t>, </a:t>
            </a:r>
            <a:r>
              <a:rPr lang="cs-CZ" sz="1800" dirty="0" err="1" smtClean="0"/>
              <a:t>Creme</a:t>
            </a:r>
            <a:r>
              <a:rPr lang="cs-CZ" sz="1800" dirty="0" smtClean="0"/>
              <a:t> </a:t>
            </a:r>
            <a:r>
              <a:rPr lang="cs-CZ" sz="1800" dirty="0" err="1" smtClean="0"/>
              <a:t>brȗllée</a:t>
            </a:r>
            <a:r>
              <a:rPr lang="cs-CZ" sz="1800" dirty="0" smtClean="0"/>
              <a:t>, - </a:t>
            </a:r>
            <a:r>
              <a:rPr lang="cs-CZ" sz="1800" dirty="0" err="1" smtClean="0"/>
              <a:t>creme</a:t>
            </a:r>
            <a:r>
              <a:rPr lang="cs-CZ" sz="1800" dirty="0" smtClean="0"/>
              <a:t> </a:t>
            </a:r>
            <a:r>
              <a:rPr lang="cs-CZ" sz="1800" dirty="0" err="1" smtClean="0"/>
              <a:t>Anglaise</a:t>
            </a:r>
            <a:r>
              <a:rPr lang="cs-CZ" sz="1800" dirty="0" smtClean="0"/>
              <a:t> – vznik v </a:t>
            </a:r>
            <a:r>
              <a:rPr lang="cs-CZ" sz="1800" dirty="0" err="1" smtClean="0"/>
              <a:t>Christs</a:t>
            </a:r>
            <a:r>
              <a:rPr lang="cs-CZ" sz="1800" dirty="0" smtClean="0"/>
              <a:t> College, Makronky, </a:t>
            </a:r>
            <a:r>
              <a:rPr lang="cs-CZ" sz="1800" dirty="0" err="1" smtClean="0"/>
              <a:t>Creme</a:t>
            </a:r>
            <a:r>
              <a:rPr lang="cs-CZ" sz="1800" dirty="0" smtClean="0"/>
              <a:t> </a:t>
            </a:r>
            <a:r>
              <a:rPr lang="cs-CZ" sz="1800" dirty="0" err="1" smtClean="0"/>
              <a:t>Caramel</a:t>
            </a:r>
            <a:r>
              <a:rPr lang="cs-CZ" sz="1800" dirty="0" smtClean="0"/>
              <a:t>.</a:t>
            </a:r>
          </a:p>
          <a:p>
            <a:r>
              <a:rPr lang="cs-CZ" sz="1800" dirty="0" smtClean="0"/>
              <a:t>Mořské pobřeží v oblasti </a:t>
            </a:r>
            <a:r>
              <a:rPr lang="cs-CZ" sz="1800" b="1" dirty="0" err="1" smtClean="0"/>
              <a:t>Marennes</a:t>
            </a:r>
            <a:r>
              <a:rPr lang="cs-CZ" sz="1800" dirty="0" smtClean="0"/>
              <a:t> zase nabízí rozsáhlá, uměle vytvořená </a:t>
            </a:r>
            <a:r>
              <a:rPr lang="cs-CZ" sz="1800" b="1" dirty="0" smtClean="0"/>
              <a:t>ústřicová pole</a:t>
            </a:r>
            <a:r>
              <a:rPr lang="cs-CZ" sz="1800" dirty="0" smtClean="0"/>
              <a:t>, díky směsi slané mořské vody a sladké říční, vhodné teplotě kolem 22 ºC jsou takové podmínky pro umělé pěstování tzv. </a:t>
            </a:r>
            <a:r>
              <a:rPr lang="cs-CZ" sz="1800" b="1" dirty="0" smtClean="0"/>
              <a:t>skalní ústřice</a:t>
            </a:r>
            <a:r>
              <a:rPr lang="cs-CZ" sz="1800" dirty="0" smtClean="0"/>
              <a:t>.</a:t>
            </a:r>
          </a:p>
          <a:p>
            <a:r>
              <a:rPr lang="cs-CZ" sz="1800" b="1" i="1" dirty="0" err="1" smtClean="0"/>
              <a:t>Cassoulet</a:t>
            </a:r>
            <a:r>
              <a:rPr lang="cs-CZ" sz="1800" i="1" dirty="0" smtClean="0"/>
              <a:t>“ - </a:t>
            </a:r>
            <a:r>
              <a:rPr lang="cs-CZ" sz="1800" dirty="0" smtClean="0"/>
              <a:t>název jídla je odvozen od </a:t>
            </a:r>
            <a:r>
              <a:rPr lang="cs-CZ" sz="1800" b="1" dirty="0" smtClean="0"/>
              <a:t>nehluboké kameninové nádoby, zvané </a:t>
            </a:r>
            <a:r>
              <a:rPr lang="cs-CZ" sz="1800" b="1" dirty="0" err="1" smtClean="0"/>
              <a:t>casolle</a:t>
            </a:r>
            <a:r>
              <a:rPr lang="cs-CZ" sz="1800" dirty="0" smtClean="0"/>
              <a:t>, ve které se připravuje. Základem jídla jsou </a:t>
            </a:r>
            <a:r>
              <a:rPr lang="cs-CZ" sz="1800" b="1" dirty="0" smtClean="0"/>
              <a:t>fazole</a:t>
            </a:r>
            <a:r>
              <a:rPr lang="cs-CZ" sz="1800" dirty="0" smtClean="0"/>
              <a:t>, které se vaří s více druhy vepřového masa. Do jídla se dává také proslulá místní klobása (mnoho Francouzů klobásu „</a:t>
            </a:r>
            <a:r>
              <a:rPr lang="cs-CZ" sz="1800" b="1" i="1" dirty="0" err="1" smtClean="0"/>
              <a:t>soucisse</a:t>
            </a:r>
            <a:r>
              <a:rPr lang="cs-CZ" sz="1800" b="1" i="1" dirty="0" smtClean="0"/>
              <a:t> de Toulouse</a:t>
            </a:r>
            <a:r>
              <a:rPr lang="cs-CZ" sz="1800" i="1" dirty="0" smtClean="0"/>
              <a:t>“</a:t>
            </a:r>
            <a:r>
              <a:rPr lang="cs-CZ" sz="1800" dirty="0" smtClean="0"/>
              <a:t> </a:t>
            </a:r>
            <a:r>
              <a:rPr lang="cs-CZ" sz="1800" dirty="0" err="1" smtClean="0"/>
              <a:t>považujeza</a:t>
            </a:r>
            <a:r>
              <a:rPr lang="cs-CZ" sz="1800" dirty="0" smtClean="0"/>
              <a:t> vůbec nejlepší klobásu v zemi). Příprava je velmi zdlouhavá a obsahuje množství surovin, postupně přidávaných v průběhu vaření. Jídlo se dokončuje zapečením v troubě, až se na povrchu vytvoří chutná aromatická krusta. Tradičně se pořádají soutěže v přípravě </a:t>
            </a:r>
            <a:r>
              <a:rPr lang="cs-CZ" sz="1800" dirty="0" err="1" smtClean="0"/>
              <a:t>cassouletu</a:t>
            </a:r>
            <a:r>
              <a:rPr lang="cs-CZ" sz="1800" dirty="0" smtClean="0"/>
              <a:t>, nejlepší kuchaři jsou nositeli diplomu a hrdého titulu „</a:t>
            </a:r>
            <a:r>
              <a:rPr lang="cs-CZ" sz="1800" b="1" dirty="0" smtClean="0"/>
              <a:t>rytíř </a:t>
            </a:r>
            <a:r>
              <a:rPr lang="cs-CZ" sz="1800" b="1" dirty="0" err="1" smtClean="0"/>
              <a:t>cassouletu</a:t>
            </a:r>
            <a:r>
              <a:rPr lang="cs-CZ" sz="1800" dirty="0" smtClean="0"/>
              <a:t>“. </a:t>
            </a:r>
          </a:p>
          <a:p>
            <a:endParaRPr lang="cs-CZ" sz="1800" dirty="0" smtClean="0"/>
          </a:p>
          <a:p>
            <a:endParaRPr lang="cs-CZ" sz="1800" dirty="0"/>
          </a:p>
        </p:txBody>
      </p:sp>
    </p:spTree>
    <p:extLst>
      <p:ext uri="{BB962C8B-B14F-4D97-AF65-F5344CB8AC3E}">
        <p14:creationId xmlns:p14="http://schemas.microsoft.com/office/powerpoint/2010/main" val="2327289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t>1. Oblast střední Evropy</a:t>
            </a:r>
            <a:endParaRPr lang="cs-CZ" sz="1800" dirty="0" smtClean="0"/>
          </a:p>
          <a:p>
            <a:pPr marL="0" indent="0">
              <a:buNone/>
            </a:pPr>
            <a:r>
              <a:rPr lang="cs-CZ" sz="1800" dirty="0" smtClean="0"/>
              <a:t>Česko, Slovensko, Maďarsko, Rakousko, Německo, Polsko.</a:t>
            </a:r>
          </a:p>
          <a:p>
            <a:pPr marL="0" indent="0">
              <a:buNone/>
            </a:pPr>
            <a:r>
              <a:rPr lang="cs-CZ" sz="1800" b="1" dirty="0" smtClean="0"/>
              <a:t>2. Severní Evropa</a:t>
            </a:r>
            <a:endParaRPr lang="cs-CZ" sz="1800" dirty="0" smtClean="0"/>
          </a:p>
          <a:p>
            <a:pPr marL="0" indent="0">
              <a:buNone/>
            </a:pPr>
            <a:r>
              <a:rPr lang="cs-CZ" sz="1800" dirty="0" smtClean="0"/>
              <a:t>Skandinávie a Pobaltské země.</a:t>
            </a:r>
          </a:p>
          <a:p>
            <a:pPr marL="0" indent="0">
              <a:buNone/>
            </a:pPr>
            <a:r>
              <a:rPr lang="cs-CZ" sz="1800" b="1" dirty="0" smtClean="0"/>
              <a:t>3. Západní Evropa a Středomoří</a:t>
            </a:r>
            <a:endParaRPr lang="cs-CZ" sz="1800" dirty="0" smtClean="0"/>
          </a:p>
          <a:p>
            <a:pPr marL="0" indent="0">
              <a:buNone/>
            </a:pPr>
            <a:r>
              <a:rPr lang="cs-CZ" sz="1800" dirty="0" smtClean="0"/>
              <a:t>Benelux, Francie, Itálie, Španělsko, Portugalsko.</a:t>
            </a:r>
          </a:p>
          <a:p>
            <a:pPr marL="0" indent="0">
              <a:buNone/>
            </a:pPr>
            <a:r>
              <a:rPr lang="cs-CZ" sz="1800" b="1" dirty="0" smtClean="0"/>
              <a:t>4. Anglická, americká a australská kuchyně.</a:t>
            </a:r>
            <a:endParaRPr lang="cs-CZ" sz="1800" dirty="0" smtClean="0"/>
          </a:p>
          <a:p>
            <a:pPr marL="0" indent="0">
              <a:buNone/>
            </a:pPr>
            <a:r>
              <a:rPr lang="cs-CZ" sz="1800" dirty="0" smtClean="0"/>
              <a:t>Anglie + země pod vlivem této kuchyně – Austrálie, Kanada a USA.</a:t>
            </a:r>
          </a:p>
          <a:p>
            <a:pPr marL="0" indent="0">
              <a:buNone/>
            </a:pPr>
            <a:r>
              <a:rPr lang="cs-CZ" sz="1800" b="1" dirty="0" smtClean="0"/>
              <a:t>5. Ruská a Ukrajinská oblast</a:t>
            </a:r>
            <a:endParaRPr lang="cs-CZ" sz="1800" dirty="0" smtClean="0"/>
          </a:p>
          <a:p>
            <a:pPr marL="0" indent="0">
              <a:buNone/>
            </a:pPr>
            <a:r>
              <a:rPr lang="cs-CZ" sz="1800" b="1" dirty="0" smtClean="0"/>
              <a:t>6. Orientální a africká kuchyně</a:t>
            </a:r>
            <a:endParaRPr lang="cs-CZ" sz="1800" dirty="0" smtClean="0"/>
          </a:p>
          <a:p>
            <a:pPr marL="0" indent="0">
              <a:buNone/>
            </a:pPr>
            <a:r>
              <a:rPr lang="cs-CZ" sz="1800" dirty="0" smtClean="0"/>
              <a:t>Kuchyně zemí Arabského poloostrova, Turecka a Afriky.</a:t>
            </a:r>
          </a:p>
          <a:p>
            <a:pPr marL="0" indent="0">
              <a:buNone/>
            </a:pPr>
            <a:r>
              <a:rPr lang="cs-CZ" sz="1800" b="1" dirty="0" smtClean="0"/>
              <a:t>7. Asijská gastronomie</a:t>
            </a:r>
            <a:endParaRPr lang="cs-CZ" sz="1800" dirty="0" smtClean="0"/>
          </a:p>
          <a:p>
            <a:pPr marL="0" indent="0">
              <a:buNone/>
            </a:pPr>
            <a:r>
              <a:rPr lang="cs-CZ" sz="1800" dirty="0" smtClean="0"/>
              <a:t>Čína, Japonsko, Indie, jihovýchodní Asie.</a:t>
            </a:r>
          </a:p>
        </p:txBody>
      </p:sp>
      <p:sp>
        <p:nvSpPr>
          <p:cNvPr id="6" name="Nadpis 5"/>
          <p:cNvSpPr>
            <a:spLocks noGrp="1"/>
          </p:cNvSpPr>
          <p:nvPr>
            <p:ph type="title"/>
          </p:nvPr>
        </p:nvSpPr>
        <p:spPr>
          <a:xfrm>
            <a:off x="179512" y="195486"/>
            <a:ext cx="5688632" cy="507703"/>
          </a:xfrm>
        </p:spPr>
        <p:txBody>
          <a:bodyPr/>
          <a:lstStyle/>
          <a:p>
            <a:r>
              <a:rPr lang="cs-CZ" b="1" dirty="0" smtClean="0"/>
              <a:t>Oblasti světově gastronomie:</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a:t>
            </a:r>
            <a:r>
              <a:rPr lang="cs-CZ" sz="1800" b="1" i="1" dirty="0" err="1" smtClean="0"/>
              <a:t>Foie</a:t>
            </a:r>
            <a:r>
              <a:rPr lang="cs-CZ" sz="1800" b="1" i="1" dirty="0" smtClean="0"/>
              <a:t> </a:t>
            </a:r>
            <a:r>
              <a:rPr lang="cs-CZ" sz="1800" b="1" i="1" dirty="0" err="1" smtClean="0"/>
              <a:t>gras</a:t>
            </a:r>
            <a:r>
              <a:rPr lang="cs-CZ" sz="1800" b="1" i="1" dirty="0" smtClean="0"/>
              <a:t>“</a:t>
            </a:r>
            <a:r>
              <a:rPr lang="cs-CZ" sz="1800" b="1" dirty="0" smtClean="0"/>
              <a:t>, </a:t>
            </a:r>
            <a:r>
              <a:rPr lang="cs-CZ" sz="1800" dirty="0" smtClean="0"/>
              <a:t>tedy tučná játra. Pochoutka z drůbežích jater je stará zhruba čtyři a půl tisíce let a pochází ze starého Egypta, postupně se přenesla i do Řecka. Jejich jedinečná chuť souvisí nejspíše s potřebou zvládnutí dlouhého letu hus nebo kachen při přirozené migraci. Při lovu se zjistilo, že v určitém ročním období mají játra zvláštní světlé zabarvení a mimořádně jemnou chuť. Tato chuťová lahůdka, pocházející z jihozápadu Francie se získává z tučných </a:t>
            </a:r>
            <a:r>
              <a:rPr lang="cs-CZ" sz="1800" dirty="0" err="1" smtClean="0"/>
              <a:t>toulouskych</a:t>
            </a:r>
            <a:r>
              <a:rPr lang="cs-CZ" sz="1800" dirty="0" smtClean="0"/>
              <a:t> hus a kachen hlavně díky intenzivnímu krmení zrním, kukuřicí a fíky.</a:t>
            </a:r>
          </a:p>
          <a:p>
            <a:pPr marL="0" indent="0">
              <a:buNone/>
            </a:pPr>
            <a:r>
              <a:rPr lang="cs-CZ" sz="1800" dirty="0" smtClean="0"/>
              <a:t>Podle znalců je ideální na výkrm kačer, nedosahuje sice takové hmotnosti jako husa, ale pro současný intenzivní chov pro tržní účely je vhodnější a méně náročný. Husí i kachní játra se řadí podle kvality do pěti hmotnostních a kvalitativních tříd. </a:t>
            </a:r>
          </a:p>
          <a:p>
            <a:pPr>
              <a:buNone/>
            </a:pPr>
            <a:endParaRPr lang="cs-CZ" sz="1800" dirty="0" smtClean="0"/>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Známé produkty místní gastronomie:</a:t>
            </a:r>
            <a:br>
              <a:rPr lang="cs-CZ" b="1" dirty="0" smtClean="0"/>
            </a:br>
            <a:endParaRPr lang="cs-CZ" b="1" dirty="0"/>
          </a:p>
        </p:txBody>
      </p:sp>
    </p:spTree>
    <p:extLst>
      <p:ext uri="{BB962C8B-B14F-4D97-AF65-F5344CB8AC3E}">
        <p14:creationId xmlns:p14="http://schemas.microsoft.com/office/powerpoint/2010/main" val="9235976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smtClean="0"/>
              <a:t>Produkce plodin v krajích, odlišná kultura regionů, rozmanitost způsobů přípravy jídel a vynalézavost kuchařů je tak pestrá, jak se o ní hovoří</a:t>
            </a:r>
            <a:r>
              <a:rPr lang="cs-CZ" sz="1800" b="1" dirty="0" smtClean="0"/>
              <a:t>.</a:t>
            </a:r>
            <a:endParaRPr lang="cs-CZ" sz="1800" dirty="0" smtClean="0"/>
          </a:p>
          <a:p>
            <a:r>
              <a:rPr lang="cs-CZ" sz="1800" b="1" dirty="0" smtClean="0"/>
              <a:t>Lanýže</a:t>
            </a:r>
            <a:r>
              <a:rPr lang="cs-CZ" sz="1800" dirty="0" smtClean="0"/>
              <a:t> - latinsky </a:t>
            </a:r>
            <a:r>
              <a:rPr lang="cs-CZ" sz="1800" i="1" dirty="0" smtClean="0"/>
              <a:t>Tuber</a:t>
            </a:r>
            <a:r>
              <a:rPr lang="cs-CZ" sz="1800" dirty="0" smtClean="0"/>
              <a:t> nejvýznamnějším exportérem v Evropě je Francie (oblast Provence), Itálie (kraje Piemont, </a:t>
            </a:r>
            <a:r>
              <a:rPr lang="cs-CZ" sz="1800" dirty="0" err="1" smtClean="0"/>
              <a:t>Toscana</a:t>
            </a:r>
            <a:r>
              <a:rPr lang="cs-CZ" sz="1800" dirty="0" smtClean="0"/>
              <a:t> a Umbrie) a Španělsko, cena za 100 g se pohybuje kolem 200 USD. Kvalita lanýžů (a tím i cena) je závislá na mnoha faktorech, z nichž nejdůležitější roli při jejich růstu hraje sama příroda. Druhy lanýžů jsou v zásadě pouze dva: lanýž bílý (roste jen v Itálii v Piemontu, je velmi aromatický a tím v kuchyni hodně ceněný) a několik druhů lanýže černého. Při kuchyňské úpravě se lanýže nikdy nesmí vařit, pouze se ohřívají. Lanýži se dochucují jen jídla bez vlastní výraznější chuti, nehodí se k sýrům. </a:t>
            </a:r>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err="1" smtClean="0"/>
              <a:t>Hot</a:t>
            </a:r>
            <a:r>
              <a:rPr lang="cs-CZ" b="1" dirty="0" smtClean="0"/>
              <a:t> </a:t>
            </a:r>
            <a:r>
              <a:rPr lang="cs-CZ" b="1" dirty="0" err="1" smtClean="0"/>
              <a:t>Cuisinne</a:t>
            </a:r>
            <a:endParaRPr lang="cs-CZ" dirty="0"/>
          </a:p>
        </p:txBody>
      </p:sp>
    </p:spTree>
    <p:extLst>
      <p:ext uri="{BB962C8B-B14F-4D97-AF65-F5344CB8AC3E}">
        <p14:creationId xmlns:p14="http://schemas.microsoft.com/office/powerpoint/2010/main" val="29962360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128792"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V současnosti známe celkem 36 francouzských sýrů – celkově se v zemi vyrábí asi 500 druhů. </a:t>
            </a:r>
          </a:p>
          <a:p>
            <a:pPr marL="0" indent="0"/>
            <a:r>
              <a:rPr lang="cs-CZ" sz="1800" dirty="0" smtClean="0"/>
              <a:t> Ve francouzské gastronomii je známy pojem </a:t>
            </a:r>
            <a:r>
              <a:rPr lang="cs-CZ" sz="1800" b="1" dirty="0" smtClean="0"/>
              <a:t>„sýrový podnos“, </a:t>
            </a:r>
            <a:r>
              <a:rPr lang="cs-CZ" sz="1800" dirty="0" smtClean="0"/>
              <a:t>tradičně musí obsahovat </a:t>
            </a:r>
            <a:r>
              <a:rPr lang="cs-CZ" sz="1800" b="1" dirty="0" smtClean="0"/>
              <a:t>čtyři druhy francouzských sýrů – měkký, tvrdý, plísňový a čerstvý druh sýra</a:t>
            </a:r>
            <a:r>
              <a:rPr lang="cs-CZ" sz="1800" dirty="0" smtClean="0"/>
              <a:t>. </a:t>
            </a:r>
          </a:p>
          <a:p>
            <a:pPr marL="0" indent="0"/>
            <a:r>
              <a:rPr lang="cs-CZ" sz="1800" dirty="0" smtClean="0"/>
              <a:t> Podává se jako dezert, tedy určitá lahůdková chuťová tečka po hlavním jídle.</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Francouzské sýry</a:t>
            </a:r>
            <a:r>
              <a:rPr lang="cs-CZ" dirty="0" smtClean="0"/>
              <a:t/>
            </a:r>
            <a:br>
              <a:rPr lang="cs-CZ" dirty="0" smtClean="0"/>
            </a:br>
            <a:endParaRPr lang="cs-CZ" dirty="0"/>
          </a:p>
        </p:txBody>
      </p:sp>
    </p:spTree>
    <p:extLst>
      <p:ext uri="{BB962C8B-B14F-4D97-AF65-F5344CB8AC3E}">
        <p14:creationId xmlns:p14="http://schemas.microsoft.com/office/powerpoint/2010/main" val="41532032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národní kuchyně s výraznými prvky regionálních stravovacích zvyků, regionální speciality Andalusanů, Aragonců, Katalánců nebo Basků, své stopy zde zanechali z minulosti také Maurové, Římané, Židé. </a:t>
            </a:r>
          </a:p>
          <a:p>
            <a:r>
              <a:rPr lang="cs-CZ" sz="1800" dirty="0" smtClean="0"/>
              <a:t>Používá to, co ji půda dává a to bez zbytečných příkras. </a:t>
            </a:r>
          </a:p>
          <a:p>
            <a:r>
              <a:rPr lang="cs-CZ" sz="1800" dirty="0" smtClean="0"/>
              <a:t>Kouzlo je v jednoduchosti, ve vynalézavém dochucovaní a úpravě jídla na talíři, je velmi barevná a rafinovaná, přitom velmi prostá, zpracovává suroviny (olivový olej ale i sádlo, česnek, všechny druhy zeleniny, hodně ovoce, brambory, rýze, rajčata, sladké papriky, lilek, olivy, pálivá paprika, šafrán, bylinky). </a:t>
            </a:r>
          </a:p>
          <a:p>
            <a:r>
              <a:rPr lang="cs-CZ" sz="1800" dirty="0" smtClean="0"/>
              <a:t>Vynikají zde všeobecně ostřejší a kořeněná jídla, avšak v různých kombinacích použitých potravin a způsobech kuchyňské upraví podle jednotlivých oblastí.</a:t>
            </a:r>
          </a:p>
          <a:p>
            <a:r>
              <a:rPr lang="cs-CZ" sz="1800" dirty="0" smtClean="0"/>
              <a:t>Všechny druhy masa – ryby zejména na pobřeží, ve vnitrozemí vepřové, hovězí, skopové, králičí i drůbež. </a:t>
            </a:r>
          </a:p>
          <a:p>
            <a:r>
              <a:rPr lang="cs-CZ" sz="1800" dirty="0" smtClean="0"/>
              <a:t>Velmi oblíbené jsou </a:t>
            </a:r>
            <a:r>
              <a:rPr lang="cs-CZ" sz="1800" b="1" dirty="0" smtClean="0"/>
              <a:t>jídla vařená v jednom hrnci</a:t>
            </a:r>
            <a:r>
              <a:rPr lang="cs-CZ" sz="1800" dirty="0" smtClean="0"/>
              <a:t>, v různých částech země je najdeme pod různými názvy (v Kastilii „</a:t>
            </a:r>
            <a:r>
              <a:rPr lang="cs-CZ" sz="1800" i="1" dirty="0" err="1" smtClean="0"/>
              <a:t>cocido</a:t>
            </a:r>
            <a:r>
              <a:rPr lang="cs-CZ" sz="1800" dirty="0" smtClean="0"/>
              <a:t>“, V Baskicku např. „</a:t>
            </a:r>
            <a:r>
              <a:rPr lang="cs-CZ" sz="1800" i="1" dirty="0" err="1" smtClean="0"/>
              <a:t>marmitako</a:t>
            </a:r>
            <a:r>
              <a:rPr lang="cs-CZ" sz="1800" dirty="0" smtClean="0"/>
              <a:t>“). </a:t>
            </a:r>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španělské kuchyně</a:t>
            </a:r>
            <a:r>
              <a:rPr lang="cs-CZ" dirty="0" smtClean="0"/>
              <a:t/>
            </a:r>
            <a:br>
              <a:rPr lang="cs-CZ" dirty="0" smtClean="0"/>
            </a:br>
            <a:endParaRPr lang="cs-CZ" dirty="0"/>
          </a:p>
        </p:txBody>
      </p:sp>
    </p:spTree>
    <p:extLst>
      <p:ext uri="{BB962C8B-B14F-4D97-AF65-F5344CB8AC3E}">
        <p14:creationId xmlns:p14="http://schemas.microsoft.com/office/powerpoint/2010/main" val="39220729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b="1" i="1" dirty="0" smtClean="0"/>
              <a:t>Paella </a:t>
            </a:r>
            <a:r>
              <a:rPr lang="cs-CZ" sz="1800" dirty="0" smtClean="0"/>
              <a:t>(směs rýze, zeleniny, kousků ryb, drůbeže dušená na pánvi)</a:t>
            </a:r>
          </a:p>
          <a:p>
            <a:pPr lvl="0"/>
            <a:r>
              <a:rPr lang="cs-CZ" sz="1800" b="1" i="1" dirty="0" err="1" smtClean="0"/>
              <a:t>Gazpacho</a:t>
            </a:r>
            <a:r>
              <a:rPr lang="cs-CZ" sz="1800" i="1" dirty="0" smtClean="0"/>
              <a:t> </a:t>
            </a:r>
            <a:r>
              <a:rPr lang="cs-CZ" sz="1800" dirty="0" smtClean="0"/>
              <a:t>(chlazená studená polévka s rozmixovanou směsí zeleniny)</a:t>
            </a:r>
          </a:p>
          <a:p>
            <a:pPr lvl="0"/>
            <a:r>
              <a:rPr lang="cs-CZ" sz="1800" b="1" i="1" dirty="0" smtClean="0"/>
              <a:t>Tortilla</a:t>
            </a:r>
            <a:r>
              <a:rPr lang="cs-CZ" sz="1800" i="1" dirty="0" smtClean="0"/>
              <a:t> </a:t>
            </a:r>
            <a:r>
              <a:rPr lang="cs-CZ" sz="1800" dirty="0" smtClean="0"/>
              <a:t>(omeleta z plátků brambor, vajec a cibule)</a:t>
            </a:r>
          </a:p>
          <a:p>
            <a:pPr lvl="0"/>
            <a:r>
              <a:rPr lang="cs-CZ" sz="1800" b="1" i="1" dirty="0" err="1" smtClean="0"/>
              <a:t>Tapas</a:t>
            </a:r>
            <a:r>
              <a:rPr lang="cs-CZ" sz="1800" i="1" dirty="0" smtClean="0"/>
              <a:t> </a:t>
            </a:r>
            <a:r>
              <a:rPr lang="cs-CZ" sz="1800" dirty="0" smtClean="0"/>
              <a:t>(pestrý výběr různých lehkých předkrmů - jednohubek)</a:t>
            </a:r>
          </a:p>
          <a:p>
            <a:pPr lvl="0"/>
            <a:r>
              <a:rPr lang="cs-CZ" sz="1800" b="1" i="1" dirty="0" err="1" smtClean="0"/>
              <a:t>Chorizo</a:t>
            </a:r>
            <a:r>
              <a:rPr lang="cs-CZ" sz="1800" b="1" i="1" dirty="0" smtClean="0"/>
              <a:t> </a:t>
            </a:r>
            <a:r>
              <a:rPr lang="cs-CZ" sz="1800" dirty="0" smtClean="0"/>
              <a:t>(kořeněné klobásky z hrubě mletého masa)</a:t>
            </a:r>
          </a:p>
          <a:p>
            <a:pPr lvl="0"/>
            <a:r>
              <a:rPr lang="cs-CZ" sz="1800" b="1" i="1" dirty="0" err="1" smtClean="0"/>
              <a:t>Jamon</a:t>
            </a:r>
            <a:r>
              <a:rPr lang="cs-CZ" sz="1800" b="1" i="1" dirty="0" smtClean="0"/>
              <a:t> </a:t>
            </a:r>
            <a:r>
              <a:rPr lang="cs-CZ" sz="1800" b="1" i="1" dirty="0" err="1" smtClean="0"/>
              <a:t>iberico</a:t>
            </a:r>
            <a:r>
              <a:rPr lang="cs-CZ" sz="1800" b="1" i="1" dirty="0" smtClean="0"/>
              <a:t> a </a:t>
            </a:r>
            <a:r>
              <a:rPr lang="cs-CZ" sz="1800" b="1" i="1" dirty="0" err="1" smtClean="0"/>
              <a:t>serrano</a:t>
            </a:r>
            <a:r>
              <a:rPr lang="cs-CZ" sz="1800" i="1" dirty="0" smtClean="0"/>
              <a:t> </a:t>
            </a:r>
            <a:r>
              <a:rPr lang="cs-CZ" sz="1800" dirty="0" smtClean="0"/>
              <a:t>(syrová šunka, sušená na vzduchu)</a:t>
            </a:r>
          </a:p>
          <a:p>
            <a:pPr marL="0" indent="0">
              <a:buNone/>
            </a:pPr>
            <a:endParaRPr lang="cs-CZ" sz="1800" dirty="0" smtClean="0"/>
          </a:p>
          <a:p>
            <a:endParaRPr lang="cs-CZ" sz="1800" dirty="0"/>
          </a:p>
        </p:txBody>
      </p:sp>
      <p:sp>
        <p:nvSpPr>
          <p:cNvPr id="6" name="Nadpis 5"/>
          <p:cNvSpPr>
            <a:spLocks noGrp="1"/>
          </p:cNvSpPr>
          <p:nvPr>
            <p:ph type="title"/>
          </p:nvPr>
        </p:nvSpPr>
        <p:spPr>
          <a:xfrm>
            <a:off x="179512" y="195486"/>
            <a:ext cx="7488832" cy="507703"/>
          </a:xfrm>
        </p:spPr>
        <p:txBody>
          <a:bodyPr/>
          <a:lstStyle/>
          <a:p>
            <a:r>
              <a:rPr lang="cs-CZ" b="1" dirty="0" smtClean="0"/>
              <a:t>Ve světové gastronomii jsou nejznámějšími pojmy:</a:t>
            </a:r>
            <a:br>
              <a:rPr lang="cs-CZ" b="1" dirty="0" smtClean="0"/>
            </a:br>
            <a:endParaRPr lang="cs-CZ" b="1" dirty="0"/>
          </a:p>
        </p:txBody>
      </p:sp>
    </p:spTree>
    <p:extLst>
      <p:ext uri="{BB962C8B-B14F-4D97-AF65-F5344CB8AC3E}">
        <p14:creationId xmlns:p14="http://schemas.microsoft.com/office/powerpoint/2010/main" val="37384459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Vliv  vyspělé maurské kultury, která téměř 700 let ovlivňovala silně zemi , Maurové přivezli z Afriky citrusy, ořechy, koření a zavedli kultivaci rýže. </a:t>
            </a:r>
          </a:p>
          <a:p>
            <a:r>
              <a:rPr lang="cs-CZ" sz="1800" dirty="0" smtClean="0"/>
              <a:t>V 15. století se zde objevují nové gastronomické poklady jako brambory, paprika, kakao, rajčata, banány. </a:t>
            </a:r>
          </a:p>
          <a:p>
            <a:r>
              <a:rPr lang="cs-CZ" sz="1800" dirty="0" smtClean="0"/>
              <a:t>Přes vliv sousední Francie zůstala tato kuchyně tradiční.</a:t>
            </a:r>
          </a:p>
          <a:p>
            <a:r>
              <a:rPr lang="cs-CZ" sz="1800" b="1" dirty="0" smtClean="0"/>
              <a:t>Konzumace jídla je všeobecně považovaná za společenskou událost, příjemnou příležitost ke konverzaci a společenskému styku. </a:t>
            </a:r>
          </a:p>
          <a:p>
            <a:endParaRPr lang="cs-CZ" sz="1800" b="1" dirty="0" smtClean="0"/>
          </a:p>
          <a:p>
            <a:pPr marL="0" indent="0">
              <a:buNone/>
            </a:pPr>
            <a:r>
              <a:rPr lang="cs-CZ" sz="1800" dirty="0" smtClean="0"/>
              <a:t>Oproti naší zemi je podávání jídel časově posunuto. Snídaně začíná v době 8 - 10 hodin, oběd (</a:t>
            </a:r>
            <a:r>
              <a:rPr lang="cs-CZ" sz="1800" dirty="0" err="1" smtClean="0"/>
              <a:t>comida</a:t>
            </a:r>
            <a:r>
              <a:rPr lang="cs-CZ" sz="1800" dirty="0" smtClean="0"/>
              <a:t>) kolem 14 hodiny a večeře pozdě až v cca 21 hodin. Snídaně začíná obvykle sklenicí džusu, ovocné šťávy, skládá se obyčejně z bílého chleba s máslem a marmeládou, croissantů, černé kávy s mlékem. Kolem poledne je vhodné zajít na lehký salát, sendvič, tortillu. </a:t>
            </a:r>
          </a:p>
          <a:p>
            <a:pPr marL="0" indent="0">
              <a:buNone/>
            </a:pPr>
            <a:r>
              <a:rPr lang="cs-CZ" sz="1800" dirty="0" smtClean="0"/>
              <a:t>Oběd je zpravidla tříchodový – předkrm (</a:t>
            </a:r>
            <a:r>
              <a:rPr lang="cs-CZ" sz="1800" dirty="0" err="1" smtClean="0"/>
              <a:t>primero</a:t>
            </a:r>
            <a:r>
              <a:rPr lang="cs-CZ" sz="1800" dirty="0" smtClean="0"/>
              <a:t> plato), hlavní jídlo (</a:t>
            </a:r>
            <a:r>
              <a:rPr lang="cs-CZ" sz="1800" dirty="0" err="1" smtClean="0"/>
              <a:t>segundo</a:t>
            </a:r>
            <a:r>
              <a:rPr lang="cs-CZ" sz="1800" dirty="0" smtClean="0"/>
              <a:t> plato) a moučník (</a:t>
            </a:r>
            <a:r>
              <a:rPr lang="cs-CZ" sz="1800" dirty="0" err="1" smtClean="0"/>
              <a:t>postre</a:t>
            </a:r>
            <a:r>
              <a:rPr lang="cs-CZ" sz="1800" dirty="0" smtClean="0"/>
              <a:t>). Na stole je vždy chléb, studená voda, olivový olej a koření k dochucení jídla. </a:t>
            </a:r>
          </a:p>
          <a:p>
            <a:pPr marL="0" indent="0">
              <a:buNone/>
            </a:pPr>
            <a:r>
              <a:rPr lang="cs-CZ" sz="1800" dirty="0" smtClean="0"/>
              <a:t>Večeře je lehčí obdobou oběda. </a:t>
            </a:r>
          </a:p>
          <a:p>
            <a:pPr marL="0" indent="0">
              <a:buNone/>
            </a:pPr>
            <a:r>
              <a:rPr lang="cs-CZ" sz="1800" dirty="0" smtClean="0"/>
              <a:t>Španělé si velmi potrpí na kvalitní nápoje – ke snídani je často horká kvalitní čokoláda se smetanou, množství čerstvých ovocných šťáv a limonád – tradičním nápojem je kvalitní víno (sherry).</a:t>
            </a:r>
          </a:p>
        </p:txBody>
      </p:sp>
    </p:spTree>
    <p:extLst>
      <p:ext uri="{BB962C8B-B14F-4D97-AF65-F5344CB8AC3E}">
        <p14:creationId xmlns:p14="http://schemas.microsoft.com/office/powerpoint/2010/main" val="9144178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131590"/>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t>Andalusie a </a:t>
            </a:r>
            <a:r>
              <a:rPr lang="cs-CZ" sz="1800" b="1" dirty="0" err="1" smtClean="0"/>
              <a:t>Murcie</a:t>
            </a:r>
            <a:endParaRPr lang="cs-CZ" sz="1800" dirty="0" smtClean="0"/>
          </a:p>
          <a:p>
            <a:r>
              <a:rPr lang="cs-CZ" sz="1800" dirty="0" smtClean="0"/>
              <a:t>hojně se používá smažení. </a:t>
            </a:r>
          </a:p>
          <a:p>
            <a:r>
              <a:rPr lang="cs-CZ" sz="1800" dirty="0" smtClean="0"/>
              <a:t>Specialitou této země je </a:t>
            </a:r>
            <a:r>
              <a:rPr lang="cs-CZ" sz="1800" b="1" dirty="0" smtClean="0"/>
              <a:t>studená zeleninová polévka </a:t>
            </a:r>
            <a:r>
              <a:rPr lang="cs-CZ" sz="1800" b="1" i="1" dirty="0" smtClean="0"/>
              <a:t>gaspacho </a:t>
            </a:r>
            <a:r>
              <a:rPr lang="cs-CZ" sz="1800" dirty="0" smtClean="0"/>
              <a:t>(z rajčat, papriky, česneku, oliv, oleje), sušená šunka </a:t>
            </a:r>
            <a:r>
              <a:rPr lang="cs-CZ" sz="1800" dirty="0" err="1" smtClean="0"/>
              <a:t>J</a:t>
            </a:r>
            <a:r>
              <a:rPr lang="cs-CZ" sz="1800" i="1" dirty="0" err="1" smtClean="0"/>
              <a:t>amon</a:t>
            </a:r>
            <a:r>
              <a:rPr lang="cs-CZ" sz="1800" dirty="0" smtClean="0"/>
              <a:t> </a:t>
            </a:r>
            <a:r>
              <a:rPr lang="cs-CZ" sz="1800" i="1" dirty="0" err="1" smtClean="0"/>
              <a:t>serrano</a:t>
            </a:r>
            <a:r>
              <a:rPr lang="cs-CZ" sz="1800" dirty="0" smtClean="0"/>
              <a:t>, těžko překonatelné místní variace </a:t>
            </a:r>
            <a:r>
              <a:rPr lang="cs-CZ" sz="1800" i="1" dirty="0" err="1" smtClean="0"/>
              <a:t>tapas</a:t>
            </a:r>
            <a:r>
              <a:rPr lang="cs-CZ" sz="1800" dirty="0" smtClean="0"/>
              <a:t>. </a:t>
            </a:r>
          </a:p>
          <a:p>
            <a:r>
              <a:rPr lang="cs-CZ" sz="1800" dirty="0" smtClean="0"/>
              <a:t>Světově proslulá je </a:t>
            </a:r>
            <a:r>
              <a:rPr lang="cs-CZ" sz="1800" b="1" dirty="0" smtClean="0"/>
              <a:t>vinařská oblast, kde se produkuje </a:t>
            </a:r>
            <a:r>
              <a:rPr lang="cs-CZ" sz="1800" b="1" i="1" dirty="0" smtClean="0"/>
              <a:t>sherry</a:t>
            </a:r>
            <a:r>
              <a:rPr lang="cs-CZ" sz="1800" dirty="0" smtClean="0"/>
              <a:t>. </a:t>
            </a:r>
          </a:p>
          <a:p>
            <a:r>
              <a:rPr lang="cs-CZ" sz="1800" dirty="0" smtClean="0"/>
              <a:t>O </a:t>
            </a:r>
            <a:r>
              <a:rPr lang="cs-CZ" sz="1800" dirty="0" err="1" smtClean="0"/>
              <a:t>Murcii</a:t>
            </a:r>
            <a:r>
              <a:rPr lang="cs-CZ" sz="1800" dirty="0" smtClean="0"/>
              <a:t> se tvrdí, že její kulinářství je proslulé </a:t>
            </a:r>
            <a:r>
              <a:rPr lang="cs-CZ" sz="1800" b="1" dirty="0" smtClean="0"/>
              <a:t>přípravou rýže a to na všechny možné způsoby. </a:t>
            </a:r>
            <a:r>
              <a:rPr lang="cs-CZ" sz="1800" dirty="0" smtClean="0"/>
              <a:t>Výborná je </a:t>
            </a:r>
            <a:r>
              <a:rPr lang="cs-CZ" sz="1800" dirty="0" err="1" smtClean="0"/>
              <a:t>murcijská</a:t>
            </a:r>
            <a:r>
              <a:rPr lang="cs-CZ" sz="1800" dirty="0" smtClean="0"/>
              <a:t> </a:t>
            </a:r>
            <a:r>
              <a:rPr lang="cs-CZ" sz="1800" i="1" dirty="0" err="1" smtClean="0"/>
              <a:t>Menestra</a:t>
            </a:r>
            <a:r>
              <a:rPr lang="cs-CZ" sz="1800" i="1" dirty="0" smtClean="0"/>
              <a:t> </a:t>
            </a:r>
            <a:r>
              <a:rPr lang="cs-CZ" sz="1800" dirty="0" smtClean="0"/>
              <a:t>(rajská polévka s rýží), ještě lepší smažené artyčoky s rajčaty, nebo marinovaný lilek. Tradičně se připravují </a:t>
            </a:r>
            <a:r>
              <a:rPr lang="cs-CZ" sz="1800" i="1" dirty="0" smtClean="0"/>
              <a:t>zeleninové placky a </a:t>
            </a:r>
            <a:r>
              <a:rPr lang="cs-CZ" sz="1800" dirty="0" smtClean="0"/>
              <a:t>sladké zákusky – pozůstatek kdysi vysoce rozvinuté maurské arabské kultury.</a:t>
            </a:r>
          </a:p>
          <a:p>
            <a:endParaRPr lang="cs-CZ" sz="1800" dirty="0"/>
          </a:p>
        </p:txBody>
      </p:sp>
      <p:sp>
        <p:nvSpPr>
          <p:cNvPr id="6" name="Nadpis 5"/>
          <p:cNvSpPr>
            <a:spLocks noGrp="1"/>
          </p:cNvSpPr>
          <p:nvPr>
            <p:ph type="title"/>
          </p:nvPr>
        </p:nvSpPr>
        <p:spPr>
          <a:xfrm>
            <a:off x="179512" y="267494"/>
            <a:ext cx="7128792" cy="507703"/>
          </a:xfrm>
        </p:spPr>
        <p:txBody>
          <a:bodyPr/>
          <a:lstStyle/>
          <a:p>
            <a:r>
              <a:rPr lang="cs-CZ" b="1" dirty="0" smtClean="0"/>
              <a:t>Regionální oblasti Španělsko mají své místní speciality, místní charakter kuchyně:</a:t>
            </a:r>
            <a:br>
              <a:rPr lang="cs-CZ" b="1" dirty="0" smtClean="0"/>
            </a:br>
            <a:endParaRPr lang="cs-CZ" b="1" dirty="0"/>
          </a:p>
        </p:txBody>
      </p:sp>
    </p:spTree>
    <p:extLst>
      <p:ext uri="{BB962C8B-B14F-4D97-AF65-F5344CB8AC3E}">
        <p14:creationId xmlns:p14="http://schemas.microsoft.com/office/powerpoint/2010/main" val="14457140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Vaření je zde velkým koníčkem všech obyvatel. </a:t>
            </a:r>
          </a:p>
          <a:p>
            <a:r>
              <a:rPr lang="cs-CZ" sz="1800" dirty="0" smtClean="0"/>
              <a:t>V této přímořské zemi </a:t>
            </a:r>
            <a:r>
              <a:rPr lang="cs-CZ" sz="1800" b="1" dirty="0" smtClean="0"/>
              <a:t>dominuje </a:t>
            </a:r>
            <a:r>
              <a:rPr lang="cs-CZ" sz="1800" b="1" i="1" dirty="0" smtClean="0"/>
              <a:t>treska </a:t>
            </a:r>
            <a:r>
              <a:rPr lang="cs-CZ" sz="1800" i="1" dirty="0" smtClean="0"/>
              <a:t>– </a:t>
            </a:r>
            <a:r>
              <a:rPr lang="cs-CZ" sz="1800" i="1" dirty="0" err="1" smtClean="0"/>
              <a:t>bacalao</a:t>
            </a:r>
            <a:r>
              <a:rPr lang="cs-CZ" sz="1800" i="1" dirty="0" smtClean="0"/>
              <a:t> </a:t>
            </a:r>
            <a:r>
              <a:rPr lang="cs-CZ" sz="1800" dirty="0" smtClean="0"/>
              <a:t>v nejrůznější úpravě, zvláště pak s jemnou omáčkou, dodávající všem rybám zvláštní lahodnou chuť. </a:t>
            </a:r>
          </a:p>
          <a:p>
            <a:r>
              <a:rPr lang="cs-CZ" sz="1800" dirty="0" smtClean="0"/>
              <a:t>Asturii zase dominuje jídlo </a:t>
            </a:r>
            <a:r>
              <a:rPr lang="cs-CZ" sz="1800" i="1" dirty="0" err="1" smtClean="0"/>
              <a:t>f</a:t>
            </a:r>
            <a:r>
              <a:rPr lang="cs-CZ" sz="1800" b="1" i="1" dirty="0" err="1" smtClean="0"/>
              <a:t>abada</a:t>
            </a:r>
            <a:r>
              <a:rPr lang="cs-CZ" sz="1800" i="1" dirty="0" smtClean="0"/>
              <a:t>. </a:t>
            </a:r>
            <a:r>
              <a:rPr lang="cs-CZ" sz="1800" dirty="0" smtClean="0"/>
              <a:t>Hlavní surovinou jsou </a:t>
            </a:r>
            <a:r>
              <a:rPr lang="cs-CZ" sz="1800" b="1" dirty="0" smtClean="0"/>
              <a:t>velké bílé fazole (</a:t>
            </a:r>
            <a:r>
              <a:rPr lang="cs-CZ" sz="1800" b="1" dirty="0" err="1" smtClean="0"/>
              <a:t>fabes</a:t>
            </a:r>
            <a:r>
              <a:rPr lang="cs-CZ" sz="1800" b="1" dirty="0" smtClean="0"/>
              <a:t>)</a:t>
            </a:r>
            <a:r>
              <a:rPr lang="cs-CZ" sz="1800" dirty="0" smtClean="0"/>
              <a:t> a jelítko zvané </a:t>
            </a:r>
            <a:r>
              <a:rPr lang="cs-CZ" sz="1800" dirty="0" err="1" smtClean="0"/>
              <a:t>morcilla</a:t>
            </a:r>
            <a:r>
              <a:rPr lang="cs-CZ" sz="1800" dirty="0" smtClean="0"/>
              <a:t>, které je zde tradičně suché a svraštělé. K tomuto se přidá ještě slanina a uzené vepřové maso – zvládnout celou porci </a:t>
            </a:r>
            <a:r>
              <a:rPr lang="cs-CZ" sz="1800" dirty="0" err="1" smtClean="0"/>
              <a:t>fabady</a:t>
            </a:r>
            <a:r>
              <a:rPr lang="cs-CZ" sz="1800" dirty="0" smtClean="0"/>
              <a:t>, tohoto vydatného jídla, je skutečně značně obtížné. </a:t>
            </a:r>
          </a:p>
          <a:p>
            <a:r>
              <a:rPr lang="cs-CZ" sz="1800" dirty="0" smtClean="0"/>
              <a:t>Téměř každá místní </a:t>
            </a:r>
            <a:r>
              <a:rPr lang="cs-CZ" sz="1800" dirty="0" err="1" smtClean="0"/>
              <a:t>murcijska</a:t>
            </a:r>
            <a:r>
              <a:rPr lang="cs-CZ" sz="1800" dirty="0" smtClean="0"/>
              <a:t> restaurace má v nabídce i tradiční </a:t>
            </a:r>
            <a:r>
              <a:rPr lang="cs-CZ" sz="1800" i="1" dirty="0" err="1" smtClean="0"/>
              <a:t>Merluza</a:t>
            </a:r>
            <a:r>
              <a:rPr lang="cs-CZ" sz="1800" i="1" dirty="0" smtClean="0"/>
              <a:t> a la </a:t>
            </a:r>
            <a:r>
              <a:rPr lang="cs-CZ" sz="1800" i="1" dirty="0" err="1" smtClean="0"/>
              <a:t>sidra</a:t>
            </a:r>
            <a:r>
              <a:rPr lang="cs-CZ" sz="1800" i="1" dirty="0" smtClean="0"/>
              <a:t>, </a:t>
            </a:r>
            <a:r>
              <a:rPr lang="cs-CZ" sz="1800" dirty="0" smtClean="0"/>
              <a:t>což je </a:t>
            </a:r>
            <a:r>
              <a:rPr lang="cs-CZ" sz="1800" b="1" dirty="0" smtClean="0"/>
              <a:t>treska na </a:t>
            </a:r>
            <a:r>
              <a:rPr lang="cs-CZ" sz="1800" b="1" dirty="0" err="1" smtClean="0"/>
              <a:t>sidru</a:t>
            </a:r>
            <a:r>
              <a:rPr lang="cs-CZ" sz="1800" b="1" dirty="0" smtClean="0"/>
              <a:t> </a:t>
            </a:r>
            <a:r>
              <a:rPr lang="cs-CZ" sz="1800" dirty="0" smtClean="0"/>
              <a:t>(jablečný alkoholicky napoj). Z celého Španělska je největší produkční oblastí mléka a mléčných výrobků.</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Baskicko, Asturie</a:t>
            </a:r>
            <a:endParaRPr lang="cs-CZ" dirty="0"/>
          </a:p>
        </p:txBody>
      </p:sp>
    </p:spTree>
    <p:extLst>
      <p:ext uri="{BB962C8B-B14F-4D97-AF65-F5344CB8AC3E}">
        <p14:creationId xmlns:p14="http://schemas.microsoft.com/office/powerpoint/2010/main" val="11394050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Východní země Španělska jsou mírně ovlivněny francouzskou gastronomií. </a:t>
            </a:r>
          </a:p>
          <a:p>
            <a:r>
              <a:rPr lang="cs-CZ" sz="1800" b="1" dirty="0" smtClean="0"/>
              <a:t>Dominuji jídla z ryb a korýšů</a:t>
            </a:r>
            <a:r>
              <a:rPr lang="cs-CZ" sz="1800" dirty="0" smtClean="0"/>
              <a:t>, masa se často grilují a k nim se podávají jako příloha </a:t>
            </a:r>
            <a:r>
              <a:rPr lang="cs-CZ" sz="1800" b="1" dirty="0" smtClean="0"/>
              <a:t>čerstvé zeleninové omáčky</a:t>
            </a:r>
            <a:r>
              <a:rPr lang="cs-CZ" sz="1800" b="1" i="1" dirty="0" smtClean="0"/>
              <a:t> </a:t>
            </a:r>
            <a:r>
              <a:rPr lang="cs-CZ" sz="1800" dirty="0" smtClean="0"/>
              <a:t>(nejčastější varianty složení těchto omáček zvaných </a:t>
            </a:r>
            <a:r>
              <a:rPr lang="cs-CZ" sz="1800" i="1" dirty="0" err="1" smtClean="0"/>
              <a:t>aioli</a:t>
            </a:r>
            <a:r>
              <a:rPr lang="cs-CZ" sz="1800" i="1" dirty="0" smtClean="0"/>
              <a:t>,</a:t>
            </a:r>
            <a:r>
              <a:rPr lang="cs-CZ" sz="1800" dirty="0" smtClean="0"/>
              <a:t> jsou </a:t>
            </a:r>
            <a:r>
              <a:rPr lang="cs-CZ" sz="1800" i="1" dirty="0" err="1" smtClean="0"/>
              <a:t>romesco</a:t>
            </a:r>
            <a:r>
              <a:rPr lang="cs-CZ" sz="1800" i="1" dirty="0" smtClean="0"/>
              <a:t>, </a:t>
            </a:r>
            <a:r>
              <a:rPr lang="cs-CZ" sz="1800" i="1" dirty="0" err="1" smtClean="0"/>
              <a:t>chanfaina</a:t>
            </a:r>
            <a:r>
              <a:rPr lang="cs-CZ" sz="1800" i="1" dirty="0" smtClean="0"/>
              <a:t>, </a:t>
            </a:r>
            <a:r>
              <a:rPr lang="cs-CZ" sz="1800" i="1" dirty="0" err="1" smtClean="0"/>
              <a:t>sofrito</a:t>
            </a:r>
            <a:r>
              <a:rPr lang="cs-CZ" sz="1800" i="1" dirty="0" smtClean="0"/>
              <a:t> a </a:t>
            </a:r>
            <a:r>
              <a:rPr lang="cs-CZ" sz="1800" i="1" dirty="0" err="1" smtClean="0"/>
              <a:t>picada</a:t>
            </a:r>
            <a:r>
              <a:rPr lang="cs-CZ" sz="1800" dirty="0" smtClean="0"/>
              <a:t>), zahušťují se pro nás nezvykle oloupanými mletými mandlemi. </a:t>
            </a:r>
          </a:p>
          <a:p>
            <a:r>
              <a:rPr lang="cs-CZ" sz="1800" dirty="0" smtClean="0"/>
              <a:t>Vynikající kvality jsou uzeniny – klobásy a </a:t>
            </a:r>
            <a:r>
              <a:rPr lang="cs-CZ" sz="1800" b="1" dirty="0" smtClean="0"/>
              <a:t>proslulá katalánská tlačenka </a:t>
            </a:r>
            <a:r>
              <a:rPr lang="cs-CZ" sz="1800" i="1" dirty="0" smtClean="0"/>
              <a:t>–</a:t>
            </a:r>
            <a:r>
              <a:rPr lang="cs-CZ" sz="1800" b="1" i="1" dirty="0" err="1" smtClean="0"/>
              <a:t>Butifarra</a:t>
            </a:r>
            <a:r>
              <a:rPr lang="cs-CZ" sz="1800" i="1" dirty="0" smtClean="0"/>
              <a:t>. </a:t>
            </a:r>
            <a:r>
              <a:rPr lang="cs-CZ" sz="1800" dirty="0" smtClean="0"/>
              <a:t>Proslulé jsou katalánské zapékané krémy, posypané cukrem, něco na</a:t>
            </a:r>
            <a:r>
              <a:rPr lang="cs-CZ" sz="1800" i="1" dirty="0" smtClean="0"/>
              <a:t> </a:t>
            </a:r>
            <a:r>
              <a:rPr lang="cs-CZ" sz="1800" dirty="0" smtClean="0"/>
              <a:t>způsob francouzského </a:t>
            </a:r>
            <a:r>
              <a:rPr lang="cs-CZ" sz="1800" dirty="0" err="1" smtClean="0"/>
              <a:t>creme</a:t>
            </a:r>
            <a:r>
              <a:rPr lang="cs-CZ" sz="1800" dirty="0" smtClean="0"/>
              <a:t> </a:t>
            </a:r>
            <a:r>
              <a:rPr lang="cs-CZ" sz="1800" dirty="0" err="1" smtClean="0"/>
              <a:t>brulle</a:t>
            </a:r>
            <a:r>
              <a:rPr lang="cs-CZ" sz="1800" dirty="0" smtClean="0"/>
              <a:t>. </a:t>
            </a:r>
          </a:p>
          <a:p>
            <a:r>
              <a:rPr lang="cs-CZ" sz="1800" dirty="0" smtClean="0"/>
              <a:t>Z katalánské vinařské oblasti </a:t>
            </a:r>
            <a:r>
              <a:rPr lang="cs-CZ" sz="1800" dirty="0" err="1" smtClean="0"/>
              <a:t>Penedes</a:t>
            </a:r>
            <a:r>
              <a:rPr lang="cs-CZ" sz="1800" dirty="0" smtClean="0"/>
              <a:t> pocházejí </a:t>
            </a:r>
            <a:r>
              <a:rPr lang="cs-CZ" sz="1800" b="1" dirty="0" smtClean="0"/>
              <a:t>výborná</a:t>
            </a:r>
            <a:r>
              <a:rPr lang="cs-CZ" sz="1800" b="1" i="1" dirty="0" smtClean="0"/>
              <a:t> </a:t>
            </a:r>
            <a:r>
              <a:rPr lang="cs-CZ" sz="1800" b="1" dirty="0" smtClean="0"/>
              <a:t>šumivá vína </a:t>
            </a:r>
            <a:r>
              <a:rPr lang="cs-CZ" sz="1800" b="1" i="1" dirty="0" err="1" smtClean="0"/>
              <a:t>cava</a:t>
            </a:r>
            <a:r>
              <a:rPr lang="cs-CZ" sz="1800" i="1" dirty="0" smtClean="0"/>
              <a:t>. </a:t>
            </a:r>
          </a:p>
          <a:p>
            <a:r>
              <a:rPr lang="cs-CZ" sz="1800" b="1" dirty="0" smtClean="0"/>
              <a:t>Valencijská kuchyně hojně používá rýži </a:t>
            </a:r>
            <a:r>
              <a:rPr lang="cs-CZ" sz="1800" dirty="0" smtClean="0"/>
              <a:t>a její ikonou je světoznámé jídlo </a:t>
            </a:r>
            <a:r>
              <a:rPr lang="cs-CZ" sz="1800" i="1" dirty="0" smtClean="0"/>
              <a:t>Paella. </a:t>
            </a:r>
          </a:p>
          <a:p>
            <a:r>
              <a:rPr lang="cs-CZ" sz="1800" b="1" dirty="0" smtClean="0"/>
              <a:t>Tradiční katalánská paella </a:t>
            </a:r>
            <a:r>
              <a:rPr lang="cs-CZ" sz="1800" dirty="0" smtClean="0"/>
              <a:t>je z rýze, kuřecího a králičího masa a plodů moře, zalitá zeleninovým vývarem a dušená na ohni na velké kulaté pánvi, jež dala tomuto jídlu jméno – na paelle. Paella se připravuje rovněž v těstovinové variantě.</a:t>
            </a:r>
          </a:p>
        </p:txBody>
      </p:sp>
      <p:sp>
        <p:nvSpPr>
          <p:cNvPr id="6" name="Nadpis 5"/>
          <p:cNvSpPr>
            <a:spLocks noGrp="1"/>
          </p:cNvSpPr>
          <p:nvPr>
            <p:ph type="title"/>
          </p:nvPr>
        </p:nvSpPr>
        <p:spPr>
          <a:xfrm>
            <a:off x="179512" y="195486"/>
            <a:ext cx="5688632" cy="507703"/>
          </a:xfrm>
        </p:spPr>
        <p:txBody>
          <a:bodyPr/>
          <a:lstStyle/>
          <a:p>
            <a:r>
              <a:rPr lang="cs-CZ" b="1" dirty="0" smtClean="0"/>
              <a:t>Katalánsko, Valencie, </a:t>
            </a:r>
            <a:r>
              <a:rPr lang="cs-CZ" b="1" dirty="0" err="1" smtClean="0"/>
              <a:t>Alicante</a:t>
            </a:r>
            <a:r>
              <a:rPr lang="cs-CZ" b="1" dirty="0" smtClean="0"/>
              <a:t>, </a:t>
            </a:r>
            <a:r>
              <a:rPr lang="cs-CZ" b="1" dirty="0" err="1" smtClean="0"/>
              <a:t>Aragon</a:t>
            </a:r>
            <a:r>
              <a:rPr lang="cs-CZ" dirty="0" smtClean="0"/>
              <a:t/>
            </a:r>
            <a:br>
              <a:rPr lang="cs-CZ" dirty="0" smtClean="0"/>
            </a:br>
            <a:endParaRPr lang="cs-CZ" dirty="0"/>
          </a:p>
        </p:txBody>
      </p:sp>
    </p:spTree>
    <p:extLst>
      <p:ext uri="{BB962C8B-B14F-4D97-AF65-F5344CB8AC3E}">
        <p14:creationId xmlns:p14="http://schemas.microsoft.com/office/powerpoint/2010/main" val="6023483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err="1" smtClean="0"/>
              <a:t>Galície</a:t>
            </a:r>
            <a:r>
              <a:rPr lang="cs-CZ" sz="1800" b="1" dirty="0" smtClean="0"/>
              <a:t> je pravděpodobně v zemi nejoblíbenější a nejznámější kuchyní</a:t>
            </a:r>
            <a:r>
              <a:rPr lang="cs-CZ" sz="1800" dirty="0" smtClean="0"/>
              <a:t>, dnes je po celém Španělsku velké množství tradičních galicijských restaurací. </a:t>
            </a:r>
          </a:p>
          <a:p>
            <a:r>
              <a:rPr lang="cs-CZ" sz="1800" dirty="0" smtClean="0"/>
              <a:t>Specialitou je zde </a:t>
            </a:r>
            <a:r>
              <a:rPr lang="cs-CZ" sz="1800" b="1" i="1" dirty="0" smtClean="0"/>
              <a:t>chobotnice po </a:t>
            </a:r>
            <a:r>
              <a:rPr lang="cs-CZ" sz="1800" b="1" i="1" dirty="0" err="1" smtClean="0"/>
              <a:t>trhovecku</a:t>
            </a:r>
            <a:r>
              <a:rPr lang="cs-CZ" sz="1800" b="1" i="1" dirty="0" smtClean="0"/>
              <a:t> </a:t>
            </a:r>
            <a:r>
              <a:rPr lang="cs-CZ" sz="1800" dirty="0" smtClean="0"/>
              <a:t>(pulpo a </a:t>
            </a:r>
            <a:r>
              <a:rPr lang="cs-CZ" sz="1800" dirty="0" err="1" smtClean="0"/>
              <a:t>feira</a:t>
            </a:r>
            <a:r>
              <a:rPr lang="cs-CZ" sz="1800" dirty="0" smtClean="0"/>
              <a:t>) uvařená chobotnice s paprikou se skutečně podává i na lidových trzích a patří mezi místní lahůdky. </a:t>
            </a:r>
          </a:p>
          <a:p>
            <a:r>
              <a:rPr lang="cs-CZ" sz="1800" dirty="0" smtClean="0"/>
              <a:t>Na pobřeží nejčastěji dostaneme </a:t>
            </a:r>
            <a:r>
              <a:rPr lang="cs-CZ" sz="1800" b="1" dirty="0" smtClean="0"/>
              <a:t>rybí pokrmy, </a:t>
            </a:r>
            <a:r>
              <a:rPr lang="cs-CZ" sz="1800" dirty="0" smtClean="0"/>
              <a:t>ve vnitrozemí naopak jídla z masa, luštěnin, obilnin, zeleniny – např. </a:t>
            </a:r>
            <a:r>
              <a:rPr lang="cs-CZ" sz="1800" b="1" dirty="0" smtClean="0"/>
              <a:t>jídla vařená v jednom hrnci</a:t>
            </a:r>
            <a:r>
              <a:rPr lang="cs-CZ" sz="1800" dirty="0" smtClean="0"/>
              <a:t>. </a:t>
            </a:r>
          </a:p>
          <a:p>
            <a:r>
              <a:rPr lang="cs-CZ" sz="1800" dirty="0" smtClean="0"/>
              <a:t>Vynikající jsou </a:t>
            </a:r>
            <a:r>
              <a:rPr lang="cs-CZ" sz="1800" b="1" dirty="0" smtClean="0"/>
              <a:t>uzeniny, tradičně na vzduchu sušená šunka z divokých iberských prasat, </a:t>
            </a:r>
            <a:r>
              <a:rPr lang="cs-CZ" sz="1800" dirty="0" smtClean="0"/>
              <a:t>nebo klobásy jemně kořeněné např. paprikou, jako je vepřová klobása </a:t>
            </a:r>
            <a:r>
              <a:rPr lang="cs-CZ" sz="1800" i="1" dirty="0" err="1" smtClean="0"/>
              <a:t>Chorizo</a:t>
            </a:r>
            <a:r>
              <a:rPr lang="cs-CZ" sz="1800" i="1" dirty="0" smtClean="0"/>
              <a:t>.</a:t>
            </a:r>
            <a:r>
              <a:rPr lang="cs-CZ" sz="1800" dirty="0" smtClean="0"/>
              <a:t> </a:t>
            </a:r>
          </a:p>
          <a:p>
            <a:r>
              <a:rPr lang="cs-CZ" sz="1800" dirty="0" smtClean="0"/>
              <a:t>Místní lahůdkou jsou </a:t>
            </a:r>
            <a:r>
              <a:rPr lang="cs-CZ" sz="1800" i="1" dirty="0" smtClean="0"/>
              <a:t>lanýže.</a:t>
            </a:r>
            <a:endParaRPr lang="cs-CZ" sz="1800" dirty="0" smtClean="0"/>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err="1" smtClean="0"/>
              <a:t>Galície</a:t>
            </a:r>
            <a:r>
              <a:rPr lang="cs-CZ" b="1" dirty="0" smtClean="0"/>
              <a:t>, </a:t>
            </a:r>
            <a:r>
              <a:rPr lang="cs-CZ" b="1" dirty="0" err="1" smtClean="0"/>
              <a:t>Léon</a:t>
            </a:r>
            <a:r>
              <a:rPr lang="cs-CZ" b="1" dirty="0" smtClean="0"/>
              <a:t>, </a:t>
            </a:r>
            <a:r>
              <a:rPr lang="cs-CZ" b="1" dirty="0" err="1" smtClean="0"/>
              <a:t>Extremadura</a:t>
            </a:r>
            <a:r>
              <a:rPr lang="cs-CZ" dirty="0" smtClean="0"/>
              <a:t/>
            </a:r>
            <a:br>
              <a:rPr lang="cs-CZ" dirty="0" smtClean="0"/>
            </a:br>
            <a:endParaRPr lang="cs-CZ" dirty="0"/>
          </a:p>
        </p:txBody>
      </p:sp>
    </p:spTree>
    <p:extLst>
      <p:ext uri="{BB962C8B-B14F-4D97-AF65-F5344CB8AC3E}">
        <p14:creationId xmlns:p14="http://schemas.microsoft.com/office/powerpoint/2010/main" val="3827142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Společné znaky: </a:t>
            </a:r>
          </a:p>
          <a:p>
            <a:pPr marL="0" indent="0"/>
            <a:r>
              <a:rPr lang="cs-CZ" sz="1600" b="1" dirty="0" smtClean="0"/>
              <a:t> Žádná není typickou</a:t>
            </a:r>
            <a:r>
              <a:rPr lang="cs-CZ" sz="1600" dirty="0" smtClean="0"/>
              <a:t>, s jednoznačnými prvky, které by ji v kulinářském světě postavily do popředí. </a:t>
            </a:r>
          </a:p>
          <a:p>
            <a:pPr marL="0" indent="0"/>
            <a:r>
              <a:rPr lang="cs-CZ" sz="1600" dirty="0" smtClean="0"/>
              <a:t> Spíše se jedná o </a:t>
            </a:r>
            <a:r>
              <a:rPr lang="cs-CZ" sz="1600" b="1" dirty="0" smtClean="0"/>
              <a:t>některé suroviny a typická jídla</a:t>
            </a:r>
            <a:r>
              <a:rPr lang="cs-CZ" sz="1600" dirty="0" smtClean="0"/>
              <a:t>, jako je např. v maďarské kuchyni paprika nebo guláš. </a:t>
            </a:r>
          </a:p>
          <a:p>
            <a:pPr marL="0" indent="0"/>
            <a:r>
              <a:rPr lang="cs-CZ" sz="1600" b="1" dirty="0" smtClean="0"/>
              <a:t> Nejtypičtějším příkladem je kuchyně Rakouska</a:t>
            </a:r>
            <a:r>
              <a:rPr lang="cs-CZ" sz="1600" dirty="0" smtClean="0"/>
              <a:t>, která je </a:t>
            </a:r>
            <a:r>
              <a:rPr lang="cs-CZ" sz="1600" b="1" dirty="0" smtClean="0"/>
              <a:t>konglomerátem</a:t>
            </a:r>
            <a:r>
              <a:rPr lang="cs-CZ" sz="1600" dirty="0" smtClean="0"/>
              <a:t> všech ostatních gastronomií kolem Rakouska, přebrala hodně z  vaření nejbližší sousední země – Burgenland např. ze sousední kuchyně maďarské.</a:t>
            </a:r>
          </a:p>
          <a:p>
            <a:pPr marL="0" indent="0"/>
            <a:r>
              <a:rPr lang="cs-CZ" sz="1600" dirty="0" smtClean="0"/>
              <a:t> Podobně i sousední Německo. </a:t>
            </a:r>
          </a:p>
          <a:p>
            <a:pPr marL="0" indent="0"/>
            <a:r>
              <a:rPr lang="cs-CZ" sz="1600" b="1" dirty="0" smtClean="0"/>
              <a:t> Nejvýraznější svébytné prvky vykazuje kuchyně Maďarska a Polska.  </a:t>
            </a:r>
          </a:p>
          <a:p>
            <a:endParaRPr lang="cs-CZ" sz="1600" b="1" dirty="0"/>
          </a:p>
        </p:txBody>
      </p:sp>
      <p:sp>
        <p:nvSpPr>
          <p:cNvPr id="6" name="Nadpis 5"/>
          <p:cNvSpPr>
            <a:spLocks noGrp="1"/>
          </p:cNvSpPr>
          <p:nvPr>
            <p:ph type="title"/>
          </p:nvPr>
        </p:nvSpPr>
        <p:spPr>
          <a:xfrm>
            <a:off x="179512" y="267494"/>
            <a:ext cx="7272808" cy="507703"/>
          </a:xfrm>
        </p:spPr>
        <p:txBody>
          <a:bodyPr/>
          <a:lstStyle/>
          <a:p>
            <a:r>
              <a:rPr lang="cs-CZ" b="1" dirty="0" smtClean="0"/>
              <a:t>Kuchyně evropských zemí</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Hlavní město Madrid má mnoho restaurací s regionální gastronomií, hosté jsou nároční na kvalitu použitých surovin, úpravu jídel a kvalitní vino a nápoje. </a:t>
            </a:r>
          </a:p>
          <a:p>
            <a:r>
              <a:rPr lang="cs-CZ" sz="1800" dirty="0" err="1" smtClean="0"/>
              <a:t>Kastilijska</a:t>
            </a:r>
            <a:r>
              <a:rPr lang="cs-CZ" sz="1800" dirty="0" smtClean="0"/>
              <a:t> kuchyně je založena na </a:t>
            </a:r>
            <a:r>
              <a:rPr lang="cs-CZ" sz="1800" b="1" dirty="0" smtClean="0"/>
              <a:t>hojném použití </a:t>
            </a:r>
            <a:r>
              <a:rPr lang="cs-CZ" sz="1800" b="1" i="1" dirty="0" smtClean="0"/>
              <a:t>luštěnin</a:t>
            </a:r>
            <a:r>
              <a:rPr lang="cs-CZ" sz="1800" i="1" dirty="0" smtClean="0"/>
              <a:t>. </a:t>
            </a:r>
            <a:r>
              <a:rPr lang="cs-CZ" sz="1800" b="1" dirty="0" smtClean="0"/>
              <a:t>Cizrna (</a:t>
            </a:r>
            <a:r>
              <a:rPr lang="cs-CZ" sz="1800" b="1" dirty="0" err="1" smtClean="0"/>
              <a:t>garbanzo</a:t>
            </a:r>
            <a:r>
              <a:rPr lang="cs-CZ" sz="1800" dirty="0" smtClean="0"/>
              <a:t>) kterou do Španělska přivezli Kartaginci, se stala hlavní surovinou pro </a:t>
            </a:r>
            <a:r>
              <a:rPr lang="cs-CZ" sz="1800" i="1" dirty="0" smtClean="0"/>
              <a:t>kastilský kotlík (</a:t>
            </a:r>
            <a:r>
              <a:rPr lang="cs-CZ" sz="1800" b="1" i="1" dirty="0" err="1" smtClean="0"/>
              <a:t>Cocido</a:t>
            </a:r>
            <a:r>
              <a:rPr lang="cs-CZ" sz="1800" i="1" dirty="0" smtClean="0"/>
              <a:t>), </a:t>
            </a:r>
            <a:r>
              <a:rPr lang="cs-CZ" sz="1800" dirty="0" smtClean="0"/>
              <a:t>jídlo z cizrny, zelí, vepřového masa, klobásky a jelítek.</a:t>
            </a:r>
          </a:p>
          <a:p>
            <a:r>
              <a:rPr lang="cs-CZ" sz="1800" b="1" i="1" dirty="0" smtClean="0"/>
              <a:t>Pečená jehňata a selata</a:t>
            </a:r>
            <a:r>
              <a:rPr lang="cs-CZ" sz="1800" i="1" dirty="0" smtClean="0"/>
              <a:t>, </a:t>
            </a:r>
            <a:r>
              <a:rPr lang="cs-CZ" sz="1800" dirty="0" smtClean="0"/>
              <a:t>chovaná ve volných výbězích, krmeny často i kaštany a bukvicemi – jejich maso má proto výjimečnou chuť i kvalitu. </a:t>
            </a:r>
          </a:p>
          <a:p>
            <a:r>
              <a:rPr lang="cs-CZ" sz="1800" dirty="0" smtClean="0"/>
              <a:t>Z pobřeží se dováží i </a:t>
            </a:r>
            <a:r>
              <a:rPr lang="cs-CZ" sz="1800" b="1" dirty="0" smtClean="0"/>
              <a:t>tresky,</a:t>
            </a:r>
            <a:r>
              <a:rPr lang="cs-CZ" sz="1800" dirty="0" smtClean="0"/>
              <a:t> v četných vnitrozemních sladkovodních řekách se loví pstruzi. </a:t>
            </a:r>
          </a:p>
          <a:p>
            <a:r>
              <a:rPr lang="cs-CZ" sz="1800" dirty="0" smtClean="0"/>
              <a:t>Vynikající kvality jsou zdejší </a:t>
            </a:r>
            <a:r>
              <a:rPr lang="cs-CZ" sz="1800" b="1" dirty="0" smtClean="0"/>
              <a:t>sýry</a:t>
            </a:r>
            <a:r>
              <a:rPr lang="cs-CZ" sz="1800" dirty="0" smtClean="0"/>
              <a:t> z ovčího, kozího i kravského mléka.</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err="1" smtClean="0"/>
              <a:t>Kastilie</a:t>
            </a:r>
            <a:r>
              <a:rPr lang="cs-CZ" b="1" dirty="0" smtClean="0"/>
              <a:t>-Leon, Madrid</a:t>
            </a:r>
            <a:r>
              <a:rPr lang="cs-CZ" dirty="0" smtClean="0"/>
              <a:t/>
            </a:r>
            <a:br>
              <a:rPr lang="cs-CZ" dirty="0" smtClean="0"/>
            </a:br>
            <a:endParaRPr lang="cs-CZ" dirty="0"/>
          </a:p>
        </p:txBody>
      </p:sp>
    </p:spTree>
    <p:extLst>
      <p:ext uri="{BB962C8B-B14F-4D97-AF65-F5344CB8AC3E}">
        <p14:creationId xmlns:p14="http://schemas.microsoft.com/office/powerpoint/2010/main" val="35052579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Původní ostrovní kuchyně je poměrně neznámá</a:t>
            </a:r>
            <a:r>
              <a:rPr lang="cs-CZ" sz="1800" dirty="0" smtClean="0"/>
              <a:t>, např. kaše z pražené pšeničné nebo kukuřičné mouky pod jménem „</a:t>
            </a:r>
            <a:r>
              <a:rPr lang="cs-CZ" sz="1800" i="1" dirty="0" err="1" smtClean="0"/>
              <a:t>Gofio</a:t>
            </a:r>
            <a:r>
              <a:rPr lang="cs-CZ" sz="1800" i="1" dirty="0" smtClean="0"/>
              <a:t>“</a:t>
            </a:r>
            <a:r>
              <a:rPr lang="cs-CZ" sz="1800" dirty="0" smtClean="0"/>
              <a:t>, různé omáčky k masu a rybám zvané „</a:t>
            </a:r>
            <a:r>
              <a:rPr lang="cs-CZ" sz="1800" i="1" dirty="0" err="1" smtClean="0"/>
              <a:t>mojos</a:t>
            </a:r>
            <a:r>
              <a:rPr lang="cs-CZ" sz="1800" i="1" dirty="0" smtClean="0"/>
              <a:t>“, </a:t>
            </a:r>
            <a:r>
              <a:rPr lang="cs-CZ" sz="1800" dirty="0" smtClean="0"/>
              <a:t>nebo i tradiční kotlík z dušených mas, zeleniny, brambor a cizrny „</a:t>
            </a:r>
            <a:r>
              <a:rPr lang="cs-CZ" sz="1800" i="1" dirty="0" err="1" smtClean="0"/>
              <a:t>Puchero</a:t>
            </a:r>
            <a:r>
              <a:rPr lang="cs-CZ" sz="1800" i="1" dirty="0" smtClean="0"/>
              <a:t>“.</a:t>
            </a:r>
            <a:endParaRPr lang="cs-CZ" sz="1800" dirty="0" smtClean="0"/>
          </a:p>
          <a:p>
            <a:r>
              <a:rPr lang="cs-CZ" sz="1800" dirty="0" smtClean="0"/>
              <a:t>Z masa dominuje vepřové a „</a:t>
            </a:r>
            <a:r>
              <a:rPr lang="cs-CZ" sz="1800" i="1" dirty="0" err="1" smtClean="0"/>
              <a:t>Lechona</a:t>
            </a:r>
            <a:r>
              <a:rPr lang="cs-CZ" sz="1800" i="1" dirty="0" smtClean="0"/>
              <a:t>“</a:t>
            </a:r>
            <a:r>
              <a:rPr lang="cs-CZ" sz="1800" dirty="0" smtClean="0"/>
              <a:t>, tedy </a:t>
            </a:r>
            <a:r>
              <a:rPr lang="cs-CZ" sz="1800" b="1" dirty="0" smtClean="0"/>
              <a:t>pečené sele na rožni </a:t>
            </a:r>
            <a:r>
              <a:rPr lang="cs-CZ" sz="1800" dirty="0" smtClean="0"/>
              <a:t>je místní specialitou. </a:t>
            </a:r>
          </a:p>
          <a:p>
            <a:r>
              <a:rPr lang="cs-CZ" sz="1800" dirty="0" smtClean="0"/>
              <a:t>Proslulost získala i </a:t>
            </a:r>
            <a:r>
              <a:rPr lang="cs-CZ" sz="1800" b="1" dirty="0" smtClean="0"/>
              <a:t>pikantní roztíratelná vepřová klobása s mletou paprikou a slaninou „</a:t>
            </a:r>
            <a:r>
              <a:rPr lang="cs-CZ" sz="1800" b="1" i="1" dirty="0" err="1" smtClean="0"/>
              <a:t>Sobrasada</a:t>
            </a:r>
            <a:r>
              <a:rPr lang="cs-CZ" sz="1800" b="1" i="1" dirty="0" smtClean="0"/>
              <a:t>“</a:t>
            </a:r>
            <a:r>
              <a:rPr lang="cs-CZ" sz="1800" b="1" dirty="0" smtClean="0"/>
              <a:t>z masa místních černých prasat</a:t>
            </a:r>
            <a:r>
              <a:rPr lang="cs-CZ" sz="1800" dirty="0" smtClean="0"/>
              <a:t>, chuť jejich masa výrazně ovlivňuje konzumace spadaných plodů fíků. Zdejší vlhké podnebí nedovoluje oblíbené sušení masa vzduchem a tak přidání většího množství červené papriky do </a:t>
            </a:r>
            <a:r>
              <a:rPr lang="cs-CZ" sz="1800" dirty="0" err="1" smtClean="0"/>
              <a:t>sobrasady</a:t>
            </a:r>
            <a:r>
              <a:rPr lang="cs-CZ" sz="1800" dirty="0" smtClean="0"/>
              <a:t> slouží i jako </a:t>
            </a:r>
            <a:r>
              <a:rPr lang="cs-CZ" sz="1800" dirty="0" err="1" smtClean="0"/>
              <a:t>konzervant</a:t>
            </a:r>
            <a:r>
              <a:rPr lang="cs-CZ" sz="1800" dirty="0" smtClean="0"/>
              <a:t> této chutné klobásy. </a:t>
            </a:r>
          </a:p>
          <a:p>
            <a:r>
              <a:rPr lang="cs-CZ" sz="1800" b="1" dirty="0" smtClean="0"/>
              <a:t>Na </a:t>
            </a:r>
            <a:r>
              <a:rPr lang="cs-CZ" sz="1800" b="1" dirty="0" err="1" smtClean="0"/>
              <a:t>Mallorce</a:t>
            </a:r>
            <a:r>
              <a:rPr lang="cs-CZ" sz="1800" b="1" dirty="0" smtClean="0"/>
              <a:t> jsou velmi oblíbené polévky</a:t>
            </a:r>
            <a:r>
              <a:rPr lang="cs-CZ" sz="1800" dirty="0" smtClean="0"/>
              <a:t>, připravované na různé způsoby – od čirých, až po velmi husté a vydatné. </a:t>
            </a:r>
          </a:p>
        </p:txBody>
      </p:sp>
      <p:sp>
        <p:nvSpPr>
          <p:cNvPr id="6" name="Nadpis 5"/>
          <p:cNvSpPr>
            <a:spLocks noGrp="1"/>
          </p:cNvSpPr>
          <p:nvPr>
            <p:ph type="title"/>
          </p:nvPr>
        </p:nvSpPr>
        <p:spPr>
          <a:xfrm>
            <a:off x="179512" y="195486"/>
            <a:ext cx="7632848" cy="507703"/>
          </a:xfrm>
        </p:spPr>
        <p:txBody>
          <a:bodyPr/>
          <a:lstStyle/>
          <a:p>
            <a:r>
              <a:rPr lang="cs-CZ" b="1" dirty="0" smtClean="0"/>
              <a:t>Ostrovní kuchyně Kanárských a Baleárských ostrovů</a:t>
            </a:r>
            <a:r>
              <a:rPr lang="cs-CZ" dirty="0" smtClean="0"/>
              <a:t/>
            </a:r>
            <a:br>
              <a:rPr lang="cs-CZ" dirty="0" smtClean="0"/>
            </a:br>
            <a:endParaRPr lang="cs-CZ" dirty="0"/>
          </a:p>
        </p:txBody>
      </p:sp>
    </p:spTree>
    <p:extLst>
      <p:ext uri="{BB962C8B-B14F-4D97-AF65-F5344CB8AC3E}">
        <p14:creationId xmlns:p14="http://schemas.microsoft.com/office/powerpoint/2010/main" val="34292400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smtClean="0"/>
              <a:t>„Tortilla“ </a:t>
            </a:r>
            <a:r>
              <a:rPr lang="cs-CZ" sz="1800" dirty="0" smtClean="0"/>
              <a:t>je bramborová omeleta s vejci, doplněna o celou řadu surovin, jako zelenina, uzenina apod. Regionálně má mnoho variant – používá se i přídavek špenátu, fazolí, šunky, rajčat nebo hub. Ve Valencii se do tortilly přidává rýže a šunka, v Madridu výborný </a:t>
            </a:r>
            <a:r>
              <a:rPr lang="cs-CZ" sz="1800" dirty="0" err="1" smtClean="0"/>
              <a:t>aranjuezsky</a:t>
            </a:r>
            <a:r>
              <a:rPr lang="cs-CZ" sz="1800" dirty="0" smtClean="0"/>
              <a:t> chřest. Podává se s bagetou a červeným vínem.</a:t>
            </a:r>
          </a:p>
          <a:p>
            <a:r>
              <a:rPr lang="cs-CZ" sz="1800" b="1" dirty="0" smtClean="0"/>
              <a:t>„</a:t>
            </a:r>
            <a:r>
              <a:rPr lang="cs-CZ" sz="1800" b="1" i="1" dirty="0" err="1" smtClean="0"/>
              <a:t>Gazpacho</a:t>
            </a:r>
            <a:r>
              <a:rPr lang="cs-CZ" sz="1800" b="1" i="1" dirty="0" smtClean="0"/>
              <a:t>“</a:t>
            </a:r>
            <a:r>
              <a:rPr lang="cs-CZ" sz="1800" i="1" dirty="0" smtClean="0"/>
              <a:t> </a:t>
            </a:r>
            <a:r>
              <a:rPr lang="cs-CZ" sz="1800" dirty="0" smtClean="0"/>
              <a:t>– studená zeleninová polévka, připravovaná regionálně na různé způsoby, z rozmixovaných odblaněných rajčat, salátové okurky, zelené papriky, cibule, česneku a olivového oleje. Zahušťuje se tradičně bílým chlebem, s bazalkou a různým kořením podle chuti a smetanou. </a:t>
            </a:r>
          </a:p>
          <a:p>
            <a:r>
              <a:rPr lang="cs-CZ" sz="1800" b="1" dirty="0" smtClean="0"/>
              <a:t>„</a:t>
            </a:r>
            <a:r>
              <a:rPr lang="cs-CZ" sz="1800" b="1" i="1" dirty="0" smtClean="0"/>
              <a:t>Paella“ </a:t>
            </a:r>
            <a:r>
              <a:rPr lang="cs-CZ" sz="1800" dirty="0" smtClean="0"/>
              <a:t>tradiční Valencijské národní jídlo je původně velmi jednoduchý pokrm, patří ke všem větším společenským událostem, bez její konzumace si nelze představit ani rodinné posezení nebo výlet. Tradičně se má pojídat přímo z pánve dřevěnou </a:t>
            </a:r>
            <a:r>
              <a:rPr lang="cs-CZ" sz="1800" dirty="0" err="1" smtClean="0"/>
              <a:t>lžicí</a:t>
            </a:r>
            <a:r>
              <a:rPr lang="cs-CZ" sz="1800" dirty="0" smtClean="0"/>
              <a:t>.</a:t>
            </a:r>
          </a:p>
          <a:p>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Některá typická španělská jídla:</a:t>
            </a:r>
            <a:br>
              <a:rPr lang="cs-CZ" b="1" dirty="0" smtClean="0"/>
            </a:br>
            <a:endParaRPr lang="cs-CZ" b="1" dirty="0"/>
          </a:p>
        </p:txBody>
      </p:sp>
    </p:spTree>
    <p:extLst>
      <p:ext uri="{BB962C8B-B14F-4D97-AF65-F5344CB8AC3E}">
        <p14:creationId xmlns:p14="http://schemas.microsoft.com/office/powerpoint/2010/main" val="31493177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Proslulým španělským produktem je </a:t>
            </a:r>
            <a:r>
              <a:rPr lang="cs-CZ" sz="1800" b="1" dirty="0" smtClean="0"/>
              <a:t>iberská šunka</a:t>
            </a:r>
            <a:r>
              <a:rPr lang="cs-CZ" sz="1800" dirty="0" smtClean="0"/>
              <a:t> z iberského prasátka, žijícího volným výběhem v krajině zvané „</a:t>
            </a:r>
            <a:r>
              <a:rPr lang="cs-CZ" sz="1800" i="1" dirty="0" err="1" smtClean="0"/>
              <a:t>dehesa</a:t>
            </a:r>
            <a:r>
              <a:rPr lang="cs-CZ" sz="1800" i="1" dirty="0" smtClean="0"/>
              <a:t>“, </a:t>
            </a:r>
            <a:r>
              <a:rPr lang="cs-CZ" sz="1800" dirty="0" smtClean="0"/>
              <a:t>pastvině s řídkým dubovým porostem. Zvláštním uměním při servisu je způsob krájení porcí z celé kýty, upevněné na speciálním drážku „</a:t>
            </a:r>
            <a:r>
              <a:rPr lang="cs-CZ" sz="1800" i="1" dirty="0" err="1" smtClean="0"/>
              <a:t>jamonera</a:t>
            </a:r>
            <a:r>
              <a:rPr lang="cs-CZ" sz="1800" i="1" dirty="0" smtClean="0"/>
              <a:t>“</a:t>
            </a:r>
            <a:r>
              <a:rPr lang="cs-CZ" sz="1800" dirty="0" smtClean="0"/>
              <a:t> a mající svá základní pravidla, porce se krájí velmi tenké speciálním dlouhým nožem. </a:t>
            </a:r>
          </a:p>
          <a:p>
            <a:r>
              <a:rPr lang="cs-CZ" sz="1800" dirty="0" smtClean="0"/>
              <a:t>Podobným produktem je i </a:t>
            </a:r>
            <a:r>
              <a:rPr lang="cs-CZ" sz="1800" b="1" dirty="0" smtClean="0"/>
              <a:t>šunka </a:t>
            </a:r>
            <a:r>
              <a:rPr lang="cs-CZ" sz="1800" b="1" dirty="0" err="1" smtClean="0"/>
              <a:t>serrano</a:t>
            </a:r>
            <a:r>
              <a:rPr lang="cs-CZ" sz="1800" b="1" dirty="0" smtClean="0"/>
              <a:t> </a:t>
            </a:r>
            <a:r>
              <a:rPr lang="cs-CZ" sz="1800" dirty="0" smtClean="0"/>
              <a:t>– „</a:t>
            </a:r>
            <a:r>
              <a:rPr lang="cs-CZ" sz="1800" b="1" i="1" dirty="0" err="1" smtClean="0"/>
              <a:t>jamón</a:t>
            </a:r>
            <a:r>
              <a:rPr lang="cs-CZ" sz="1800" b="1" i="1" dirty="0" smtClean="0"/>
              <a:t> </a:t>
            </a:r>
            <a:r>
              <a:rPr lang="cs-CZ" sz="1800" b="1" i="1" dirty="0" err="1" smtClean="0"/>
              <a:t>serrano</a:t>
            </a:r>
            <a:r>
              <a:rPr lang="cs-CZ" sz="1800" i="1" dirty="0" smtClean="0"/>
              <a:t>“ </a:t>
            </a:r>
            <a:r>
              <a:rPr lang="cs-CZ" sz="1800" dirty="0" smtClean="0"/>
              <a:t>v překladu horská šunka. Maso pochází z intenzivně krmených bílých prasat, tvar hotové šunky </a:t>
            </a:r>
            <a:r>
              <a:rPr lang="cs-CZ" sz="1800" dirty="0" err="1" smtClean="0"/>
              <a:t>serrano</a:t>
            </a:r>
            <a:r>
              <a:rPr lang="cs-CZ" sz="1800" dirty="0" smtClean="0"/>
              <a:t> připomíná tvar kytary, je více zakulacená i širší, váha nejméně 6,5 kg, doba zrání min. 9 měsíců. </a:t>
            </a:r>
          </a:p>
          <a:p>
            <a:endParaRPr lang="cs-CZ" sz="1800" dirty="0"/>
          </a:p>
        </p:txBody>
      </p:sp>
    </p:spTree>
    <p:extLst>
      <p:ext uri="{BB962C8B-B14F-4D97-AF65-F5344CB8AC3E}">
        <p14:creationId xmlns:p14="http://schemas.microsoft.com/office/powerpoint/2010/main" val="24732023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Portugalská gastronomie byla vždy </a:t>
            </a:r>
            <a:r>
              <a:rPr lang="cs-CZ" sz="1800" b="1" dirty="0" smtClean="0"/>
              <a:t>poměrně oddělená od vlivů ostatních kuchyní</a:t>
            </a:r>
            <a:r>
              <a:rPr lang="cs-CZ" sz="1800" dirty="0" smtClean="0"/>
              <a:t>, je to dáno zejména polohou země. </a:t>
            </a:r>
          </a:p>
          <a:p>
            <a:r>
              <a:rPr lang="cs-CZ" sz="1800" dirty="0" smtClean="0"/>
              <a:t>zůstala pozoruhodně prostá, jednoduchá, lidová – a díky tomu i skvěla. </a:t>
            </a:r>
          </a:p>
          <a:p>
            <a:r>
              <a:rPr lang="cs-CZ" sz="1800" dirty="0" smtClean="0"/>
              <a:t>Portugalci si na jídlo velmi potrpí, za potraviny utratí hodně ze svých příjmů. </a:t>
            </a:r>
          </a:p>
          <a:p>
            <a:r>
              <a:rPr lang="cs-CZ" sz="1800" dirty="0" smtClean="0"/>
              <a:t>Jedí pomalu, jídlo si vychutnávají, stejně jako sousední Španělé jedí večer poněkud později, než je v kontinentální Evropě zvykem. </a:t>
            </a:r>
          </a:p>
          <a:p>
            <a:r>
              <a:rPr lang="cs-CZ" sz="1800" dirty="0" smtClean="0"/>
              <a:t>Historicky byla ovlivněna stejně jako sousední Španělsko Maury (velký výběr sladkých moučníků je typickým znakem). </a:t>
            </a:r>
          </a:p>
          <a:p>
            <a:r>
              <a:rPr lang="cs-CZ" sz="1800" dirty="0" smtClean="0"/>
              <a:t>Používání kvalitního olivového oleje a hojnosti česneku je zase převzato od Římanů. </a:t>
            </a:r>
          </a:p>
          <a:p>
            <a:r>
              <a:rPr lang="cs-CZ" sz="1800" b="1" dirty="0" smtClean="0"/>
              <a:t>Tradičním způsobem přípravy jídel je </a:t>
            </a:r>
            <a:r>
              <a:rPr lang="cs-CZ" sz="1800" b="1" i="1" dirty="0" smtClean="0"/>
              <a:t>grilování</a:t>
            </a:r>
            <a:r>
              <a:rPr lang="cs-CZ" sz="1800" i="1" dirty="0" smtClean="0"/>
              <a:t>, </a:t>
            </a:r>
            <a:r>
              <a:rPr lang="cs-CZ" sz="1800" dirty="0" smtClean="0"/>
              <a:t>grilují se všechna masa a hlavně ryby. Zvláštní je používání tradičního nádobí, často v domácnostech a menších restauracích na venkově vidíme výborně tepelně vodivé nesmaltované hliněné hrnce.</a:t>
            </a:r>
            <a:endParaRPr lang="cs-CZ" sz="1800" dirty="0"/>
          </a:p>
        </p:txBody>
      </p:sp>
      <p:sp>
        <p:nvSpPr>
          <p:cNvPr id="6" name="Nadpis 5"/>
          <p:cNvSpPr>
            <a:spLocks noGrp="1"/>
          </p:cNvSpPr>
          <p:nvPr>
            <p:ph type="title"/>
          </p:nvPr>
        </p:nvSpPr>
        <p:spPr>
          <a:xfrm>
            <a:off x="179512" y="195486"/>
            <a:ext cx="5688632" cy="507703"/>
          </a:xfrm>
        </p:spPr>
        <p:txBody>
          <a:bodyPr/>
          <a:lstStyle/>
          <a:p>
            <a:r>
              <a:rPr lang="cs-CZ" b="1" dirty="0" smtClean="0"/>
              <a:t>Charakteristika portugalské kuchyně</a:t>
            </a:r>
            <a:r>
              <a:rPr lang="cs-CZ" dirty="0" smtClean="0"/>
              <a:t/>
            </a:r>
            <a:br>
              <a:rPr lang="cs-CZ" dirty="0" smtClean="0"/>
            </a:br>
            <a:endParaRPr lang="cs-CZ" dirty="0"/>
          </a:p>
        </p:txBody>
      </p:sp>
    </p:spTree>
    <p:extLst>
      <p:ext uri="{BB962C8B-B14F-4D97-AF65-F5344CB8AC3E}">
        <p14:creationId xmlns:p14="http://schemas.microsoft.com/office/powerpoint/2010/main" val="18974239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Královnou portugalské kuchyně je </a:t>
            </a:r>
            <a:r>
              <a:rPr lang="cs-CZ" sz="1800" b="1" i="1" dirty="0" smtClean="0"/>
              <a:t>treska </a:t>
            </a:r>
            <a:r>
              <a:rPr lang="cs-CZ" sz="1800" i="1" dirty="0" smtClean="0"/>
              <a:t>(</a:t>
            </a:r>
            <a:r>
              <a:rPr lang="cs-CZ" sz="1800" b="1" i="1" dirty="0" err="1" smtClean="0"/>
              <a:t>bacalhau</a:t>
            </a:r>
            <a:r>
              <a:rPr lang="cs-CZ" sz="1800" i="1" dirty="0" smtClean="0"/>
              <a:t>).</a:t>
            </a:r>
            <a:r>
              <a:rPr lang="cs-CZ" sz="1800" dirty="0" smtClean="0"/>
              <a:t> Je možné ji připravit na 365 způsobů, dá se jíst celý rok. </a:t>
            </a:r>
          </a:p>
          <a:p>
            <a:r>
              <a:rPr lang="cs-CZ" sz="1800" dirty="0" smtClean="0"/>
              <a:t>Nejkvalitnější treska se loví až u břehů Grónska a Norska, je poměrně drahou rybou na trhu, protože v místních vodách se nevyskytuje. Musí se tedy již na lodi nasolit a sušit – je zřejmé, že před přípravou se musí znovu namočit ve vodě, vodu často měnit, aby se sůl odstranila. </a:t>
            </a:r>
          </a:p>
          <a:p>
            <a:r>
              <a:rPr lang="cs-CZ" sz="1800" dirty="0" smtClean="0"/>
              <a:t>Další tradičně připravovanou rybou je </a:t>
            </a:r>
            <a:r>
              <a:rPr lang="cs-CZ" sz="1800" b="1" i="1" dirty="0" smtClean="0"/>
              <a:t>sardinka</a:t>
            </a:r>
            <a:r>
              <a:rPr lang="cs-CZ" sz="1800" i="1" dirty="0" smtClean="0"/>
              <a:t>,</a:t>
            </a:r>
            <a:r>
              <a:rPr lang="cs-CZ" sz="1800" dirty="0" smtClean="0"/>
              <a:t> nejlépe na grilu.</a:t>
            </a:r>
          </a:p>
          <a:p>
            <a:r>
              <a:rPr lang="cs-CZ" sz="1800" i="1" dirty="0" smtClean="0"/>
              <a:t>„</a:t>
            </a:r>
            <a:r>
              <a:rPr lang="cs-CZ" sz="1800" i="1" dirty="0" err="1" smtClean="0"/>
              <a:t>Bacalhau</a:t>
            </a:r>
            <a:r>
              <a:rPr lang="cs-CZ" sz="1800" i="1" dirty="0" smtClean="0"/>
              <a:t> á </a:t>
            </a:r>
            <a:r>
              <a:rPr lang="cs-CZ" sz="1800" i="1" dirty="0" err="1" smtClean="0"/>
              <a:t>Bras</a:t>
            </a:r>
            <a:r>
              <a:rPr lang="cs-CZ" sz="1800" i="1" dirty="0" smtClean="0"/>
              <a:t>“ - </a:t>
            </a:r>
            <a:r>
              <a:rPr lang="cs-CZ" sz="1800" b="1" dirty="0" smtClean="0"/>
              <a:t>treska na bramborech a cibuli</a:t>
            </a:r>
            <a:r>
              <a:rPr lang="cs-CZ" sz="1800" dirty="0" smtClean="0"/>
              <a:t>. Tresku sušenou je nutno den předem naložit do vody (v Portugalsku je čerstvá treska spíše výjimkou) nebo rozmrazit. </a:t>
            </a:r>
          </a:p>
          <a:p>
            <a:pPr marL="0" indent="0">
              <a:buNone/>
            </a:pPr>
            <a:r>
              <a:rPr lang="cs-CZ" sz="1800" dirty="0" smtClean="0"/>
              <a:t> </a:t>
            </a:r>
          </a:p>
        </p:txBody>
      </p:sp>
    </p:spTree>
    <p:extLst>
      <p:ext uri="{BB962C8B-B14F-4D97-AF65-F5344CB8AC3E}">
        <p14:creationId xmlns:p14="http://schemas.microsoft.com/office/powerpoint/2010/main" val="198672698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Ve vnitrozemí zase dominuje </a:t>
            </a:r>
            <a:r>
              <a:rPr lang="cs-CZ" sz="1800" b="1" dirty="0" smtClean="0"/>
              <a:t>konzumace všech druhů </a:t>
            </a:r>
            <a:r>
              <a:rPr lang="cs-CZ" sz="1800" b="1" i="1" dirty="0" smtClean="0"/>
              <a:t>masa </a:t>
            </a:r>
            <a:r>
              <a:rPr lang="cs-CZ" sz="1800" dirty="0" smtClean="0"/>
              <a:t>(od vepřového, králíků, zvěřiny až po drůbež). </a:t>
            </a:r>
          </a:p>
          <a:p>
            <a:r>
              <a:rPr lang="cs-CZ" sz="1800" b="1" dirty="0" smtClean="0"/>
              <a:t>Nejí se ovšem husa</a:t>
            </a:r>
            <a:r>
              <a:rPr lang="cs-CZ" sz="1800" dirty="0" smtClean="0"/>
              <a:t>, která je v zemi považovaná stejně jako labuť za okrasného ptáka. </a:t>
            </a:r>
          </a:p>
          <a:p>
            <a:r>
              <a:rPr lang="cs-CZ" sz="1800" dirty="0" smtClean="0"/>
              <a:t>Hojně se dochucuje kořením jako je česnek, olivy, kapary, koriandr, petrželka. </a:t>
            </a:r>
          </a:p>
          <a:p>
            <a:r>
              <a:rPr lang="cs-CZ" sz="1800" dirty="0" smtClean="0"/>
              <a:t>Portugalci všeobecně </a:t>
            </a:r>
            <a:r>
              <a:rPr lang="cs-CZ" sz="1800" b="1" dirty="0" smtClean="0"/>
              <a:t>hodně jedí jako přílohu brambory, rýži </a:t>
            </a:r>
            <a:r>
              <a:rPr lang="cs-CZ" sz="1800" dirty="0" smtClean="0"/>
              <a:t>(podle statistik EU Portugalci spotřebuji nejvíce rýže v Evropě). </a:t>
            </a:r>
          </a:p>
          <a:p>
            <a:r>
              <a:rPr lang="cs-CZ" sz="1800" dirty="0" smtClean="0"/>
              <a:t>Prakticky ke všem jídlům se vždy podávají </a:t>
            </a:r>
            <a:r>
              <a:rPr lang="cs-CZ" sz="1800" i="1" dirty="0" smtClean="0"/>
              <a:t>zeleninové saláty </a:t>
            </a:r>
            <a:r>
              <a:rPr lang="cs-CZ" sz="1800" dirty="0" smtClean="0"/>
              <a:t>a </a:t>
            </a:r>
            <a:r>
              <a:rPr lang="cs-CZ" sz="1800" i="1" dirty="0" smtClean="0"/>
              <a:t>olivový olej. </a:t>
            </a:r>
          </a:p>
          <a:p>
            <a:endParaRPr lang="cs-CZ" sz="1800" dirty="0"/>
          </a:p>
        </p:txBody>
      </p:sp>
    </p:spTree>
    <p:extLst>
      <p:ext uri="{BB962C8B-B14F-4D97-AF65-F5344CB8AC3E}">
        <p14:creationId xmlns:p14="http://schemas.microsoft.com/office/powerpoint/2010/main" val="35727836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V každé místní kavárně nabízí </a:t>
            </a:r>
            <a:r>
              <a:rPr lang="cs-CZ" sz="1800" b="1" dirty="0" smtClean="0"/>
              <a:t>nekonečné množství velmi sladkých zákusků</a:t>
            </a:r>
            <a:r>
              <a:rPr lang="cs-CZ" sz="1800" b="1" i="1" dirty="0" smtClean="0"/>
              <a:t>,</a:t>
            </a:r>
            <a:r>
              <a:rPr lang="cs-CZ" sz="1800" i="1" dirty="0" smtClean="0"/>
              <a:t> </a:t>
            </a:r>
            <a:r>
              <a:rPr lang="cs-CZ" sz="1800" dirty="0" smtClean="0"/>
              <a:t>asi podle hesla „co je sladké, nehořkne“.</a:t>
            </a:r>
          </a:p>
          <a:p>
            <a:r>
              <a:rPr lang="cs-CZ" sz="1800" dirty="0" smtClean="0"/>
              <a:t>Z nápojů nelze opomenout světově proslulé </a:t>
            </a:r>
            <a:r>
              <a:rPr lang="cs-CZ" sz="1800" b="1" i="1" dirty="0" smtClean="0"/>
              <a:t>portské víno</a:t>
            </a:r>
            <a:r>
              <a:rPr lang="cs-CZ" sz="1800" i="1" dirty="0" smtClean="0"/>
              <a:t>, </a:t>
            </a:r>
            <a:r>
              <a:rPr lang="cs-CZ" sz="1800" dirty="0" smtClean="0"/>
              <a:t>tradiční víno z oblasti kolem řeky </a:t>
            </a:r>
            <a:r>
              <a:rPr lang="cs-CZ" sz="1800" dirty="0" err="1" smtClean="0"/>
              <a:t>Douro</a:t>
            </a:r>
            <a:r>
              <a:rPr lang="cs-CZ" sz="1800" dirty="0" smtClean="0"/>
              <a:t>. V minulosti se převáželo po této řece v sudech na lodích do přístavu Porto, kde se teprve stáčelo do láhví a putovalo do celého světa – nyní už takový </a:t>
            </a:r>
            <a:r>
              <a:rPr lang="cs-CZ" sz="1800" b="1" dirty="0" smtClean="0"/>
              <a:t>převoz vína lodi ve vybraných dnech jen turistickou atrakcí. </a:t>
            </a:r>
          </a:p>
          <a:p>
            <a:r>
              <a:rPr lang="cs-CZ" sz="1800" dirty="0" smtClean="0"/>
              <a:t>Známé je rovněž </a:t>
            </a:r>
            <a:r>
              <a:rPr lang="cs-CZ" sz="1800" b="1" dirty="0" smtClean="0"/>
              <a:t>víno </a:t>
            </a:r>
            <a:r>
              <a:rPr lang="cs-CZ" sz="1800" b="1" i="1" dirty="0" smtClean="0"/>
              <a:t>madeira </a:t>
            </a:r>
            <a:r>
              <a:rPr lang="cs-CZ" sz="1800" dirty="0" smtClean="0"/>
              <a:t>ze stejnojmenného ostrova. </a:t>
            </a:r>
          </a:p>
          <a:p>
            <a:r>
              <a:rPr lang="cs-CZ" sz="1800" dirty="0" smtClean="0"/>
              <a:t>Patrně nejoblíbenějším nápojem po celý den je </a:t>
            </a:r>
            <a:r>
              <a:rPr lang="cs-CZ" sz="1800" b="1" dirty="0" smtClean="0"/>
              <a:t>káva tzv. „</a:t>
            </a:r>
            <a:r>
              <a:rPr lang="cs-CZ" sz="1800" b="1" i="1" dirty="0" err="1" smtClean="0"/>
              <a:t>bica</a:t>
            </a:r>
            <a:r>
              <a:rPr lang="cs-CZ" sz="1800" b="1" i="1" dirty="0" smtClean="0"/>
              <a:t>“</a:t>
            </a:r>
            <a:r>
              <a:rPr lang="cs-CZ" sz="1800" b="1" dirty="0" smtClean="0"/>
              <a:t>, </a:t>
            </a:r>
            <a:r>
              <a:rPr lang="cs-CZ" sz="1800" dirty="0" smtClean="0"/>
              <a:t>což je velmi silné malé </a:t>
            </a:r>
            <a:r>
              <a:rPr lang="cs-CZ" sz="1800" dirty="0" err="1" smtClean="0"/>
              <a:t>espresso</a:t>
            </a:r>
            <a:r>
              <a:rPr lang="cs-CZ" sz="1800" dirty="0" smtClean="0"/>
              <a:t>, tradičně podle místních zvyků doslazené velkým množstvím cukru.</a:t>
            </a:r>
          </a:p>
          <a:p>
            <a:r>
              <a:rPr lang="cs-CZ" sz="1800" dirty="0" smtClean="0"/>
              <a:t>„</a:t>
            </a:r>
            <a:r>
              <a:rPr lang="cs-CZ" sz="1800" b="1" i="1" dirty="0" smtClean="0"/>
              <a:t>Pastel de </a:t>
            </a:r>
            <a:r>
              <a:rPr lang="cs-CZ" sz="1800" b="1" i="1" dirty="0" err="1" smtClean="0"/>
              <a:t>nata</a:t>
            </a:r>
            <a:r>
              <a:rPr lang="cs-CZ" sz="1800" i="1" dirty="0" smtClean="0"/>
              <a:t>“ </a:t>
            </a:r>
            <a:r>
              <a:rPr lang="cs-CZ" sz="1800" dirty="0" smtClean="0"/>
              <a:t>- nejslavnější </a:t>
            </a:r>
            <a:r>
              <a:rPr lang="cs-CZ" sz="1800" b="1" dirty="0" smtClean="0"/>
              <a:t>portugalský zákusek</a:t>
            </a:r>
            <a:r>
              <a:rPr lang="cs-CZ" sz="1800" dirty="0" smtClean="0"/>
              <a:t>, oblíbený po celé zemi. Jde o malý upečený pudinkový koláček, posypaný skořicí. Suroviny jsou ovšem tradiční - selské mléko, vaječný žloutek a cukr – náhražky se nepřipouští.</a:t>
            </a:r>
          </a:p>
          <a:p>
            <a:endParaRPr lang="cs-CZ" sz="1800" dirty="0" smtClean="0"/>
          </a:p>
          <a:p>
            <a:endParaRPr lang="cs-CZ" sz="1800" dirty="0"/>
          </a:p>
        </p:txBody>
      </p:sp>
    </p:spTree>
    <p:extLst>
      <p:ext uri="{BB962C8B-B14F-4D97-AF65-F5344CB8AC3E}">
        <p14:creationId xmlns:p14="http://schemas.microsoft.com/office/powerpoint/2010/main" val="12622006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Tree>
    <p:extLst>
      <p:ext uri="{BB962C8B-B14F-4D97-AF65-F5344CB8AC3E}">
        <p14:creationId xmlns:p14="http://schemas.microsoft.com/office/powerpoint/2010/main" val="19341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smtClean="0"/>
              <a:t>Typický znak - její pikantnost</a:t>
            </a:r>
            <a:r>
              <a:rPr lang="cs-CZ" sz="1600" dirty="0" smtClean="0"/>
              <a:t>, způsobená tradičními použitými surovinami – hlavní roli hraje mletá červená paprika, česnek, cibule, rajčata, zelená paprika, kořenová a listová zelenina, dále smetana, slanina a uzeniny. </a:t>
            </a:r>
          </a:p>
          <a:p>
            <a:r>
              <a:rPr lang="cs-CZ" sz="1600" dirty="0" smtClean="0"/>
              <a:t>Historicky byla </a:t>
            </a:r>
            <a:r>
              <a:rPr lang="cs-CZ" sz="1600" b="1" dirty="0" smtClean="0"/>
              <a:t>ovlivněna zvyklostmi původních maďarských pasteveckých kmenů při přípravě jídel </a:t>
            </a:r>
            <a:r>
              <a:rPr lang="cs-CZ" sz="1600" dirty="0" smtClean="0"/>
              <a:t>(tradiční příprava jídel v kotlíku na ohni), později okolními kuchyněmi a místními zemědělskými produkty.</a:t>
            </a:r>
          </a:p>
          <a:p>
            <a:r>
              <a:rPr lang="cs-CZ" sz="1600" dirty="0" smtClean="0"/>
              <a:t>Základ - kočovné nomádské kmeny, je silně ovlivněna tureckými (orientálními) vlivy, vídeňskou kuchyní (vídeňský řízek se dodnes podává v Maďarsku s rýží nebo </a:t>
            </a:r>
            <a:r>
              <a:rPr lang="cs-CZ" sz="1600" dirty="0" err="1" smtClean="0"/>
              <a:t>tarhoňou</a:t>
            </a:r>
            <a:r>
              <a:rPr lang="cs-CZ" sz="1600" dirty="0" smtClean="0"/>
              <a:t>) a kuchyní francouzskou (zejména pak za doby panování </a:t>
            </a:r>
            <a:r>
              <a:rPr lang="cs-CZ" sz="1600" b="1" dirty="0" smtClean="0"/>
              <a:t>Roberta z Antou</a:t>
            </a:r>
            <a:r>
              <a:rPr lang="cs-CZ" sz="1600" dirty="0" smtClean="0"/>
              <a:t>), stopy italské kuchyně (</a:t>
            </a:r>
            <a:r>
              <a:rPr lang="cs-CZ" sz="1600" b="1" dirty="0" err="1" smtClean="0"/>
              <a:t>Beatrix</a:t>
            </a:r>
            <a:r>
              <a:rPr lang="cs-CZ" sz="1600" b="1" dirty="0" smtClean="0"/>
              <a:t> z Neapole</a:t>
            </a:r>
            <a:r>
              <a:rPr lang="cs-CZ" sz="1600" dirty="0" smtClean="0"/>
              <a:t>, manželka Matyáše I. </a:t>
            </a:r>
            <a:r>
              <a:rPr lang="cs-CZ" sz="1600" dirty="0" err="1" smtClean="0"/>
              <a:t>Korviniho</a:t>
            </a:r>
            <a:r>
              <a:rPr lang="cs-CZ" sz="1600" dirty="0" smtClean="0"/>
              <a:t>, žijící v 15. století, přípravy jídel). </a:t>
            </a:r>
          </a:p>
          <a:p>
            <a:r>
              <a:rPr lang="cs-CZ" sz="1600" dirty="0" smtClean="0"/>
              <a:t>Vyhlášený </a:t>
            </a:r>
            <a:r>
              <a:rPr lang="cs-CZ" sz="1600" b="1" dirty="0" smtClean="0"/>
              <a:t>maďarský gurmán </a:t>
            </a:r>
            <a:r>
              <a:rPr lang="cs-CZ" sz="1600" i="1" dirty="0" smtClean="0"/>
              <a:t>kníže </a:t>
            </a:r>
            <a:r>
              <a:rPr lang="cs-CZ" sz="1600" i="1" dirty="0" err="1" smtClean="0"/>
              <a:t>Esterhazy</a:t>
            </a:r>
            <a:r>
              <a:rPr lang="cs-CZ" sz="1600" dirty="0" smtClean="0"/>
              <a:t> (</a:t>
            </a:r>
            <a:r>
              <a:rPr lang="cs-CZ" sz="1600" b="1" dirty="0" err="1" smtClean="0"/>
              <a:t>Miklos</a:t>
            </a:r>
            <a:r>
              <a:rPr lang="cs-CZ" sz="1600" b="1" dirty="0" smtClean="0"/>
              <a:t> </a:t>
            </a:r>
            <a:r>
              <a:rPr lang="cs-CZ" sz="1600" b="1" dirty="0" err="1" smtClean="0"/>
              <a:t>Esterhazy</a:t>
            </a:r>
            <a:r>
              <a:rPr lang="cs-CZ" sz="1600" b="1" dirty="0" smtClean="0"/>
              <a:t>, </a:t>
            </a:r>
            <a:r>
              <a:rPr lang="cs-CZ" sz="1600" dirty="0" smtClean="0"/>
              <a:t>nar. 1714 až 1790, majitel zámku </a:t>
            </a:r>
            <a:r>
              <a:rPr lang="cs-CZ" sz="1600" dirty="0" err="1" smtClean="0"/>
              <a:t>Fertod</a:t>
            </a:r>
            <a:r>
              <a:rPr lang="cs-CZ" sz="1600" dirty="0" smtClean="0"/>
              <a:t>, baron i šlechtic a milovník jídla, zvaný i podle stylu života jako „nádherný“, některá jídla nesou dodnes jeho jméno). </a:t>
            </a:r>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403244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Nejznámější surovina - </a:t>
            </a:r>
            <a:r>
              <a:rPr lang="cs-CZ" sz="1800" b="1" dirty="0" smtClean="0"/>
              <a:t>paprika</a:t>
            </a:r>
            <a:r>
              <a:rPr lang="cs-CZ" sz="1800" dirty="0" smtClean="0"/>
              <a:t>, která se do země dostala v době Osmanské říše. </a:t>
            </a:r>
          </a:p>
          <a:p>
            <a:r>
              <a:rPr lang="cs-CZ" sz="1800" dirty="0" smtClean="0"/>
              <a:t>Původně sloužil paprikový prášek jako léčivo (látka kapsaicin, způsobující pálivost papriky je významným antirevmatikem), až v 18. století se rozšířilo její použití při přípravě jídel. Má různé stupně pálivosti, přičemž </a:t>
            </a:r>
            <a:r>
              <a:rPr lang="cs-CZ" sz="1800" b="1" dirty="0" smtClean="0"/>
              <a:t>místní kuchyně používá papriku ne příliš ostrou </a:t>
            </a:r>
            <a:r>
              <a:rPr lang="cs-CZ" sz="1800" dirty="0" smtClean="0"/>
              <a:t>(sladká paprika je označením nepálivá). Centrem oblasti pěstování papriky je město Szeged. </a:t>
            </a:r>
          </a:p>
          <a:p>
            <a:r>
              <a:rPr lang="cs-CZ" sz="1800" dirty="0" smtClean="0"/>
              <a:t>Nejdůležitější chuťová přísada - </a:t>
            </a:r>
            <a:r>
              <a:rPr lang="cs-CZ" sz="1800" b="1" dirty="0" smtClean="0"/>
              <a:t>cibule a výrazný česnek. </a:t>
            </a:r>
          </a:p>
          <a:p>
            <a:r>
              <a:rPr lang="cs-CZ" sz="1800" dirty="0" smtClean="0"/>
              <a:t>Oblast okolo měst Debrecín, </a:t>
            </a:r>
            <a:r>
              <a:rPr lang="cs-CZ" sz="1800" dirty="0" err="1" smtClean="0"/>
              <a:t>Bekescaba</a:t>
            </a:r>
            <a:r>
              <a:rPr lang="cs-CZ" sz="1800" dirty="0" smtClean="0"/>
              <a:t> a </a:t>
            </a:r>
            <a:r>
              <a:rPr lang="cs-CZ" sz="1800" dirty="0" err="1" smtClean="0"/>
              <a:t>Gyula</a:t>
            </a:r>
            <a:r>
              <a:rPr lang="cs-CZ" sz="1800" dirty="0" smtClean="0"/>
              <a:t> je proslulá zase výrobou </a:t>
            </a:r>
            <a:r>
              <a:rPr lang="cs-CZ" sz="1800" b="1" dirty="0" smtClean="0"/>
              <a:t>uzenin</a:t>
            </a:r>
            <a:r>
              <a:rPr lang="cs-CZ" sz="1800" dirty="0" smtClean="0"/>
              <a:t>. </a:t>
            </a:r>
          </a:p>
          <a:p>
            <a:r>
              <a:rPr lang="cs-CZ" sz="1800" b="1" dirty="0" smtClean="0"/>
              <a:t>Hodně tradiční, opírá se o zlidovělá jídla a místní suroviny, vydatná, chuťově pestrá a výrazná. </a:t>
            </a:r>
          </a:p>
          <a:p>
            <a:r>
              <a:rPr lang="cs-CZ" sz="1800" b="1" dirty="0" smtClean="0"/>
              <a:t>Nejoblíbenější tradiční úpravou jídel je smažení a pečení, dušení</a:t>
            </a:r>
            <a:r>
              <a:rPr lang="cs-CZ" sz="1800" dirty="0" smtClean="0"/>
              <a:t>. </a:t>
            </a:r>
          </a:p>
          <a:p>
            <a:r>
              <a:rPr lang="cs-CZ" sz="1800" dirty="0" smtClean="0"/>
              <a:t>U mnoha maďarských jídel se často používají různě druhy masa, </a:t>
            </a:r>
            <a:r>
              <a:rPr lang="cs-CZ" sz="1800" b="1" dirty="0" smtClean="0"/>
              <a:t>dominují červené druhy mas</a:t>
            </a:r>
            <a:r>
              <a:rPr lang="cs-CZ" sz="1800" dirty="0" smtClean="0"/>
              <a:t> (hovězí, vepřově, skopové, zvěřina), velmi oblíbená na venkově jsou také jídla z drůbeže. </a:t>
            </a:r>
            <a:r>
              <a:rPr lang="cs-CZ" sz="1800" b="1" dirty="0" smtClean="0"/>
              <a:t>Pečená husa a kachna </a:t>
            </a:r>
            <a:r>
              <a:rPr lang="cs-CZ" sz="1800" dirty="0" smtClean="0"/>
              <a:t>je vždy ozdobou svátečních tabulí. </a:t>
            </a:r>
          </a:p>
          <a:p>
            <a:r>
              <a:rPr lang="cs-CZ" sz="1800" dirty="0" smtClean="0"/>
              <a:t>Tradičním nápojem je víno, často se pije jako vinný střik, </a:t>
            </a:r>
            <a:r>
              <a:rPr lang="cs-CZ" sz="1800" b="1" dirty="0" smtClean="0"/>
              <a:t>tokajské víno </a:t>
            </a:r>
            <a:r>
              <a:rPr lang="cs-CZ" sz="1800" dirty="0" smtClean="0"/>
              <a:t>z jihovýchodní oblasti země, místní piva a pálenky. </a:t>
            </a:r>
          </a:p>
          <a:p>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Hlavní město Budapešť je městem kaváren a cukráren, kde posezení u kávy a některého z výborných moučníků je zažitým zvykem obyvatel. </a:t>
            </a:r>
          </a:p>
          <a:p>
            <a:r>
              <a:rPr lang="cs-CZ" sz="1800" dirty="0" smtClean="0"/>
              <a:t>Působili zde i vynikající gastronomové, jako </a:t>
            </a:r>
            <a:r>
              <a:rPr lang="cs-CZ" sz="1800" i="1" dirty="0" err="1" smtClean="0"/>
              <a:t>Karoly</a:t>
            </a:r>
            <a:r>
              <a:rPr lang="cs-CZ" sz="1800" i="1" dirty="0" smtClean="0"/>
              <a:t> </a:t>
            </a:r>
            <a:r>
              <a:rPr lang="cs-CZ" sz="1800" i="1" dirty="0" err="1" smtClean="0"/>
              <a:t>Gundel</a:t>
            </a:r>
            <a:r>
              <a:rPr lang="cs-CZ" sz="1800" dirty="0" smtClean="0"/>
              <a:t> (1183-1956) nebo</a:t>
            </a:r>
          </a:p>
          <a:p>
            <a:r>
              <a:rPr lang="cs-CZ" sz="1800" i="1" dirty="0" err="1" smtClean="0"/>
              <a:t>Joszef</a:t>
            </a:r>
            <a:r>
              <a:rPr lang="cs-CZ" sz="1800" i="1" dirty="0" smtClean="0"/>
              <a:t> </a:t>
            </a:r>
            <a:r>
              <a:rPr lang="cs-CZ" sz="1800" i="1" dirty="0" err="1" smtClean="0"/>
              <a:t>Marchal</a:t>
            </a:r>
            <a:r>
              <a:rPr lang="cs-CZ" sz="1800" dirty="0" smtClean="0"/>
              <a:t> (1832-1914)</a:t>
            </a:r>
          </a:p>
          <a:p>
            <a:r>
              <a:rPr lang="cs-CZ" sz="1800" dirty="0" smtClean="0"/>
              <a:t>nebo </a:t>
            </a:r>
            <a:r>
              <a:rPr lang="cs-CZ" sz="1800" i="1" dirty="0" err="1" smtClean="0"/>
              <a:t>Joszef</a:t>
            </a:r>
            <a:r>
              <a:rPr lang="cs-CZ" sz="1800" i="1" dirty="0" smtClean="0"/>
              <a:t> </a:t>
            </a:r>
            <a:r>
              <a:rPr lang="cs-CZ" sz="1800" i="1" dirty="0" err="1" smtClean="0"/>
              <a:t>Dobos</a:t>
            </a:r>
            <a:r>
              <a:rPr lang="cs-CZ" sz="1800" dirty="0" smtClean="0"/>
              <a:t>. </a:t>
            </a:r>
            <a:endParaRPr lang="cs-CZ" sz="1800" dirty="0"/>
          </a:p>
        </p:txBody>
      </p:sp>
      <p:sp>
        <p:nvSpPr>
          <p:cNvPr id="3" name="Nadpis 5"/>
          <p:cNvSpPr>
            <a:spLocks noGrp="1"/>
          </p:cNvSpPr>
          <p:nvPr>
            <p:ph type="title"/>
          </p:nvPr>
        </p:nvSpPr>
        <p:spPr>
          <a:xfrm>
            <a:off x="179512" y="267494"/>
            <a:ext cx="7272808" cy="507703"/>
          </a:xfrm>
        </p:spPr>
        <p:txBody>
          <a:bodyPr/>
          <a:lstStyle/>
          <a:p>
            <a:r>
              <a:rPr lang="cs-CZ" b="1" dirty="0" smtClean="0"/>
              <a:t>Maďarská kuchyně</a:t>
            </a:r>
            <a:br>
              <a:rPr lang="cs-CZ" b="1"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2330</TotalTime>
  <Words>4385</Words>
  <Application>Microsoft Office PowerPoint</Application>
  <PresentationFormat>Předvádění na obrazovce (16:9)</PresentationFormat>
  <Paragraphs>436</Paragraphs>
  <Slides>68</Slides>
  <Notes>64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68</vt:i4>
      </vt:variant>
    </vt:vector>
  </HeadingPairs>
  <TitlesOfParts>
    <vt:vector size="72" baseType="lpstr">
      <vt:lpstr>Arial</vt:lpstr>
      <vt:lpstr>Calibri</vt:lpstr>
      <vt:lpstr>Times New Roman</vt:lpstr>
      <vt:lpstr>SLU</vt:lpstr>
      <vt:lpstr>Název prezentace</vt:lpstr>
      <vt:lpstr> Charakteristické znaky cizích kuchyní, charakteristika evropské kuchyně II. </vt:lpstr>
      <vt:lpstr>Prezentace aplikace PowerPoint</vt:lpstr>
      <vt:lpstr>Charakteristika mezinárodní gastronomie   </vt:lpstr>
      <vt:lpstr>Oblasti světově gastronomie: </vt:lpstr>
      <vt:lpstr>Kuchyně evropských zemí </vt:lpstr>
      <vt:lpstr>Maďarská kuchyně </vt:lpstr>
      <vt:lpstr>Maďarská kuchyně </vt:lpstr>
      <vt:lpstr>Maďarská kuchyně </vt:lpstr>
      <vt:lpstr>Maďarská kuchyně </vt:lpstr>
      <vt:lpstr>Maďarská kuchyně </vt:lpstr>
      <vt:lpstr>Maďarská kuchyně </vt:lpstr>
      <vt:lpstr>Maďarská kuchyně </vt:lpstr>
      <vt:lpstr>Maďarská kuchyně </vt:lpstr>
      <vt:lpstr>Maďarská kuchyně </vt:lpstr>
      <vt:lpstr>Maďarská kuchyně </vt:lpstr>
      <vt:lpstr>Maďarská kuchyně </vt:lpstr>
      <vt:lpstr>Charakteristika rakouské kuchyně   </vt:lpstr>
      <vt:lpstr>Prezentace aplikace PowerPoint</vt:lpstr>
      <vt:lpstr>Tradiční rakouská jídla: </vt:lpstr>
      <vt:lpstr>Tradiční rakouská jídla: </vt:lpstr>
      <vt:lpstr>Tradiční rakouská jídla: </vt:lpstr>
      <vt:lpstr>Tradiční rakouská jídla: </vt:lpstr>
      <vt:lpstr>Tradiční rakouská jídla: </vt:lpstr>
      <vt:lpstr>Tradiční rakouská jídla: </vt:lpstr>
      <vt:lpstr>Charakteristika německé kuchyně   </vt:lpstr>
      <vt:lpstr>Charakteristika německé kuchyně   </vt:lpstr>
      <vt:lpstr>Charakteristika německé kuchyně   </vt:lpstr>
      <vt:lpstr>Charakteristika německé kuchyně   </vt:lpstr>
      <vt:lpstr>Německou gastronomii můžeme rozdělit i podle jednotlivých oblastí – německou kuchyni jako celek není možné přesně pojmenovat. </vt:lpstr>
      <vt:lpstr>Charakteristika německé kuchyně   </vt:lpstr>
      <vt:lpstr>Charakteristika německé kuchyně   </vt:lpstr>
      <vt:lpstr>Charakteristika německé kuchyně   </vt:lpstr>
      <vt:lpstr>Charakteristika německé kuchyně   </vt:lpstr>
      <vt:lpstr>Charakteristika francouzské kuchyně </vt:lpstr>
      <vt:lpstr>Základ úspěchu : </vt:lpstr>
      <vt:lpstr>5 gastro oblastí - při respektu rozdílností zemědělské produkce:</vt:lpstr>
      <vt:lpstr>Známé produkty místní gastronomie: </vt:lpstr>
      <vt:lpstr>Severozápadní Francie (Normandie, Picardie, Bretaň) </vt:lpstr>
      <vt:lpstr>Známé produkty místní gastronomie: </vt:lpstr>
      <vt:lpstr>Střední Francie </vt:lpstr>
      <vt:lpstr>Prezentace aplikace PowerPoint</vt:lpstr>
      <vt:lpstr>Známé produkty místní gastronomie: </vt:lpstr>
      <vt:lpstr>Jihovýchodní Francie (Lyon, Provence, Languedoc, Roussillion, Savoie) </vt:lpstr>
      <vt:lpstr>Prezentace aplikace PowerPoint</vt:lpstr>
      <vt:lpstr>Známé produkty místní gastronomie: </vt:lpstr>
      <vt:lpstr>Ostrov Korsika </vt:lpstr>
      <vt:lpstr>Jihozápadní Francie (Bordeaux, Auvergne, Gaskoňsko, Pays Basque, Charentes) </vt:lpstr>
      <vt:lpstr>Prezentace aplikace PowerPoint</vt:lpstr>
      <vt:lpstr>Známé produkty místní gastronomie: </vt:lpstr>
      <vt:lpstr>Hot Cuisinne</vt:lpstr>
      <vt:lpstr>Francouzské sýry </vt:lpstr>
      <vt:lpstr>Charakteristika španělské kuchyně </vt:lpstr>
      <vt:lpstr>Ve světové gastronomii jsou nejznámějšími pojmy: </vt:lpstr>
      <vt:lpstr>Prezentace aplikace PowerPoint</vt:lpstr>
      <vt:lpstr>Regionální oblasti Španělsko mají své místní speciality, místní charakter kuchyně: </vt:lpstr>
      <vt:lpstr>Baskicko, Asturie</vt:lpstr>
      <vt:lpstr>Katalánsko, Valencie, Alicante, Aragon </vt:lpstr>
      <vt:lpstr>Galície, Léon, Extremadura </vt:lpstr>
      <vt:lpstr>Kastilie-Leon, Madrid </vt:lpstr>
      <vt:lpstr>Ostrovní kuchyně Kanárských a Baleárských ostrovů </vt:lpstr>
      <vt:lpstr>Některá typická španělská jídla: </vt:lpstr>
      <vt:lpstr>Prezentace aplikace PowerPoint</vt:lpstr>
      <vt:lpstr>Charakteristika portugalské kuchyně </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Mirka</cp:lastModifiedBy>
  <cp:revision>74</cp:revision>
  <dcterms:created xsi:type="dcterms:W3CDTF">2016-07-06T15:42:34Z</dcterms:created>
  <dcterms:modified xsi:type="dcterms:W3CDTF">2018-04-23T18:40:35Z</dcterms:modified>
</cp:coreProperties>
</file>