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96" r:id="rId2"/>
    <p:sldId id="256" r:id="rId3"/>
    <p:sldId id="297" r:id="rId4"/>
    <p:sldId id="257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GASTRONOMIE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Miroslava Kostková, 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46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pravidlo, </a:t>
            </a:r>
            <a:r>
              <a:rPr lang="cs-CZ" sz="1800" b="1" dirty="0" smtClean="0"/>
              <a:t>čím rychlejší je vlastní příprava jídla, o to zdlouhavější a pracnější je obvykle jeho přípravná fáze</a:t>
            </a:r>
            <a:r>
              <a:rPr lang="cs-CZ" sz="1800" dirty="0" smtClean="0"/>
              <a:t>. </a:t>
            </a:r>
          </a:p>
          <a:p>
            <a:r>
              <a:rPr lang="cs-CZ" sz="1800" b="1" dirty="0" smtClean="0"/>
              <a:t>Krájení</a:t>
            </a:r>
            <a:r>
              <a:rPr lang="cs-CZ" sz="1800" dirty="0" smtClean="0"/>
              <a:t> všech surovin (v čínské kuchyni se všeobecně používá velmi málo nástrojů, nádob a výrobních zařízení – příkladem je pánev na přípravu téměř všech jídel a technik vaření – </a:t>
            </a:r>
            <a:r>
              <a:rPr lang="cs-CZ" sz="1800" i="1" dirty="0" err="1" smtClean="0"/>
              <a:t>wok</a:t>
            </a:r>
            <a:r>
              <a:rPr lang="cs-CZ" sz="1800" dirty="0" smtClean="0"/>
              <a:t>) </a:t>
            </a:r>
            <a:r>
              <a:rPr lang="cs-CZ" sz="1800" b="1" dirty="0" smtClean="0"/>
              <a:t>je základem kuchařského umění, jeho výuka je stejně jako v precizní japonské kuchyni velmi zdlouhavá a náročná na zručnost</a:t>
            </a:r>
            <a:r>
              <a:rPr lang="cs-CZ" sz="1800" dirty="0" smtClean="0"/>
              <a:t>. V zásadě se používá ke krájení zejména </a:t>
            </a:r>
            <a:r>
              <a:rPr lang="cs-CZ" sz="1800" b="1" dirty="0" smtClean="0"/>
              <a:t>univerzální nůž </a:t>
            </a:r>
            <a:r>
              <a:rPr lang="cs-CZ" sz="1800" dirty="0" smtClean="0"/>
              <a:t>(spíše velmi ostrý sekáček), zvaný </a:t>
            </a:r>
            <a:r>
              <a:rPr lang="cs-CZ" sz="1800" b="1" i="1" dirty="0" err="1" smtClean="0"/>
              <a:t>tao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Základní tvary krájených potravin: </a:t>
            </a:r>
            <a:r>
              <a:rPr lang="cs-CZ" sz="1800" b="1" dirty="0" smtClean="0"/>
              <a:t>špalíčky, plátky, nudličky, menši proužky, kousky, kostičky, hrubě a jemně nasekané suroviny.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 smtClean="0"/>
              <a:t>Čínské víno na vaření, tzn. </a:t>
            </a:r>
            <a:r>
              <a:rPr lang="cs-CZ" sz="1800" b="1" i="1" dirty="0" smtClean="0"/>
              <a:t>rýžové víno</a:t>
            </a:r>
            <a:r>
              <a:rPr lang="cs-CZ" sz="1800" dirty="0" smtClean="0"/>
              <a:t>, nejznámější pochází z provincie </a:t>
            </a:r>
            <a:r>
              <a:rPr lang="cs-CZ" sz="1800" dirty="0" err="1" smtClean="0"/>
              <a:t>Šao</a:t>
            </a:r>
            <a:r>
              <a:rPr lang="cs-CZ" sz="1800" dirty="0" smtClean="0"/>
              <a:t>-</a:t>
            </a:r>
            <a:r>
              <a:rPr lang="cs-CZ" sz="1800" dirty="0" err="1" smtClean="0"/>
              <a:t>sing</a:t>
            </a:r>
            <a:r>
              <a:rPr lang="cs-CZ" sz="1800" dirty="0" smtClean="0"/>
              <a:t>,</a:t>
            </a:r>
          </a:p>
          <a:p>
            <a:pPr lvl="0"/>
            <a:r>
              <a:rPr lang="cs-CZ" sz="1800" b="1" i="1" dirty="0" smtClean="0"/>
              <a:t>rýžový ocet </a:t>
            </a:r>
            <a:r>
              <a:rPr lang="cs-CZ" sz="1800" dirty="0" smtClean="0"/>
              <a:t>(podle barvy černý, červený a bílý) je středně ostrý a na severu Číny tmavý, černý, vyrobený fermentací čiroku (malozrnná bezlepková obilnina),</a:t>
            </a:r>
          </a:p>
          <a:p>
            <a:pPr lvl="0"/>
            <a:r>
              <a:rPr lang="cs-CZ" sz="1800" b="1" i="1" dirty="0" smtClean="0"/>
              <a:t>sójová omáčka, ústřicová omáčka, rybí omáčka a omáčka ze sójových bobů </a:t>
            </a:r>
            <a:r>
              <a:rPr lang="cs-CZ" sz="1800" dirty="0" smtClean="0"/>
              <a:t>jsou základními omáčkami na dochucení čínských jídel,</a:t>
            </a:r>
          </a:p>
          <a:p>
            <a:pPr lvl="0"/>
            <a:r>
              <a:rPr lang="cs-CZ" sz="1800" dirty="0" smtClean="0"/>
              <a:t>zvláštní druhy přírodních doplňků, jako jsou </a:t>
            </a:r>
            <a:r>
              <a:rPr lang="cs-CZ" sz="1800" b="1" i="1" dirty="0" smtClean="0"/>
              <a:t>čínské houby, mořské řasy</a:t>
            </a:r>
            <a:r>
              <a:rPr lang="cs-CZ" sz="1800" b="1" dirty="0" smtClean="0"/>
              <a:t>, sušená zelenina,</a:t>
            </a:r>
          </a:p>
          <a:p>
            <a:pPr lvl="0"/>
            <a:r>
              <a:rPr lang="cs-CZ" sz="1800" b="1" i="1" dirty="0" smtClean="0"/>
              <a:t>sezamový olej</a:t>
            </a:r>
            <a:r>
              <a:rPr lang="cs-CZ" sz="1800" b="1" dirty="0" smtClean="0"/>
              <a:t> </a:t>
            </a:r>
            <a:r>
              <a:rPr lang="cs-CZ" sz="1800" dirty="0" smtClean="0"/>
              <a:t>- hodně aromatický - používá se k ochucení jídel, </a:t>
            </a:r>
          </a:p>
          <a:p>
            <a:pPr lvl="0"/>
            <a:r>
              <a:rPr lang="cs-CZ" sz="1800" dirty="0" smtClean="0"/>
              <a:t>na vaření a smažení se používá </a:t>
            </a:r>
            <a:r>
              <a:rPr lang="cs-CZ" sz="1800" b="1" dirty="0" smtClean="0"/>
              <a:t>arašídový olej </a:t>
            </a:r>
            <a:r>
              <a:rPr lang="cs-CZ" sz="1800" dirty="0" smtClean="0"/>
              <a:t>s daleko vyšším bodem přepalování.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b="1" dirty="0" smtClean="0"/>
              <a:t>Základní přísady do jídel čínské kuchyně: 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dirty="0" smtClean="0"/>
              <a:t>   Nejrůznější druhy a </a:t>
            </a:r>
            <a:r>
              <a:rPr lang="cs-CZ" sz="1800" b="1" i="1" dirty="0" smtClean="0"/>
              <a:t>směsi koření</a:t>
            </a:r>
            <a:r>
              <a:rPr lang="cs-CZ" sz="1800" dirty="0" smtClean="0"/>
              <a:t> obsahují základní složky: chilli papričky, sezamová semínka, </a:t>
            </a:r>
            <a:r>
              <a:rPr lang="cs-CZ" sz="1800" dirty="0" err="1" smtClean="0"/>
              <a:t>sečuánský</a:t>
            </a:r>
            <a:r>
              <a:rPr lang="cs-CZ" sz="1800" dirty="0" smtClean="0"/>
              <a:t> pepř, anýz, badyán, česnek, šalotka, pažitka,</a:t>
            </a:r>
          </a:p>
          <a:p>
            <a:pPr marL="0" indent="0"/>
            <a:r>
              <a:rPr lang="cs-CZ" sz="1800" dirty="0" smtClean="0"/>
              <a:t>   koriandr, fenykl, skořice, hřebíček a kardamom, v </a:t>
            </a:r>
            <a:r>
              <a:rPr lang="cs-CZ" sz="1800" b="1" dirty="0" err="1" smtClean="0"/>
              <a:t>sečuánské</a:t>
            </a:r>
            <a:r>
              <a:rPr lang="cs-CZ" sz="1800" b="1" dirty="0" smtClean="0"/>
              <a:t> kuchyni </a:t>
            </a:r>
            <a:r>
              <a:rPr lang="cs-CZ" sz="1800" dirty="0" smtClean="0"/>
              <a:t>jsou základní kombinací koření chilli papričky spolu se </a:t>
            </a:r>
            <a:r>
              <a:rPr lang="cs-CZ" sz="1800" dirty="0" err="1" smtClean="0"/>
              <a:t>sečuánským</a:t>
            </a:r>
            <a:r>
              <a:rPr lang="cs-CZ" sz="1800" dirty="0" smtClean="0"/>
              <a:t> a bílým pepřem.</a:t>
            </a:r>
          </a:p>
          <a:p>
            <a:pPr marL="0" indent="0"/>
            <a:r>
              <a:rPr lang="cs-CZ" sz="1800" b="1" dirty="0" smtClean="0"/>
              <a:t>   Základní chuťovou kombinaci čínských jídel tvoří š</a:t>
            </a:r>
            <a:r>
              <a:rPr lang="cs-CZ" sz="1800" b="1" i="1" dirty="0" smtClean="0"/>
              <a:t>alotka, zázvor a česnek</a:t>
            </a:r>
            <a:r>
              <a:rPr lang="cs-CZ" sz="1800" i="1" dirty="0" smtClean="0"/>
              <a:t>,</a:t>
            </a:r>
            <a:r>
              <a:rPr lang="cs-CZ" sz="1800" dirty="0" smtClean="0"/>
              <a:t> </a:t>
            </a:r>
            <a:r>
              <a:rPr lang="cs-CZ" sz="1800" b="1" dirty="0" err="1" smtClean="0"/>
              <a:t>glutaman</a:t>
            </a:r>
            <a:r>
              <a:rPr lang="cs-CZ" sz="1800" b="1" dirty="0" smtClean="0"/>
              <a:t> sodný</a:t>
            </a:r>
            <a:r>
              <a:rPr lang="cs-CZ" sz="1800" dirty="0" smtClean="0"/>
              <a:t>, je problematickou složkou jídel, slouží k vylepšení a zvýraznění chuti, v originální čínské kuchyni však není příliš doporučován.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 Nudle</a:t>
            </a:r>
            <a:r>
              <a:rPr lang="cs-CZ" sz="1800" dirty="0" smtClean="0"/>
              <a:t> - podle historické literatury je domovem nudlí právě Čína, mořeplavec </a:t>
            </a:r>
            <a:r>
              <a:rPr lang="cs-CZ" sz="1800" b="1" dirty="0" err="1" smtClean="0"/>
              <a:t>Marco</a:t>
            </a:r>
            <a:r>
              <a:rPr lang="cs-CZ" sz="1800" b="1" dirty="0" smtClean="0"/>
              <a:t> Polo </a:t>
            </a:r>
            <a:r>
              <a:rPr lang="cs-CZ" sz="1800" dirty="0" smtClean="0"/>
              <a:t>je prý přivezl jako exotické zboží do Itálie. </a:t>
            </a:r>
            <a:r>
              <a:rPr lang="cs-CZ" sz="1800" b="1" dirty="0" smtClean="0"/>
              <a:t>Dlouhé nudle </a:t>
            </a:r>
            <a:r>
              <a:rPr lang="cs-CZ" sz="1800" dirty="0" smtClean="0"/>
              <a:t>jsou v Číně symbolem dlouhého života, proto jsou podávány tradičně při životních jubileích a mají dle tradice přinášet konzumentům štěstí v životě. Připravit správné nudlové těsto je při výuce kuchařů v Číně jedním ze stěžejních úkonů, jeho vyvalování a krájení pak často mistrovským uměním. Základními druhy jsou nudle vaječné, skleněné a rýžové.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Číně je </a:t>
            </a:r>
            <a:r>
              <a:rPr lang="cs-CZ" sz="1800" b="1" dirty="0" smtClean="0"/>
              <a:t>jídlo vždy určitý obřad, společenská událost</a:t>
            </a:r>
            <a:r>
              <a:rPr lang="cs-CZ" sz="1800" dirty="0" smtClean="0"/>
              <a:t>. Všechna jídla se servírují společně a na pořadí konzumace příliš nezáleží (např. polévka se často jí až na závěr). Klasické pečené moučníky evropského stylu zde vůbec neznají, jsou nahrazeny ovocem nebo slabě sladkou kaší. </a:t>
            </a:r>
          </a:p>
          <a:p>
            <a:r>
              <a:rPr lang="cs-CZ" sz="1800" dirty="0" smtClean="0"/>
              <a:t>K</a:t>
            </a:r>
            <a:r>
              <a:rPr lang="cs-CZ" sz="1800" b="1" dirty="0" smtClean="0"/>
              <a:t>onzumace neobvyklých potravin</a:t>
            </a:r>
            <a:r>
              <a:rPr lang="cs-CZ" sz="1800" dirty="0" smtClean="0"/>
              <a:t>, často součást regionálních obyčejů a stravovacích zvyků, např. uzených psů, hadích polévek, vlaštovčích hnízd, želvích ragú, pečených žab i potkanů, nebo smažených druhů hmyzu.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Čínská všeobecná kuchyně vlastně neexistuje. </a:t>
            </a:r>
            <a:r>
              <a:rPr lang="cs-CZ" sz="1800" dirty="0" smtClean="0"/>
              <a:t>Je to dáno především obrovským územím Číny s velmi rozdílnými podmínkami pro život a zemědělskou výrobou, značně rozdílný způsob přípravy jídel i používaných potravin v jednotlivých částech země,</a:t>
            </a:r>
          </a:p>
          <a:p>
            <a:r>
              <a:rPr lang="cs-CZ" sz="1800" dirty="0" smtClean="0"/>
              <a:t> na severu jsou jídla těžší a vydatnější, východ má jídla čerstvá a lákavě upravená, </a:t>
            </a:r>
            <a:r>
              <a:rPr lang="cs-CZ" sz="1800" b="1" dirty="0" smtClean="0"/>
              <a:t>Kantonská jídla </a:t>
            </a:r>
            <a:r>
              <a:rPr lang="cs-CZ" sz="1800" dirty="0" smtClean="0"/>
              <a:t>na jihu jsou kreativní a svěží, naopak </a:t>
            </a:r>
            <a:r>
              <a:rPr lang="cs-CZ" sz="1800" b="1" dirty="0" err="1" smtClean="0"/>
              <a:t>sečuánská</a:t>
            </a:r>
            <a:r>
              <a:rPr lang="cs-CZ" sz="1800" b="1" dirty="0" smtClean="0"/>
              <a:t> západní</a:t>
            </a:r>
            <a:r>
              <a:rPr lang="cs-CZ" sz="1800" dirty="0" smtClean="0"/>
              <a:t> jsou ostrá a svérázná,</a:t>
            </a:r>
          </a:p>
          <a:p>
            <a:r>
              <a:rPr lang="cs-CZ" sz="1800" dirty="0" smtClean="0"/>
              <a:t>kuchyně menšinové – </a:t>
            </a:r>
            <a:r>
              <a:rPr lang="cs-CZ" sz="1800" b="1" dirty="0" smtClean="0"/>
              <a:t>muslimská, orientální, mandžuská a palácová pekingská</a:t>
            </a:r>
            <a:r>
              <a:rPr lang="cs-CZ" sz="1800" dirty="0" smtClean="0"/>
              <a:t>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  Pekingská kuchyně - </a:t>
            </a:r>
            <a:r>
              <a:rPr lang="cs-CZ" sz="1800" dirty="0" smtClean="0"/>
              <a:t>tradiční severočínská „</a:t>
            </a:r>
            <a:r>
              <a:rPr lang="cs-CZ" sz="1800" b="1" dirty="0" smtClean="0"/>
              <a:t>mandarínská</a:t>
            </a:r>
            <a:r>
              <a:rPr lang="cs-CZ" sz="1800" dirty="0" smtClean="0"/>
              <a:t>“ kuchyně používá poměrně jednoduché technologie přípravy jídel z dostupně kvalitních surovin. </a:t>
            </a:r>
          </a:p>
          <a:p>
            <a:pPr marL="0" indent="0"/>
            <a:r>
              <a:rPr lang="cs-CZ" sz="1800" b="1" dirty="0" smtClean="0"/>
              <a:t>    Mandaríni</a:t>
            </a:r>
            <a:r>
              <a:rPr lang="cs-CZ" sz="1800" dirty="0" smtClean="0"/>
              <a:t> byli v dávných dobách vysocí státní úředníci při císařském dvoře a proto i styl této kuchyně je velmi kultivovaný, používá koření jen velmi vyváženě, dbá při přípravě na zachování nutriční hodnoty surovin a jejich chuťových vlastností. </a:t>
            </a:r>
          </a:p>
          <a:p>
            <a:pPr marL="0" indent="0"/>
            <a:r>
              <a:rPr lang="cs-CZ" sz="1800" dirty="0" smtClean="0"/>
              <a:t>    Hodně pokrmů z mouky (chléb, bochánky, těsta), česneku, cibule a na dochucení ocet.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200" b="1" dirty="0" smtClean="0"/>
              <a:t>Čínskou kuchyni je možné rozdělit do čtyř základních oblastí:</a:t>
            </a:r>
            <a:br>
              <a:rPr lang="cs-CZ" sz="2200" b="1" dirty="0" smtClean="0"/>
            </a:b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dirty="0" smtClean="0"/>
              <a:t>   Patrně </a:t>
            </a:r>
            <a:r>
              <a:rPr lang="cs-CZ" sz="1800" b="1" dirty="0" smtClean="0"/>
              <a:t>nejznámějším jídlem</a:t>
            </a:r>
            <a:r>
              <a:rPr lang="cs-CZ" sz="1800" dirty="0" smtClean="0"/>
              <a:t>, rozšířeným po celém světě je původně jídlo připravované jen na císařském dvoře - </a:t>
            </a:r>
            <a:r>
              <a:rPr lang="cs-CZ" sz="1800" b="1" i="1" dirty="0" smtClean="0"/>
              <a:t>pekingská kachna </a:t>
            </a:r>
            <a:r>
              <a:rPr lang="cs-CZ" sz="1800" dirty="0" smtClean="0"/>
              <a:t>(tento druh masa je zde velmi oblíbený) jejíž příprava v místních specializovaných restauracích je složitým procesem, na pečení se např. používá dřevo z ovocných stromů. Výsledný efekt tohoto pokrmu je v tom, že je možno zkonzumovat všechny jedlé časti kachny beze zbytku a ty musí byt rovněž patřičně kuchyňsky upravené (např. i chodidla a křídla). </a:t>
            </a:r>
          </a:p>
          <a:p>
            <a:pPr marL="0" indent="0"/>
            <a:r>
              <a:rPr lang="cs-CZ" sz="1800" dirty="0" smtClean="0"/>
              <a:t>   Dalšími typickými jídly jsou např. </a:t>
            </a:r>
            <a:r>
              <a:rPr lang="cs-CZ" sz="1800" b="1" i="1" dirty="0" smtClean="0"/>
              <a:t>jarní závitky </a:t>
            </a:r>
            <a:r>
              <a:rPr lang="cs-CZ" sz="1800" dirty="0" smtClean="0"/>
              <a:t>nebo </a:t>
            </a:r>
            <a:r>
              <a:rPr lang="cs-CZ" sz="1800" b="1" i="1" dirty="0" smtClean="0"/>
              <a:t>sladkokyselý kapr</a:t>
            </a:r>
            <a:r>
              <a:rPr lang="cs-CZ" sz="1800" b="1" dirty="0" smtClean="0"/>
              <a:t>. </a:t>
            </a:r>
            <a:r>
              <a:rPr lang="cs-CZ" sz="1800" dirty="0" smtClean="0"/>
              <a:t>Protože kolem hlavního města Pekingu žije i početná muslimská komunita, nenajdeme zde tak často vepřové ani hovězí maso, jako v jiných částech země.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 Šanghajská kuchyně </a:t>
            </a:r>
            <a:r>
              <a:rPr lang="cs-CZ" sz="1800" dirty="0" smtClean="0"/>
              <a:t>patří </a:t>
            </a:r>
            <a:r>
              <a:rPr lang="cs-CZ" sz="1800" b="1" dirty="0" smtClean="0"/>
              <a:t>mezi</a:t>
            </a:r>
            <a:r>
              <a:rPr lang="cs-CZ" sz="1800" dirty="0" smtClean="0"/>
              <a:t> </a:t>
            </a:r>
            <a:r>
              <a:rPr lang="cs-CZ" sz="1800" b="1" dirty="0" smtClean="0"/>
              <a:t>nejkreativnější na světě </a:t>
            </a:r>
            <a:r>
              <a:rPr lang="cs-CZ" sz="1800" dirty="0" smtClean="0"/>
              <a:t>vůbec. Restaurace mezi sebou soupeří o početné klienty a nabízí stále nové varianty jídel, rozmanité kombinace surovin, vyladěné i nezvykle chuťové variace, s nadšením jsou přijímány novelizované recepty původních čínských jídel. </a:t>
            </a:r>
          </a:p>
          <a:p>
            <a:pPr marL="0" indent="0"/>
            <a:r>
              <a:rPr lang="cs-CZ" sz="1800" dirty="0" smtClean="0"/>
              <a:t>   Hvězdou místní gastronomie je i ve světě velmi uznávaný šéfkuchař a mistr v přípravě asijských jídel pan </a:t>
            </a:r>
            <a:r>
              <a:rPr lang="cs-CZ" sz="1800" b="1" dirty="0" err="1" smtClean="0"/>
              <a:t>Jereme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Leung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dirty="0" smtClean="0"/>
              <a:t>   Blízkost moře je zde rozhodující, proto různé druhy mořských plodů, ryb, mušlí, </a:t>
            </a:r>
            <a:r>
              <a:rPr lang="cs-CZ" sz="1800" dirty="0" err="1" smtClean="0"/>
              <a:t>kalamárů</a:t>
            </a:r>
            <a:r>
              <a:rPr lang="cs-CZ" sz="1800" dirty="0" smtClean="0"/>
              <a:t> a jiných slanovodních živočichů zde dominují. 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dirty="0" smtClean="0"/>
              <a:t>   Typických jídel je celá řada, např. </a:t>
            </a:r>
            <a:r>
              <a:rPr lang="cs-CZ" sz="1800" b="1" i="1" dirty="0" smtClean="0"/>
              <a:t>kachní</a:t>
            </a:r>
            <a:r>
              <a:rPr lang="cs-CZ" sz="1800" b="1" dirty="0" smtClean="0"/>
              <a:t> </a:t>
            </a:r>
            <a:r>
              <a:rPr lang="cs-CZ" sz="1800" b="1" i="1" dirty="0" smtClean="0"/>
              <a:t>polévka, bambusové výhonky s vepřovým masem. </a:t>
            </a:r>
          </a:p>
          <a:p>
            <a:pPr marL="0" indent="0"/>
            <a:r>
              <a:rPr lang="cs-CZ" sz="1800" dirty="0" smtClean="0"/>
              <a:t>   Oblíbené je </a:t>
            </a:r>
            <a:r>
              <a:rPr lang="cs-CZ" sz="1800" b="1" dirty="0" smtClean="0"/>
              <a:t>používání černých hub a hutné tmavé sójové omáčky</a:t>
            </a:r>
            <a:r>
              <a:rPr lang="cs-CZ" sz="1800" dirty="0" smtClean="0"/>
              <a:t>. </a:t>
            </a:r>
          </a:p>
          <a:p>
            <a:pPr marL="0" indent="0"/>
            <a:r>
              <a:rPr lang="cs-CZ" sz="1800" dirty="0" smtClean="0"/>
              <a:t>   Velmi exotická (a také patřičně drahá) je </a:t>
            </a:r>
            <a:r>
              <a:rPr lang="cs-CZ" sz="1800" b="1" dirty="0" smtClean="0"/>
              <a:t>polévka ze sušených žraločích ploutví</a:t>
            </a:r>
            <a:r>
              <a:rPr lang="cs-CZ" sz="1800" dirty="0" smtClean="0"/>
              <a:t>, patřící mezi vybrané lahůdky.</a:t>
            </a:r>
          </a:p>
          <a:p>
            <a:pPr marL="0" indent="0"/>
            <a:r>
              <a:rPr lang="cs-CZ" sz="1800" dirty="0" smtClean="0"/>
              <a:t>   Příprava jídel ve </a:t>
            </a:r>
            <a:r>
              <a:rPr lang="cs-CZ" sz="1800" dirty="0" err="1" smtClean="0"/>
              <a:t>woku</a:t>
            </a:r>
            <a:r>
              <a:rPr lang="cs-CZ" sz="1800" dirty="0" smtClean="0"/>
              <a:t> je většinou velmi rychlá, typické jídlo jsou varianty pokrmu „</a:t>
            </a:r>
            <a:r>
              <a:rPr lang="cs-CZ" sz="1800" b="1" i="1" dirty="0" err="1" smtClean="0"/>
              <a:t>Dim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Sums</a:t>
            </a:r>
            <a:r>
              <a:rPr lang="cs-CZ" sz="1800" i="1" dirty="0" smtClean="0"/>
              <a:t>“- </a:t>
            </a:r>
            <a:r>
              <a:rPr lang="cs-CZ" sz="1800" dirty="0" smtClean="0"/>
              <a:t>různě plněné taštičky z rýžové nebo pšeničné mouky. </a:t>
            </a:r>
          </a:p>
          <a:p>
            <a:pPr marL="0" indent="0"/>
            <a:r>
              <a:rPr lang="cs-CZ" sz="1800" dirty="0" smtClean="0"/>
              <a:t>   Typická jídla: </a:t>
            </a:r>
            <a:r>
              <a:rPr lang="cs-CZ" sz="1800" b="1" i="1" dirty="0" smtClean="0"/>
              <a:t>sladkokyselé vepřové maso po </a:t>
            </a:r>
            <a:r>
              <a:rPr lang="cs-CZ" sz="1800" b="1" i="1" dirty="0" err="1" smtClean="0"/>
              <a:t>kantonsku</a:t>
            </a:r>
            <a:r>
              <a:rPr lang="cs-CZ" sz="1800" b="1" i="1" dirty="0" smtClean="0"/>
              <a:t>, dýňová</a:t>
            </a:r>
            <a:r>
              <a:rPr lang="cs-CZ" sz="1800" b="1" dirty="0" smtClean="0"/>
              <a:t> </a:t>
            </a:r>
            <a:r>
              <a:rPr lang="cs-CZ" sz="1800" b="1" i="1" dirty="0" smtClean="0"/>
              <a:t>polévka s fazolemi, lotosovým semínkem a rýží.</a:t>
            </a:r>
            <a:r>
              <a:rPr lang="cs-CZ" sz="1800" i="1" dirty="0" smtClean="0"/>
              <a:t> </a:t>
            </a:r>
          </a:p>
          <a:p>
            <a:pPr marL="0" indent="0"/>
            <a:r>
              <a:rPr lang="cs-CZ" sz="1800" dirty="0" smtClean="0"/>
              <a:t>   Mezinárodně jsou recepty z této kuchyně velmi rozšířeny po celém světě.</a:t>
            </a:r>
          </a:p>
          <a:p>
            <a:endParaRPr lang="cs-CZ" sz="1800" dirty="0" smtClean="0"/>
          </a:p>
          <a:p>
            <a:pPr marL="0" indent="0"/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</a:rPr>
              <a:t>Charakteristické znaky cizích </a:t>
            </a:r>
            <a:r>
              <a:rPr lang="cs-CZ" sz="4000" b="1" dirty="0" smtClean="0">
                <a:solidFill>
                  <a:schemeClr val="bg1"/>
                </a:solidFill>
              </a:rPr>
              <a:t>kuchyní,</a:t>
            </a:r>
            <a:br>
              <a:rPr lang="cs-CZ" sz="4000" b="1" dirty="0" smtClean="0">
                <a:solidFill>
                  <a:schemeClr val="bg1"/>
                </a:solidFill>
              </a:rPr>
            </a:br>
            <a:r>
              <a:rPr lang="cs-CZ" sz="2700" b="1" dirty="0" smtClean="0">
                <a:solidFill>
                  <a:schemeClr val="bg1"/>
                </a:solidFill>
              </a:rPr>
              <a:t>čínská </a:t>
            </a:r>
            <a:r>
              <a:rPr lang="cs-CZ" sz="2700" b="1" dirty="0" smtClean="0">
                <a:solidFill>
                  <a:schemeClr val="bg1"/>
                </a:solidFill>
              </a:rPr>
              <a:t>a </a:t>
            </a:r>
            <a:r>
              <a:rPr lang="cs-CZ" sz="2700" b="1" dirty="0" smtClean="0">
                <a:solidFill>
                  <a:schemeClr val="bg1"/>
                </a:solidFill>
              </a:rPr>
              <a:t>japonská </a:t>
            </a:r>
            <a:r>
              <a:rPr lang="cs-CZ" sz="2700" b="1" dirty="0" smtClean="0">
                <a:solidFill>
                  <a:schemeClr val="bg1"/>
                </a:solidFill>
              </a:rPr>
              <a:t>kuchyně</a:t>
            </a:r>
            <a:r>
              <a:rPr lang="cs-CZ" sz="2700" dirty="0" smtClean="0">
                <a:solidFill>
                  <a:schemeClr val="bg1"/>
                </a:solidFill>
              </a:rPr>
              <a:t/>
            </a:r>
            <a:br>
              <a:rPr lang="cs-CZ" sz="2700" dirty="0" smtClean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gastronomie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Miroslava Kostková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 Kantonská kuchyně - </a:t>
            </a:r>
            <a:r>
              <a:rPr lang="cs-CZ" sz="1800" dirty="0" smtClean="0"/>
              <a:t>znalci považují kantonskou kuchyni za nejlepší, chuťově za nejrafinovanější a nejrozmanitější kuchyni v celé Číně.</a:t>
            </a:r>
          </a:p>
          <a:p>
            <a:pPr marL="0" indent="0"/>
            <a:r>
              <a:rPr lang="cs-CZ" sz="1800" dirty="0" smtClean="0"/>
              <a:t>   </a:t>
            </a:r>
            <a:r>
              <a:rPr lang="cs-CZ" sz="1800" b="1" dirty="0" smtClean="0"/>
              <a:t>Jídla této kuchyně patří chuťově mezi lahodná a velmi vyrovnaná</a:t>
            </a:r>
            <a:r>
              <a:rPr lang="cs-CZ" sz="1800" dirty="0" smtClean="0"/>
              <a:t>, opírající se o bohatou surovinovou základnu úrodné jižní časti země. </a:t>
            </a:r>
          </a:p>
          <a:p>
            <a:pPr marL="0" indent="0"/>
            <a:r>
              <a:rPr lang="cs-CZ" sz="1800" b="1" dirty="0" smtClean="0"/>
              <a:t>   Suroviny jsou nabízeny co možná nejčerstvější. </a:t>
            </a:r>
          </a:p>
          <a:p>
            <a:pPr marL="0" indent="0"/>
            <a:r>
              <a:rPr lang="cs-CZ" sz="1800" dirty="0" smtClean="0"/>
              <a:t>   Jídla jsou hojně připravovaná z </a:t>
            </a:r>
            <a:r>
              <a:rPr lang="cs-CZ" sz="1800" b="1" dirty="0" smtClean="0"/>
              <a:t>mas různého druhu</a:t>
            </a:r>
            <a:r>
              <a:rPr lang="cs-CZ" sz="1800" dirty="0" smtClean="0"/>
              <a:t>, i nezvyklé druhy mas můžeme najít v nabídce místních restaurací (maso hadí, psí, krysí, mořští </a:t>
            </a:r>
            <a:r>
              <a:rPr lang="cs-CZ" sz="1800" dirty="0" err="1" smtClean="0"/>
              <a:t>červíci</a:t>
            </a:r>
            <a:r>
              <a:rPr lang="cs-CZ" sz="1800" dirty="0" smtClean="0"/>
              <a:t> a brouci jsou často nabízeni na jídelníčku místních restaurací a pouličních stánků), </a:t>
            </a:r>
          </a:p>
          <a:p>
            <a:pPr marL="0" indent="0"/>
            <a:r>
              <a:rPr lang="cs-CZ" sz="1800" dirty="0" smtClean="0"/>
              <a:t>   koření se používá velmi vyváženě a s rozvahou, aby nebyla potlačena původní chuť potraviny. 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 </a:t>
            </a:r>
            <a:r>
              <a:rPr lang="cs-CZ" sz="1800" b="1" dirty="0" err="1" smtClean="0"/>
              <a:t>Sečuánská</a:t>
            </a:r>
            <a:r>
              <a:rPr lang="cs-CZ" sz="1800" b="1" dirty="0" smtClean="0"/>
              <a:t> kuchyně </a:t>
            </a:r>
            <a:r>
              <a:rPr lang="cs-CZ" sz="1800" dirty="0" smtClean="0"/>
              <a:t>je charakterizovaná jako vydatnější, pikantní a někdy nabízí i velmi ostrá jídla. Hojně se používá čerstvý česnek, chilli, anýz, koriandr, zázvor, cibule. Proslulý je ostrý </a:t>
            </a:r>
            <a:r>
              <a:rPr lang="cs-CZ" sz="1800" dirty="0" err="1" smtClean="0"/>
              <a:t>sečuanský</a:t>
            </a:r>
            <a:r>
              <a:rPr lang="cs-CZ" sz="1800" dirty="0" smtClean="0"/>
              <a:t> pepř a chilli papričky, obě ingredience nechybí v téměř žádném pokrmu. </a:t>
            </a:r>
          </a:p>
          <a:p>
            <a:pPr marL="0" indent="0"/>
            <a:r>
              <a:rPr lang="cs-CZ" sz="1800" b="1" dirty="0" smtClean="0"/>
              <a:t>   Nejoblíbenější je vepřové maso</a:t>
            </a:r>
            <a:r>
              <a:rPr lang="cs-CZ" sz="1800" dirty="0" smtClean="0"/>
              <a:t>, často se ovšem díky vlhkému a teplému klimatu musí nakládat, rovněž tak i zelenina. Masitá jídla se často vaří ve vývaru, nebo rychle opékají. </a:t>
            </a:r>
          </a:p>
          <a:p>
            <a:pPr marL="0" indent="0"/>
            <a:r>
              <a:rPr lang="cs-CZ" sz="1800" dirty="0" smtClean="0"/>
              <a:t>   Velmi známým je i tzv. </a:t>
            </a:r>
            <a:r>
              <a:rPr lang="cs-CZ" sz="1800" b="1" dirty="0" smtClean="0"/>
              <a:t>ohnivý kotlík</a:t>
            </a:r>
            <a:r>
              <a:rPr lang="cs-CZ" sz="1800" dirty="0" smtClean="0"/>
              <a:t>, v překladu „ </a:t>
            </a:r>
            <a:r>
              <a:rPr lang="cs-CZ" sz="1800" i="1" dirty="0" err="1" smtClean="0"/>
              <a:t>Shui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zhu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niu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rou</a:t>
            </a:r>
            <a:r>
              <a:rPr lang="cs-CZ" sz="1800" i="1" dirty="0" smtClean="0"/>
              <a:t>“, </a:t>
            </a:r>
            <a:r>
              <a:rPr lang="cs-CZ" sz="1800" dirty="0" smtClean="0"/>
              <a:t>připravovaný ve speciálním hrnci, rozděleném příčkou na dvě části. V jedné části je jemný masový vývar, ve druhé pak velmi ostrý červený vývar. Ve vařícím vývaru se poté namáčí různé druhy masa, vnitřnosti a zeleniny, nakrájené na malé kousky. Povařené kousky masa nebo zeleniny z obou vývarů se poté namáčí v pikantních omáčkách.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dirty="0" smtClean="0"/>
              <a:t>   Mezinárodně je rovněž známý recept na </a:t>
            </a:r>
            <a:r>
              <a:rPr lang="cs-CZ" sz="1800" b="1" i="1" dirty="0" smtClean="0"/>
              <a:t>kuřecí s arašídy</a:t>
            </a:r>
            <a:r>
              <a:rPr lang="cs-CZ" sz="1800" b="1" dirty="0" smtClean="0"/>
              <a:t> </a:t>
            </a:r>
            <a:r>
              <a:rPr lang="cs-CZ" sz="1800" b="1" i="1" dirty="0" smtClean="0"/>
              <a:t>(kuřecí </a:t>
            </a:r>
            <a:r>
              <a:rPr lang="cs-CZ" sz="1800" b="1" i="1" dirty="0" err="1" smtClean="0"/>
              <a:t>Kung</a:t>
            </a:r>
            <a:r>
              <a:rPr lang="cs-CZ" sz="1800" b="1" i="1" dirty="0" smtClean="0"/>
              <a:t>-</a:t>
            </a:r>
            <a:r>
              <a:rPr lang="cs-CZ" sz="1800" b="1" i="1" dirty="0" err="1" smtClean="0"/>
              <a:t>pao</a:t>
            </a:r>
            <a:r>
              <a:rPr lang="cs-CZ" sz="1800" i="1" dirty="0" smtClean="0"/>
              <a:t>). </a:t>
            </a:r>
            <a:r>
              <a:rPr lang="cs-CZ" sz="1800" dirty="0" smtClean="0"/>
              <a:t>Toto celosvětově oblíbené jídlo se připravuje z kuřecích prsou nakrájených na kostky a marinovaných v soli, vaječném bílku a škrobu. </a:t>
            </a:r>
          </a:p>
          <a:p>
            <a:pPr marL="0" indent="0"/>
            <a:r>
              <a:rPr lang="cs-CZ" sz="1800" dirty="0" smtClean="0"/>
              <a:t>   V celé Číně je velmi oblíbené </a:t>
            </a:r>
            <a:r>
              <a:rPr lang="cs-CZ" sz="1800" b="1" dirty="0" smtClean="0"/>
              <a:t>jídlo ze sójových bobů </a:t>
            </a:r>
            <a:r>
              <a:rPr lang="cs-CZ" sz="1800" i="1" dirty="0" err="1" smtClean="0"/>
              <a:t>Ma</a:t>
            </a:r>
            <a:r>
              <a:rPr lang="cs-CZ" sz="1800" i="1" dirty="0" smtClean="0"/>
              <a:t>-</a:t>
            </a:r>
            <a:r>
              <a:rPr lang="cs-CZ" sz="1800" i="1" dirty="0" err="1" smtClean="0"/>
              <a:t>pcho</a:t>
            </a:r>
            <a:r>
              <a:rPr lang="cs-CZ" sz="1800" i="1" dirty="0" smtClean="0"/>
              <a:t>-tofu </a:t>
            </a:r>
            <a:r>
              <a:rPr lang="cs-CZ" sz="1800" dirty="0" smtClean="0"/>
              <a:t>(směs tofu a mletého vepřového masa v ostré omáčce). </a:t>
            </a:r>
          </a:p>
          <a:p>
            <a:pPr marL="0" indent="0"/>
            <a:r>
              <a:rPr lang="cs-CZ" sz="1800" b="1" dirty="0" smtClean="0"/>
              <a:t>   Čínské tofu </a:t>
            </a:r>
            <a:r>
              <a:rPr lang="cs-CZ" sz="1800" dirty="0" smtClean="0"/>
              <a:t>je původně japonské pojmenování potraviny podobné tvarohu, základem jsou uvařené sójové boby a vylisované do bloků. Je nízkokalorické a neobsahuje cholesterol, proto se považuje za určitou náhražku masa.</a:t>
            </a:r>
          </a:p>
          <a:p>
            <a:pPr marL="0" indent="0"/>
            <a:r>
              <a:rPr lang="cs-CZ" sz="1800" b="1" dirty="0" smtClean="0"/>
              <a:t>   Čtyři „božské“ čínské pokrmy</a:t>
            </a:r>
            <a:r>
              <a:rPr lang="cs-CZ" sz="1800" dirty="0" smtClean="0"/>
              <a:t>, v současné Číně jsou určené hlavně pro stále rostoucí vrstvu bohatých a vlivných čínských podnikatelů a politiků. Exkluzivitě těchto pokrmů samozřejmě odpovídá jejich dostupnost většinou ve velmi luxusních restauracích a tím pádem i jejich cena je exkluzivní.</a:t>
            </a:r>
            <a:r>
              <a:rPr lang="cs-CZ" sz="1800" b="1" dirty="0" smtClean="0"/>
              <a:t> </a:t>
            </a:r>
            <a:r>
              <a:rPr lang="cs-CZ" sz="1800" dirty="0" smtClean="0"/>
              <a:t>Patří k nim </a:t>
            </a:r>
            <a:r>
              <a:rPr lang="cs-CZ" sz="1800" b="1" i="1" dirty="0" smtClean="0"/>
              <a:t>polévka z vlaštovčích hnízd, mořská okurka, mořská ouška a žraločí ploutve.</a:t>
            </a:r>
            <a:endParaRPr lang="cs-CZ" sz="1800" b="1" dirty="0" smtClean="0"/>
          </a:p>
          <a:p>
            <a:pPr marL="0" indent="0"/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z="1800" b="1" dirty="0" smtClean="0"/>
              <a:t>   Rýže</a:t>
            </a:r>
            <a:r>
              <a:rPr lang="cs-CZ" sz="1800" dirty="0" smtClean="0"/>
              <a:t> - ve všech částech země základní kuchyňská surovina i významný exportní artikl. V Číně se pěstuje rýže už více než 7 tisíc let. Druhy rýže i způsoby její přípravy v kuchyni jsou nesčetné – od předkrmů, přes rýžovou polévku, sladkou rýžovou kaši se jí v Čině všude.</a:t>
            </a:r>
          </a:p>
          <a:p>
            <a:pPr marL="0" indent="0"/>
            <a:r>
              <a:rPr lang="cs-CZ" sz="1800" dirty="0" smtClean="0"/>
              <a:t>   Ryže se vaří, peče i smaží. </a:t>
            </a:r>
          </a:p>
          <a:p>
            <a:pPr marL="0" indent="0"/>
            <a:r>
              <a:rPr lang="cs-CZ" sz="1800" dirty="0" smtClean="0"/>
              <a:t>   Typická čínská ryže na vaření je dlouhozrnná, bílá – tedy broušená a musí se mírně lepit, aby se dala dobře konzumovat hůlkami. </a:t>
            </a:r>
          </a:p>
          <a:p>
            <a:pPr marL="0" indent="0"/>
            <a:r>
              <a:rPr lang="cs-CZ" sz="1800" dirty="0" smtClean="0"/>
              <a:t>   V Evropě je spíše v oblibě ryže hnědá, má odstraněnu pouze vrchní slupku a obsahuje i klíčky. Důvodem její obliby je spíše zdravotní hledisko, než chuťové vlastnosti. Tento druh je v Číně nepopulární, považován za rýži pro chudé a pro pohoštění hostů se nehodí.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Japonská kuchyně je </a:t>
            </a:r>
            <a:r>
              <a:rPr lang="cs-CZ" sz="1800" b="1" dirty="0" smtClean="0"/>
              <a:t>velmi zdravá, velmi osobitá, dbající na čistotu procesu vaření a úpravu jídla na talíři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Asijské kuchyně jsou o přemýšlení o jídle, které konzumujeme a jakým způsobem ho konzumujeme.</a:t>
            </a:r>
          </a:p>
          <a:p>
            <a:r>
              <a:rPr lang="cs-CZ" sz="1800" b="1" dirty="0" smtClean="0"/>
              <a:t>je v mnoha směrech velmi odlišná a nesrovnatelná s ostatními</a:t>
            </a:r>
            <a:r>
              <a:rPr lang="cs-CZ" sz="1800" dirty="0" smtClean="0"/>
              <a:t>. Pro ostrovní stát je přirozené, že v potravě obyvatel jsou pro nás suchozemce v nezvykle hojné míře zastoupené </a:t>
            </a:r>
            <a:r>
              <a:rPr lang="cs-CZ" sz="1800" b="1" dirty="0" smtClean="0"/>
              <a:t>čerstvé mořské produkty, syrová nebo nakládaná zelenina a rovněž ovoce</a:t>
            </a:r>
            <a:r>
              <a:rPr lang="cs-CZ" sz="1800" dirty="0" smtClean="0"/>
              <a:t>. Takové složení stravy je odborníky na výživu vřele doporučováno a </a:t>
            </a:r>
            <a:r>
              <a:rPr lang="cs-CZ" sz="1800" b="1" dirty="0" smtClean="0"/>
              <a:t>velmi se blíží zásadám ideální správné výživy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Spolu se zásadou, že doba mezi přípravou jídla a jeho konzumací má byt maximálně krátká, používáním málo tuku a ostrých koření je tento předpoklad jenom potvrzen. Tradičně je také konzumace jídla spojena s filosofii života a souladu s přírodou. 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b="1" dirty="0" smtClean="0"/>
              <a:t>Charakteristika japonské kuchyně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419622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 smtClean="0"/>
              <a:t>Důraz na vyrovnanou a vyváženou chuť výsledného jídla.</a:t>
            </a:r>
          </a:p>
          <a:p>
            <a:pPr lvl="0"/>
            <a:r>
              <a:rPr lang="cs-CZ" sz="1800" dirty="0" smtClean="0"/>
              <a:t>Vysoká kvalita používaných surovin.</a:t>
            </a:r>
          </a:p>
          <a:p>
            <a:pPr lvl="0"/>
            <a:r>
              <a:rPr lang="cs-CZ" sz="1800" dirty="0" smtClean="0"/>
              <a:t>Přesné dodržování pracovních postupů v kuchyni.</a:t>
            </a:r>
          </a:p>
          <a:p>
            <a:pPr lvl="0"/>
            <a:r>
              <a:rPr lang="cs-CZ" sz="1800" dirty="0" smtClean="0"/>
              <a:t>Snaha o dokonale estetickou stránku úpravy a servisu jídel.</a:t>
            </a:r>
          </a:p>
          <a:p>
            <a:r>
              <a:rPr lang="cs-CZ" sz="1800" dirty="0" smtClean="0"/>
              <a:t>relativně velké množství japonských restaurací je velmi dobře hodnoceno v celosvětovém gastronomickém průvodci nejlepšími světovými restauracemi </a:t>
            </a:r>
            <a:r>
              <a:rPr lang="cs-CZ" sz="1800" dirty="0" err="1" smtClean="0"/>
              <a:t>Michelin</a:t>
            </a:r>
            <a:r>
              <a:rPr lang="cs-CZ" sz="1800" dirty="0" smtClean="0"/>
              <a:t> (např. v roce 2009 uvádí průvodce </a:t>
            </a:r>
            <a:r>
              <a:rPr lang="cs-CZ" sz="1800" dirty="0" err="1" smtClean="0"/>
              <a:t>Michelin</a:t>
            </a:r>
            <a:r>
              <a:rPr lang="cs-CZ" sz="1800" dirty="0" smtClean="0"/>
              <a:t> jen v Tokiu 173 oceněných restaurací, z toho devět obdrželo nejvyšší možné ocenění tři hvězdičky).</a:t>
            </a:r>
          </a:p>
          <a:p>
            <a:pPr lvl="0"/>
            <a:endParaRPr lang="cs-CZ" sz="1800" dirty="0" smtClean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4"/>
            <a:ext cx="7488832" cy="507703"/>
          </a:xfrm>
        </p:spPr>
        <p:txBody>
          <a:bodyPr/>
          <a:lstStyle/>
          <a:p>
            <a:r>
              <a:rPr lang="cs-CZ" b="1" dirty="0" smtClean="0"/>
              <a:t>Krátce lze shrnout zásady japonského stylu konzumace jídla do následujících bodů: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76864" cy="432048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Estetika přípravy potravin v japonské kuchyni </a:t>
            </a:r>
            <a:r>
              <a:rPr lang="cs-CZ" sz="1800" dirty="0" smtClean="0"/>
              <a:t>dosáhla vysoké umělecké úrovně, které se nevyrovná žádná jiná kultura. Nejdůležitějším nástrojem, který umožňuje šéfkuchaři připravit svá kulinářská díla, je ručně kovaný </a:t>
            </a:r>
            <a:r>
              <a:rPr lang="cs-CZ" sz="1800" b="1" dirty="0" smtClean="0"/>
              <a:t>nůž HOCHO</a:t>
            </a:r>
            <a:r>
              <a:rPr lang="cs-CZ" sz="1800" dirty="0" smtClean="0"/>
              <a:t>. Nožem ostrým jako břitva lze krájet měkké rybí maso, zeleninu atd. na tenké plátky, aniž by se porušila struktura potravin a jejich vzhled. Čepel je kovaná tradičním způsobem z několika vrstev tvrdé uhlíkaté oceli a houževnatého železa. Jedině tento zdlouhavý proces zaručuje ideální spojení pružnosti, tvrdosti a ostrosti. </a:t>
            </a:r>
          </a:p>
          <a:p>
            <a:r>
              <a:rPr lang="cs-CZ" sz="1800" b="1" dirty="0" smtClean="0"/>
              <a:t>Jednotlivé typy japonských nožů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b="1" dirty="0" err="1" smtClean="0"/>
              <a:t>Santoku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universální nůž – široká čepel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b="1" dirty="0" err="1" smtClean="0"/>
              <a:t>Gyuto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universální nůž – užší čepel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b="1" dirty="0" err="1" smtClean="0"/>
              <a:t>Usuba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nůž na zeleninu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b="1" dirty="0" err="1" smtClean="0"/>
              <a:t>Ajikiri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malý nůž na čištění zeleniny atd.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b="1" dirty="0" err="1" smtClean="0"/>
              <a:t>Sashimi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nůž na ryby a krájení plátků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b="1" dirty="0" err="1" smtClean="0"/>
              <a:t>Deba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sekáček se silnou čepelí</a:t>
            </a:r>
          </a:p>
          <a:p>
            <a:r>
              <a:rPr lang="cs-CZ" sz="1800" dirty="0" smtClean="0"/>
              <a:t>Podobně i v evropské kuchyni řezy z masa nebo ryb mají svá specifická označení jako například </a:t>
            </a:r>
            <a:r>
              <a:rPr lang="cs-CZ" sz="1800" b="1" i="1" dirty="0" smtClean="0"/>
              <a:t>filet, </a:t>
            </a:r>
            <a:r>
              <a:rPr lang="cs-CZ" sz="1800" b="1" i="1" dirty="0" err="1" smtClean="0"/>
              <a:t>escalope</a:t>
            </a:r>
            <a:r>
              <a:rPr lang="cs-CZ" sz="1800" dirty="0" smtClean="0"/>
              <a:t> nebo </a:t>
            </a:r>
            <a:r>
              <a:rPr lang="cs-CZ" sz="1800" b="1" i="1" dirty="0" err="1" smtClean="0"/>
              <a:t>darne</a:t>
            </a:r>
            <a:r>
              <a:rPr lang="cs-CZ" sz="1800" b="1" i="1" dirty="0" smtClean="0"/>
              <a:t> de </a:t>
            </a:r>
            <a:r>
              <a:rPr lang="cs-CZ" sz="1800" b="1" i="1" dirty="0" err="1" smtClean="0"/>
              <a:t>poisson</a:t>
            </a:r>
            <a:r>
              <a:rPr lang="cs-CZ" sz="1800" dirty="0" smtClean="0"/>
              <a:t>, apod.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b="1" cap="small" dirty="0" smtClean="0"/>
              <a:t>Japonské techniky krájení masa </a:t>
            </a:r>
            <a:br>
              <a:rPr lang="cs-CZ" b="1" cap="small" dirty="0" smtClean="0"/>
            </a:br>
            <a:endParaRPr lang="cs-CZ" dirty="0"/>
          </a:p>
        </p:txBody>
      </p:sp>
      <p:pic>
        <p:nvPicPr>
          <p:cNvPr id="4" name="Obrázek 3" descr="http://www.michalmolin.cz/data/stranky/katalog/gyuto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707654"/>
            <a:ext cx="23812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ttp://www.michalmolin.cz/data/stranky/katalog/gyuto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30838" y="2156542"/>
            <a:ext cx="23812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http://www.michalmolin.cz/data/stranky/katalog/usuba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2401" y="2556302"/>
            <a:ext cx="2381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7" descr="http://www.michalmolin.cz/data/stranky/katalog/ajikiri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90263" y="2939151"/>
            <a:ext cx="2381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 descr="http://www.michalmolin.cz/data/stranky/katalog/sashimi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2401" y="3373837"/>
            <a:ext cx="238125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Polévky</a:t>
            </a:r>
            <a:r>
              <a:rPr lang="cs-CZ" sz="1800" dirty="0" smtClean="0"/>
              <a:t> jako základ každého menu. Nejčastěji se používá čistý netučný vývar „</a:t>
            </a:r>
            <a:r>
              <a:rPr lang="cs-CZ" sz="1800" b="1" i="1" dirty="0" err="1" smtClean="0"/>
              <a:t>Dashi</a:t>
            </a:r>
            <a:r>
              <a:rPr lang="cs-CZ" sz="1800" i="1" dirty="0" smtClean="0"/>
              <a:t>“</a:t>
            </a:r>
            <a:r>
              <a:rPr lang="cs-CZ" sz="1800" dirty="0" smtClean="0"/>
              <a:t>, (často i ke snídani) nebo je nabízeno i více polévek. Polévka se podává v misce s pokličkou, vložka v polévce se vybírá hůlkami nebo dřevěnou či porcelánovou </a:t>
            </a:r>
            <a:r>
              <a:rPr lang="cs-CZ" sz="1800" dirty="0" err="1" smtClean="0"/>
              <a:t>lžicí</a:t>
            </a:r>
            <a:r>
              <a:rPr lang="cs-CZ" sz="1800" dirty="0" smtClean="0"/>
              <a:t> a čistý vývar se pije, hlasité říhnutí – důkaz, že nám polévka skutečně chutnala.</a:t>
            </a:r>
          </a:p>
          <a:p>
            <a:r>
              <a:rPr lang="cs-CZ" sz="1800" b="1" dirty="0" smtClean="0"/>
              <a:t>Rýže</a:t>
            </a:r>
            <a:r>
              <a:rPr lang="cs-CZ" sz="1800" dirty="0" smtClean="0"/>
              <a:t> je nejdůležitější potravinou, japonsky „</a:t>
            </a:r>
            <a:r>
              <a:rPr lang="cs-CZ" sz="1800" b="1" i="1" dirty="0" err="1" smtClean="0"/>
              <a:t>gohan</a:t>
            </a:r>
            <a:r>
              <a:rPr lang="cs-CZ" sz="1800" i="1" dirty="0" smtClean="0"/>
              <a:t>“, </a:t>
            </a:r>
            <a:r>
              <a:rPr lang="cs-CZ" sz="1800" dirty="0" smtClean="0"/>
              <a:t>použití je skutečně všestranné, od hlavních jídel s rýží v kombinaci s rybou, zeleninou, masem, až po tradiční </a:t>
            </a:r>
            <a:r>
              <a:rPr lang="cs-CZ" sz="1800" dirty="0" err="1" smtClean="0"/>
              <a:t>sushi</a:t>
            </a:r>
            <a:r>
              <a:rPr lang="cs-CZ" sz="1800" dirty="0" smtClean="0"/>
              <a:t> a </a:t>
            </a:r>
            <a:r>
              <a:rPr lang="cs-CZ" sz="1800" dirty="0" err="1" smtClean="0"/>
              <a:t>sashimi</a:t>
            </a:r>
            <a:r>
              <a:rPr lang="cs-CZ" sz="1800" dirty="0" smtClean="0"/>
              <a:t> (obě tradiční jídla rybářů, rýže obalená rybím masem nebo </a:t>
            </a:r>
            <a:r>
              <a:rPr lang="cs-CZ" sz="1800" b="1" dirty="0" smtClean="0"/>
              <a:t>mořskou řasou </a:t>
            </a:r>
            <a:r>
              <a:rPr lang="cs-CZ" sz="1800" b="1" i="1" dirty="0" err="1" smtClean="0"/>
              <a:t>nori</a:t>
            </a:r>
            <a:r>
              <a:rPr lang="cs-CZ" sz="1800" b="1" i="1" dirty="0" smtClean="0"/>
              <a:t> </a:t>
            </a:r>
            <a:r>
              <a:rPr lang="cs-CZ" sz="1800" dirty="0" smtClean="0"/>
              <a:t>a politá octem vydržela velmi dlouho poživatelná).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smtClean="0"/>
              <a:t>Některé tradiční pokrmy a suroviny této kuchyně: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Tofu</a:t>
            </a:r>
            <a:r>
              <a:rPr lang="cs-CZ" sz="1800" dirty="0" smtClean="0"/>
              <a:t> – v Japonsku ze sójového mléka vysrážením pomocí mořské řasy </a:t>
            </a:r>
            <a:r>
              <a:rPr lang="cs-CZ" sz="1800" dirty="0" err="1" smtClean="0"/>
              <a:t>nigiri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Dalšími výrobky ze sóji jsou „</a:t>
            </a:r>
            <a:r>
              <a:rPr lang="cs-CZ" sz="1800" b="1" i="1" dirty="0" err="1" smtClean="0"/>
              <a:t>Miso</a:t>
            </a:r>
            <a:r>
              <a:rPr lang="cs-CZ" sz="1800" b="1" i="1" dirty="0" smtClean="0"/>
              <a:t>“ </a:t>
            </a:r>
            <a:r>
              <a:rPr lang="cs-CZ" sz="1800" b="1" dirty="0" smtClean="0"/>
              <a:t>(pasta </a:t>
            </a:r>
            <a:r>
              <a:rPr lang="cs-CZ" sz="1800" dirty="0" smtClean="0"/>
              <a:t>z fermentovaných sójových bobů) a </a:t>
            </a:r>
            <a:r>
              <a:rPr lang="cs-CZ" sz="1800" i="1" dirty="0" smtClean="0"/>
              <a:t>sójová omáčka </a:t>
            </a:r>
            <a:r>
              <a:rPr lang="cs-CZ" sz="1800" dirty="0" smtClean="0"/>
              <a:t>v různých druzích, jako </a:t>
            </a:r>
            <a:r>
              <a:rPr lang="cs-CZ" sz="1800" b="1" dirty="0" err="1" smtClean="0"/>
              <a:t>Koikuchi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Shoyu</a:t>
            </a:r>
            <a:r>
              <a:rPr lang="cs-CZ" sz="1800" b="1" dirty="0" smtClean="0"/>
              <a:t> (tmavá sójová omačká s lehkou ovocnou </a:t>
            </a:r>
            <a:r>
              <a:rPr lang="cs-CZ" sz="1800" dirty="0" smtClean="0"/>
              <a:t>příchutí) nebo </a:t>
            </a:r>
            <a:r>
              <a:rPr lang="cs-CZ" sz="1800" b="1" dirty="0" err="1" smtClean="0"/>
              <a:t>Usukuchi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Shoyu</a:t>
            </a:r>
            <a:r>
              <a:rPr lang="cs-CZ" sz="1800" dirty="0" smtClean="0"/>
              <a:t> (světlá a slaná sójová omáčka).</a:t>
            </a:r>
          </a:p>
          <a:p>
            <a:r>
              <a:rPr lang="cs-CZ" sz="1800" dirty="0" smtClean="0"/>
              <a:t>K dochucování jídel se používá vždy přiměřeně „</a:t>
            </a:r>
            <a:r>
              <a:rPr lang="cs-CZ" sz="1800" b="1" i="1" dirty="0" err="1" smtClean="0"/>
              <a:t>Mirin</a:t>
            </a:r>
            <a:r>
              <a:rPr lang="cs-CZ" sz="1800" i="1" dirty="0" smtClean="0"/>
              <a:t>“ </a:t>
            </a:r>
            <a:r>
              <a:rPr lang="cs-CZ" sz="1800" dirty="0" smtClean="0"/>
              <a:t>(sladké rýžové víno), </a:t>
            </a:r>
            <a:r>
              <a:rPr lang="cs-CZ" sz="1800" b="1" i="1" dirty="0" err="1" smtClean="0"/>
              <a:t>Sansho</a:t>
            </a:r>
            <a:r>
              <a:rPr lang="cs-CZ" sz="1800" i="1" dirty="0" smtClean="0"/>
              <a:t> </a:t>
            </a:r>
            <a:r>
              <a:rPr lang="cs-CZ" sz="1800" dirty="0" smtClean="0"/>
              <a:t>(jemně pálivý japonský pepř) „</a:t>
            </a:r>
            <a:r>
              <a:rPr lang="cs-CZ" sz="1800" b="1" i="1" dirty="0" err="1" smtClean="0"/>
              <a:t>Wasabi</a:t>
            </a:r>
            <a:r>
              <a:rPr lang="cs-CZ" sz="1800" i="1" dirty="0" smtClean="0"/>
              <a:t>“ </a:t>
            </a:r>
            <a:r>
              <a:rPr lang="cs-CZ" sz="1800" dirty="0" smtClean="0"/>
              <a:t>(pikantní křenová pasta, výrazně zelené barvy a velmi ostré křenové chuti).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Maso z jatečních zvířat </a:t>
            </a:r>
            <a:r>
              <a:rPr lang="cs-CZ" sz="1800" dirty="0" smtClean="0"/>
              <a:t>se začalo z náboženských důvodů jíst běžně až přibližně v 19. století (buddhistická víra to zakazovala). Obvyklé je maso </a:t>
            </a:r>
            <a:r>
              <a:rPr lang="cs-CZ" sz="1800" b="1" dirty="0" smtClean="0"/>
              <a:t>drůbeží i vepřové nebo hovězí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Patrně nejdražším hovězím masem na světě je hovězí z druhu dobytka </a:t>
            </a:r>
            <a:r>
              <a:rPr lang="cs-CZ" sz="1800" b="1" i="1" dirty="0" err="1" smtClean="0"/>
              <a:t>Wagyu</a:t>
            </a:r>
            <a:r>
              <a:rPr lang="cs-CZ" sz="1800" dirty="0" smtClean="0"/>
              <a:t>, chovaném v okolí města </a:t>
            </a:r>
            <a:r>
              <a:rPr lang="cs-CZ" sz="1800" dirty="0" err="1" smtClean="0"/>
              <a:t>Kobe</a:t>
            </a:r>
            <a:r>
              <a:rPr lang="cs-CZ" sz="1800" dirty="0" smtClean="0"/>
              <a:t>. Dobytek tohoto druhu je denně krmen místním pivem a </a:t>
            </a:r>
            <a:r>
              <a:rPr lang="cs-CZ" sz="1800" dirty="0" err="1" smtClean="0"/>
              <a:t>sake</a:t>
            </a:r>
            <a:r>
              <a:rPr lang="cs-CZ" sz="1800" dirty="0" smtClean="0"/>
              <a:t> (rýžové víno). To dodává masu výjimečnou křehkost a mramorovanou strukturu čistého masa a pravidelných vrstviček tuku, velmi ceněnou při kuchyňské úpravě.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7260" y="226939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51520" y="1415589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přednášky: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Nejvýznamnější představitelé kuchyně </a:t>
            </a:r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dálného východu</a:t>
            </a:r>
          </a:p>
          <a:p>
            <a:pPr algn="l"/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</a:t>
            </a:r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čínské a japonské </a:t>
            </a:r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kuchyně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Charakterističtí </a:t>
            </a:r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představitele pokrmů vybraných kuchyní</a:t>
            </a:r>
          </a:p>
          <a:p>
            <a:pPr algn="l"/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Gastronomické zvyklosti</a:t>
            </a:r>
          </a:p>
          <a:p>
            <a:pPr algn="l"/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Typické používané </a:t>
            </a:r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suroviny</a:t>
            </a:r>
            <a:endParaRPr lang="cs-CZ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28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Jednou z nejneobvyklejších lahůdek v zemi, velmi drahou a také při konzumaci rizikovou až život ohrožující specialitou je ryba </a:t>
            </a:r>
            <a:r>
              <a:rPr lang="cs-CZ" sz="1800" b="1" i="1" dirty="0" smtClean="0"/>
              <a:t>Fugu</a:t>
            </a:r>
            <a:r>
              <a:rPr lang="cs-CZ" sz="1800" i="1" dirty="0" smtClean="0"/>
              <a:t>. </a:t>
            </a:r>
          </a:p>
          <a:p>
            <a:r>
              <a:rPr lang="cs-CZ" sz="1800" dirty="0" smtClean="0"/>
              <a:t>Tato ryba obsahuje ve vnitřnostech životu nebezpečný </a:t>
            </a:r>
            <a:r>
              <a:rPr lang="cs-CZ" sz="1800" b="1" dirty="0" smtClean="0"/>
              <a:t>jed </a:t>
            </a:r>
            <a:r>
              <a:rPr lang="cs-CZ" sz="1800" b="1" dirty="0" err="1" smtClean="0"/>
              <a:t>tetrodoxin</a:t>
            </a:r>
            <a:r>
              <a:rPr lang="cs-CZ" sz="1800" dirty="0" smtClean="0"/>
              <a:t>, proto kuchyňská příprava této ryby probíhá pouze ve zvláštních restauracích a speciálně pro tento druh ryby vyškolenými kuchaři. Restaurace, kde tuto rybu připravují, jsou viditelně označeny.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i="1" dirty="0" smtClean="0"/>
              <a:t> „</a:t>
            </a:r>
            <a:r>
              <a:rPr lang="cs-CZ" sz="1800" b="1" i="1" dirty="0" err="1" smtClean="0"/>
              <a:t>Daikon</a:t>
            </a:r>
            <a:r>
              <a:rPr lang="cs-CZ" sz="1800" i="1" dirty="0" smtClean="0"/>
              <a:t>“ </a:t>
            </a:r>
            <a:r>
              <a:rPr lang="cs-CZ" sz="1800" dirty="0" smtClean="0"/>
              <a:t>– hladká dlouhá bílá ředkev, používá se zejména ke zdobení jídel.</a:t>
            </a:r>
          </a:p>
          <a:p>
            <a:r>
              <a:rPr lang="cs-CZ" sz="1800" i="1" dirty="0" smtClean="0"/>
              <a:t>„</a:t>
            </a:r>
            <a:r>
              <a:rPr lang="cs-CZ" sz="1800" b="1" i="1" dirty="0" err="1" smtClean="0"/>
              <a:t>Tempura</a:t>
            </a:r>
            <a:r>
              <a:rPr lang="cs-CZ" sz="1800" b="1" dirty="0" smtClean="0"/>
              <a:t>“ </a:t>
            </a:r>
            <a:r>
              <a:rPr lang="cs-CZ" sz="1800" dirty="0" smtClean="0"/>
              <a:t>smažené ryby, krevety nebo zelenina v těstíčku a v horkem oleji, porce se namáčí během jídla v různých omáčkách podle výběru.</a:t>
            </a:r>
          </a:p>
          <a:p>
            <a:r>
              <a:rPr lang="cs-CZ" sz="1800" dirty="0" smtClean="0"/>
              <a:t>„</a:t>
            </a:r>
            <a:r>
              <a:rPr lang="cs-CZ" sz="1800" b="1" i="1" dirty="0" err="1" smtClean="0"/>
              <a:t>Sashimi</a:t>
            </a:r>
            <a:r>
              <a:rPr lang="cs-CZ" sz="1800" dirty="0" smtClean="0"/>
              <a:t>“ je </a:t>
            </a:r>
            <a:r>
              <a:rPr lang="cs-CZ" sz="1800" b="1" dirty="0" smtClean="0"/>
              <a:t>čerstvé syrové rybí maso</a:t>
            </a:r>
            <a:r>
              <a:rPr lang="cs-CZ" sz="1800" dirty="0" smtClean="0"/>
              <a:t>, pečlivě nakrájené na tenké plátky, proužky nebo kostičky, až umělecky formuje do různých obrazců (např. květin, ptáků, ovoce), s důrazem na lákavou kompozici na talíři. Většinou se podává jako předkrm, jednotlivé porce s namáčí do sójové omáčky, v níž se rozmíchá trocha </a:t>
            </a:r>
            <a:r>
              <a:rPr lang="cs-CZ" sz="1800" dirty="0" err="1" smtClean="0"/>
              <a:t>wasabi</a:t>
            </a:r>
            <a:r>
              <a:rPr lang="cs-CZ" sz="1800" dirty="0" smtClean="0"/>
              <a:t> (ostrá křenová pasta).</a:t>
            </a:r>
          </a:p>
          <a:p>
            <a:r>
              <a:rPr lang="cs-CZ" sz="1800" b="1" dirty="0" smtClean="0"/>
              <a:t>„</a:t>
            </a:r>
            <a:r>
              <a:rPr lang="cs-CZ" sz="1800" b="1" i="1" dirty="0" err="1" smtClean="0"/>
              <a:t>Miso</a:t>
            </a:r>
            <a:r>
              <a:rPr lang="cs-CZ" sz="1800" b="1" i="1" dirty="0" smtClean="0"/>
              <a:t>“ </a:t>
            </a:r>
            <a:r>
              <a:rPr lang="cs-CZ" sz="1800" dirty="0" smtClean="0"/>
              <a:t>je polévka z </a:t>
            </a:r>
            <a:r>
              <a:rPr lang="cs-CZ" sz="1800" dirty="0" err="1" smtClean="0"/>
              <a:t>miso</a:t>
            </a:r>
            <a:r>
              <a:rPr lang="cs-CZ" sz="1800" dirty="0" smtClean="0"/>
              <a:t>-pasty. Pasta se vyrábí ze sójových bobů, obilných klíčků a soli. Je to velmi zdravá polévka.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„</a:t>
            </a:r>
            <a:r>
              <a:rPr lang="cs-CZ" sz="1800" b="1" i="1" dirty="0" err="1" smtClean="0"/>
              <a:t>Sushi</a:t>
            </a:r>
            <a:r>
              <a:rPr lang="cs-CZ" sz="1800" i="1" dirty="0" smtClean="0"/>
              <a:t>“ </a:t>
            </a:r>
            <a:r>
              <a:rPr lang="cs-CZ" sz="1800" dirty="0" smtClean="0"/>
              <a:t>základní recept je </a:t>
            </a:r>
            <a:r>
              <a:rPr lang="cs-CZ" sz="1800" b="1" dirty="0" smtClean="0"/>
              <a:t>kulatá rýže</a:t>
            </a:r>
            <a:r>
              <a:rPr lang="cs-CZ" sz="1800" dirty="0" smtClean="0"/>
              <a:t> na </a:t>
            </a:r>
            <a:r>
              <a:rPr lang="cs-CZ" sz="1800" dirty="0" err="1" smtClean="0"/>
              <a:t>sushi</a:t>
            </a:r>
            <a:r>
              <a:rPr lang="cs-CZ" sz="1800" dirty="0" smtClean="0"/>
              <a:t> (druh „</a:t>
            </a:r>
            <a:r>
              <a:rPr lang="cs-CZ" sz="1800" dirty="0" err="1" smtClean="0"/>
              <a:t>kome</a:t>
            </a:r>
            <a:r>
              <a:rPr lang="cs-CZ" sz="1800" dirty="0" smtClean="0"/>
              <a:t>“, krátkozrnná kulatá po uvaření lepkavá rýže), rýžový ocet, cukr a sůl. </a:t>
            </a:r>
          </a:p>
          <a:p>
            <a:r>
              <a:rPr lang="cs-CZ" sz="1800" dirty="0" smtClean="0"/>
              <a:t>Uvařená rýže na </a:t>
            </a:r>
            <a:r>
              <a:rPr lang="cs-CZ" sz="1800" dirty="0" err="1" smtClean="0"/>
              <a:t>sushi</a:t>
            </a:r>
            <a:r>
              <a:rPr lang="cs-CZ" sz="1800" dirty="0" smtClean="0"/>
              <a:t> se ručně tvaruje, doplní kouskem syrové ryby, často zabalené do speciálně upravené mořské řasy. </a:t>
            </a:r>
          </a:p>
          <a:p>
            <a:r>
              <a:rPr lang="cs-CZ" sz="1800" dirty="0" err="1" smtClean="0"/>
              <a:t>Sushi</a:t>
            </a:r>
            <a:r>
              <a:rPr lang="cs-CZ" sz="1800" dirty="0" smtClean="0"/>
              <a:t> se v Japonsku podává jako hlavní jídlo. </a:t>
            </a:r>
          </a:p>
          <a:p>
            <a:r>
              <a:rPr lang="cs-CZ" sz="1800" dirty="0" smtClean="0"/>
              <a:t>Nejznámější jsou tyto druhy: „</a:t>
            </a:r>
            <a:r>
              <a:rPr lang="cs-CZ" sz="1800" b="1" i="1" dirty="0" err="1" smtClean="0"/>
              <a:t>maki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sushi</a:t>
            </a:r>
            <a:r>
              <a:rPr lang="cs-CZ" sz="1800" i="1" dirty="0" smtClean="0"/>
              <a:t>“ </a:t>
            </a:r>
            <a:r>
              <a:rPr lang="cs-CZ" sz="1800" dirty="0" smtClean="0"/>
              <a:t>(někdy označené jako rolované </a:t>
            </a:r>
            <a:r>
              <a:rPr lang="cs-CZ" sz="1800" dirty="0" err="1" smtClean="0"/>
              <a:t>sushi</a:t>
            </a:r>
            <a:r>
              <a:rPr lang="cs-CZ" sz="1800" dirty="0" smtClean="0"/>
              <a:t>, pojmenované podle </a:t>
            </a:r>
            <a:r>
              <a:rPr lang="cs-CZ" sz="1800" b="1" dirty="0" smtClean="0"/>
              <a:t>bambusové podložky</a:t>
            </a:r>
            <a:r>
              <a:rPr lang="cs-CZ" sz="1800" dirty="0" smtClean="0"/>
              <a:t> na jeho rolovaní tzv. </a:t>
            </a:r>
            <a:r>
              <a:rPr lang="cs-CZ" sz="1800" b="1" dirty="0" err="1" smtClean="0"/>
              <a:t>makisu</a:t>
            </a:r>
            <a:r>
              <a:rPr lang="cs-CZ" sz="1800" dirty="0" smtClean="0"/>
              <a:t>. </a:t>
            </a:r>
            <a:r>
              <a:rPr lang="cs-CZ" sz="1800" b="1" dirty="0" smtClean="0"/>
              <a:t>Základem je do kulata tvarovaná rýže, obalená do řasy </a:t>
            </a:r>
            <a:r>
              <a:rPr lang="cs-CZ" sz="1800" b="1" dirty="0" err="1" smtClean="0"/>
              <a:t>nori</a:t>
            </a:r>
            <a:r>
              <a:rPr lang="cs-CZ" sz="1800" dirty="0" smtClean="0"/>
              <a:t>, doplněná uvnitř např. zeleninou, houbami, vajíčkem apod. 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„</a:t>
            </a:r>
            <a:r>
              <a:rPr lang="cs-CZ" sz="1800" b="1" i="1" dirty="0" err="1" smtClean="0"/>
              <a:t>Nigiri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sushi</a:t>
            </a:r>
            <a:r>
              <a:rPr lang="cs-CZ" sz="1800" i="1" dirty="0" smtClean="0"/>
              <a:t>“ </a:t>
            </a:r>
            <a:r>
              <a:rPr lang="cs-CZ" sz="1800" dirty="0" smtClean="0"/>
              <a:t>(stejnoměrně tvarované </a:t>
            </a:r>
            <a:r>
              <a:rPr lang="cs-CZ" sz="1800" b="1" dirty="0" smtClean="0"/>
              <a:t>válečky rýže </a:t>
            </a:r>
            <a:r>
              <a:rPr lang="cs-CZ" sz="1800" dirty="0" smtClean="0"/>
              <a:t>o délce 4-6 cm, obalené plátkem různých druhů masa z čerstvé ryby, potřené </a:t>
            </a:r>
            <a:r>
              <a:rPr lang="cs-CZ" sz="1800" dirty="0" err="1" smtClean="0"/>
              <a:t>wasabi</a:t>
            </a:r>
            <a:r>
              <a:rPr lang="cs-CZ" sz="1800" dirty="0" smtClean="0"/>
              <a:t>). </a:t>
            </a:r>
          </a:p>
          <a:p>
            <a:r>
              <a:rPr lang="cs-CZ" sz="1800" dirty="0" smtClean="0"/>
              <a:t>„</a:t>
            </a:r>
            <a:r>
              <a:rPr lang="cs-CZ" sz="1800" b="1" i="1" dirty="0" err="1" smtClean="0"/>
              <a:t>Sashimi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sushi</a:t>
            </a:r>
            <a:r>
              <a:rPr lang="cs-CZ" sz="1800" i="1" dirty="0" smtClean="0"/>
              <a:t>“ </a:t>
            </a:r>
            <a:r>
              <a:rPr lang="cs-CZ" sz="1800" dirty="0" smtClean="0"/>
              <a:t>(jsou to elegantně nakrájené až umělecky tvarované </a:t>
            </a:r>
            <a:r>
              <a:rPr lang="cs-CZ" sz="1800" b="1" dirty="0" smtClean="0"/>
              <a:t>plátky čerstvé ryby</a:t>
            </a:r>
            <a:r>
              <a:rPr lang="cs-CZ" sz="1800" dirty="0" smtClean="0"/>
              <a:t>, lehce namáčené v sójové omáčce s </a:t>
            </a:r>
            <a:r>
              <a:rPr lang="cs-CZ" sz="1800" dirty="0" err="1" smtClean="0"/>
              <a:t>wasabi</a:t>
            </a:r>
            <a:r>
              <a:rPr lang="cs-CZ" sz="1800" dirty="0" smtClean="0"/>
              <a:t>). </a:t>
            </a:r>
          </a:p>
          <a:p>
            <a:r>
              <a:rPr lang="cs-CZ" sz="1800" dirty="0" smtClean="0"/>
              <a:t>„ </a:t>
            </a:r>
            <a:r>
              <a:rPr lang="cs-CZ" sz="1800" b="1" i="1" dirty="0" err="1" smtClean="0"/>
              <a:t>Temaki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sushi</a:t>
            </a:r>
            <a:r>
              <a:rPr lang="cs-CZ" sz="1800" i="1" dirty="0" smtClean="0"/>
              <a:t>“ </a:t>
            </a:r>
            <a:r>
              <a:rPr lang="cs-CZ" sz="1800" dirty="0" smtClean="0"/>
              <a:t>(z mořské řasy </a:t>
            </a:r>
            <a:r>
              <a:rPr lang="cs-CZ" sz="1800" dirty="0" err="1" smtClean="0"/>
              <a:t>nori</a:t>
            </a:r>
            <a:r>
              <a:rPr lang="cs-CZ" sz="1800" dirty="0" smtClean="0"/>
              <a:t> se utvoří </a:t>
            </a:r>
            <a:r>
              <a:rPr lang="cs-CZ" sz="1800" b="1" dirty="0" smtClean="0"/>
              <a:t>kornoutek</a:t>
            </a:r>
            <a:r>
              <a:rPr lang="cs-CZ" sz="1800" dirty="0" smtClean="0"/>
              <a:t>, který se naplní rýží, rybou, zeleninou apod.). </a:t>
            </a:r>
          </a:p>
          <a:p>
            <a:r>
              <a:rPr lang="cs-CZ" sz="1800" dirty="0" smtClean="0"/>
              <a:t>„</a:t>
            </a:r>
            <a:r>
              <a:rPr lang="cs-CZ" sz="1800" b="1" i="1" dirty="0" err="1" smtClean="0"/>
              <a:t>Gunkan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sushi</a:t>
            </a:r>
            <a:r>
              <a:rPr lang="cs-CZ" sz="1800" i="1" dirty="0" smtClean="0"/>
              <a:t>“ </a:t>
            </a:r>
            <a:r>
              <a:rPr lang="cs-CZ" sz="1800" dirty="0" smtClean="0"/>
              <a:t>(je tvořeno válečkem </a:t>
            </a:r>
            <a:r>
              <a:rPr lang="cs-CZ" sz="1800" dirty="0" err="1" smtClean="0"/>
              <a:t>nigiri</a:t>
            </a:r>
            <a:r>
              <a:rPr lang="cs-CZ" sz="1800" dirty="0" smtClean="0"/>
              <a:t> </a:t>
            </a:r>
            <a:r>
              <a:rPr lang="cs-CZ" sz="1800" dirty="0" err="1" smtClean="0"/>
              <a:t>sushi</a:t>
            </a:r>
            <a:r>
              <a:rPr lang="cs-CZ" sz="1800" dirty="0" smtClean="0"/>
              <a:t> po bocích obalené proužkem mořské řasy - tvar vypadá jako loď, poněvadž japonské slovo „</a:t>
            </a:r>
            <a:r>
              <a:rPr lang="cs-CZ" sz="1800" dirty="0" err="1" smtClean="0"/>
              <a:t>gunkan</a:t>
            </a:r>
            <a:r>
              <a:rPr lang="cs-CZ" sz="1800" dirty="0" smtClean="0"/>
              <a:t>“ skutečně znamená bitevní loď – a doplní se různou náplní jako kaviár apod.). </a:t>
            </a:r>
          </a:p>
          <a:p>
            <a:r>
              <a:rPr lang="cs-CZ" sz="1800" dirty="0" smtClean="0"/>
              <a:t>Oblíbeným druhem je „</a:t>
            </a:r>
            <a:r>
              <a:rPr lang="cs-CZ" sz="1800" b="1" i="1" dirty="0" err="1" smtClean="0"/>
              <a:t>California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maki</a:t>
            </a:r>
            <a:r>
              <a:rPr lang="cs-CZ" sz="1800" i="1" dirty="0" smtClean="0"/>
              <a:t>“ </a:t>
            </a:r>
            <a:r>
              <a:rPr lang="cs-CZ" sz="1800" dirty="0" smtClean="0"/>
              <a:t>(podstata je stejná jako u </a:t>
            </a:r>
            <a:r>
              <a:rPr lang="cs-CZ" sz="1800" dirty="0" err="1" smtClean="0"/>
              <a:t>maki</a:t>
            </a:r>
            <a:r>
              <a:rPr lang="cs-CZ" sz="1800" dirty="0" smtClean="0"/>
              <a:t> </a:t>
            </a:r>
            <a:r>
              <a:rPr lang="cs-CZ" sz="1800" dirty="0" err="1" smtClean="0"/>
              <a:t>sushi</a:t>
            </a:r>
            <a:r>
              <a:rPr lang="cs-CZ" sz="1800" dirty="0" smtClean="0"/>
              <a:t>, </a:t>
            </a:r>
            <a:r>
              <a:rPr lang="cs-CZ" sz="1800" b="1" dirty="0" smtClean="0"/>
              <a:t>roluje se jako mozaika </a:t>
            </a:r>
            <a:r>
              <a:rPr lang="cs-CZ" sz="1800" dirty="0" smtClean="0"/>
              <a:t>a na obvodu je různě zdobená rýže).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patří u nás mezi neznámé </a:t>
            </a:r>
            <a:r>
              <a:rPr lang="cs-CZ" sz="1800" b="1" dirty="0" smtClean="0"/>
              <a:t>druhy </a:t>
            </a:r>
            <a:r>
              <a:rPr lang="cs-CZ" sz="1800" b="1" dirty="0" err="1" smtClean="0"/>
              <a:t>sushi</a:t>
            </a:r>
            <a:r>
              <a:rPr lang="cs-CZ" sz="1800" dirty="0" smtClean="0"/>
              <a:t>, které se v Japonsku podává pouze v rámci </a:t>
            </a:r>
            <a:r>
              <a:rPr lang="cs-CZ" sz="1800" b="1" dirty="0" smtClean="0"/>
              <a:t>výjimečných příležitostí</a:t>
            </a:r>
            <a:r>
              <a:rPr lang="cs-CZ" sz="1800" dirty="0" smtClean="0"/>
              <a:t>, k nimž patří různé tradiční svátky a oslavy. Nejedná se o klasické </a:t>
            </a:r>
            <a:r>
              <a:rPr lang="cs-CZ" sz="1800" dirty="0" err="1" smtClean="0"/>
              <a:t>sushi</a:t>
            </a:r>
            <a:r>
              <a:rPr lang="cs-CZ" sz="1800" dirty="0" smtClean="0"/>
              <a:t>, obsah se totiž balí do tenké </a:t>
            </a:r>
            <a:r>
              <a:rPr lang="cs-CZ" sz="1800" b="1" dirty="0" smtClean="0"/>
              <a:t>vaječné omelety</a:t>
            </a:r>
            <a:r>
              <a:rPr lang="cs-CZ" sz="1800" dirty="0" smtClean="0"/>
              <a:t>, která se následně zdobně převazuje. Jejich náplň vždy tvoří pouze sezónní suroviny a kořeněná </a:t>
            </a:r>
            <a:r>
              <a:rPr lang="cs-CZ" sz="1800" dirty="0" err="1" smtClean="0"/>
              <a:t>sushi</a:t>
            </a:r>
            <a:r>
              <a:rPr lang="cs-CZ" sz="1800" dirty="0" smtClean="0"/>
              <a:t> rýže,</a:t>
            </a:r>
          </a:p>
          <a:p>
            <a:r>
              <a:rPr lang="cs-CZ" sz="1800" dirty="0" smtClean="0"/>
              <a:t>vždy představuje velké překvapení, protože dokud do něj nekousnete, nevíte, co obsahuje. Výrobci </a:t>
            </a:r>
            <a:r>
              <a:rPr lang="cs-CZ" sz="1800" b="1" dirty="0" err="1" smtClean="0"/>
              <a:t>chakin</a:t>
            </a:r>
            <a:r>
              <a:rPr lang="cs-CZ" sz="1800" b="1" dirty="0" smtClean="0"/>
              <a:t> </a:t>
            </a:r>
            <a:r>
              <a:rPr lang="cs-CZ" sz="1800" b="1" dirty="0" err="1" smtClean="0"/>
              <a:t>sushi</a:t>
            </a:r>
            <a:r>
              <a:rPr lang="cs-CZ" sz="1800" dirty="0" smtClean="0"/>
              <a:t> velice dbají na pečlivém a krásném zabalení, protože tím ukazují obdarovanému svůj respekt i důležitost.</a:t>
            </a:r>
          </a:p>
          <a:p>
            <a:r>
              <a:rPr lang="cs-CZ" sz="1800" dirty="0" smtClean="0"/>
              <a:t>Existují dva </a:t>
            </a:r>
            <a:r>
              <a:rPr lang="cs-CZ" sz="1800" b="1" dirty="0" smtClean="0"/>
              <a:t>druhy </a:t>
            </a:r>
            <a:r>
              <a:rPr lang="cs-CZ" sz="1800" b="1" dirty="0" err="1" smtClean="0"/>
              <a:t>sushi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Chakin</a:t>
            </a:r>
            <a:r>
              <a:rPr lang="cs-CZ" sz="1800" dirty="0" smtClean="0"/>
              <a:t>, které se od sebe odlišují podle způsobu balení. Jedná se o </a:t>
            </a:r>
            <a:r>
              <a:rPr lang="cs-CZ" sz="1800" b="1" dirty="0" err="1" smtClean="0"/>
              <a:t>Fukusa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maki</a:t>
            </a:r>
            <a:r>
              <a:rPr lang="cs-CZ" sz="1800" dirty="0" smtClean="0"/>
              <a:t> a </a:t>
            </a:r>
            <a:r>
              <a:rPr lang="cs-CZ" sz="1800" b="1" dirty="0" err="1" smtClean="0"/>
              <a:t>Hosho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maki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sushi</a:t>
            </a:r>
            <a:r>
              <a:rPr lang="cs-CZ" sz="1800" dirty="0" smtClean="0"/>
              <a:t>. První zmíněné </a:t>
            </a:r>
            <a:r>
              <a:rPr lang="cs-CZ" sz="1800" dirty="0" err="1" smtClean="0"/>
              <a:t>sushi</a:t>
            </a:r>
            <a:r>
              <a:rPr lang="cs-CZ" sz="1800" dirty="0" smtClean="0"/>
              <a:t> se přitom obvykle podává </a:t>
            </a:r>
            <a:r>
              <a:rPr lang="cs-CZ" sz="1800" b="1" dirty="0" smtClean="0"/>
              <a:t>v rámci tradičního čajového obřadu </a:t>
            </a:r>
            <a:r>
              <a:rPr lang="cs-CZ" sz="1800" dirty="0" smtClean="0"/>
              <a:t>na typickém keramickém nádobí. Na jejich výrobě si Japonci vždy nechají záležet, věří totiž, že tyto “</a:t>
            </a:r>
            <a:r>
              <a:rPr lang="cs-CZ" sz="1800" b="1" dirty="0" smtClean="0"/>
              <a:t>taštičky</a:t>
            </a:r>
            <a:r>
              <a:rPr lang="cs-CZ" sz="1800" dirty="0" smtClean="0"/>
              <a:t>” nosí štěstí a způsobem vázání dávají najevo hostu svůj respekt a úctu k němu. </a:t>
            </a:r>
            <a:r>
              <a:rPr lang="cs-CZ" sz="1800" dirty="0" err="1" smtClean="0"/>
              <a:t>Fukusa</a:t>
            </a:r>
            <a:r>
              <a:rPr lang="cs-CZ" sz="1800" dirty="0" smtClean="0"/>
              <a:t> </a:t>
            </a:r>
            <a:r>
              <a:rPr lang="cs-CZ" sz="1800" dirty="0" err="1" smtClean="0"/>
              <a:t>maki</a:t>
            </a:r>
            <a:r>
              <a:rPr lang="cs-CZ" sz="1800" dirty="0" smtClean="0"/>
              <a:t> má mnohdy i roli dárku. Je tomu tak tehdy, když Japonci do těstíčka místo chutného obsahu zabalí peníze. </a:t>
            </a:r>
            <a:r>
              <a:rPr lang="cs-CZ" sz="1800" dirty="0" err="1" smtClean="0"/>
              <a:t>Hosho</a:t>
            </a:r>
            <a:r>
              <a:rPr lang="cs-CZ" sz="1800" dirty="0" smtClean="0"/>
              <a:t> </a:t>
            </a:r>
            <a:r>
              <a:rPr lang="cs-CZ" sz="1800" dirty="0" err="1" smtClean="0"/>
              <a:t>maki</a:t>
            </a:r>
            <a:r>
              <a:rPr lang="cs-CZ" sz="1800" dirty="0" smtClean="0"/>
              <a:t> má pak tvar roličky a podává se zejména na svatbách.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b="1" dirty="0" err="1" smtClean="0"/>
              <a:t>Chakin</a:t>
            </a:r>
            <a:r>
              <a:rPr lang="cs-CZ" b="1" dirty="0" smtClean="0"/>
              <a:t> </a:t>
            </a:r>
            <a:r>
              <a:rPr lang="cs-CZ" b="1" dirty="0" err="1" smtClean="0"/>
              <a:t>sushi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Ingredience:</a:t>
            </a:r>
          </a:p>
          <a:p>
            <a:r>
              <a:rPr lang="cs-CZ" sz="1800" dirty="0" err="1" smtClean="0"/>
              <a:t>sushi</a:t>
            </a:r>
            <a:r>
              <a:rPr lang="cs-CZ" sz="1800" dirty="0" smtClean="0"/>
              <a:t> rýže, ochucený ocet na </a:t>
            </a:r>
            <a:r>
              <a:rPr lang="cs-CZ" sz="1800" dirty="0" err="1" smtClean="0"/>
              <a:t>sushi</a:t>
            </a:r>
            <a:r>
              <a:rPr lang="cs-CZ" sz="1800" dirty="0" smtClean="0"/>
              <a:t> rýži, mořská řasa </a:t>
            </a:r>
            <a:r>
              <a:rPr lang="cs-CZ" sz="1800" dirty="0" err="1" smtClean="0"/>
              <a:t>nori</a:t>
            </a:r>
            <a:r>
              <a:rPr lang="cs-CZ" sz="1800" dirty="0" smtClean="0"/>
              <a:t>, </a:t>
            </a:r>
            <a:r>
              <a:rPr lang="cs-CZ" sz="1800" dirty="0" err="1" smtClean="0"/>
              <a:t>wasabi</a:t>
            </a:r>
            <a:r>
              <a:rPr lang="cs-CZ" sz="1800" dirty="0" smtClean="0"/>
              <a:t>, </a:t>
            </a:r>
            <a:r>
              <a:rPr lang="cs-CZ" sz="1800" dirty="0" err="1" smtClean="0"/>
              <a:t>tobiko</a:t>
            </a:r>
            <a:r>
              <a:rPr lang="cs-CZ" sz="1800" dirty="0" smtClean="0"/>
              <a:t>, podložka na </a:t>
            </a:r>
            <a:r>
              <a:rPr lang="cs-CZ" sz="1800" dirty="0" err="1" smtClean="0"/>
              <a:t>sushi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Uvařte </a:t>
            </a:r>
            <a:r>
              <a:rPr lang="cs-CZ" sz="1800" dirty="0" err="1" smtClean="0"/>
              <a:t>sushi</a:t>
            </a:r>
            <a:r>
              <a:rPr lang="cs-CZ" sz="1800" dirty="0" smtClean="0"/>
              <a:t> rýži, ideálně v </a:t>
            </a:r>
            <a:r>
              <a:rPr lang="cs-CZ" sz="1800" b="1" dirty="0" err="1" smtClean="0"/>
              <a:t>rýžovaru</a:t>
            </a:r>
            <a:r>
              <a:rPr lang="cs-CZ" sz="1800" dirty="0" smtClean="0"/>
              <a:t>, a </a:t>
            </a:r>
            <a:r>
              <a:rPr lang="cs-CZ" sz="1800" b="1" dirty="0" smtClean="0"/>
              <a:t>smíchejte ji s ochuceným octem na </a:t>
            </a:r>
            <a:r>
              <a:rPr lang="cs-CZ" sz="1800" b="1" dirty="0" err="1" smtClean="0"/>
              <a:t>sushi</a:t>
            </a:r>
            <a:r>
              <a:rPr lang="cs-CZ" sz="1800" b="1" dirty="0" smtClean="0"/>
              <a:t>.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Z </a:t>
            </a:r>
            <a:r>
              <a:rPr lang="cs-CZ" sz="1800" dirty="0" err="1" smtClean="0"/>
              <a:t>nori</a:t>
            </a:r>
            <a:r>
              <a:rPr lang="cs-CZ" sz="1800" dirty="0" smtClean="0"/>
              <a:t> řasy vystřihněte nůžkami asi 4 cm úzký pruh. Lehce ho potřete </a:t>
            </a:r>
            <a:r>
              <a:rPr lang="cs-CZ" sz="1800" b="1" dirty="0" err="1" smtClean="0"/>
              <a:t>wasabi</a:t>
            </a:r>
            <a:r>
              <a:rPr lang="cs-CZ" sz="1800" dirty="0" smtClean="0"/>
              <a:t> pastou.</a:t>
            </a:r>
          </a:p>
          <a:p>
            <a:r>
              <a:rPr lang="cs-CZ" sz="1800" dirty="0" smtClean="0"/>
              <a:t> Namočte si ruce do studené vody a opakujte dle potřeby.</a:t>
            </a:r>
          </a:p>
          <a:p>
            <a:r>
              <a:rPr lang="cs-CZ" sz="1800" dirty="0" smtClean="0"/>
              <a:t>Z připravené </a:t>
            </a:r>
            <a:r>
              <a:rPr lang="cs-CZ" sz="1800" dirty="0" err="1" smtClean="0"/>
              <a:t>sushi</a:t>
            </a:r>
            <a:r>
              <a:rPr lang="cs-CZ" sz="1800" dirty="0" smtClean="0"/>
              <a:t> rýže </a:t>
            </a:r>
            <a:r>
              <a:rPr lang="cs-CZ" sz="1800" b="1" dirty="0" smtClean="0"/>
              <a:t>vytvořte kuličku</a:t>
            </a:r>
            <a:r>
              <a:rPr lang="cs-CZ" sz="1800" dirty="0" smtClean="0"/>
              <a:t> zhruba o velikosti pingpongového míčku, a pečlivě ji srovnejte na střed ustřižené řasy. Je to základ budoucího </a:t>
            </a:r>
            <a:r>
              <a:rPr lang="cs-CZ" sz="1800" dirty="0" err="1" smtClean="0"/>
              <a:t>gunkan</a:t>
            </a:r>
            <a:r>
              <a:rPr lang="cs-CZ" sz="1800" dirty="0" smtClean="0"/>
              <a:t> </a:t>
            </a:r>
            <a:r>
              <a:rPr lang="cs-CZ" sz="1800" dirty="0" err="1" smtClean="0"/>
              <a:t>sushi</a:t>
            </a:r>
            <a:r>
              <a:rPr lang="cs-CZ" sz="1800" dirty="0" smtClean="0"/>
              <a:t>. Pruh řasy s přilepenou koulí </a:t>
            </a:r>
            <a:r>
              <a:rPr lang="cs-CZ" sz="1800" dirty="0" err="1" smtClean="0"/>
              <a:t>sushi</a:t>
            </a:r>
            <a:r>
              <a:rPr lang="cs-CZ" sz="1800" dirty="0" smtClean="0"/>
              <a:t> rýže postavte </a:t>
            </a:r>
            <a:r>
              <a:rPr lang="cs-CZ" sz="1800" b="1" dirty="0" smtClean="0"/>
              <a:t>kolmo na podložku.</a:t>
            </a:r>
            <a:endParaRPr lang="cs-CZ" sz="1800" dirty="0" smtClean="0"/>
          </a:p>
          <a:p>
            <a:r>
              <a:rPr lang="cs-CZ" sz="1800" dirty="0" smtClean="0"/>
              <a:t>Nyní jemně, ale pevně </a:t>
            </a:r>
            <a:r>
              <a:rPr lang="cs-CZ" sz="1800" b="1" dirty="0" smtClean="0"/>
              <a:t>obalte kuličku rýže pruhem řasy </a:t>
            </a:r>
            <a:r>
              <a:rPr lang="cs-CZ" sz="1800" b="1" dirty="0" err="1" smtClean="0"/>
              <a:t>nori</a:t>
            </a:r>
            <a:r>
              <a:rPr lang="cs-CZ" sz="1800" b="1" dirty="0" smtClean="0"/>
              <a:t>.</a:t>
            </a:r>
            <a:r>
              <a:rPr lang="cs-CZ" sz="1800" dirty="0" smtClean="0"/>
              <a:t> Opravdu dobře tvar budoucí lodičky uzavřete, využijte přitom přirozené lepivosti </a:t>
            </a:r>
            <a:r>
              <a:rPr lang="cs-CZ" sz="1800" dirty="0" err="1" smtClean="0"/>
              <a:t>sushi</a:t>
            </a:r>
            <a:r>
              <a:rPr lang="cs-CZ" sz="1800" dirty="0" smtClean="0"/>
              <a:t> rýže s octem. Můžete vytvarovat kruh nebo (častěji) podlouhlý tvar lodičky.</a:t>
            </a:r>
          </a:p>
          <a:p>
            <a:r>
              <a:rPr lang="cs-CZ" sz="1800" b="1" dirty="0" smtClean="0"/>
              <a:t>Naberte si lžíci </a:t>
            </a:r>
            <a:r>
              <a:rPr lang="cs-CZ" sz="1800" b="1" dirty="0" err="1" smtClean="0"/>
              <a:t>tobika</a:t>
            </a:r>
            <a:r>
              <a:rPr lang="cs-CZ" sz="1800" dirty="0" smtClean="0"/>
              <a:t> a vyplňte jím zbývající prostor mezi rýží a řasou </a:t>
            </a:r>
            <a:r>
              <a:rPr lang="cs-CZ" sz="1800" dirty="0" err="1" smtClean="0"/>
              <a:t>nori</a:t>
            </a:r>
            <a:r>
              <a:rPr lang="cs-CZ" sz="1800" dirty="0" smtClean="0"/>
              <a:t> a dejte ho navrch </a:t>
            </a:r>
            <a:r>
              <a:rPr lang="cs-CZ" sz="1800" dirty="0" err="1" smtClean="0"/>
              <a:t>susho</a:t>
            </a:r>
            <a:r>
              <a:rPr lang="cs-CZ" sz="1800" dirty="0" smtClean="0"/>
              <a:t>. </a:t>
            </a:r>
          </a:p>
          <a:p>
            <a:r>
              <a:rPr lang="cs-CZ" sz="1800" b="1" dirty="0" smtClean="0"/>
              <a:t>RADA ŠÉFKUCHAŘE: </a:t>
            </a:r>
            <a:r>
              <a:rPr lang="cs-CZ" sz="1800" dirty="0" smtClean="0"/>
              <a:t>Pro úspěch </a:t>
            </a:r>
            <a:r>
              <a:rPr lang="cs-CZ" sz="1800" dirty="0" err="1" smtClean="0"/>
              <a:t>gunkan</a:t>
            </a:r>
            <a:r>
              <a:rPr lang="cs-CZ" sz="1800" dirty="0" smtClean="0"/>
              <a:t> </a:t>
            </a:r>
            <a:r>
              <a:rPr lang="cs-CZ" sz="1800" dirty="0" err="1" smtClean="0"/>
              <a:t>sushi</a:t>
            </a:r>
            <a:r>
              <a:rPr lang="cs-CZ" sz="1800" dirty="0" smtClean="0"/>
              <a:t> je klíčové, aby se vám </a:t>
            </a:r>
            <a:r>
              <a:rPr lang="cs-CZ" sz="1800" dirty="0" err="1" smtClean="0"/>
              <a:t>sushi</a:t>
            </a:r>
            <a:r>
              <a:rPr lang="cs-CZ" sz="1800" dirty="0" smtClean="0"/>
              <a:t> rýže při tvarování do lodičky nerozpadávala. Je třeba </a:t>
            </a:r>
            <a:r>
              <a:rPr lang="cs-CZ" sz="1800" b="1" dirty="0" smtClean="0"/>
              <a:t>z rýže</a:t>
            </a:r>
            <a:r>
              <a:rPr lang="cs-CZ" sz="1800" dirty="0" smtClean="0"/>
              <a:t> </a:t>
            </a:r>
            <a:r>
              <a:rPr lang="cs-CZ" sz="1800" b="1" dirty="0" smtClean="0"/>
              <a:t>vymačkat co nejvíce vody</a:t>
            </a:r>
            <a:r>
              <a:rPr lang="cs-CZ" sz="1800" dirty="0" smtClean="0"/>
              <a:t> a vytvořit tak kompaktní ruličku.</a:t>
            </a:r>
          </a:p>
          <a:p>
            <a:r>
              <a:rPr lang="cs-CZ" sz="1800" b="1" dirty="0" smtClean="0"/>
              <a:t>TIP: </a:t>
            </a:r>
            <a:r>
              <a:rPr lang="cs-CZ" sz="1800" dirty="0" smtClean="0"/>
              <a:t>S kaviárem jako hlavní přísadou </a:t>
            </a:r>
            <a:r>
              <a:rPr lang="cs-CZ" sz="1800" dirty="0" err="1" smtClean="0"/>
              <a:t>gunkan</a:t>
            </a:r>
            <a:r>
              <a:rPr lang="cs-CZ" sz="1800" dirty="0" smtClean="0"/>
              <a:t> </a:t>
            </a:r>
            <a:r>
              <a:rPr lang="cs-CZ" sz="1800" dirty="0" err="1" smtClean="0"/>
              <a:t>sushi</a:t>
            </a:r>
            <a:r>
              <a:rPr lang="cs-CZ" sz="1800" dirty="0" smtClean="0"/>
              <a:t> si můžete pohrát. Nejčastěji se používá </a:t>
            </a:r>
            <a:r>
              <a:rPr lang="cs-CZ" sz="1800" b="1" dirty="0" err="1" smtClean="0"/>
              <a:t>tobiko</a:t>
            </a:r>
            <a:r>
              <a:rPr lang="cs-CZ" sz="1800" dirty="0" smtClean="0"/>
              <a:t> (kaviár z létajících ryb, který je lehce slaný s kouřovým nádechem a při skousnutí cítíte malé křupnutí), ale chutný je i kaviár z </a:t>
            </a:r>
            <a:r>
              <a:rPr lang="cs-CZ" sz="1800" b="1" dirty="0" smtClean="0"/>
              <a:t>lososa, sledě nebo korušky.</a:t>
            </a:r>
            <a:endParaRPr lang="cs-CZ" sz="1800" dirty="0" smtClean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pPr marL="0" indent="0"/>
            <a:r>
              <a:rPr lang="cs-CZ" b="1" dirty="0" smtClean="0">
                <a:solidFill>
                  <a:srgbClr val="307871"/>
                </a:solidFill>
              </a:rPr>
              <a:t>Příprava </a:t>
            </a:r>
            <a:r>
              <a:rPr lang="cs-CZ" b="1" dirty="0" err="1" smtClean="0">
                <a:solidFill>
                  <a:srgbClr val="307871"/>
                </a:solidFill>
              </a:rPr>
              <a:t>gunkan</a:t>
            </a:r>
            <a:r>
              <a:rPr lang="cs-CZ" b="1" dirty="0" smtClean="0">
                <a:solidFill>
                  <a:srgbClr val="307871"/>
                </a:solidFill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</a:rPr>
              <a:t>sushi</a:t>
            </a:r>
            <a:endParaRPr lang="cs-CZ" b="1" dirty="0" smtClean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Při kuchyňské úpravě jídel se používá pánev „</a:t>
            </a:r>
            <a:r>
              <a:rPr lang="cs-CZ" sz="1800" b="1" i="1" dirty="0" err="1" smtClean="0"/>
              <a:t>wok</a:t>
            </a:r>
            <a:r>
              <a:rPr lang="cs-CZ" sz="1800" b="1" i="1" dirty="0" smtClean="0"/>
              <a:t>“, </a:t>
            </a:r>
            <a:r>
              <a:rPr lang="cs-CZ" sz="1800" dirty="0" smtClean="0"/>
              <a:t>zajišťující rovnoměrný tepelný tok v pánvi. obvyklá příprava jídla před hostem, využívající speciální železný plat na rychlou přípravu jídel – „</a:t>
            </a:r>
            <a:r>
              <a:rPr lang="cs-CZ" sz="1800" b="1" i="1" dirty="0" err="1" smtClean="0"/>
              <a:t>tepan</a:t>
            </a:r>
            <a:r>
              <a:rPr lang="cs-CZ" sz="1800" b="1" i="1" dirty="0" smtClean="0"/>
              <a:t>“</a:t>
            </a:r>
            <a:r>
              <a:rPr lang="cs-CZ" sz="1800" i="1" dirty="0" smtClean="0"/>
              <a:t>. </a:t>
            </a:r>
          </a:p>
          <a:p>
            <a:r>
              <a:rPr lang="cs-CZ" sz="1800" dirty="0" smtClean="0"/>
              <a:t>Mistrovské ovládání nožů (jsou velmi drahé, kvalitní, těžké a ostré) a sekáčků ve speciálních tvarech a provedení (např. nůž označený jako </a:t>
            </a:r>
            <a:r>
              <a:rPr lang="cs-CZ" sz="1800" dirty="0" err="1" smtClean="0"/>
              <a:t>sashimi</a:t>
            </a:r>
            <a:r>
              <a:rPr lang="cs-CZ" sz="1800" dirty="0" smtClean="0"/>
              <a:t>-</a:t>
            </a:r>
            <a:r>
              <a:rPr lang="cs-CZ" sz="1800" dirty="0" err="1" smtClean="0"/>
              <a:t>bocho</a:t>
            </a:r>
            <a:r>
              <a:rPr lang="cs-CZ" sz="1800" dirty="0" smtClean="0"/>
              <a:t> na krájení syrových ryb) je chloubou každého japonského kuchaře.</a:t>
            </a:r>
          </a:p>
          <a:p>
            <a:r>
              <a:rPr lang="cs-CZ" sz="1800" b="1" dirty="0" smtClean="0"/>
              <a:t>Kuchyňské úpravy jídel mají být co nejrychlejší a šetrné k surovinám</a:t>
            </a:r>
            <a:r>
              <a:rPr lang="cs-CZ" sz="1800" dirty="0" smtClean="0"/>
              <a:t>, smaží se např. v sezamovém oleji, který je odolnější vysokým teplotám. </a:t>
            </a:r>
          </a:p>
          <a:p>
            <a:r>
              <a:rPr lang="cs-CZ" sz="1800" dirty="0" smtClean="0"/>
              <a:t>Důležitá je </a:t>
            </a:r>
            <a:r>
              <a:rPr lang="cs-CZ" sz="1800" b="1" dirty="0" smtClean="0"/>
              <a:t>velmi důkladná a časově náročná předběžná příprava všech surovin</a:t>
            </a:r>
            <a:r>
              <a:rPr lang="cs-CZ" sz="1800" dirty="0" smtClean="0"/>
              <a:t> v kuchyni, které musí byt čerstvé a náležitě upravené k okamžitému použití, aby byl čas mezi přípravou a servisem jídla co nejkratší.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Patří mezi nejvíce ceněné kuchyně na světě</a:t>
            </a:r>
            <a:r>
              <a:rPr lang="cs-CZ" sz="1800" dirty="0" smtClean="0"/>
              <a:t> a nelze ji stručně popsat. </a:t>
            </a:r>
          </a:p>
          <a:p>
            <a:endParaRPr lang="cs-CZ" sz="1800" dirty="0" smtClean="0"/>
          </a:p>
          <a:p>
            <a:pPr marL="0" indent="0">
              <a:buNone/>
            </a:pPr>
            <a:r>
              <a:rPr lang="cs-CZ" sz="1800" b="1" i="1" u="sng" dirty="0" smtClean="0"/>
              <a:t>Kulinárské zásady: </a:t>
            </a:r>
          </a:p>
          <a:p>
            <a:r>
              <a:rPr lang="cs-CZ" sz="1800" b="1" dirty="0" smtClean="0"/>
              <a:t>Není nutno nikdy úplně přesně odměřovat všechny přísady. </a:t>
            </a:r>
          </a:p>
          <a:p>
            <a:r>
              <a:rPr lang="cs-CZ" sz="1800" b="1" dirty="0" smtClean="0"/>
              <a:t>Je nutno soustředit se na charakteristickou chuť a vůni každé použité suroviny, snažit se o jejich dokonalou kombinaci v hotovém pokrmu. </a:t>
            </a:r>
          </a:p>
          <a:p>
            <a:r>
              <a:rPr lang="cs-CZ" sz="1800" dirty="0" smtClean="0"/>
              <a:t>Mnoho kuchařské trpělivosti, mnoho let stálého vzdělávání se, experimentování, zkoušení kombinací stovky let - </a:t>
            </a:r>
            <a:r>
              <a:rPr lang="cs-CZ" sz="1800" b="1" dirty="0" smtClean="0"/>
              <a:t>ceněná pro svůj soulad chutí, zdánlivě složených z velmi odlišných surovin</a:t>
            </a:r>
            <a:r>
              <a:rPr lang="cs-CZ" sz="1800" dirty="0" smtClean="0"/>
              <a:t>. 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b="1" dirty="0" smtClean="0"/>
              <a:t>Charakteristika čínské kuchyně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Cesta do čínské kuchyně je </a:t>
            </a:r>
            <a:r>
              <a:rPr lang="cs-CZ" sz="1800" b="1" dirty="0" smtClean="0"/>
              <a:t>myšlenkovou poutí přes vlastnosti potravin, přes poznání jejich chuti a vůni. </a:t>
            </a:r>
          </a:p>
          <a:p>
            <a:r>
              <a:rPr lang="cs-CZ" sz="1800" b="1" dirty="0" err="1" smtClean="0"/>
              <a:t>Wok</a:t>
            </a:r>
            <a:r>
              <a:rPr lang="cs-CZ" sz="1800" b="1" dirty="0" smtClean="0"/>
              <a:t> </a:t>
            </a:r>
            <a:r>
              <a:rPr lang="cs-CZ" sz="1800" dirty="0" smtClean="0"/>
              <a:t>– čínská nádoba na vaření - úžasné množství vědomosti, kuchařského citu pro vloženou potravinu, smyslu pro chuťové kombinace, technologický um. </a:t>
            </a:r>
          </a:p>
          <a:p>
            <a:r>
              <a:rPr lang="cs-CZ" sz="1800" b="1" dirty="0" smtClean="0"/>
              <a:t>Vše začíná nákupem na tržišti </a:t>
            </a:r>
            <a:r>
              <a:rPr lang="cs-CZ" sz="1800" dirty="0" smtClean="0"/>
              <a:t>– pro Evropana zdánlivý chaos, pro Číňana hluboké zamyšlení a neustálé hledání toho nejvhodnějšího do dnešní nabídky.</a:t>
            </a:r>
          </a:p>
          <a:p>
            <a:r>
              <a:rPr lang="cs-CZ" sz="1800" b="1" dirty="0" smtClean="0"/>
              <a:t> Obrovská rozloha země a čtyři čínská klimatická pásma </a:t>
            </a:r>
            <a:r>
              <a:rPr lang="cs-CZ" sz="1800" dirty="0" smtClean="0"/>
              <a:t>umožňuji i obrovskou paletu potravin a tím i </a:t>
            </a:r>
            <a:r>
              <a:rPr lang="cs-CZ" sz="1800" b="1" dirty="0" smtClean="0"/>
              <a:t>existenci mnoha regionálních kuchyní</a:t>
            </a:r>
            <a:r>
              <a:rPr lang="cs-CZ" sz="1800" dirty="0" smtClean="0"/>
              <a:t>, setkaní s typickými regionálními jídly je naprostým překvapením. </a:t>
            </a:r>
          </a:p>
          <a:p>
            <a:r>
              <a:rPr lang="cs-CZ" sz="1800" dirty="0" smtClean="0"/>
              <a:t>Obecně </a:t>
            </a:r>
            <a:r>
              <a:rPr lang="cs-CZ" sz="1800" b="1" dirty="0" smtClean="0"/>
              <a:t>v Číně jsou vydatná a složitější jídla na severu, čerstvá a dobře vypadající jídla na východě Činy, ostrá a pikantní jídla západu země a nakonec rafinovaná, tvořivá chutná jídla jihu země</a:t>
            </a:r>
            <a:r>
              <a:rPr lang="cs-CZ" sz="1800" dirty="0" smtClean="0"/>
              <a:t>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Význam jídla a jeho konzumace, </a:t>
            </a:r>
            <a:r>
              <a:rPr lang="cs-CZ" sz="1800" dirty="0" smtClean="0"/>
              <a:t>vztah k jídlu, na začátku jídla: </a:t>
            </a:r>
            <a:r>
              <a:rPr lang="cs-CZ" sz="1800" b="1" dirty="0" smtClean="0"/>
              <a:t>nepřeje se „dobrou chuť“, ale „pomalé jídlo“ (v překladu „Man </a:t>
            </a:r>
            <a:r>
              <a:rPr lang="cs-CZ" sz="1800" b="1" dirty="0" err="1" smtClean="0"/>
              <a:t>man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čch</a:t>
            </a:r>
            <a:r>
              <a:rPr lang="cs-CZ" sz="1800" b="1" dirty="0" smtClean="0"/>
              <a:t>“).</a:t>
            </a:r>
          </a:p>
          <a:p>
            <a:r>
              <a:rPr lang="cs-CZ" sz="1800" b="1" dirty="0" smtClean="0"/>
              <a:t>Pochopit čínskou kuchyni a způsob stravování, hlubší znalost poměrů a zvyků téměř nemožné</a:t>
            </a:r>
            <a:r>
              <a:rPr lang="cs-CZ" sz="1800" dirty="0" smtClean="0"/>
              <a:t>. </a:t>
            </a:r>
          </a:p>
          <a:p>
            <a:r>
              <a:rPr lang="cs-CZ" sz="1800" b="1" dirty="0" smtClean="0"/>
              <a:t>Mnohočetnost používaných surovin</a:t>
            </a:r>
            <a:r>
              <a:rPr lang="cs-CZ" sz="1800" dirty="0" smtClean="0"/>
              <a:t>, </a:t>
            </a:r>
            <a:r>
              <a:rPr lang="cs-CZ" sz="1800" b="1" dirty="0" smtClean="0"/>
              <a:t>nepřebernost kombinací jejich úpravy a způsoby podávání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Filosofie přípravy zdejších jídel směřuje k </a:t>
            </a:r>
            <a:r>
              <a:rPr lang="cs-CZ" sz="1800" b="1" dirty="0" smtClean="0"/>
              <a:t>dokonale harmonické chuti </a:t>
            </a:r>
            <a:r>
              <a:rPr lang="cs-CZ" sz="1800" dirty="0" smtClean="0"/>
              <a:t>výsledného pokrmu. </a:t>
            </a:r>
            <a:r>
              <a:rPr lang="cs-CZ" sz="1800" b="1" dirty="0" smtClean="0"/>
              <a:t>Hledání této „dokonalé chuti</a:t>
            </a:r>
            <a:r>
              <a:rPr lang="cs-CZ" sz="1800" dirty="0" smtClean="0"/>
              <a:t>“ je procesem velmi složitým, vyžadující rozsáhlé znalosti o chuti jednotlivých surovin a možnosti jejich vzájemné kombinovatelnosti. Hledání výsledné harmonie v připraveném pokrmu </a:t>
            </a:r>
            <a:r>
              <a:rPr lang="cs-CZ" sz="1800" b="1" dirty="0" smtClean="0"/>
              <a:t>má své základy v čínské filosofii</a:t>
            </a:r>
            <a:r>
              <a:rPr lang="cs-CZ" sz="1800" dirty="0" smtClean="0"/>
              <a:t>. </a:t>
            </a:r>
          </a:p>
          <a:p>
            <a:r>
              <a:rPr lang="cs-CZ" sz="1800" b="1" dirty="0" smtClean="0"/>
              <a:t>Harmonie žití je základním principem života</a:t>
            </a:r>
            <a:r>
              <a:rPr lang="cs-CZ" sz="1800" dirty="0" smtClean="0"/>
              <a:t>, dle čínského filosofa </a:t>
            </a:r>
            <a:r>
              <a:rPr lang="cs-CZ" sz="1800" b="1" dirty="0" err="1" smtClean="0"/>
              <a:t>Konfucia</a:t>
            </a:r>
            <a:r>
              <a:rPr lang="cs-CZ" sz="1800" dirty="0" smtClean="0"/>
              <a:t> (551- 479 př. n. l.), který ve svých knihách o způsobu žití preferuje </a:t>
            </a:r>
            <a:r>
              <a:rPr lang="cs-CZ" sz="1800" b="1" dirty="0" smtClean="0"/>
              <a:t>příklon k člověku, humanitě a k praktickému životu</a:t>
            </a:r>
            <a:r>
              <a:rPr lang="cs-CZ" sz="1800" dirty="0" smtClean="0"/>
              <a:t>. I v dnešní moderní době je dobrým a společensky ceněným zvykem citovat v průběhu hostiny některé z jeho výroků.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Hluboká úcta ke starším lidem</a:t>
            </a:r>
            <a:r>
              <a:rPr lang="cs-CZ" sz="1800" dirty="0" smtClean="0"/>
              <a:t>, i při jídle se jim vždy při nabírání pokrmů dává přednost. </a:t>
            </a:r>
          </a:p>
          <a:p>
            <a:r>
              <a:rPr lang="cs-CZ" sz="1800" dirty="0" smtClean="0"/>
              <a:t>Tento způsob žití se v zásadě opírá o </a:t>
            </a:r>
            <a:r>
              <a:rPr lang="cs-CZ" sz="1800" b="1" dirty="0" smtClean="0"/>
              <a:t>rozdílné vlastnosti </a:t>
            </a:r>
            <a:r>
              <a:rPr lang="cs-CZ" sz="1800" dirty="0" smtClean="0"/>
              <a:t>mužských rysů </a:t>
            </a:r>
            <a:r>
              <a:rPr lang="cs-CZ" sz="1800" b="1" i="1" dirty="0" err="1" smtClean="0"/>
              <a:t>Yang</a:t>
            </a:r>
            <a:r>
              <a:rPr lang="cs-CZ" sz="1800" b="1" i="1" dirty="0" smtClean="0"/>
              <a:t> </a:t>
            </a:r>
            <a:r>
              <a:rPr lang="cs-CZ" sz="1800" dirty="0" smtClean="0"/>
              <a:t>a ženských vlastností </a:t>
            </a:r>
            <a:r>
              <a:rPr lang="cs-CZ" sz="1800" b="1" i="1" dirty="0" err="1" smtClean="0"/>
              <a:t>Yin</a:t>
            </a:r>
            <a:r>
              <a:rPr lang="cs-CZ" sz="1800" i="1" dirty="0" smtClean="0"/>
              <a:t>.</a:t>
            </a:r>
            <a:r>
              <a:rPr lang="cs-CZ" sz="1800" dirty="0" smtClean="0"/>
              <a:t> Tyto jsou sice individuálně velmi rozdílné a </a:t>
            </a:r>
            <a:r>
              <a:rPr lang="cs-CZ" sz="1800" b="1" dirty="0" smtClean="0"/>
              <a:t>protikladné</a:t>
            </a:r>
            <a:r>
              <a:rPr lang="cs-CZ" sz="1800" dirty="0" smtClean="0"/>
              <a:t>, avšak navzájem se nevylučují a mohou </a:t>
            </a:r>
            <a:r>
              <a:rPr lang="cs-CZ" sz="1800" b="1" dirty="0" smtClean="0"/>
              <a:t>společně vytvořit harmonický celek</a:t>
            </a:r>
            <a:r>
              <a:rPr lang="cs-CZ" sz="1800" dirty="0" smtClean="0"/>
              <a:t>. Tento poznatek se promítá i do čínské kuchyně, kde jsou tímto způsobem rozděleny i </a:t>
            </a:r>
            <a:r>
              <a:rPr lang="cs-CZ" sz="1800" b="1" dirty="0" err="1" smtClean="0"/>
              <a:t>Yang</a:t>
            </a:r>
            <a:r>
              <a:rPr lang="cs-CZ" sz="1800" b="1" dirty="0" smtClean="0"/>
              <a:t> a </a:t>
            </a:r>
            <a:r>
              <a:rPr lang="cs-CZ" sz="1800" b="1" dirty="0" err="1" smtClean="0"/>
              <a:t>Yin</a:t>
            </a:r>
            <a:r>
              <a:rPr lang="cs-CZ" sz="1800" b="1" dirty="0" smtClean="0"/>
              <a:t> suroviny a chutě</a:t>
            </a:r>
            <a:r>
              <a:rPr lang="cs-CZ" sz="1800" dirty="0" smtClean="0"/>
              <a:t>, které ovšem mohou ve vzájemné kombinaci vytvořit přesto harmonický (tedy chutný) pokrm.</a:t>
            </a:r>
          </a:p>
          <a:p>
            <a:r>
              <a:rPr lang="cs-CZ" sz="1800" b="1" dirty="0" smtClean="0"/>
              <a:t>Základem čínské kuchyně je najít jídla takového charakteru, aby vzájemně chuťově ladila. </a:t>
            </a:r>
            <a:r>
              <a:rPr lang="cs-CZ" sz="1800" dirty="0" smtClean="0"/>
              <a:t>K tomu přispívá i </a:t>
            </a:r>
            <a:r>
              <a:rPr lang="cs-CZ" sz="1800" b="1" dirty="0" smtClean="0"/>
              <a:t>způsob tepelné úpravy jídel</a:t>
            </a:r>
            <a:r>
              <a:rPr lang="cs-CZ" sz="1800" dirty="0" smtClean="0"/>
              <a:t>, rovněž založený na kombinaci úprav </a:t>
            </a:r>
            <a:r>
              <a:rPr lang="cs-CZ" sz="1800" dirty="0" err="1" smtClean="0"/>
              <a:t>Yang</a:t>
            </a:r>
            <a:r>
              <a:rPr lang="cs-CZ" sz="1800" dirty="0" smtClean="0"/>
              <a:t> (pečení, rychlé opékání, grilování, smažení) a </a:t>
            </a:r>
            <a:r>
              <a:rPr lang="cs-CZ" sz="1800" dirty="0" err="1" smtClean="0"/>
              <a:t>Yin</a:t>
            </a:r>
            <a:r>
              <a:rPr lang="cs-CZ" sz="1800" dirty="0" smtClean="0"/>
              <a:t> (vaření, dušení, vaření v paře).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Zatímco způsob přípravy </a:t>
            </a:r>
            <a:r>
              <a:rPr lang="cs-CZ" sz="1800" b="1" dirty="0" err="1" smtClean="0"/>
              <a:t>Yang</a:t>
            </a:r>
            <a:r>
              <a:rPr lang="cs-CZ" sz="1800" b="1" dirty="0" smtClean="0"/>
              <a:t> způsobuje ztrátu tekutin v potravině</a:t>
            </a:r>
            <a:r>
              <a:rPr lang="cs-CZ" sz="1800" dirty="0" smtClean="0"/>
              <a:t>, způsob úprav </a:t>
            </a:r>
            <a:r>
              <a:rPr lang="cs-CZ" sz="1800" b="1" dirty="0" err="1" smtClean="0"/>
              <a:t>Yin</a:t>
            </a:r>
            <a:r>
              <a:rPr lang="cs-CZ" sz="1800" b="1" dirty="0" smtClean="0"/>
              <a:t> je naopak doplňuje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Častým omylem výkladu o čínské kuchyni je, že rychlý způsob úpravy jídel je převládajícím (např. rychlé opékání </a:t>
            </a:r>
            <a:r>
              <a:rPr lang="cs-CZ" sz="1800" b="1" dirty="0" smtClean="0"/>
              <a:t>ve </a:t>
            </a:r>
            <a:r>
              <a:rPr lang="cs-CZ" sz="1800" b="1" dirty="0" err="1" smtClean="0"/>
              <a:t>woku</a:t>
            </a:r>
            <a:r>
              <a:rPr lang="cs-CZ" sz="1800" dirty="0" smtClean="0"/>
              <a:t>) – naopak, tento způsob přípravy jídel </a:t>
            </a:r>
            <a:r>
              <a:rPr lang="cs-CZ" sz="1800" b="1" dirty="0" smtClean="0"/>
              <a:t>je až na třetím místě</a:t>
            </a:r>
            <a:r>
              <a:rPr lang="cs-CZ" sz="1800" dirty="0" smtClean="0"/>
              <a:t>, </a:t>
            </a:r>
            <a:r>
              <a:rPr lang="cs-CZ" sz="1800" b="1" dirty="0" smtClean="0"/>
              <a:t>převládá tedy vaření a dušení.</a:t>
            </a:r>
            <a:r>
              <a:rPr lang="cs-CZ" sz="1800" dirty="0" smtClean="0"/>
              <a:t> Rychlý způsob přípravy je určitá „daň“ moderní uspěchané době.</a:t>
            </a:r>
          </a:p>
          <a:p>
            <a:r>
              <a:rPr lang="cs-CZ" sz="1800" b="1" dirty="0" smtClean="0"/>
              <a:t>Hledání vzájemné vyváženosti u všech pěti chutí - tedy kyselé, hořké, sladké, ostré a slané</a:t>
            </a:r>
            <a:r>
              <a:rPr lang="cs-CZ" sz="1800" dirty="0" smtClean="0"/>
              <a:t>. Harmonii těchto chutí v naprosté většině čínských jídel. </a:t>
            </a:r>
          </a:p>
          <a:p>
            <a:r>
              <a:rPr lang="cs-CZ" sz="1800" b="1" dirty="0" smtClean="0"/>
              <a:t>Příkladem</a:t>
            </a:r>
            <a:r>
              <a:rPr lang="cs-CZ" sz="1800" dirty="0" smtClean="0"/>
              <a:t> je např. klasický pokrm čínské kuchyně – </a:t>
            </a:r>
            <a:r>
              <a:rPr lang="cs-CZ" sz="1800" b="1" dirty="0" smtClean="0"/>
              <a:t>Kuře na arašídech</a:t>
            </a:r>
            <a:r>
              <a:rPr lang="cs-CZ" sz="1800" dirty="0" smtClean="0"/>
              <a:t>, označované také jako </a:t>
            </a:r>
            <a:r>
              <a:rPr lang="cs-CZ" sz="1800" b="1" dirty="0" smtClean="0"/>
              <a:t>kuřecí </a:t>
            </a:r>
            <a:r>
              <a:rPr lang="cs-CZ" sz="1800" b="1" dirty="0" err="1" smtClean="0"/>
              <a:t>Kung</a:t>
            </a:r>
            <a:r>
              <a:rPr lang="cs-CZ" sz="1800" b="1" dirty="0" smtClean="0"/>
              <a:t>-</a:t>
            </a:r>
            <a:r>
              <a:rPr lang="cs-CZ" sz="1800" b="1" dirty="0" err="1" smtClean="0"/>
              <a:t>pao</a:t>
            </a:r>
            <a:r>
              <a:rPr lang="cs-CZ" sz="1800" b="1" dirty="0" smtClean="0"/>
              <a:t> </a:t>
            </a:r>
            <a:r>
              <a:rPr lang="cs-CZ" sz="1800" dirty="0" smtClean="0"/>
              <a:t>– zde jsou ideálně sladěné chutě sladká (kuře, </a:t>
            </a:r>
            <a:r>
              <a:rPr lang="cs-CZ" sz="1800" b="1" dirty="0" smtClean="0"/>
              <a:t>omáčka </a:t>
            </a:r>
            <a:r>
              <a:rPr lang="cs-CZ" sz="1800" b="1" dirty="0" err="1" smtClean="0"/>
              <a:t>hoisin</a:t>
            </a:r>
            <a:r>
              <a:rPr lang="cs-CZ" sz="1800" dirty="0" smtClean="0"/>
              <a:t>), kyselá (jablečný nebo rýžový ocet) a ostrá (koriandr, paprika), zcela v duchu pravidel čínské kuchyně, podávat k tomuto jídlu rýži vařenou v páře (kombinace přípravy </a:t>
            </a:r>
            <a:r>
              <a:rPr lang="cs-CZ" sz="1800" dirty="0" err="1" smtClean="0"/>
              <a:t>Yang</a:t>
            </a:r>
            <a:r>
              <a:rPr lang="cs-CZ" sz="1800" dirty="0" smtClean="0"/>
              <a:t> a </a:t>
            </a:r>
            <a:r>
              <a:rPr lang="cs-CZ" sz="1800" dirty="0" err="1" smtClean="0"/>
              <a:t>Yin</a:t>
            </a:r>
            <a:r>
              <a:rPr lang="cs-CZ" sz="1800" dirty="0" smtClean="0"/>
              <a:t>). </a:t>
            </a:r>
          </a:p>
          <a:p>
            <a:pPr marL="0" indent="0">
              <a:buNone/>
            </a:pPr>
            <a:r>
              <a:rPr lang="cs-CZ" sz="1800" dirty="0" smtClean="0"/>
              <a:t>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419622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 smtClean="0"/>
              <a:t>vůni (</a:t>
            </a:r>
            <a:r>
              <a:rPr lang="cs-CZ" sz="1800" dirty="0" err="1" smtClean="0"/>
              <a:t>siang</a:t>
            </a:r>
            <a:r>
              <a:rPr lang="cs-CZ" sz="1800" dirty="0" smtClean="0"/>
              <a:t>),</a:t>
            </a:r>
          </a:p>
          <a:p>
            <a:pPr lvl="0"/>
            <a:r>
              <a:rPr lang="cs-CZ" sz="1800" dirty="0" smtClean="0"/>
              <a:t>chuť (</a:t>
            </a:r>
            <a:r>
              <a:rPr lang="cs-CZ" sz="1800" dirty="0" err="1" smtClean="0"/>
              <a:t>wej</a:t>
            </a:r>
            <a:r>
              <a:rPr lang="cs-CZ" sz="1800" dirty="0" smtClean="0"/>
              <a:t>-r),</a:t>
            </a:r>
          </a:p>
          <a:p>
            <a:pPr lvl="0"/>
            <a:r>
              <a:rPr lang="cs-CZ" sz="1800" dirty="0" smtClean="0"/>
              <a:t>tvar (</a:t>
            </a:r>
            <a:r>
              <a:rPr lang="cs-CZ" sz="1800" dirty="0" err="1" smtClean="0"/>
              <a:t>sing</a:t>
            </a:r>
            <a:r>
              <a:rPr lang="cs-CZ" sz="1800" dirty="0" smtClean="0"/>
              <a:t>),</a:t>
            </a:r>
          </a:p>
          <a:p>
            <a:pPr lvl="0"/>
            <a:r>
              <a:rPr lang="cs-CZ" sz="1800" dirty="0" smtClean="0"/>
              <a:t>barvu (se),</a:t>
            </a:r>
          </a:p>
          <a:p>
            <a:pPr lvl="0"/>
            <a:r>
              <a:rPr lang="cs-CZ" sz="1800" dirty="0" smtClean="0"/>
              <a:t>texturu, doslova pocit úst (</a:t>
            </a:r>
            <a:r>
              <a:rPr lang="cs-CZ" sz="1800" dirty="0" err="1" smtClean="0"/>
              <a:t>kchou</a:t>
            </a:r>
            <a:r>
              <a:rPr lang="cs-CZ" sz="1800" dirty="0" smtClean="0"/>
              <a:t>-</a:t>
            </a:r>
            <a:r>
              <a:rPr lang="cs-CZ" sz="1800" dirty="0" err="1" smtClean="0"/>
              <a:t>kan</a:t>
            </a:r>
            <a:r>
              <a:rPr lang="cs-CZ" sz="1800" dirty="0" smtClean="0"/>
              <a:t>).</a:t>
            </a:r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4"/>
            <a:ext cx="7560840" cy="507703"/>
          </a:xfrm>
        </p:spPr>
        <p:txBody>
          <a:bodyPr/>
          <a:lstStyle/>
          <a:p>
            <a:r>
              <a:rPr lang="cs-CZ" b="1" dirty="0" smtClean="0"/>
              <a:t>Všechna čínská jídla by měla mít těchto pět vynikajících vlastností:</a:t>
            </a:r>
            <a:br>
              <a:rPr lang="cs-CZ" b="1" dirty="0" smtClean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2982</TotalTime>
  <Words>2816</Words>
  <Application>Microsoft Office PowerPoint</Application>
  <PresentationFormat>Předvádění na obrazovce (16:9)</PresentationFormat>
  <Paragraphs>191</Paragraphs>
  <Slides>36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SLU</vt:lpstr>
      <vt:lpstr>Název prezentace</vt:lpstr>
      <vt:lpstr>Charakteristické znaky cizích kuchyní, čínská a japonská kuchyně </vt:lpstr>
      <vt:lpstr>Prezentace aplikace PowerPoint</vt:lpstr>
      <vt:lpstr>Charakteristika čínské kuchyně </vt:lpstr>
      <vt:lpstr>Prezentace aplikace PowerPoint</vt:lpstr>
      <vt:lpstr>Prezentace aplikace PowerPoint</vt:lpstr>
      <vt:lpstr>Prezentace aplikace PowerPoint</vt:lpstr>
      <vt:lpstr>Prezentace aplikace PowerPoint</vt:lpstr>
      <vt:lpstr>Všechna čínská jídla by měla mít těchto pět vynikajících vlastností: </vt:lpstr>
      <vt:lpstr>Prezentace aplikace PowerPoint</vt:lpstr>
      <vt:lpstr>Základní přísady do jídel čínské kuchyně:  </vt:lpstr>
      <vt:lpstr>Prezentace aplikace PowerPoint</vt:lpstr>
      <vt:lpstr>Prezentace aplikace PowerPoint</vt:lpstr>
      <vt:lpstr>Prezentace aplikace PowerPoint</vt:lpstr>
      <vt:lpstr>Prezentace aplikace PowerPoint</vt:lpstr>
      <vt:lpstr>Čínskou kuchyni je možné rozdělit do čtyř základních oblastí: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Charakteristika japonské kuchyně </vt:lpstr>
      <vt:lpstr>Krátce lze shrnout zásady japonského stylu konzumace jídla do následujících bodů: </vt:lpstr>
      <vt:lpstr>Japonské techniky krájení masa  </vt:lpstr>
      <vt:lpstr>Některé tradiční pokrmy a suroviny této kuchyně: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Chakin sushi </vt:lpstr>
      <vt:lpstr>Příprava gunkan sushi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Mirka</cp:lastModifiedBy>
  <cp:revision>56</cp:revision>
  <dcterms:created xsi:type="dcterms:W3CDTF">2016-07-06T15:42:34Z</dcterms:created>
  <dcterms:modified xsi:type="dcterms:W3CDTF">2018-04-23T18:22:47Z</dcterms:modified>
</cp:coreProperties>
</file>