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93" r:id="rId2"/>
    <p:sldId id="256" r:id="rId3"/>
    <p:sldId id="292" r:id="rId4"/>
    <p:sldId id="294" r:id="rId5"/>
    <p:sldId id="302" r:id="rId6"/>
    <p:sldId id="295" r:id="rId7"/>
    <p:sldId id="298" r:id="rId8"/>
    <p:sldId id="296" r:id="rId9"/>
    <p:sldId id="297" r:id="rId10"/>
    <p:sldId id="301" r:id="rId11"/>
    <p:sldId id="267" r:id="rId12"/>
    <p:sldId id="268" r:id="rId13"/>
    <p:sldId id="299" r:id="rId14"/>
    <p:sldId id="269" r:id="rId15"/>
    <p:sldId id="270" r:id="rId16"/>
    <p:sldId id="271" r:id="rId17"/>
    <p:sldId id="288" r:id="rId18"/>
    <p:sldId id="290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91" r:id="rId30"/>
    <p:sldId id="300" r:id="rId31"/>
    <p:sldId id="282" r:id="rId32"/>
    <p:sldId id="286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57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129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6607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5520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9752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262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6929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8740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1459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9943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427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1898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3751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4774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005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1862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083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762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102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591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319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289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973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34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GASTRONOMIE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Miroslava Kostková,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4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Speciality australské kuchyně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863590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Nejznámější sladkostí je </a:t>
            </a:r>
            <a:r>
              <a:rPr lang="cs-CZ" b="1" i="1" dirty="0"/>
              <a:t>„dort Pavlova“</a:t>
            </a:r>
            <a:r>
              <a:rPr lang="cs-CZ" b="1" dirty="0"/>
              <a:t> a buchty </a:t>
            </a:r>
            <a:r>
              <a:rPr lang="cs-CZ" b="1" i="1" dirty="0"/>
              <a:t>„</a:t>
            </a:r>
            <a:r>
              <a:rPr lang="cs-CZ" b="1" i="1" dirty="0" err="1"/>
              <a:t>Pumpkin</a:t>
            </a:r>
            <a:r>
              <a:rPr lang="cs-CZ" b="1" i="1" dirty="0"/>
              <a:t> </a:t>
            </a:r>
            <a:r>
              <a:rPr lang="cs-CZ" b="1" i="1" dirty="0" err="1"/>
              <a:t>scones</a:t>
            </a:r>
            <a:r>
              <a:rPr lang="cs-CZ" b="1" i="1" dirty="0"/>
              <a:t>“</a:t>
            </a:r>
            <a:r>
              <a:rPr lang="cs-CZ" b="1" dirty="0"/>
              <a:t> </a:t>
            </a:r>
            <a:r>
              <a:rPr lang="cs-CZ" dirty="0"/>
              <a:t>z dýňové dužiny, zákusek </a:t>
            </a:r>
            <a:r>
              <a:rPr lang="cs-CZ" b="1" i="1" dirty="0" err="1"/>
              <a:t>Lamingtons</a:t>
            </a:r>
            <a:r>
              <a:rPr lang="cs-CZ" b="1" dirty="0"/>
              <a:t> </a:t>
            </a:r>
            <a:r>
              <a:rPr lang="cs-CZ" dirty="0"/>
              <a:t>– kostičky piškotu, přelité čokoládou a obalené v kokosu, někdy ozdobené šlehačkou a podávané s čajem.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 drobných zákusků pak Australané rádi chroupají </a:t>
            </a:r>
            <a:r>
              <a:rPr lang="cs-CZ" b="1" i="1" dirty="0" err="1"/>
              <a:t>Anzac</a:t>
            </a:r>
            <a:r>
              <a:rPr lang="cs-CZ" b="1" i="1" dirty="0"/>
              <a:t> </a:t>
            </a:r>
            <a:r>
              <a:rPr lang="cs-CZ" b="1" i="1" dirty="0" err="1"/>
              <a:t>Biscuits</a:t>
            </a:r>
            <a:r>
              <a:rPr lang="cs-CZ" dirty="0"/>
              <a:t>, křupavé sušenky z ovsa, kokosu, cukru, mouky a másla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 err="1"/>
              <a:t>Pumpkin</a:t>
            </a:r>
            <a:r>
              <a:rPr lang="cs-CZ" b="1" i="1" dirty="0"/>
              <a:t> </a:t>
            </a:r>
            <a:r>
              <a:rPr lang="cs-CZ" b="1" i="1" dirty="0" err="1"/>
              <a:t>scones</a:t>
            </a:r>
            <a:r>
              <a:rPr lang="cs-CZ" b="1" i="1" dirty="0"/>
              <a:t> </a:t>
            </a:r>
            <a:br>
              <a:rPr lang="cs-CZ" b="1" i="1" dirty="0"/>
            </a:br>
            <a:endParaRPr lang="cs-CZ" b="1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i="1" dirty="0" err="1" smtClean="0"/>
              <a:t>Vegemite</a:t>
            </a:r>
            <a:r>
              <a:rPr lang="cs-CZ" b="1" dirty="0" smtClean="0"/>
              <a:t> </a:t>
            </a:r>
            <a:r>
              <a:rPr lang="cs-CZ" b="1" dirty="0"/>
              <a:t>– pomazánka z kvasnic</a:t>
            </a:r>
            <a:r>
              <a:rPr lang="cs-CZ" dirty="0"/>
              <a:t>, maže se na toast a je velmi populární.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581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Početná komunita asijských národů, přistěhovalců vyznávající židovskou víru, ale i potomci mladší generace původních indiánských obyvatel značně ovlivňuje místní kuchyni.</a:t>
            </a:r>
          </a:p>
          <a:p>
            <a:pPr algn="just"/>
            <a:endParaRPr lang="cs-CZ" sz="18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komunity si zachovávají i přes postupující integraci do kanadské společnosti své stravovací zvyklosti, viditelné v četné nabídce i zde oblíbených etnických restaurací.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12768" cy="507703"/>
          </a:xfrm>
        </p:spPr>
        <p:txBody>
          <a:bodyPr/>
          <a:lstStyle/>
          <a:p>
            <a:r>
              <a:rPr lang="cs-CZ" dirty="0" smtClean="0"/>
              <a:t>Kanada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12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28083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Významnou roli hraje rybolov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Místní gastronomie je rozšířena o nabídku darů moře ve všech možných druzích a úpravách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Proslulý je kanadský humr, divoký losos, ústřice a divoký říční pstruh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Zvěřinové speciality – medvědí šunka, sobí steak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Tradiční polévka – hrachová se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špekem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392488" cy="507703"/>
          </a:xfrm>
        </p:spPr>
        <p:txBody>
          <a:bodyPr/>
          <a:lstStyle/>
          <a:p>
            <a:r>
              <a:rPr lang="cs-CZ" dirty="0" smtClean="0"/>
              <a:t>Kanadská kuchyn</a:t>
            </a:r>
            <a:r>
              <a:rPr lang="cs-CZ" dirty="0"/>
              <a:t>ě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22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51520" y="1140589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Hovězí maso, bizoní maso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Přílohy - divoká rýže, bílé fazole, pečené brambory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Lesní plody – maliny, borůvky, houby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Vývozní artikl – javorový sirup (doplněk sladkých jídel)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Zavařování a sušení ovoce, džemy, sirupy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Uzení masa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Kanadská ledová vína – velice kvalitní a uznávaná</a:t>
            </a:r>
          </a:p>
        </p:txBody>
      </p:sp>
    </p:spTree>
    <p:extLst>
      <p:ext uri="{BB962C8B-B14F-4D97-AF65-F5344CB8AC3E}">
        <p14:creationId xmlns:p14="http://schemas.microsoft.com/office/powerpoint/2010/main" val="1969278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560840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Poutine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bramborové hranolky v bylinkové rajčatové omáčce se sýrem</a:t>
            </a: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Grilled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salmon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Cashew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grilovaný losos s rýží a kešu oříšky</a:t>
            </a: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Pancakes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Maple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Sirup – francouzské palačinky s javorovým sirupem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Speciality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9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2088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Půdní a podnební podmínky jsou extrémní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Pouště a polopouště zabírají třetinu kontinentu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Nejúrodnější polohy jsou kolem velkých řek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Vysoké teploty a vlhkost snižují možnost vytvářet větší zásoby potravin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Rostlinná výroba je orientována na proso, kukuřici, manioku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Chov skotu, ovce, drůbeže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Výkyvy počasí – i proto je Afrika závislá na potravinové pomoci světa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Africká kuchyně – Severoafrická, Etiopská, </a:t>
            </a:r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Černoafrická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, Jihoafrická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Afrika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90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488832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>
                <a:solidFill>
                  <a:srgbClr val="307871"/>
                </a:solidFill>
              </a:rPr>
              <a:t>Je v souhrnu nejvíce různorodou kuchyní na světě.</a:t>
            </a:r>
          </a:p>
          <a:p>
            <a:pPr algn="just"/>
            <a:endParaRPr lang="cs-CZ" sz="1800" dirty="0" smtClean="0">
              <a:solidFill>
                <a:srgbClr val="307871"/>
              </a:solidFill>
            </a:endParaRPr>
          </a:p>
          <a:p>
            <a:pPr algn="just"/>
            <a:r>
              <a:rPr lang="cs-CZ" sz="1800" dirty="0" smtClean="0">
                <a:solidFill>
                  <a:srgbClr val="307871"/>
                </a:solidFill>
              </a:rPr>
              <a:t>Zahrnuje nejen původní způsoby přípravy jídel domorodým černošským obyvatelstvem, ale je také velmi silně ovlivněna koloniálními gastronomickými zvyky z </a:t>
            </a:r>
            <a:r>
              <a:rPr lang="cs-CZ" sz="1800" dirty="0" err="1" smtClean="0">
                <a:solidFill>
                  <a:srgbClr val="307871"/>
                </a:solidFill>
              </a:rPr>
              <a:t>Holanska</a:t>
            </a:r>
            <a:r>
              <a:rPr lang="cs-CZ" sz="1800" dirty="0" smtClean="0">
                <a:solidFill>
                  <a:srgbClr val="307871"/>
                </a:solidFill>
              </a:rPr>
              <a:t>, Anglie, Francie.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Africká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48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rgbClr val="307871"/>
                </a:solidFill>
              </a:rPr>
              <a:t>Země kolem Středozemního moře (Egypt, Maroko, Alžírsko, Tunis), islámské země (Saudská Arábie</a:t>
            </a:r>
            <a:r>
              <a:rPr lang="cs-CZ" sz="1800" dirty="0" smtClean="0">
                <a:solidFill>
                  <a:srgbClr val="307871"/>
                </a:solidFill>
              </a:rPr>
              <a:t>, Irák</a:t>
            </a:r>
            <a:r>
              <a:rPr lang="cs-CZ" sz="1800" dirty="0">
                <a:solidFill>
                  <a:srgbClr val="307871"/>
                </a:solidFill>
              </a:rPr>
              <a:t>, Jordánsko, </a:t>
            </a:r>
            <a:r>
              <a:rPr lang="cs-CZ" sz="1800" dirty="0" err="1" smtClean="0">
                <a:solidFill>
                  <a:srgbClr val="307871"/>
                </a:solidFill>
              </a:rPr>
              <a:t>Kuwait</a:t>
            </a:r>
            <a:r>
              <a:rPr lang="cs-CZ" sz="1800" dirty="0">
                <a:solidFill>
                  <a:srgbClr val="307871"/>
                </a:solidFill>
              </a:rPr>
              <a:t>, Jemen, </a:t>
            </a:r>
            <a:r>
              <a:rPr lang="cs-CZ" sz="1800" dirty="0" smtClean="0">
                <a:solidFill>
                  <a:srgbClr val="307871"/>
                </a:solidFill>
              </a:rPr>
              <a:t>Sýrie…)</a:t>
            </a:r>
            <a:endParaRPr lang="cs-CZ" sz="1800" dirty="0">
              <a:solidFill>
                <a:srgbClr val="307871"/>
              </a:solidFill>
            </a:endParaRPr>
          </a:p>
          <a:p>
            <a:pPr marL="0" indent="0" algn="just">
              <a:buNone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Severoafrická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73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Základní 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pravidla:</a:t>
            </a:r>
          </a:p>
          <a:p>
            <a:pPr algn="just">
              <a:buAutoNum type="arabicPeriod"/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Přísné dodržování pravidel koránu při stolování</a:t>
            </a:r>
          </a:p>
          <a:p>
            <a:pPr algn="just">
              <a:buAutoNum type="arabicPeriod"/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Příprava jídel po starobylém zvyku pouštních beduínů</a:t>
            </a:r>
          </a:p>
          <a:p>
            <a:pPr algn="just">
              <a:buAutoNum type="arabicPeriod"/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Nutnost uchovávání potravin v extrémních přírodních podmínkách</a:t>
            </a:r>
          </a:p>
          <a:p>
            <a:pPr marL="0" indent="0" algn="just">
              <a:buNone/>
            </a:pPr>
            <a:endParaRPr lang="cs-CZ" sz="18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Severoafrická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48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72808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Pita</a:t>
            </a: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Cous-cous</a:t>
            </a:r>
            <a:endParaRPr lang="cs-CZ" sz="18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Tharid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vařené maso zabalené do srolované placky pšeničného chleba</a:t>
            </a: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Harissa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ostře kořeněná pasta (chilli papričky, česnek, koriandr, kmín, máta, olivový olej,</a:t>
            </a:r>
          </a:p>
          <a:p>
            <a:pPr marL="0" indent="0" algn="just">
              <a:buNone/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     bylinky)</a:t>
            </a: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Muhallabia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rýžový puding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Baklava – listové těsto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17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Chrarakteristické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znaky cizích kuchyní,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Zvláštnosti </a:t>
            </a:r>
            <a:r>
              <a:rPr lang="cs-CZ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australské, orientální a africké kuchyně</a:t>
            </a: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gastronomie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Miroslava Kostková, Ph.D.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488832" cy="14401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medames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národní pokrm, hustý bezmasý kořeněný fazolový guláš (fazole se dusí ve šťávě z masa, cibule, rajčat, citron. šťávy a koření se skořicí)</a:t>
            </a:r>
          </a:p>
          <a:p>
            <a:pPr algn="just"/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Shorba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tradiční hustá polévka z červené čočky</a:t>
            </a:r>
          </a:p>
          <a:p>
            <a:pPr algn="just"/>
            <a:r>
              <a:rPr lang="cs-CZ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Cous-cous</a:t>
            </a: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tradiční arabská příloha</a:t>
            </a:r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200" dirty="0"/>
          </a:p>
          <a:p>
            <a:pPr marL="0" indent="0" algn="just">
              <a:buNone/>
            </a:pPr>
            <a:endParaRPr lang="cs-CZ" sz="1200" dirty="0"/>
          </a:p>
          <a:p>
            <a:pPr marL="0" indent="0" algn="just">
              <a:buNone/>
            </a:pPr>
            <a:endParaRPr lang="cs-CZ" sz="12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Egyptská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14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416824" cy="25922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plodinou jsou datle z datlových palem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Přes polovinu základních potravin se musí dovážet např. cukr, káva (konzumace denně)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Arabové mají velmi sladké moučníky a cukr a med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Zelenina – nejčastěji lilek, cuketa, zelená paprika, rajčata, cibule, česnek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Koření – šafrán, kmín, koriandr, majoránka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závěr menu je podáváno čerstvé ovoce a malé silně medem a cukrem slazené pečivo</a:t>
            </a: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Nápoje – pramenitá voda, mátový čaj, černá káva, čerstvé ovocné 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šťávy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Alžírská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31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347614"/>
            <a:ext cx="7632848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Schorba</a:t>
            </a:r>
            <a:r>
              <a:rPr 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frik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hustá polévka vařená ve velkém hrnci (jako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Eintopf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 jehněčím masem, rajčaty a cizrnou</a:t>
            </a: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Makrout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moučník z krupicového těsta s mandlemi, rozinkami, skořicí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Speciality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1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00800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Harissa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Baklava</a:t>
            </a: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Makrout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Cous-cous</a:t>
            </a:r>
            <a:endParaRPr lang="cs-CZ" sz="1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Tajine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hustá, vydatná zeleninová polévka s drůbežím masem</a:t>
            </a: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Ojja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na oleji opékané tyčinky z mletého jehněčího masa</a:t>
            </a:r>
          </a:p>
          <a:p>
            <a:pPr marL="0" indent="0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Tuniská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10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131590"/>
            <a:ext cx="7128792" cy="2520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 el </a:t>
            </a:r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Hanout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směs 35 druhů koření</a:t>
            </a: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Chermoula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kořenící směs (cibule, česnek, koriandr, paprika, šafrán, cayennský pepř, petržel)</a:t>
            </a: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Harira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zeleninová, luštěninová polévka a masem a rýží</a:t>
            </a:r>
          </a:p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Pastilla</a:t>
            </a: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moučník z listového těsta ve sladké i slané variantě s mletým masem z holoubat</a:t>
            </a:r>
          </a:p>
          <a:p>
            <a:pPr algn="just"/>
            <a:endParaRPr lang="cs-CZ" sz="1800" dirty="0">
              <a:solidFill>
                <a:srgbClr val="30787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Marocká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17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984776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Injera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placka nakyslé chuti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Azifa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čočkový salát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Alidscha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vegetariánské jídlo ze zeleniny a čočky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Berber – směr koření na bázi chilli papričky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Doro </a:t>
            </a:r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wot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dušené kuře plněné vejci vařenými natvrdo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Tej – medové víno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Tella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mírně alkoholické černé pivo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Etiopská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246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128792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Hirse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kaše z prosa (základem jídel)</a:t>
            </a:r>
          </a:p>
          <a:p>
            <a:pPr algn="just"/>
            <a:r>
              <a:rPr lang="cs-CZ" sz="1800" dirty="0" err="1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Fufu</a:t>
            </a:r>
            <a:r>
              <a:rPr lang="cs-CZ" sz="18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– kaše z manioku smíchaná se žlutými banány</a:t>
            </a:r>
          </a:p>
          <a:p>
            <a:pPr algn="just"/>
            <a:r>
              <a:rPr lang="cs-CZ" sz="1800" dirty="0" err="1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Dongo</a:t>
            </a:r>
            <a:r>
              <a:rPr lang="cs-CZ" sz="18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Dongo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zeleninový vývar s kousky uzené ryby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 smtClean="0"/>
              <a:t>Černoafrická</a:t>
            </a:r>
            <a:r>
              <a:rPr lang="cs-CZ" dirty="0" smtClean="0"/>
              <a:t>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05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200800" cy="2304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err="1">
                <a:solidFill>
                  <a:srgbClr val="307871"/>
                </a:solidFill>
              </a:rPr>
              <a:t>Mealie</a:t>
            </a:r>
            <a:r>
              <a:rPr lang="cs-CZ" sz="1800" dirty="0">
                <a:solidFill>
                  <a:srgbClr val="307871"/>
                </a:solidFill>
              </a:rPr>
              <a:t> </a:t>
            </a:r>
            <a:r>
              <a:rPr lang="cs-CZ" sz="1800" dirty="0" err="1">
                <a:solidFill>
                  <a:srgbClr val="307871"/>
                </a:solidFill>
              </a:rPr>
              <a:t>Pap</a:t>
            </a:r>
            <a:r>
              <a:rPr lang="cs-CZ" sz="1800" dirty="0">
                <a:solidFill>
                  <a:srgbClr val="307871"/>
                </a:solidFill>
              </a:rPr>
              <a:t> – tuhá kukuřičná kaše podávaná s pikantní omáčkou z fazolí, rajčat, zázvoru, dochucená kari kořením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Jihoafrická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3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6624736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Typickým představitelem v korán silně věřících islámských zemí (i po stránce kulinářské) je Irán.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Součástí islámského práva, vycházejícího z Koránu je také předepsaný způsob stravování, pojmenovaný jako </a:t>
            </a:r>
            <a:r>
              <a:rPr lang="cs-CZ" sz="1800" dirty="0" err="1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halal</a:t>
            </a:r>
            <a:r>
              <a:rPr lang="cs-CZ" sz="18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cs-CZ" sz="18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Islámská kuchyně Íránu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4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488832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Halál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způsob stravování, který musí dodržovat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Tschelo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v páře uvařená rýže přelitá máslem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Polo rýže – na másle a cibulce dušená rýže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Polow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neboli Pilaf jako naše rizoto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Tschelo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kebab – jídlo složené z </a:t>
            </a:r>
            <a:r>
              <a:rPr lang="cs-CZ" sz="1800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Tschelo</a:t>
            </a:r>
            <a:r>
              <a:rPr lang="cs-CZ" sz="1800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rýže a špízy z předem marinovaného masa, zeleniny nebo ovoce, jídlo se </a:t>
            </a:r>
            <a:r>
              <a:rPr lang="cs-CZ" sz="18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okoření</a:t>
            </a:r>
            <a:endParaRPr lang="cs-CZ" sz="18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Speciality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86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7260" y="226939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69227" y="972651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přednášky:</a:t>
            </a:r>
          </a:p>
          <a:p>
            <a:pPr algn="l"/>
            <a:r>
              <a:rPr lang="cs-CZ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Charakteristika, popis, používané technologické postupy, potraviny a suroviny a typické pokrmy orientální, arabské, africké a australské kuchyně</a:t>
            </a:r>
          </a:p>
          <a:p>
            <a:pPr algn="l"/>
            <a:endParaRPr lang="cs-CZ" sz="2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48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Speciality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1694587"/>
            <a:ext cx="7272808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Khoresch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silné kořeněné jídlo se šťávou z dušeného jehněčího, hovězího nebo drůbežího masa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Nan</a:t>
            </a: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 – chléb</a:t>
            </a:r>
          </a:p>
          <a:p>
            <a:pPr marL="285750" indent="-285750" algn="just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Baklava</a:t>
            </a:r>
          </a:p>
        </p:txBody>
      </p:sp>
    </p:spTree>
    <p:extLst>
      <p:ext uri="{BB962C8B-B14F-4D97-AF65-F5344CB8AC3E}">
        <p14:creationId xmlns:p14="http://schemas.microsoft.com/office/powerpoint/2010/main" val="2475528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>
                <a:solidFill>
                  <a:srgbClr val="307871"/>
                </a:solidFill>
              </a:rPr>
              <a:t>I přes mnoho různých vlivů má pevný orientální charakter.</a:t>
            </a:r>
          </a:p>
          <a:p>
            <a:pPr algn="just"/>
            <a:endParaRPr lang="cs-CZ" sz="1800" dirty="0">
              <a:solidFill>
                <a:srgbClr val="307871"/>
              </a:solidFill>
            </a:endParaRPr>
          </a:p>
          <a:p>
            <a:pPr marL="0" indent="0" algn="just">
              <a:buNone/>
            </a:pPr>
            <a:r>
              <a:rPr lang="cs-CZ" sz="1800" dirty="0" smtClean="0">
                <a:solidFill>
                  <a:srgbClr val="307871"/>
                </a:solidFill>
              </a:rPr>
              <a:t>Typická jídla:</a:t>
            </a:r>
          </a:p>
          <a:p>
            <a:pPr algn="just"/>
            <a:r>
              <a:rPr lang="cs-CZ" sz="1800" dirty="0" smtClean="0">
                <a:solidFill>
                  <a:srgbClr val="307871"/>
                </a:solidFill>
              </a:rPr>
              <a:t>kebab</a:t>
            </a:r>
          </a:p>
          <a:p>
            <a:pPr algn="just"/>
            <a:r>
              <a:rPr lang="cs-CZ" sz="1800" dirty="0" err="1" smtClean="0">
                <a:solidFill>
                  <a:srgbClr val="307871"/>
                </a:solidFill>
              </a:rPr>
              <a:t>bulgur</a:t>
            </a:r>
            <a:endParaRPr lang="cs-CZ" sz="1800" dirty="0">
              <a:solidFill>
                <a:srgbClr val="307871"/>
              </a:solidFill>
            </a:endParaRPr>
          </a:p>
          <a:p>
            <a:pPr algn="just"/>
            <a:r>
              <a:rPr lang="cs-CZ" sz="1800" dirty="0" err="1" smtClean="0">
                <a:solidFill>
                  <a:srgbClr val="307871"/>
                </a:solidFill>
              </a:rPr>
              <a:t>Raki</a:t>
            </a:r>
            <a:r>
              <a:rPr lang="cs-CZ" sz="1800" dirty="0" smtClean="0">
                <a:solidFill>
                  <a:srgbClr val="307871"/>
                </a:solidFill>
              </a:rPr>
              <a:t> (alkoholický nápoj) </a:t>
            </a:r>
            <a:endParaRPr lang="cs-CZ" sz="1800" dirty="0">
              <a:solidFill>
                <a:srgbClr val="30787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Turecká kuchyně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75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691680" y="1347614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4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40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pozornost.</a:t>
            </a:r>
            <a:endParaRPr lang="cs-CZ" altLang="cs-CZ" sz="4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2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149163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Vychází z kuchyně anglické, kterou s sebou dovezli kolonizátoři při osídlování země. </a:t>
            </a:r>
          </a:p>
          <a:p>
            <a:pPr marL="0" indent="0">
              <a:buNone/>
            </a:pPr>
            <a:endParaRPr lang="cs-CZ" sz="1800" dirty="0" smtClean="0"/>
          </a:p>
          <a:p>
            <a:r>
              <a:rPr lang="cs-CZ" sz="1800" b="1" dirty="0" smtClean="0"/>
              <a:t>Je velice pestrá díky přistěhovalcům, převážně ze středomoří a celé Asie. </a:t>
            </a:r>
            <a:r>
              <a:rPr lang="cs-CZ" sz="1800" dirty="0" smtClean="0"/>
              <a:t>Tito zde zakládají své restaurace, australská velkoměsta jsou rájem všech labužníků a jedlíků.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84576" cy="507703"/>
          </a:xfrm>
        </p:spPr>
        <p:txBody>
          <a:bodyPr/>
          <a:lstStyle/>
          <a:p>
            <a:r>
              <a:rPr lang="cs-CZ" b="1" dirty="0" smtClean="0"/>
              <a:t>Specifikace australské kuchyně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53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51520" y="1417588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Vliv přistěhovalců z oblasti středomoří </a:t>
            </a:r>
            <a:r>
              <a:rPr lang="cs-CZ" dirty="0"/>
              <a:t>přinesl do australské kuchyně i </a:t>
            </a:r>
            <a:r>
              <a:rPr lang="cs-CZ" b="1" dirty="0"/>
              <a:t>zdravější návyky</a:t>
            </a:r>
            <a:r>
              <a:rPr lang="cs-CZ" dirty="0"/>
              <a:t>, ať už oblibu ryb, olivových olejů a oblibu vína.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Skvělé podnebí, úrodná půda a vysoká životní úroveň se promítá i v </a:t>
            </a:r>
            <a:r>
              <a:rPr lang="cs-CZ" dirty="0" smtClean="0"/>
              <a:t>kuchyni.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Australané </a:t>
            </a:r>
            <a:r>
              <a:rPr lang="cs-CZ" b="1" dirty="0"/>
              <a:t>jsou velcí gurmáni</a:t>
            </a:r>
            <a:r>
              <a:rPr lang="cs-CZ" dirty="0"/>
              <a:t>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Potrpí </a:t>
            </a:r>
            <a:r>
              <a:rPr lang="cs-CZ" dirty="0"/>
              <a:t>si na vybrané a kvalitní ingredience. </a:t>
            </a:r>
          </a:p>
        </p:txBody>
      </p:sp>
    </p:spTree>
    <p:extLst>
      <p:ext uri="{BB962C8B-B14F-4D97-AF65-F5344CB8AC3E}">
        <p14:creationId xmlns:p14="http://schemas.microsoft.com/office/powerpoint/2010/main" val="2116288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 smtClean="0"/>
              <a:t>Ze všeho nejraději jedí jehněčí a hovězí</a:t>
            </a:r>
            <a:r>
              <a:rPr lang="cs-CZ" sz="2000" dirty="0" smtClean="0"/>
              <a:t>. </a:t>
            </a:r>
          </a:p>
          <a:p>
            <a:endParaRPr lang="cs-CZ" sz="2000" dirty="0" smtClean="0"/>
          </a:p>
          <a:p>
            <a:r>
              <a:rPr lang="cs-CZ" sz="2000" dirty="0" smtClean="0"/>
              <a:t>Velmi oblíbené jsou mořské ryby a mořské plody, hlavně </a:t>
            </a:r>
            <a:r>
              <a:rPr lang="cs-CZ" sz="2000" b="1" i="1" dirty="0" err="1" smtClean="0"/>
              <a:t>Balmain</a:t>
            </a:r>
            <a:r>
              <a:rPr lang="cs-CZ" sz="2000" b="1" i="1" dirty="0" smtClean="0"/>
              <a:t> </a:t>
            </a:r>
            <a:r>
              <a:rPr lang="cs-CZ" sz="2000" b="1" i="1" dirty="0" err="1" smtClean="0"/>
              <a:t>Bugs</a:t>
            </a:r>
            <a:r>
              <a:rPr lang="cs-CZ" sz="2000" b="1" dirty="0" smtClean="0"/>
              <a:t> </a:t>
            </a:r>
            <a:r>
              <a:rPr lang="cs-CZ" sz="2000" dirty="0" smtClean="0"/>
              <a:t>– raci s bílým masem, kteří chutnají po humrech, krevety, langusty, hřebenatky, ústřice nebo </a:t>
            </a:r>
            <a:r>
              <a:rPr lang="cs-CZ" sz="2000" b="1" dirty="0" smtClean="0"/>
              <a:t>novozélandské mušle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/>
              <a:t> </a:t>
            </a:r>
          </a:p>
          <a:p>
            <a:r>
              <a:rPr lang="cs-CZ" sz="2000" b="1" dirty="0" smtClean="0"/>
              <a:t>Barbecue je v Austrálii velice populární </a:t>
            </a:r>
            <a:r>
              <a:rPr lang="cs-CZ" sz="2000" dirty="0" smtClean="0"/>
              <a:t>a je jedním z pilířů lokální kuchyně. </a:t>
            </a:r>
          </a:p>
          <a:p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1320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Speciality australské kuchyně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51520" y="863590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Tradiční australské pokrmy jako je </a:t>
            </a:r>
            <a:r>
              <a:rPr lang="cs-CZ" b="1" dirty="0"/>
              <a:t>vánoční puding, pečení krocanů, jehněčí a hovězí a </a:t>
            </a:r>
            <a:r>
              <a:rPr lang="cs-CZ" b="1" dirty="0" err="1"/>
              <a:t>fish</a:t>
            </a:r>
            <a:r>
              <a:rPr lang="cs-CZ" b="1" dirty="0"/>
              <a:t> and </a:t>
            </a:r>
            <a:r>
              <a:rPr lang="cs-CZ" b="1" dirty="0" err="1"/>
              <a:t>chips</a:t>
            </a:r>
            <a:r>
              <a:rPr lang="cs-CZ" b="1" dirty="0"/>
              <a:t> </a:t>
            </a:r>
            <a:r>
              <a:rPr lang="cs-CZ" dirty="0"/>
              <a:t>vycházejí z anglické kuchyně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Oblíbený pokrm z jehněčích nožiček </a:t>
            </a:r>
            <a:r>
              <a:rPr lang="cs-CZ" b="1" i="1" dirty="0" err="1"/>
              <a:t>Lamb</a:t>
            </a:r>
            <a:r>
              <a:rPr lang="cs-CZ" b="1" i="1" dirty="0"/>
              <a:t> </a:t>
            </a:r>
            <a:r>
              <a:rPr lang="cs-CZ" b="1" i="1" dirty="0" err="1"/>
              <a:t>shank</a:t>
            </a:r>
            <a:r>
              <a:rPr lang="cs-CZ" b="1" dirty="0"/>
              <a:t>,</a:t>
            </a:r>
            <a:r>
              <a:rPr lang="cs-CZ" dirty="0"/>
              <a:t> pomalu pečený ve fazolích, mrkvi, rajčatech a na bylinkách. 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Z doby osídlování vyprahlé australské buše, kdy bylo třeba uchovat maso po dlouhé měsíce, pochází naložené hovězí </a:t>
            </a:r>
            <a:r>
              <a:rPr lang="cs-CZ" i="1" dirty="0"/>
              <a:t>„</a:t>
            </a:r>
            <a:r>
              <a:rPr lang="cs-CZ" b="1" i="1" dirty="0" err="1"/>
              <a:t>Corned</a:t>
            </a:r>
            <a:r>
              <a:rPr lang="cs-CZ" b="1" i="1" dirty="0"/>
              <a:t> </a:t>
            </a:r>
            <a:r>
              <a:rPr lang="cs-CZ" b="1" i="1" dirty="0" err="1"/>
              <a:t>beef</a:t>
            </a:r>
            <a:r>
              <a:rPr lang="cs-CZ" i="1" dirty="0"/>
              <a:t>“.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Maso </a:t>
            </a:r>
            <a:r>
              <a:rPr lang="cs-CZ" dirty="0"/>
              <a:t>je naloženo delší dobu v soli, následně se uvaří a podává s bramborovou kaší a hořčičnou omáčkou.</a:t>
            </a:r>
          </a:p>
        </p:txBody>
      </p:sp>
    </p:spTree>
    <p:extLst>
      <p:ext uri="{BB962C8B-B14F-4D97-AF65-F5344CB8AC3E}">
        <p14:creationId xmlns:p14="http://schemas.microsoft.com/office/powerpoint/2010/main" val="1598432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i="1" dirty="0" smtClean="0"/>
              <a:t>Masový koláč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koláč</a:t>
            </a:r>
            <a:r>
              <a:rPr lang="cs-CZ" sz="1800" b="1" dirty="0" smtClean="0"/>
              <a:t> s masovou náplní</a:t>
            </a:r>
            <a:r>
              <a:rPr lang="cs-CZ" sz="1800" dirty="0" smtClean="0"/>
              <a:t>, je receptem původních obyvatel – </a:t>
            </a:r>
            <a:r>
              <a:rPr lang="cs-CZ" sz="1800" dirty="0" err="1" smtClean="0"/>
              <a:t>Aborigines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Obdobně jako v britské kuchyni to jsou </a:t>
            </a:r>
            <a:r>
              <a:rPr lang="cs-CZ" sz="1800" b="1" dirty="0" smtClean="0"/>
              <a:t>kombinace sekaných </a:t>
            </a:r>
            <a:r>
              <a:rPr lang="cs-CZ" sz="1800" dirty="0" smtClean="0"/>
              <a:t>nebo nadrobno krájených mas, například jater nebo ledvinek v těstě. </a:t>
            </a:r>
          </a:p>
          <a:p>
            <a:pPr marL="0" indent="0"/>
            <a:r>
              <a:rPr lang="cs-CZ" sz="1800" dirty="0" smtClean="0"/>
              <a:t>     Servírují se studené i teplé. </a:t>
            </a:r>
          </a:p>
          <a:p>
            <a:pPr marL="0" indent="0"/>
            <a:r>
              <a:rPr lang="cs-CZ" sz="1800" dirty="0" smtClean="0"/>
              <a:t>     Obvykle se k nim podává naložená zelenina a hořčice. </a:t>
            </a:r>
          </a:p>
          <a:p>
            <a:r>
              <a:rPr lang="cs-CZ" sz="1800" dirty="0" smtClean="0"/>
              <a:t>Mezi neznámější patří </a:t>
            </a:r>
            <a:r>
              <a:rPr lang="cs-CZ" sz="1800" b="1" i="1" dirty="0" smtClean="0"/>
              <a:t>Steak </a:t>
            </a:r>
            <a:r>
              <a:rPr lang="cs-CZ" sz="1800" b="1" i="1" dirty="0" err="1" smtClean="0"/>
              <a:t>and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Kidney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pie</a:t>
            </a:r>
            <a:r>
              <a:rPr lang="cs-CZ" sz="1800" b="1" dirty="0" smtClean="0"/>
              <a:t> </a:t>
            </a:r>
            <a:r>
              <a:rPr lang="cs-CZ" sz="1800" dirty="0" smtClean="0"/>
              <a:t>– zapečené hovězí maso a ledvinky. </a:t>
            </a:r>
          </a:p>
          <a:p>
            <a:r>
              <a:rPr lang="cs-CZ" sz="1800" dirty="0" smtClean="0"/>
              <a:t>Často se v domácnostech vaří menší masové závitky </a:t>
            </a:r>
            <a:r>
              <a:rPr lang="cs-CZ" sz="1800" b="1" i="1" dirty="0" err="1" smtClean="0"/>
              <a:t>Meat</a:t>
            </a:r>
            <a:r>
              <a:rPr lang="cs-CZ" sz="1800" b="1" i="1" dirty="0" smtClean="0"/>
              <a:t> </a:t>
            </a:r>
            <a:r>
              <a:rPr lang="cs-CZ" sz="1800" b="1" i="1" dirty="0" err="1" smtClean="0"/>
              <a:t>Pies</a:t>
            </a:r>
            <a:r>
              <a:rPr lang="cs-CZ" sz="1800" i="1" dirty="0" smtClean="0"/>
              <a:t>,</a:t>
            </a:r>
            <a:r>
              <a:rPr lang="cs-CZ" sz="1800" dirty="0" smtClean="0"/>
              <a:t> přelité např. omáčkou z rajčatových plodů.</a:t>
            </a:r>
          </a:p>
          <a:p>
            <a:endParaRPr lang="cs-CZ" sz="1800" dirty="0"/>
          </a:p>
        </p:txBody>
      </p:sp>
      <p:sp>
        <p:nvSpPr>
          <p:cNvPr id="2" name="Obdélník 1"/>
          <p:cNvSpPr/>
          <p:nvPr/>
        </p:nvSpPr>
        <p:spPr>
          <a:xfrm>
            <a:off x="395536" y="195486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Speciality australské kuchyně</a:t>
            </a:r>
          </a:p>
        </p:txBody>
      </p:sp>
    </p:spTree>
    <p:extLst>
      <p:ext uri="{BB962C8B-B14F-4D97-AF65-F5344CB8AC3E}">
        <p14:creationId xmlns:p14="http://schemas.microsoft.com/office/powerpoint/2010/main" val="244353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632848" cy="3960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V kuchyni na talíři nesmí chybět národní symbol Australanů – </a:t>
            </a:r>
            <a:r>
              <a:rPr lang="cs-CZ" sz="1800" b="1" i="1" dirty="0" smtClean="0"/>
              <a:t>klokan</a:t>
            </a:r>
            <a:r>
              <a:rPr lang="cs-CZ" sz="1800" dirty="0" smtClean="0"/>
              <a:t>. </a:t>
            </a:r>
          </a:p>
          <a:p>
            <a:r>
              <a:rPr lang="cs-CZ" sz="1800" dirty="0" smtClean="0"/>
              <a:t>Maso má samo o sobě vysoký obsah železa a bílkovin a velmi nízký obsah tuku. </a:t>
            </a:r>
          </a:p>
          <a:p>
            <a:r>
              <a:rPr lang="cs-CZ" sz="1800" dirty="0" smtClean="0"/>
              <a:t>Chutí se blíží zvěřině. </a:t>
            </a:r>
          </a:p>
          <a:p>
            <a:r>
              <a:rPr lang="cs-CZ" sz="1800" dirty="0" smtClean="0"/>
              <a:t>Klokaní maso se ovšem konzumuje v mnohem menší míře, než ostatní běžná masa. </a:t>
            </a:r>
          </a:p>
          <a:p>
            <a:r>
              <a:rPr lang="cs-CZ" sz="1800" dirty="0" smtClean="0"/>
              <a:t>V poslední době totiž sílí hnutí aktivistů proti jeho servírování v restauracích a prodeji v supermarketech.</a:t>
            </a:r>
          </a:p>
          <a:p>
            <a:r>
              <a:rPr lang="cs-CZ" sz="1800" dirty="0" smtClean="0"/>
              <a:t>Tradiční australský chléb tzv. </a:t>
            </a:r>
            <a:r>
              <a:rPr lang="cs-CZ" sz="1800" i="1" dirty="0" smtClean="0"/>
              <a:t>„</a:t>
            </a:r>
            <a:r>
              <a:rPr lang="cs-CZ" sz="1800" b="1" i="1" dirty="0" err="1" smtClean="0"/>
              <a:t>damper</a:t>
            </a:r>
            <a:r>
              <a:rPr lang="cs-CZ" sz="1800" i="1" dirty="0" smtClean="0"/>
              <a:t>“</a:t>
            </a:r>
            <a:r>
              <a:rPr lang="cs-CZ" sz="1800" dirty="0" smtClean="0"/>
              <a:t> se evropskému vůbec nepodobá. </a:t>
            </a:r>
          </a:p>
          <a:p>
            <a:r>
              <a:rPr lang="cs-CZ" sz="1800" dirty="0" smtClean="0"/>
              <a:t>Těsto se zadělává jen s vodou, bez droždí a peče na ohni nebo v litinové troubě.</a:t>
            </a:r>
          </a:p>
          <a:p>
            <a:pPr marL="0" indent="0">
              <a:buNone/>
            </a:pPr>
            <a:endParaRPr lang="cs-CZ" sz="1800" dirty="0" smtClean="0"/>
          </a:p>
          <a:p>
            <a:endParaRPr lang="cs-CZ" sz="1800" dirty="0"/>
          </a:p>
        </p:txBody>
      </p:sp>
      <p:sp>
        <p:nvSpPr>
          <p:cNvPr id="2" name="Obdélník 1"/>
          <p:cNvSpPr/>
          <p:nvPr/>
        </p:nvSpPr>
        <p:spPr>
          <a:xfrm>
            <a:off x="539552" y="195486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Speciality australské kuchyně</a:t>
            </a:r>
          </a:p>
        </p:txBody>
      </p:sp>
    </p:spTree>
    <p:extLst>
      <p:ext uri="{BB962C8B-B14F-4D97-AF65-F5344CB8AC3E}">
        <p14:creationId xmlns:p14="http://schemas.microsoft.com/office/powerpoint/2010/main" val="72250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1426</Words>
  <Application>Microsoft Office PowerPoint</Application>
  <PresentationFormat>Předvádění na obrazovce (16:9)</PresentationFormat>
  <Paragraphs>218</Paragraphs>
  <Slides>32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Enriqueta</vt:lpstr>
      <vt:lpstr>Times New Roman</vt:lpstr>
      <vt:lpstr>SLU</vt:lpstr>
      <vt:lpstr>Název prezentace</vt:lpstr>
      <vt:lpstr>Chrarakteristické znaky cizích kuchyní, Zvláštnosti australské, orientální a africké kuchyně</vt:lpstr>
      <vt:lpstr>Prezentace aplikace PowerPoint</vt:lpstr>
      <vt:lpstr>Specifikace australské kuchyně </vt:lpstr>
      <vt:lpstr>Prezentace aplikace PowerPoint</vt:lpstr>
      <vt:lpstr>Prezentace aplikace PowerPoint</vt:lpstr>
      <vt:lpstr>Speciality australské kuchyně</vt:lpstr>
      <vt:lpstr>Prezentace aplikace PowerPoint</vt:lpstr>
      <vt:lpstr>Prezentace aplikace PowerPoint</vt:lpstr>
      <vt:lpstr>Speciality australské kuchyně</vt:lpstr>
      <vt:lpstr>Kanada</vt:lpstr>
      <vt:lpstr>Kanadská kuchyně</vt:lpstr>
      <vt:lpstr>Prezentace aplikace PowerPoint</vt:lpstr>
      <vt:lpstr>Speciality</vt:lpstr>
      <vt:lpstr>Afrika</vt:lpstr>
      <vt:lpstr>Africká kuchyně</vt:lpstr>
      <vt:lpstr>Severoafrická kuchyně</vt:lpstr>
      <vt:lpstr>Severoafrická kuchyně</vt:lpstr>
      <vt:lpstr>Prezentace aplikace PowerPoint</vt:lpstr>
      <vt:lpstr>Egyptská kuchyně</vt:lpstr>
      <vt:lpstr>Alžírská kuchyně</vt:lpstr>
      <vt:lpstr>Speciality</vt:lpstr>
      <vt:lpstr>Tuniská kuchyně</vt:lpstr>
      <vt:lpstr>Marocká kuchyně</vt:lpstr>
      <vt:lpstr>Etiopská kuchyně</vt:lpstr>
      <vt:lpstr>Černoafrická kuchyně</vt:lpstr>
      <vt:lpstr>Jihoafrická kuchyně</vt:lpstr>
      <vt:lpstr>Islámská kuchyně Íránu</vt:lpstr>
      <vt:lpstr>Speciality</vt:lpstr>
      <vt:lpstr>Speciality</vt:lpstr>
      <vt:lpstr>Turecká kuchyně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Mirka</cp:lastModifiedBy>
  <cp:revision>71</cp:revision>
  <dcterms:created xsi:type="dcterms:W3CDTF">2016-07-06T15:42:34Z</dcterms:created>
  <dcterms:modified xsi:type="dcterms:W3CDTF">2018-04-23T18:26:19Z</dcterms:modified>
</cp:coreProperties>
</file>