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08" r:id="rId2"/>
    <p:sldId id="256" r:id="rId3"/>
    <p:sldId id="307" r:id="rId4"/>
    <p:sldId id="257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232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Miroslava Kostková,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 smtClean="0"/>
              <a:t>Dělí se podle druhu do kategorií podle převažujícího charakteru jejich činnosti podle statistické metody EU </a:t>
            </a:r>
          </a:p>
          <a:p>
            <a:pPr lvl="0">
              <a:buNone/>
            </a:pPr>
            <a:endParaRPr lang="cs-CZ" sz="1800" b="1" dirty="0" smtClean="0"/>
          </a:p>
          <a:p>
            <a:pPr lvl="0">
              <a:buNone/>
            </a:pPr>
            <a:r>
              <a:rPr lang="cs-CZ" sz="1800" b="1" dirty="0" smtClean="0"/>
              <a:t>RESTAURACE </a:t>
            </a:r>
            <a:endParaRPr lang="cs-CZ" sz="1800" dirty="0" smtClean="0"/>
          </a:p>
          <a:p>
            <a:pPr lvl="0"/>
            <a:r>
              <a:rPr lang="cs-CZ" sz="1800" dirty="0" smtClean="0"/>
              <a:t>restaurace – </a:t>
            </a:r>
            <a:r>
              <a:rPr lang="cs-CZ" sz="1800" dirty="0" err="1" smtClean="0"/>
              <a:t>restaurace</a:t>
            </a:r>
            <a:r>
              <a:rPr lang="cs-CZ" sz="1800" dirty="0" smtClean="0"/>
              <a:t>, pohostinství, motoresty,</a:t>
            </a:r>
          </a:p>
          <a:p>
            <a:pPr lvl="0"/>
            <a:r>
              <a:rPr lang="cs-CZ" sz="1800" dirty="0" smtClean="0"/>
              <a:t>samoobslužné restaurace (jídelny) – samoobslužná restaurace, bufet,</a:t>
            </a:r>
          </a:p>
          <a:p>
            <a:pPr lvl="0"/>
            <a:r>
              <a:rPr lang="cs-CZ" sz="1800" dirty="0" smtClean="0"/>
              <a:t>rychlé občerstvení – bistro, občerstvení, kiosek,</a:t>
            </a:r>
          </a:p>
          <a:p>
            <a:pPr lvl="0"/>
            <a:r>
              <a:rPr lang="cs-CZ" sz="1800" dirty="0" smtClean="0"/>
              <a:t>železniční jídelní vozy a jiná zařízení pro přepravu cestujících </a:t>
            </a:r>
          </a:p>
          <a:p>
            <a:pPr lvl="0">
              <a:buNone/>
            </a:pPr>
            <a:endParaRPr lang="cs-CZ" sz="1800" b="1" dirty="0" smtClean="0"/>
          </a:p>
          <a:p>
            <a:pPr lvl="0">
              <a:buNone/>
            </a:pPr>
            <a:r>
              <a:rPr lang="cs-CZ" sz="1800" b="1" dirty="0" smtClean="0"/>
              <a:t>BARY</a:t>
            </a:r>
            <a:endParaRPr lang="cs-CZ" sz="1800" dirty="0" smtClean="0"/>
          </a:p>
          <a:p>
            <a:pPr lvl="0"/>
            <a:r>
              <a:rPr lang="cs-CZ" sz="1800" dirty="0" smtClean="0"/>
              <a:t>bary – gril bar, pizzerie </a:t>
            </a:r>
            <a:r>
              <a:rPr lang="cs-CZ" sz="1800" dirty="0" err="1" smtClean="0"/>
              <a:t>snack</a:t>
            </a:r>
            <a:r>
              <a:rPr lang="cs-CZ" sz="1800" dirty="0" smtClean="0"/>
              <a:t> bar, aperitiv bar, lobby bar, koktejl bar aj.,</a:t>
            </a:r>
          </a:p>
          <a:p>
            <a:pPr lvl="0"/>
            <a:r>
              <a:rPr lang="cs-CZ" sz="1800" dirty="0" smtClean="0"/>
              <a:t>noční kluby, varieté, dancing,</a:t>
            </a:r>
          </a:p>
          <a:p>
            <a:pPr lvl="0"/>
            <a:r>
              <a:rPr lang="cs-CZ" sz="1800" dirty="0" smtClean="0"/>
              <a:t>pivnice, hostinec, výčep piva,</a:t>
            </a:r>
          </a:p>
          <a:p>
            <a:pPr lvl="0"/>
            <a:r>
              <a:rPr lang="cs-CZ" sz="1800" dirty="0" smtClean="0"/>
              <a:t>vinárny,</a:t>
            </a:r>
          </a:p>
          <a:p>
            <a:pPr lvl="0"/>
            <a:r>
              <a:rPr lang="cs-CZ" sz="1800" dirty="0" smtClean="0"/>
              <a:t>kavárny, espresa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b="1" dirty="0" smtClean="0"/>
              <a:t>Kategorizace hostinských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12879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Kantýny a cateringové služby = prodej pokrmů a nápojů za upravené ceny (v uzavřeném typu stravování, v centrálních výrobnách a jejich dodávek na objednávku.</a:t>
            </a:r>
          </a:p>
          <a:p>
            <a:r>
              <a:rPr lang="cs-CZ" sz="1800" dirty="0" smtClean="0"/>
              <a:t>Zahraniční klasifikace rozeznává ještě další kategorie – Steak House, </a:t>
            </a:r>
            <a:r>
              <a:rPr lang="cs-CZ" sz="1800" dirty="0" err="1" smtClean="0"/>
              <a:t>Coffee</a:t>
            </a:r>
            <a:r>
              <a:rPr lang="cs-CZ" sz="1800" dirty="0" smtClean="0"/>
              <a:t> </a:t>
            </a:r>
            <a:r>
              <a:rPr lang="cs-CZ" sz="1800" dirty="0" err="1" smtClean="0"/>
              <a:t>Shop</a:t>
            </a:r>
            <a:r>
              <a:rPr lang="cs-CZ" sz="1800" dirty="0" smtClean="0"/>
              <a:t>, </a:t>
            </a:r>
            <a:r>
              <a:rPr lang="cs-CZ" sz="1800" dirty="0" err="1" smtClean="0"/>
              <a:t>Cafeterie</a:t>
            </a:r>
            <a:r>
              <a:rPr lang="cs-CZ" sz="1800" dirty="0" smtClean="0"/>
              <a:t>, </a:t>
            </a:r>
            <a:r>
              <a:rPr lang="cs-CZ" sz="1800" dirty="0" err="1" smtClean="0"/>
              <a:t>Fast</a:t>
            </a:r>
            <a:r>
              <a:rPr lang="cs-CZ" sz="1800" dirty="0" smtClean="0"/>
              <a:t> </a:t>
            </a:r>
            <a:r>
              <a:rPr lang="cs-CZ" sz="1800" dirty="0" err="1" smtClean="0"/>
              <a:t>Food</a:t>
            </a:r>
            <a:r>
              <a:rPr lang="cs-CZ" sz="1800" dirty="0" smtClean="0"/>
              <a:t>, </a:t>
            </a:r>
            <a:r>
              <a:rPr lang="cs-CZ" sz="1800" dirty="0" err="1" smtClean="0"/>
              <a:t>Pizzeria</a:t>
            </a:r>
            <a:r>
              <a:rPr lang="cs-CZ" sz="1800" dirty="0" smtClean="0"/>
              <a:t>, </a:t>
            </a:r>
            <a:r>
              <a:rPr lang="cs-CZ" sz="1800" dirty="0" err="1" smtClean="0"/>
              <a:t>Paneria</a:t>
            </a:r>
            <a:r>
              <a:rPr lang="cs-CZ" sz="1800" dirty="0" smtClean="0"/>
              <a:t>, </a:t>
            </a:r>
            <a:r>
              <a:rPr lang="cs-CZ" sz="1800" dirty="0" err="1" smtClean="0"/>
              <a:t>Creperia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Sezónní, příležitostná odbytová střediska – zahrádky, předzahrádky, terasy, atria, salónky, sály apod.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None/>
            </a:pPr>
            <a:r>
              <a:rPr lang="cs-CZ" sz="1800" b="1" dirty="0" smtClean="0"/>
              <a:t>Podle funkce:</a:t>
            </a:r>
          </a:p>
          <a:p>
            <a:pPr lvl="0"/>
            <a:r>
              <a:rPr lang="cs-CZ" sz="1800" dirty="0" smtClean="0"/>
              <a:t>zařízení s funkcí stravovací,</a:t>
            </a:r>
          </a:p>
          <a:p>
            <a:pPr lvl="0"/>
            <a:r>
              <a:rPr lang="cs-CZ" sz="1800" dirty="0" smtClean="0"/>
              <a:t>zařízení s funkcí doplňkového </a:t>
            </a:r>
          </a:p>
          <a:p>
            <a:pPr lvl="0">
              <a:buNone/>
            </a:pPr>
            <a:r>
              <a:rPr lang="cs-CZ" sz="1800" dirty="0" smtClean="0"/>
              <a:t>	stravování,</a:t>
            </a:r>
          </a:p>
          <a:p>
            <a:pPr lvl="0"/>
            <a:r>
              <a:rPr lang="cs-CZ" sz="1800" dirty="0" smtClean="0"/>
              <a:t>zařízení s funkcí společensko-zábavní.</a:t>
            </a:r>
          </a:p>
          <a:p>
            <a:pPr>
              <a:buNone/>
            </a:pPr>
            <a:endParaRPr lang="cs-CZ" sz="1800" dirty="0" smtClean="0"/>
          </a:p>
          <a:p>
            <a:pPr lvl="0">
              <a:buNone/>
            </a:pPr>
            <a:r>
              <a:rPr lang="cs-CZ" sz="1800" b="1" dirty="0" smtClean="0"/>
              <a:t>Podle místa působnosti:</a:t>
            </a:r>
          </a:p>
          <a:p>
            <a:pPr lvl="0"/>
            <a:r>
              <a:rPr lang="cs-CZ" sz="1800" dirty="0" smtClean="0"/>
              <a:t>ve městě, na venkově, v lázeňských </a:t>
            </a:r>
          </a:p>
          <a:p>
            <a:pPr lvl="0"/>
            <a:r>
              <a:rPr lang="cs-CZ" sz="1800" dirty="0" smtClean="0"/>
              <a:t>a rekreačních oblastech.</a:t>
            </a:r>
          </a:p>
          <a:p>
            <a:endParaRPr lang="cs-CZ" sz="1800" dirty="0" smtClean="0"/>
          </a:p>
          <a:p>
            <a:pPr lvl="0">
              <a:buNone/>
            </a:pPr>
            <a:r>
              <a:rPr lang="cs-CZ" sz="1800" b="1" dirty="0" smtClean="0"/>
              <a:t>Podle doby provozu:</a:t>
            </a:r>
          </a:p>
          <a:p>
            <a:pPr lvl="0"/>
            <a:r>
              <a:rPr lang="cs-CZ" sz="1800" dirty="0" smtClean="0"/>
              <a:t>s celoročním, příležitostným a sezónním provozem.</a:t>
            </a:r>
          </a:p>
          <a:p>
            <a:pPr>
              <a:buNone/>
            </a:pPr>
            <a:r>
              <a:rPr lang="cs-CZ" sz="1800" dirty="0" smtClean="0"/>
              <a:t> 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Hostinská zařízení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b="1" dirty="0" smtClean="0"/>
              <a:t>nákupní a skladovací činnosti </a:t>
            </a:r>
            <a:r>
              <a:rPr lang="cs-CZ" altLang="cs-CZ" sz="1800" dirty="0" smtClean="0"/>
              <a:t>– nákup  a skladování zboží a surovin,</a:t>
            </a:r>
          </a:p>
          <a:p>
            <a:r>
              <a:rPr lang="cs-CZ" altLang="cs-CZ" sz="1800" b="1" dirty="0" smtClean="0"/>
              <a:t>výrobní činnosti </a:t>
            </a:r>
            <a:r>
              <a:rPr lang="cs-CZ" altLang="cs-CZ" sz="1800" dirty="0" smtClean="0"/>
              <a:t>– zabezpečení výroby jídel,</a:t>
            </a:r>
          </a:p>
          <a:p>
            <a:r>
              <a:rPr lang="cs-CZ" altLang="cs-CZ" sz="1800" b="1" dirty="0" smtClean="0"/>
              <a:t>prodejní a odbytové činnosti </a:t>
            </a:r>
            <a:r>
              <a:rPr lang="cs-CZ" altLang="cs-CZ" sz="1800" dirty="0" smtClean="0"/>
              <a:t>– prodej jídel, nápojů, stravování hostů,</a:t>
            </a:r>
          </a:p>
          <a:p>
            <a:r>
              <a:rPr lang="cs-CZ" altLang="cs-CZ" sz="1800" dirty="0" smtClean="0"/>
              <a:t>kontrolní činnost na úseku F&amp;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altLang="cs-CZ" b="1" dirty="0" smtClean="0"/>
              <a:t>Poskytování gastronomických služeb zahrnuje: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V hotelu stravovací úsek zajišťuje:</a:t>
            </a:r>
          </a:p>
          <a:p>
            <a:pPr lvl="0"/>
            <a:r>
              <a:rPr lang="cs-CZ" sz="1800" dirty="0" smtClean="0"/>
              <a:t>snídaně, celodenní stravování,  </a:t>
            </a:r>
          </a:p>
          <a:p>
            <a:pPr lvl="0"/>
            <a:r>
              <a:rPr lang="cs-CZ" sz="1800" dirty="0" smtClean="0"/>
              <a:t>stravování skupin – oddělené vyhrazené stravování,    </a:t>
            </a:r>
          </a:p>
          <a:p>
            <a:pPr lvl="0"/>
            <a:r>
              <a:rPr lang="cs-CZ" sz="1800" dirty="0" err="1" smtClean="0"/>
              <a:t>Room</a:t>
            </a:r>
            <a:r>
              <a:rPr lang="cs-CZ" sz="1800" dirty="0" smtClean="0"/>
              <a:t> Servis,</a:t>
            </a:r>
          </a:p>
          <a:p>
            <a:pPr lvl="0"/>
            <a:r>
              <a:rPr lang="cs-CZ" sz="1800" dirty="0" smtClean="0"/>
              <a:t> rychlé občerstvení, banketní činnost – zajišťování akcí.</a:t>
            </a:r>
            <a:r>
              <a:rPr lang="cs-CZ" sz="1800" b="1" dirty="0" smtClean="0"/>
              <a:t> </a:t>
            </a:r>
          </a:p>
          <a:p>
            <a:pPr lvl="0"/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F&amp; B manažer = vedoucí stravovacího úseku</a:t>
            </a:r>
            <a:endParaRPr lang="cs-CZ" sz="1800" dirty="0" smtClean="0"/>
          </a:p>
          <a:p>
            <a:pPr lvl="0"/>
            <a:r>
              <a:rPr lang="cs-CZ" sz="1800" dirty="0" smtClean="0"/>
              <a:t>řeší otázky plánování, kontroly, péče o zákazníka, stanovování zásad, forem a způsobu obsluhy, zajišťuje plynulost procesů nákupu, skladování, výroby, prodeje a kontroly s cílem zabezpečit rentabilitu provozu.</a:t>
            </a:r>
            <a:endParaRPr lang="cs-CZ" sz="1600" dirty="0" smtClean="0"/>
          </a:p>
          <a:p>
            <a:pPr lvl="0"/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41044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podmíněno velikostí zařízení, počtem středisek, rozsahem poskytovaných služeb, způsobem provozování apod., pracovníci výrobní a odbytové části: </a:t>
            </a:r>
          </a:p>
          <a:p>
            <a:r>
              <a:rPr lang="cs-CZ" sz="1800" dirty="0" smtClean="0"/>
              <a:t>F&amp; B manažer,</a:t>
            </a:r>
          </a:p>
          <a:p>
            <a:r>
              <a:rPr lang="cs-CZ" sz="1800" dirty="0" smtClean="0"/>
              <a:t>Asistent vedoucího stravovacího úseku,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ODBYT</a:t>
            </a:r>
          </a:p>
          <a:p>
            <a:r>
              <a:rPr lang="cs-CZ" sz="1800" dirty="0" smtClean="0"/>
              <a:t>Vedoucí odbytového střediska – Restaurant </a:t>
            </a:r>
            <a:r>
              <a:rPr lang="cs-CZ" sz="1800" dirty="0" err="1" smtClean="0"/>
              <a:t>Manager</a:t>
            </a:r>
            <a:r>
              <a:rPr lang="cs-CZ" sz="1800" dirty="0" smtClean="0"/>
              <a:t>, </a:t>
            </a:r>
            <a:r>
              <a:rPr lang="cs-CZ" sz="1800" dirty="0" err="1" smtClean="0"/>
              <a:t>Banqueting</a:t>
            </a:r>
            <a:r>
              <a:rPr lang="cs-CZ" sz="1800" dirty="0" smtClean="0"/>
              <a:t> </a:t>
            </a:r>
            <a:r>
              <a:rPr lang="cs-CZ" sz="1800" dirty="0" err="1" smtClean="0"/>
              <a:t>Manager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Vedoucí směny – </a:t>
            </a:r>
            <a:r>
              <a:rPr lang="cs-CZ" sz="1800" dirty="0" err="1" smtClean="0"/>
              <a:t>Supervisor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Číšník, servírka,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VÝROBA</a:t>
            </a:r>
          </a:p>
          <a:p>
            <a:r>
              <a:rPr lang="cs-CZ" sz="1800" dirty="0" smtClean="0"/>
              <a:t>Vedoucí výrobního střediska – </a:t>
            </a:r>
            <a:r>
              <a:rPr lang="cs-CZ" sz="1800" dirty="0" err="1" smtClean="0"/>
              <a:t>Executive</a:t>
            </a:r>
            <a:r>
              <a:rPr lang="cs-CZ" sz="1800" dirty="0" smtClean="0"/>
              <a:t> </a:t>
            </a:r>
            <a:r>
              <a:rPr lang="cs-CZ" sz="1800" dirty="0" err="1" smtClean="0"/>
              <a:t>Chef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Šéfkuchař – </a:t>
            </a:r>
            <a:r>
              <a:rPr lang="cs-CZ" sz="1800" dirty="0" err="1" smtClean="0"/>
              <a:t>Sous</a:t>
            </a:r>
            <a:r>
              <a:rPr lang="cs-CZ" sz="1800" dirty="0" smtClean="0"/>
              <a:t> </a:t>
            </a:r>
            <a:r>
              <a:rPr lang="cs-CZ" sz="1800" dirty="0" err="1" smtClean="0"/>
              <a:t>Cef</a:t>
            </a:r>
            <a:r>
              <a:rPr lang="cs-CZ" sz="1800" dirty="0" smtClean="0"/>
              <a:t>, </a:t>
            </a:r>
            <a:r>
              <a:rPr lang="cs-CZ" sz="1800" dirty="0" err="1" smtClean="0"/>
              <a:t>Pastry</a:t>
            </a:r>
            <a:r>
              <a:rPr lang="cs-CZ" sz="1800" dirty="0" smtClean="0"/>
              <a:t> </a:t>
            </a:r>
            <a:r>
              <a:rPr lang="cs-CZ" sz="1800" dirty="0" err="1" smtClean="0"/>
              <a:t>Chef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Kuchař, cukrář,</a:t>
            </a:r>
          </a:p>
          <a:p>
            <a:r>
              <a:rPr lang="cs-CZ" sz="1800" dirty="0" smtClean="0"/>
              <a:t>Kalkulant,</a:t>
            </a:r>
          </a:p>
          <a:p>
            <a:r>
              <a:rPr lang="cs-CZ" sz="1800" dirty="0" smtClean="0"/>
              <a:t>Kuchyňská hospodyně,</a:t>
            </a:r>
          </a:p>
          <a:p>
            <a:r>
              <a:rPr lang="cs-CZ" sz="1800" dirty="0" smtClean="0"/>
              <a:t>Manažer cateringových služeb,</a:t>
            </a:r>
          </a:p>
          <a:p>
            <a:r>
              <a:rPr lang="cs-CZ" sz="1800" dirty="0" smtClean="0"/>
              <a:t>Manažer slavnostních příležitostí,</a:t>
            </a:r>
          </a:p>
          <a:p>
            <a:r>
              <a:rPr lang="cs-CZ" sz="1800" dirty="0" smtClean="0"/>
              <a:t>Manažer kvality,</a:t>
            </a:r>
          </a:p>
          <a:p>
            <a:r>
              <a:rPr lang="cs-CZ" sz="1800" dirty="0" smtClean="0"/>
              <a:t>Manažer kontroly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sz="2100" b="1" dirty="0" smtClean="0"/>
              <a:t>Pracovní funkce a náplně práce pracovníků stravovacího úseku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Zásoby</a:t>
            </a:r>
            <a:r>
              <a:rPr lang="cs-CZ" sz="1800" dirty="0" smtClean="0"/>
              <a:t>: suroviny, zásoby hotových výrobků, obchodní zboží.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Plánování zásob – faktory, které ovlivňují výši zásob:</a:t>
            </a:r>
          </a:p>
          <a:p>
            <a:pPr lvl="0"/>
            <a:r>
              <a:rPr lang="cs-CZ" sz="1800" dirty="0" smtClean="0"/>
              <a:t>maloobchodní obrat, sortiment zboží, dodávkový cyklus, vlastnosti zboží, velikost minimálních dodávek, bankovní úvěr.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Skladové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Objednávka zboží:</a:t>
            </a:r>
            <a:r>
              <a:rPr lang="cs-CZ" sz="1800" dirty="0" smtClean="0"/>
              <a:t> písemná, osobní, věcná.</a:t>
            </a:r>
          </a:p>
          <a:p>
            <a:pPr>
              <a:buNone/>
            </a:pPr>
            <a:r>
              <a:rPr lang="cs-CZ" sz="1800" b="1" dirty="0" smtClean="0"/>
              <a:t>Dodávka zboží:</a:t>
            </a:r>
            <a:r>
              <a:rPr lang="cs-CZ" sz="1800" dirty="0" smtClean="0"/>
              <a:t> v proměnlivém množství a sortimentu, v pevném množství.</a:t>
            </a:r>
          </a:p>
          <a:p>
            <a:pPr>
              <a:buNone/>
            </a:pPr>
            <a:r>
              <a:rPr lang="cs-CZ" sz="1800" b="1" dirty="0" smtClean="0"/>
              <a:t>Pracovní operace ve skladě:</a:t>
            </a:r>
          </a:p>
          <a:p>
            <a:pPr lvl="0"/>
            <a:r>
              <a:rPr lang="cs-CZ" sz="1800" dirty="0" smtClean="0"/>
              <a:t>příjem zboží – sortimentní, kvantitativní, kvalitativní.</a:t>
            </a:r>
          </a:p>
          <a:p>
            <a:pPr lvl="0"/>
            <a:r>
              <a:rPr lang="cs-CZ" sz="1800" dirty="0" smtClean="0"/>
              <a:t>uložení a skladování zásob</a:t>
            </a:r>
          </a:p>
          <a:p>
            <a:pPr lvl="0"/>
            <a:r>
              <a:rPr lang="cs-CZ" sz="1800" dirty="0" smtClean="0"/>
              <a:t>výdej zboží ze skladu</a:t>
            </a:r>
          </a:p>
          <a:p>
            <a:pPr lvl="0"/>
            <a:r>
              <a:rPr lang="cs-CZ" sz="1800" dirty="0" smtClean="0"/>
              <a:t>reklamace zboží</a:t>
            </a:r>
          </a:p>
          <a:p>
            <a:pPr lvl="0"/>
            <a:r>
              <a:rPr lang="cs-CZ" sz="1800" dirty="0" smtClean="0"/>
              <a:t>inventarizace zásob /skutečný stav zásob, přebytky, přirozené úbytky, manka/</a:t>
            </a:r>
          </a:p>
          <a:p>
            <a:pPr lvl="0"/>
            <a:r>
              <a:rPr lang="cs-CZ" sz="1800" dirty="0" smtClean="0"/>
              <a:t>hospodaření s obaly / přepravní – vnější a distribuční – výrobní, obaly finanční a evidenční/</a:t>
            </a:r>
          </a:p>
          <a:p>
            <a:pPr>
              <a:buNone/>
            </a:pPr>
            <a:r>
              <a:rPr lang="cs-CZ" sz="1800" b="1" dirty="0" smtClean="0"/>
              <a:t>Pracovníci skladu.</a:t>
            </a:r>
          </a:p>
          <a:p>
            <a:pPr>
              <a:buNone/>
            </a:pPr>
            <a:r>
              <a:rPr lang="cs-CZ" sz="1800" b="1" dirty="0" smtClean="0"/>
              <a:t>Druhy a typy skladů – </a:t>
            </a:r>
            <a:r>
              <a:rPr lang="cs-CZ" sz="1800" dirty="0" smtClean="0"/>
              <a:t>suché, chladné, chladící, mrazící.</a:t>
            </a:r>
            <a:endParaRPr lang="cs-CZ" sz="1800" b="1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= spojení výroby, odbytu a spotřeby v místě, čase – vliv na decentralizaci výrobní činnosti v malých provozních jednotkách bez možnosti efektivního využití moderní velkovýroby.</a:t>
            </a:r>
            <a:endParaRPr lang="cs-CZ" sz="1800" dirty="0" smtClean="0"/>
          </a:p>
          <a:p>
            <a:pPr lvl="0"/>
            <a:endParaRPr lang="cs-CZ" sz="1800" dirty="0" smtClean="0"/>
          </a:p>
          <a:p>
            <a:pPr lvl="0"/>
            <a:r>
              <a:rPr lang="cs-CZ" sz="1800" dirty="0" smtClean="0"/>
              <a:t>Každodenní změny výrobního sortimentu kladou zvýšené nároky na kvalifikaci,</a:t>
            </a:r>
          </a:p>
          <a:p>
            <a:pPr lvl="0"/>
            <a:r>
              <a:rPr lang="cs-CZ" sz="1800" dirty="0" smtClean="0"/>
              <a:t>výkyvy ve frekvenci spotřebitelů,</a:t>
            </a:r>
          </a:p>
          <a:p>
            <a:pPr lvl="0"/>
            <a:r>
              <a:rPr lang="cs-CZ" sz="1800" dirty="0" smtClean="0"/>
              <a:t>charakteristický relativně krátký výrobní cyklus,</a:t>
            </a:r>
          </a:p>
          <a:p>
            <a:pPr lvl="0"/>
            <a:r>
              <a:rPr lang="cs-CZ" sz="1800" dirty="0" smtClean="0"/>
              <a:t>vysoká spotřeba živé práce a nízké využití technických prostředků,</a:t>
            </a:r>
          </a:p>
          <a:p>
            <a:pPr lvl="0"/>
            <a:r>
              <a:rPr lang="cs-CZ" sz="1800" dirty="0" smtClean="0"/>
              <a:t>z ekonomického hlediska = pokračování výrobního procesu ve sféře oběhu.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Výrobní středisko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12879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obvykle místně a časově spojena s prodejem a spotřebou pokrmů a nápojů,</a:t>
            </a:r>
          </a:p>
          <a:p>
            <a:r>
              <a:rPr lang="cs-CZ" altLang="cs-CZ" sz="1800" b="1" dirty="0" smtClean="0"/>
              <a:t>široký výrobní sortiment v malém množství </a:t>
            </a:r>
            <a:r>
              <a:rPr lang="cs-CZ" altLang="cs-CZ" sz="1800" dirty="0" smtClean="0"/>
              <a:t>– vyšší nároky na pracovníky, vybavenost a zásoby,</a:t>
            </a:r>
          </a:p>
          <a:p>
            <a:r>
              <a:rPr lang="cs-CZ" altLang="cs-CZ" sz="1800" dirty="0" smtClean="0"/>
              <a:t>objem výroby závisí na poptávce, </a:t>
            </a:r>
            <a:r>
              <a:rPr lang="cs-CZ" altLang="cs-CZ" sz="1800" b="1" dirty="0" smtClean="0"/>
              <a:t>nelze vyrábět na sklad,</a:t>
            </a:r>
          </a:p>
          <a:p>
            <a:r>
              <a:rPr lang="cs-CZ" altLang="cs-CZ" sz="1800" b="1" dirty="0" smtClean="0"/>
              <a:t>malovýrobní charakter </a:t>
            </a:r>
            <a:r>
              <a:rPr lang="cs-CZ" altLang="cs-CZ" sz="1800" dirty="0" smtClean="0"/>
              <a:t>je dán existencí velkého množství malých podniků s malým počtem vyráběných pokrmů – znesnadňuje uplatnění moderní průmyslové technologie.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altLang="cs-CZ" b="1" dirty="0" smtClean="0"/>
              <a:t>Charakteristika výroby ve veřejném stravování: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a management gastronomických zařízení,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stravovacích služeb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80" y="3831890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Moderní technologie potlačuje </a:t>
            </a:r>
            <a:r>
              <a:rPr lang="cs-CZ" altLang="cs-CZ" sz="1800" b="1" dirty="0" smtClean="0"/>
              <a:t>řemeslný charakter výroby</a:t>
            </a:r>
            <a:r>
              <a:rPr lang="cs-CZ" altLang="cs-CZ" sz="1800" dirty="0" smtClean="0"/>
              <a:t> jídel, způsobuje úsporu pracovních sil, zvyšuje hygienu přípravy pokrmů a zlepšují pracovní prostředí.</a:t>
            </a:r>
            <a:endParaRPr lang="cs-CZ" altLang="cs-CZ" sz="1800" b="1" dirty="0" smtClean="0"/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Zajištění rentability</a:t>
            </a:r>
            <a:r>
              <a:rPr lang="cs-CZ" altLang="cs-CZ" sz="1800" dirty="0" smtClean="0"/>
              <a:t> – používání nových surovin, využití konveniencí, moderní techniky a technologie, změna v přístupu k řízení všech procesů, pochopení požadavků hosta, vytváření nabídky pozitivně ovlivňující klienta.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hlavní kuchyně (varna, teplá kuchyně) s výdejními pulty – tepelné zpracování,</a:t>
            </a:r>
          </a:p>
          <a:p>
            <a:r>
              <a:rPr lang="cs-CZ" altLang="cs-CZ" sz="1800" dirty="0" smtClean="0"/>
              <a:t>studená kuchyně,</a:t>
            </a:r>
          </a:p>
          <a:p>
            <a:r>
              <a:rPr lang="cs-CZ" altLang="cs-CZ" sz="1800" dirty="0" smtClean="0"/>
              <a:t>cukrárna,</a:t>
            </a:r>
          </a:p>
          <a:p>
            <a:r>
              <a:rPr lang="cs-CZ" altLang="cs-CZ" sz="1800" dirty="0" smtClean="0"/>
              <a:t>přípravny – pro hrubou a čistou přípravu, stavebně odděleny,</a:t>
            </a:r>
          </a:p>
          <a:p>
            <a:r>
              <a:rPr lang="cs-CZ" altLang="cs-CZ" sz="1800" dirty="0" smtClean="0"/>
              <a:t>umývárny – stolní a kuchyňské nádobí,</a:t>
            </a:r>
            <a:endParaRPr lang="cs-CZ" altLang="zh-CN" sz="1800" dirty="0" smtClean="0"/>
          </a:p>
          <a:p>
            <a:r>
              <a:rPr lang="cs-CZ" altLang="zh-CN" sz="1800" dirty="0" smtClean="0"/>
              <a:t>příruční sklady.</a:t>
            </a:r>
            <a:endParaRPr lang="cs-CZ" alt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altLang="cs-CZ" b="1" dirty="0" smtClean="0"/>
              <a:t>Výrobní středisko se obvykle člení: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 smtClean="0"/>
              <a:t>= </a:t>
            </a:r>
            <a:r>
              <a:rPr lang="cs-CZ" sz="1800" b="1" dirty="0" smtClean="0"/>
              <a:t>určení optimálního objemu a struktury sortimentu.</a:t>
            </a:r>
          </a:p>
          <a:p>
            <a:pPr>
              <a:buNone/>
            </a:pPr>
            <a:r>
              <a:rPr lang="cs-CZ" sz="1800" dirty="0" smtClean="0"/>
              <a:t>Receptury – význam:</a:t>
            </a:r>
          </a:p>
          <a:p>
            <a:pPr lvl="0"/>
            <a:r>
              <a:rPr lang="cs-CZ" sz="1800" dirty="0" smtClean="0"/>
              <a:t>sestavení výrobního plánu,</a:t>
            </a:r>
          </a:p>
          <a:p>
            <a:pPr lvl="0"/>
            <a:r>
              <a:rPr lang="cs-CZ" sz="1800" dirty="0" smtClean="0"/>
              <a:t>plánování spotřeby,</a:t>
            </a:r>
          </a:p>
          <a:p>
            <a:pPr lvl="0"/>
            <a:r>
              <a:rPr lang="cs-CZ" sz="1800" dirty="0" smtClean="0"/>
              <a:t>zajištění jednotných a standardních užitných vlastností,</a:t>
            </a:r>
          </a:p>
          <a:p>
            <a:pPr lvl="0"/>
            <a:r>
              <a:rPr lang="cs-CZ" sz="1800" dirty="0" smtClean="0"/>
              <a:t>tvorba cen. </a:t>
            </a:r>
          </a:p>
          <a:p>
            <a:pPr>
              <a:buNone/>
            </a:pPr>
            <a:r>
              <a:rPr lang="cs-CZ" sz="1800" b="1" dirty="0" smtClean="0"/>
              <a:t>Operativní plán </a:t>
            </a:r>
            <a:r>
              <a:rPr lang="cs-CZ" sz="1800" dirty="0" smtClean="0"/>
              <a:t>výroby ovlivňuje:</a:t>
            </a:r>
          </a:p>
          <a:p>
            <a:pPr lvl="0"/>
            <a:r>
              <a:rPr lang="cs-CZ" sz="1800" i="1" dirty="0" smtClean="0"/>
              <a:t>vnitřní činitelé </a:t>
            </a:r>
            <a:r>
              <a:rPr lang="cs-CZ" sz="1800" dirty="0" smtClean="0"/>
              <a:t>– pracovníci, </a:t>
            </a:r>
            <a:r>
              <a:rPr lang="cs-CZ" sz="1800" dirty="0" err="1" smtClean="0"/>
              <a:t>technol</a:t>
            </a:r>
            <a:r>
              <a:rPr lang="cs-CZ" sz="1800" dirty="0" smtClean="0"/>
              <a:t>. zařízení, rozsah výrobních a odbytových kapacit, cenové </a:t>
            </a:r>
            <a:r>
              <a:rPr lang="cs-CZ" sz="1800" dirty="0" err="1" smtClean="0"/>
              <a:t>sortim</a:t>
            </a:r>
            <a:r>
              <a:rPr lang="cs-CZ" sz="1800" dirty="0" smtClean="0"/>
              <a:t>. minimum, stravovací limit,</a:t>
            </a:r>
          </a:p>
          <a:p>
            <a:pPr lvl="0"/>
            <a:r>
              <a:rPr lang="cs-CZ" sz="1800" i="1" dirty="0" smtClean="0"/>
              <a:t>vnější činitelé </a:t>
            </a:r>
            <a:r>
              <a:rPr lang="cs-CZ" sz="1800" dirty="0" smtClean="0"/>
              <a:t>– charakter a rozsah spotřebitelské poptávky, kvalita, dodav. – odběr. vztahy, nabídka konkurence. </a:t>
            </a:r>
          </a:p>
          <a:p>
            <a:pPr>
              <a:buNone/>
            </a:pPr>
            <a:r>
              <a:rPr lang="cs-CZ" sz="1800" b="1" dirty="0" smtClean="0"/>
              <a:t>Výrobní plán:</a:t>
            </a:r>
          </a:p>
          <a:p>
            <a:pPr lvl="0"/>
            <a:r>
              <a:rPr lang="cs-CZ" sz="1800" dirty="0" smtClean="0"/>
              <a:t>podchycuje objem a strukturu výroby</a:t>
            </a:r>
          </a:p>
          <a:p>
            <a:pPr lvl="0"/>
            <a:r>
              <a:rPr lang="cs-CZ" sz="1800" dirty="0" smtClean="0"/>
              <a:t>organizace práce a </a:t>
            </a:r>
            <a:r>
              <a:rPr lang="cs-CZ" sz="1800" dirty="0" err="1" smtClean="0"/>
              <a:t>prac</a:t>
            </a:r>
            <a:r>
              <a:rPr lang="cs-CZ" sz="1800" dirty="0" smtClean="0"/>
              <a:t>. doby</a:t>
            </a:r>
          </a:p>
          <a:p>
            <a:pPr lvl="0"/>
            <a:r>
              <a:rPr lang="cs-CZ" sz="1800" dirty="0" smtClean="0"/>
              <a:t>normování spotřeby surovin ze skladu</a:t>
            </a:r>
          </a:p>
          <a:p>
            <a:pPr lvl="0"/>
            <a:r>
              <a:rPr lang="cs-CZ" sz="1800" dirty="0" smtClean="0"/>
              <a:t>kontrola spotřeby surovin ve výrobním středisku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Plánování výroby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1800" dirty="0" smtClean="0"/>
              <a:t>příprava pracoviště,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kontrola připravenosti pracovníků, kontrola prostředí,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zajištění surovin pro výrobu jídel,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zpracování surovin a jejich příprava pro výrobu pokrmů,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výroba pokrmů dle výrobního plánu a jejich expedice,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výdej pokrmů dle objednávek,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sledování kvality,</a:t>
            </a:r>
          </a:p>
          <a:p>
            <a:pPr>
              <a:lnSpc>
                <a:spcPct val="90000"/>
              </a:lnSpc>
            </a:pPr>
            <a:r>
              <a:rPr lang="cs-CZ" altLang="cs-CZ" sz="1800" dirty="0" smtClean="0"/>
              <a:t>hygiena odpadového hospodářství.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altLang="cs-CZ" b="1" dirty="0" smtClean="0"/>
              <a:t>Organizace práce ve výrobním středisku: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Pracovní operace:</a:t>
            </a:r>
          </a:p>
          <a:p>
            <a:pPr lvl="0"/>
            <a:r>
              <a:rPr lang="cs-CZ" sz="1800" dirty="0" smtClean="0"/>
              <a:t>hrubé a čisté opracování surovin,</a:t>
            </a:r>
          </a:p>
          <a:p>
            <a:pPr lvl="0"/>
            <a:r>
              <a:rPr lang="cs-CZ" sz="1800" dirty="0" smtClean="0"/>
              <a:t>výroba pokrmů,</a:t>
            </a:r>
          </a:p>
          <a:p>
            <a:pPr lvl="0"/>
            <a:r>
              <a:rPr lang="cs-CZ" sz="1800" dirty="0" smtClean="0"/>
              <a:t>dohotovování a expedice, nebo </a:t>
            </a:r>
          </a:p>
          <a:p>
            <a:pPr lvl="0">
              <a:buNone/>
            </a:pPr>
            <a:r>
              <a:rPr lang="cs-CZ" sz="1800" dirty="0" smtClean="0"/>
              <a:t>	krátkodobé skladování.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1800" b="1" dirty="0" smtClean="0"/>
              <a:t>Pomocné provozy</a:t>
            </a:r>
            <a:r>
              <a:rPr lang="cs-CZ" sz="1800" dirty="0" smtClean="0"/>
              <a:t> – příruční sklad, </a:t>
            </a:r>
          </a:p>
          <a:p>
            <a:pPr>
              <a:buNone/>
            </a:pPr>
            <a:r>
              <a:rPr lang="cs-CZ" sz="1800" dirty="0" smtClean="0"/>
              <a:t>	umývárny, výčep nápojů.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Zařazení pracovníků.</a:t>
            </a:r>
          </a:p>
          <a:p>
            <a:r>
              <a:rPr lang="cs-CZ" sz="1800" dirty="0" smtClean="0"/>
              <a:t>Jídelní a nápojový lístek – tvorba a význam.</a:t>
            </a:r>
          </a:p>
          <a:p>
            <a:r>
              <a:rPr lang="cs-CZ" sz="1800" dirty="0" smtClean="0"/>
              <a:t>Formy prodeje.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1800" dirty="0" smtClean="0"/>
              <a:t>z JL – provoz a'la </a:t>
            </a:r>
            <a:r>
              <a:rPr lang="cs-CZ" altLang="cs-CZ" sz="1800" dirty="0" err="1" smtClean="0"/>
              <a:t>carte</a:t>
            </a:r>
            <a:r>
              <a:rPr lang="cs-CZ" altLang="cs-CZ" sz="1800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 vytvořené nabídky gastronomických služeb pro akce,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 obsazenosti hotelu – snídaně v ceně ubytování, polopenze,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 předpokládané poptávky, kterou lze naplánovat s přihlédnutím k obsazenosti hotelu, rezervace, s přihlédnutím k akcím, které se budou v daném místě a okolí konat,</a:t>
            </a:r>
            <a:r>
              <a:rPr lang="cs-CZ" altLang="cs-CZ" sz="1400" dirty="0" smtClean="0"/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 smtClean="0"/>
              <a:t>Při sestavování výrobního plánu se vychází</a:t>
            </a:r>
            <a:r>
              <a:rPr lang="cs-CZ" altLang="cs-CZ" dirty="0" smtClean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1800" dirty="0" smtClean="0"/>
              <a:t>na základě zkušeností z uplynulého období (hospodářská situace, vliv podnebí, účinek propagačních akcí, rozložení hostů v průběhu dne, návštěvnost </a:t>
            </a:r>
            <a:r>
              <a:rPr lang="cs-CZ" altLang="cs-CZ" sz="1800" dirty="0" err="1" smtClean="0"/>
              <a:t>pasantních</a:t>
            </a:r>
            <a:r>
              <a:rPr lang="cs-CZ" altLang="cs-CZ" sz="1800" dirty="0" smtClean="0"/>
              <a:t> hostů),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 výrobních možností (kapacita výrobního střediska, technologické vybavení, schopnosti a dovednosti pracovníků),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ze zásob surovin na skladě a z možnosti dodavatelů,</a:t>
            </a:r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z gastronomických hledisek (racionální výživa, pestrost pokrmů, sezónnost, obměna sortimentu, zařazování novinek apod.).</a:t>
            </a:r>
          </a:p>
          <a:p>
            <a:pPr>
              <a:lnSpc>
                <a:spcPct val="80000"/>
              </a:lnSpc>
            </a:pPr>
            <a:endParaRPr lang="cs-CZ" alt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cs-CZ" altLang="cs-CZ" sz="1800" b="1" dirty="0" smtClean="0"/>
              <a:t>Vzhled současné kuchyně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smtClean="0"/>
              <a:t>Nové kuchyňské technologie </a:t>
            </a:r>
            <a:r>
              <a:rPr lang="cs-CZ" altLang="cs-CZ" sz="1800" dirty="0" smtClean="0"/>
              <a:t>– indukční sporáky, </a:t>
            </a:r>
            <a:r>
              <a:rPr lang="cs-CZ" altLang="cs-CZ" sz="1800" dirty="0" err="1" smtClean="0"/>
              <a:t>konvektomaty</a:t>
            </a:r>
            <a:r>
              <a:rPr lang="cs-CZ" altLang="cs-CZ" sz="1800" dirty="0" smtClean="0"/>
              <a:t>, mikrovlnná zařízení, víceúčelové stroje, stolní a varná zařízení (fritézy, grilovací desky, salamandry), technologie pro šokové zchlazování a zmrazování, mycí systémy, technologie pro přípravu pokrmů před hostem, multifunkční varné jednotky, termoboxy, přístroje na měření teplot, gastronádoby, zásobníky na jídlo a nádobí, výdejní linky, banketové vozíky (vyhřívané i chlazené) aj.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smtClean="0"/>
              <a:t>Uplatňování nových technologických postupů </a:t>
            </a:r>
            <a:r>
              <a:rPr lang="cs-CZ" altLang="cs-CZ" sz="1800" dirty="0" smtClean="0"/>
              <a:t>a systémů přípravy pokrmů (</a:t>
            </a:r>
            <a:r>
              <a:rPr lang="cs-CZ" altLang="cs-CZ" sz="1800" dirty="0" err="1" smtClean="0"/>
              <a:t>cook</a:t>
            </a:r>
            <a:r>
              <a:rPr lang="cs-CZ" altLang="cs-CZ" sz="1800" dirty="0" smtClean="0"/>
              <a:t> &amp; </a:t>
            </a:r>
            <a:r>
              <a:rPr lang="cs-CZ" altLang="cs-CZ" sz="1800" dirty="0" err="1" smtClean="0"/>
              <a:t>chill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cook</a:t>
            </a:r>
            <a:r>
              <a:rPr lang="cs-CZ" altLang="cs-CZ" sz="1800" dirty="0" smtClean="0"/>
              <a:t> &amp; </a:t>
            </a:r>
            <a:r>
              <a:rPr lang="cs-CZ" altLang="cs-CZ" sz="1800" dirty="0" err="1" smtClean="0"/>
              <a:t>freeze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cook</a:t>
            </a:r>
            <a:r>
              <a:rPr lang="cs-CZ" altLang="cs-CZ" sz="1800" dirty="0" smtClean="0"/>
              <a:t> &amp; hold).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20680" cy="507703"/>
          </a:xfrm>
        </p:spPr>
        <p:txBody>
          <a:bodyPr/>
          <a:lstStyle/>
          <a:p>
            <a:r>
              <a:rPr lang="cs-CZ" altLang="cs-CZ" b="1" dirty="0" smtClean="0"/>
              <a:t>Uplatňování nových trendů ve výrobě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600" dirty="0" smtClean="0"/>
              <a:t>Dostupnost surovin, výrobků a materiálů</a:t>
            </a:r>
          </a:p>
          <a:p>
            <a:r>
              <a:rPr lang="cs-CZ" altLang="cs-CZ" sz="1600" dirty="0" smtClean="0"/>
              <a:t>Více čerstvé zeleniny</a:t>
            </a:r>
          </a:p>
          <a:p>
            <a:r>
              <a:rPr lang="cs-CZ" altLang="cs-CZ" sz="1600" dirty="0" smtClean="0"/>
              <a:t>Roste význam rostlinných produktů</a:t>
            </a:r>
          </a:p>
          <a:p>
            <a:r>
              <a:rPr lang="cs-CZ" altLang="cs-CZ" sz="1600" dirty="0" smtClean="0"/>
              <a:t>Používání zeleného koření</a:t>
            </a:r>
          </a:p>
          <a:p>
            <a:r>
              <a:rPr lang="cs-CZ" altLang="cs-CZ" sz="1600" dirty="0" smtClean="0"/>
              <a:t>Snižuje se spotřeba jatečného masa</a:t>
            </a:r>
          </a:p>
          <a:p>
            <a:r>
              <a:rPr lang="cs-CZ" altLang="cs-CZ" sz="1600" dirty="0" smtClean="0"/>
              <a:t>Větší výběr pečiva</a:t>
            </a:r>
          </a:p>
          <a:p>
            <a:r>
              <a:rPr lang="cs-CZ" altLang="cs-CZ" sz="1600" dirty="0" smtClean="0"/>
              <a:t>Méně energeticky náročné pokrmy (saláty, bílé maso, méně tuku apod.)</a:t>
            </a:r>
          </a:p>
          <a:p>
            <a:r>
              <a:rPr lang="cs-CZ" altLang="cs-CZ" sz="1600" dirty="0" smtClean="0"/>
              <a:t>Cukrářská produkce – lehkost</a:t>
            </a:r>
          </a:p>
          <a:p>
            <a:endParaRPr lang="cs-CZ" altLang="cs-CZ" sz="1600" dirty="0" smtClean="0"/>
          </a:p>
          <a:p>
            <a:r>
              <a:rPr lang="cs-CZ" altLang="cs-CZ" sz="1800" kern="0" dirty="0" smtClean="0"/>
              <a:t>Nápoje (ovocné šťávy, minerální vody, lehké alkoholické míšené nápoje)</a:t>
            </a:r>
          </a:p>
          <a:p>
            <a:r>
              <a:rPr lang="cs-CZ" altLang="cs-CZ" sz="1800" kern="0" dirty="0" smtClean="0"/>
              <a:t>Preference jednodušších úprav pokrmů</a:t>
            </a:r>
          </a:p>
          <a:p>
            <a:r>
              <a:rPr lang="cs-CZ" altLang="cs-CZ" sz="1800" kern="0" dirty="0" smtClean="0"/>
              <a:t>Menší porce – pestrost a dokonalá chuť</a:t>
            </a:r>
          </a:p>
          <a:p>
            <a:r>
              <a:rPr lang="cs-CZ" altLang="cs-CZ" sz="1800" kern="0" dirty="0" smtClean="0"/>
              <a:t>Kvalita je považována za podmínku prodeje</a:t>
            </a:r>
          </a:p>
          <a:p>
            <a:r>
              <a:rPr lang="cs-CZ" altLang="cs-CZ" sz="1800" kern="0" dirty="0" smtClean="0"/>
              <a:t>Důraz kladen na úpravu pokrmu na talíři (barevnost, dekorace, umělecká díla)</a:t>
            </a:r>
          </a:p>
          <a:p>
            <a:r>
              <a:rPr lang="cs-CZ" altLang="cs-CZ" sz="1800" kern="0" dirty="0" smtClean="0"/>
              <a:t>Front </a:t>
            </a:r>
            <a:r>
              <a:rPr lang="cs-CZ" altLang="cs-CZ" sz="1800" kern="0" dirty="0" err="1" smtClean="0"/>
              <a:t>cooking</a:t>
            </a:r>
            <a:endParaRPr lang="cs-CZ" altLang="cs-CZ" sz="1800" kern="0" dirty="0" smtClean="0"/>
          </a:p>
          <a:p>
            <a:r>
              <a:rPr lang="cs-CZ" altLang="cs-CZ" sz="1800" kern="0" dirty="0" err="1" smtClean="0"/>
              <a:t>Slow</a:t>
            </a:r>
            <a:r>
              <a:rPr lang="cs-CZ" altLang="cs-CZ" sz="1800" kern="0" dirty="0" smtClean="0"/>
              <a:t> </a:t>
            </a:r>
            <a:r>
              <a:rPr lang="cs-CZ" altLang="cs-CZ" sz="1800" kern="0" dirty="0" err="1" smtClean="0"/>
              <a:t>Food</a:t>
            </a:r>
            <a:endParaRPr lang="cs-CZ" altLang="cs-CZ" sz="1800" kern="0" dirty="0" smtClean="0"/>
          </a:p>
          <a:p>
            <a:r>
              <a:rPr lang="cs-CZ" altLang="cs-CZ" sz="1800" kern="0" dirty="0" smtClean="0"/>
              <a:t>Používání konveniencí</a:t>
            </a:r>
          </a:p>
          <a:p>
            <a:endParaRPr lang="cs-CZ" altLang="cs-CZ" sz="1800" kern="0" dirty="0" smtClean="0"/>
          </a:p>
          <a:p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12879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 smtClean="0"/>
              <a:t>naplánování, </a:t>
            </a:r>
          </a:p>
          <a:p>
            <a:pPr>
              <a:defRPr/>
            </a:pPr>
            <a:r>
              <a:rPr lang="cs-CZ" sz="1800" dirty="0" smtClean="0"/>
              <a:t>sestavení nabídky jídel a nápojů na základě vlastních možností, kapacit a schopností podniku, analýzy konkurence </a:t>
            </a:r>
          </a:p>
          <a:p>
            <a:pPr>
              <a:defRPr/>
            </a:pPr>
            <a:r>
              <a:rPr lang="cs-CZ" sz="1800" dirty="0" smtClean="0"/>
              <a:t>určení cenové politiky, systému a způsobu obsluhy, marketingu, </a:t>
            </a:r>
          </a:p>
          <a:p>
            <a:pPr>
              <a:defRPr/>
            </a:pPr>
            <a:r>
              <a:rPr lang="cs-CZ" sz="1800" dirty="0" smtClean="0"/>
              <a:t>zajištění dozoru nad standardy a kvalitou poskytovaných gastronomických služeb.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altLang="zh-CN" b="1" dirty="0" smtClean="0"/>
              <a:t>Vytvoření výrobního a prodejního programu</a:t>
            </a:r>
            <a:r>
              <a:rPr lang="cs-CZ" altLang="zh-CN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3872" y="875011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Stravovací provoz v restauraci 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hostinských zařízení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Skladování a nákup surovin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úsek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Odbytový úsek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a prodejní plán</a:t>
            </a:r>
          </a:p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a způsoby obsluhy</a:t>
            </a:r>
          </a:p>
          <a:p>
            <a:pPr algn="l"/>
            <a:endParaRPr lang="cs-C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b="1" dirty="0" err="1" smtClean="0"/>
              <a:t>Nvá</a:t>
            </a:r>
            <a:r>
              <a:rPr lang="cs-CZ" sz="2000" b="1" dirty="0" smtClean="0"/>
              <a:t> </a:t>
            </a:r>
            <a:r>
              <a:rPr lang="cs-CZ" sz="2000" b="1" dirty="0" smtClean="0"/>
              <a:t>kultura a </a:t>
            </a:r>
            <a:r>
              <a:rPr lang="cs-CZ" sz="2000" b="1" dirty="0" smtClean="0"/>
              <a:t>servis</a:t>
            </a:r>
            <a:endParaRPr lang="cs-CZ" sz="20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8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 smtClean="0"/>
              <a:t>Přímá - světelné tabule, vývěsné tabule apod., nepřímá,</a:t>
            </a:r>
          </a:p>
          <a:p>
            <a:pPr>
              <a:defRPr/>
            </a:pPr>
            <a:r>
              <a:rPr lang="cs-CZ" sz="1800" dirty="0" smtClean="0"/>
              <a:t>měla by reagovat na  konkrétní spotřebitelskou poptávku,</a:t>
            </a:r>
          </a:p>
          <a:p>
            <a:pPr>
              <a:defRPr/>
            </a:pPr>
            <a:r>
              <a:rPr lang="cs-CZ" sz="1800" dirty="0" smtClean="0"/>
              <a:t>je obrazem osobnosti odpovědné za provoz,</a:t>
            </a:r>
          </a:p>
          <a:p>
            <a:pPr>
              <a:defRPr/>
            </a:pPr>
            <a:r>
              <a:rPr lang="cs-CZ" sz="1800" dirty="0" smtClean="0"/>
              <a:t>představuje spolupráci výroby a odbytu.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Nabídka – JL a NL: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defRPr/>
            </a:pPr>
            <a:r>
              <a:rPr lang="cs-CZ" sz="1800" dirty="0" smtClean="0"/>
              <a:t>stanovení cílů (podle druhu restaurace, okolí, situace v zásobování, dovedností zaměstnanců, technického vybavení apod.),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b="1" dirty="0" smtClean="0"/>
              <a:t>analýza trhu,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b="1" dirty="0" smtClean="0"/>
              <a:t>analýza konkurence,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b="1" dirty="0" smtClean="0"/>
              <a:t>vlastní plánování a sestavení nabídky,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b="1" dirty="0" smtClean="0"/>
              <a:t>cenová politika,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dirty="0" smtClean="0"/>
              <a:t>způsob a systém obsluhy,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dirty="0" smtClean="0"/>
              <a:t>marketingové činnosti,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dirty="0" smtClean="0"/>
              <a:t>opatření k podpoře prodeje,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1800" dirty="0" smtClean="0"/>
              <a:t>kontrolní činnost – dozor nad standardy a kvalitou.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 smtClean="0"/>
              <a:t>Postup při sestavení nabídky pro stravovací úsek: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defRPr/>
            </a:pPr>
            <a:r>
              <a:rPr lang="cs-CZ" sz="1800" dirty="0" smtClean="0"/>
              <a:t>počet obsluhujících, odhad: náklady na suroviny a materiál pro výrobu, průměrná mzda, odhad tržeb, průměrná tržba na 1 hosta, používané kontrolní metody (systém pokladen), odhad hrubého zisku.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 smtClean="0"/>
              <a:t>Analýza provozních nákladů a výkonů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None/>
              <a:defRPr/>
            </a:pPr>
            <a:r>
              <a:rPr lang="cs-CZ" sz="1800" b="1" dirty="0" smtClean="0"/>
              <a:t>1. Tvorba cen podle nákladů</a:t>
            </a:r>
            <a:endParaRPr lang="cs-CZ" sz="1800" dirty="0" smtClean="0"/>
          </a:p>
          <a:p>
            <a:pPr>
              <a:lnSpc>
                <a:spcPct val="80000"/>
              </a:lnSpc>
              <a:defRPr/>
            </a:pPr>
            <a:r>
              <a:rPr lang="cs-CZ" sz="1800" dirty="0" smtClean="0"/>
              <a:t>CS orientovaná na náklady,</a:t>
            </a:r>
          </a:p>
          <a:p>
            <a:pPr>
              <a:lnSpc>
                <a:spcPct val="80000"/>
              </a:lnSpc>
              <a:defRPr/>
            </a:pPr>
            <a:r>
              <a:rPr lang="cs-CZ" sz="1800" dirty="0" smtClean="0"/>
              <a:t>podkladem jsou kalkulace = vyčíslení struktury a výše nákladů, přesně určují výši přímých surovinových nákladů,</a:t>
            </a:r>
          </a:p>
          <a:p>
            <a:pPr>
              <a:lnSpc>
                <a:spcPct val="80000"/>
              </a:lnSpc>
              <a:defRPr/>
            </a:pPr>
            <a:r>
              <a:rPr lang="cs-CZ" sz="1800" dirty="0" smtClean="0"/>
              <a:t>+ náklady nepřímé (energie, mzdy, nájemné, vybavení, doprava apod.), stanovují se podle normativů, limitů, odborných propočtů, zdůvodněného odhadu vývoje,</a:t>
            </a:r>
          </a:p>
          <a:p>
            <a:pPr>
              <a:lnSpc>
                <a:spcPct val="80000"/>
              </a:lnSpc>
              <a:defRPr/>
            </a:pPr>
            <a:r>
              <a:rPr lang="cs-CZ" sz="1800" dirty="0" smtClean="0"/>
              <a:t>+  průměrná míra zisku (přirážka), DPH, spotřební daň apod.,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je administrativně jednoduchá a často používaná.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 smtClean="0"/>
              <a:t>Nejčastější metody tvorby cen v gastronomii: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endParaRPr lang="cs-CZ" sz="1800" dirty="0" smtClean="0"/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Předchází důsledná analýza konkurence,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může být vhodným vodítkem pro volbu taktiky,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jednoduchá, zprostředkovaně odráží pohled zákazníka na konkurenční produkty,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ale </a:t>
            </a:r>
            <a:r>
              <a:rPr lang="cs-CZ" sz="2800" dirty="0" smtClean="0"/>
              <a:t>nezohledňuje vlastní náklady ani velikost poptávky.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307871"/>
                </a:solidFill>
              </a:rPr>
              <a:t>2. Tvorba cen podle konkurence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 smtClean="0"/>
              <a:t>poznání CT, </a:t>
            </a:r>
          </a:p>
          <a:p>
            <a:pPr>
              <a:defRPr/>
            </a:pPr>
            <a:r>
              <a:rPr lang="cs-CZ" sz="1800" dirty="0" smtClean="0"/>
              <a:t>Platí: </a:t>
            </a:r>
            <a:r>
              <a:rPr lang="cs-CZ" sz="2400" dirty="0" smtClean="0"/>
              <a:t>ne náklady, ale trh určuje cenu,</a:t>
            </a:r>
          </a:p>
          <a:p>
            <a:pPr>
              <a:defRPr/>
            </a:pPr>
            <a:r>
              <a:rPr lang="cs-CZ" sz="1800" dirty="0" smtClean="0"/>
              <a:t>cena musí zajistit ziskové a efektivní hospodaření,</a:t>
            </a:r>
          </a:p>
          <a:p>
            <a:pPr>
              <a:defRPr/>
            </a:pPr>
            <a:r>
              <a:rPr lang="cs-CZ" sz="1800" dirty="0" smtClean="0"/>
              <a:t>vychází z celkové elasticity poptávky (cenová pružnost ale závisí také na přítomnosti konkurence, ochoty hostů zaplatit určitou cenu, podle struktury výdajů domácností, z nezbytnosti produktu pro zákazníka, možnosti substituce, sezónnosti),</a:t>
            </a:r>
          </a:p>
          <a:p>
            <a:pPr>
              <a:defRPr/>
            </a:pPr>
            <a:r>
              <a:rPr lang="cs-CZ" sz="2400" dirty="0" smtClean="0">
                <a:solidFill>
                  <a:srgbClr val="307871"/>
                </a:solidFill>
              </a:rPr>
              <a:t>obtížná metoda.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307871"/>
                </a:solidFill>
              </a:rPr>
              <a:t>3. Tvorba cen podle poptávky</a:t>
            </a:r>
            <a:r>
              <a:rPr lang="cs-CZ" dirty="0" smtClean="0">
                <a:solidFill>
                  <a:srgbClr val="307871"/>
                </a:solidFill>
              </a:rPr>
              <a:t/>
            </a:r>
            <a:br>
              <a:rPr lang="cs-CZ" dirty="0" smtClean="0">
                <a:solidFill>
                  <a:srgbClr val="307871"/>
                </a:solidFill>
              </a:rPr>
            </a:b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 smtClean="0"/>
              <a:t>informace o nákladech své produkce,</a:t>
            </a:r>
          </a:p>
          <a:p>
            <a:pPr>
              <a:defRPr/>
            </a:pPr>
            <a:r>
              <a:rPr lang="cs-CZ" sz="1800" dirty="0" smtClean="0"/>
              <a:t>vlastní </a:t>
            </a:r>
            <a:r>
              <a:rPr lang="cs-CZ" sz="1800" dirty="0" smtClean="0">
                <a:solidFill>
                  <a:srgbClr val="307871"/>
                </a:solidFill>
              </a:rPr>
              <a:t>představa o zisku,</a:t>
            </a:r>
          </a:p>
          <a:p>
            <a:pPr>
              <a:defRPr/>
            </a:pPr>
            <a:r>
              <a:rPr lang="cs-CZ" sz="2400" dirty="0" smtClean="0">
                <a:solidFill>
                  <a:srgbClr val="307871"/>
                </a:solidFill>
              </a:rPr>
              <a:t>vychází se ze zkušenosti z minulých období</a:t>
            </a:r>
            <a:r>
              <a:rPr lang="cs-CZ" sz="1800" dirty="0" smtClean="0">
                <a:solidFill>
                  <a:srgbClr val="307871"/>
                </a:solidFill>
              </a:rPr>
              <a:t>, z účetní evidence, popř. z odhadu.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307871"/>
                </a:solidFill>
              </a:rPr>
              <a:t>4. Kalkulace prodejních cen jídel a nápojů ze zkušenosti 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cs-CZ" sz="1800" b="1" dirty="0" smtClean="0">
                <a:solidFill>
                  <a:srgbClr val="307871"/>
                </a:solidFill>
              </a:rPr>
              <a:t>Přirážková metoda</a:t>
            </a:r>
            <a:r>
              <a:rPr lang="cs-CZ" sz="1800" dirty="0" smtClean="0">
                <a:solidFill>
                  <a:srgbClr val="307871"/>
                </a:solidFill>
              </a:rPr>
              <a:t> = </a:t>
            </a:r>
            <a:r>
              <a:rPr lang="cs-CZ" sz="1800" dirty="0" err="1" smtClean="0">
                <a:solidFill>
                  <a:srgbClr val="307871"/>
                </a:solidFill>
              </a:rPr>
              <a:t>metoda</a:t>
            </a:r>
            <a:r>
              <a:rPr lang="cs-CZ" sz="1800" dirty="0" smtClean="0">
                <a:solidFill>
                  <a:srgbClr val="307871"/>
                </a:solidFill>
              </a:rPr>
              <a:t> použití koeficientů = základní metoda</a:t>
            </a:r>
          </a:p>
          <a:p>
            <a:pPr>
              <a:buNone/>
              <a:defRPr/>
            </a:pPr>
            <a:r>
              <a:rPr lang="cs-CZ" sz="1800" dirty="0" smtClean="0">
                <a:solidFill>
                  <a:srgbClr val="307871"/>
                </a:solidFill>
              </a:rPr>
              <a:t> </a:t>
            </a:r>
          </a:p>
          <a:p>
            <a:pPr>
              <a:defRPr/>
            </a:pPr>
            <a:r>
              <a:rPr lang="cs-CZ" sz="1800" dirty="0" smtClean="0">
                <a:solidFill>
                  <a:srgbClr val="307871"/>
                </a:solidFill>
              </a:rPr>
              <a:t>vychází z přímých nákladů na suroviny a zboží + zisková přirážka (pokrytí nepřímých nákladů, zisk),</a:t>
            </a:r>
          </a:p>
          <a:p>
            <a:pPr>
              <a:defRPr/>
            </a:pPr>
            <a:r>
              <a:rPr lang="cs-CZ" sz="1800" dirty="0" smtClean="0">
                <a:solidFill>
                  <a:srgbClr val="307871"/>
                </a:solidFill>
              </a:rPr>
              <a:t>jednoduchá, ale nebere v úvahu pracnost pokrmů ani situaci na trhu.</a:t>
            </a:r>
            <a:endParaRPr lang="cs-CZ" sz="1800" b="1" dirty="0" smtClean="0">
              <a:solidFill>
                <a:srgbClr val="307871"/>
              </a:solidFill>
            </a:endParaRPr>
          </a:p>
          <a:p>
            <a:pPr algn="ctr">
              <a:buNone/>
              <a:defRPr/>
            </a:pPr>
            <a:r>
              <a:rPr lang="cs-CZ" sz="1800" b="1" dirty="0" smtClean="0">
                <a:solidFill>
                  <a:srgbClr val="307871"/>
                </a:solidFill>
              </a:rPr>
              <a:t>Prodejní cena = přímé náklady + zisková přirážka (200-300 %)+ DPH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Kalkulační metody: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b="1" dirty="0" smtClean="0"/>
              <a:t>metoda rozvržení nákladů,</a:t>
            </a:r>
          </a:p>
          <a:p>
            <a:pPr>
              <a:defRPr/>
            </a:pPr>
            <a:r>
              <a:rPr lang="cs-CZ" sz="1800" b="1" dirty="0" smtClean="0"/>
              <a:t>aplikace ziskového rozpětí,</a:t>
            </a:r>
          </a:p>
          <a:p>
            <a:pPr>
              <a:defRPr/>
            </a:pPr>
            <a:r>
              <a:rPr lang="cs-CZ" sz="1800" b="1" dirty="0" smtClean="0"/>
              <a:t>vztah ceny a objemu prodeje,</a:t>
            </a:r>
          </a:p>
          <a:p>
            <a:pPr>
              <a:defRPr/>
            </a:pPr>
            <a:r>
              <a:rPr lang="cs-CZ" sz="1800" b="1" dirty="0" smtClean="0"/>
              <a:t>integrovaná metoda (</a:t>
            </a:r>
            <a:r>
              <a:rPr lang="cs-CZ" sz="1800" b="1" dirty="0" err="1" smtClean="0"/>
              <a:t>Integrating</a:t>
            </a:r>
            <a:r>
              <a:rPr lang="cs-CZ" sz="1800" b="1" dirty="0" smtClean="0"/>
              <a:t> Menu </a:t>
            </a:r>
            <a:r>
              <a:rPr lang="cs-CZ" sz="1800" b="1" dirty="0" err="1" smtClean="0"/>
              <a:t>Pricing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System</a:t>
            </a:r>
            <a:r>
              <a:rPr lang="cs-CZ" sz="1800" b="1" dirty="0" smtClean="0"/>
              <a:t>),</a:t>
            </a:r>
          </a:p>
          <a:p>
            <a:pPr>
              <a:defRPr/>
            </a:pPr>
            <a:r>
              <a:rPr lang="cs-CZ" sz="1800" b="1" dirty="0" smtClean="0"/>
              <a:t>metoda Menu </a:t>
            </a:r>
            <a:r>
              <a:rPr lang="cs-CZ" sz="1800" b="1" dirty="0" err="1" smtClean="0"/>
              <a:t>Engineering</a:t>
            </a:r>
            <a:r>
              <a:rPr lang="cs-CZ" sz="1800" b="1" dirty="0" smtClean="0"/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Další metody: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b="1" dirty="0" smtClean="0"/>
              <a:t>Cena musí zabezpečit </a:t>
            </a:r>
            <a:r>
              <a:rPr lang="cs-CZ" sz="2000" b="1" dirty="0" smtClean="0"/>
              <a:t>úhradu nákladů</a:t>
            </a:r>
            <a:r>
              <a:rPr lang="cs-CZ" sz="2000" dirty="0" smtClean="0"/>
              <a:t>, </a:t>
            </a:r>
          </a:p>
          <a:p>
            <a:pPr>
              <a:defRPr/>
            </a:pPr>
            <a:r>
              <a:rPr lang="cs-CZ" sz="1800" dirty="0" smtClean="0"/>
              <a:t>vytvářet základ pro efektivní hospodaření a rozvoj firmy,</a:t>
            </a:r>
          </a:p>
          <a:p>
            <a:pPr>
              <a:defRPr/>
            </a:pPr>
            <a:r>
              <a:rPr lang="cs-CZ" sz="1800" dirty="0" smtClean="0"/>
              <a:t>operativně reagovat na konkrétní spotřebitelskou poptávku,</a:t>
            </a:r>
          </a:p>
          <a:p>
            <a:pPr>
              <a:defRPr/>
            </a:pPr>
            <a:r>
              <a:rPr lang="cs-CZ" sz="1800" dirty="0" smtClean="0"/>
              <a:t>vycházet z cílových skupin zákazníků, na kterou se podnik zaměřuje.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Při tvorbě cen – kombinace: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626469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cs-CZ" sz="1700" b="1" dirty="0" smtClean="0"/>
              <a:t>Hostinská činnost</a:t>
            </a:r>
            <a:r>
              <a:rPr lang="cs-CZ" sz="1700" dirty="0" smtClean="0"/>
              <a:t> – živnost ohlašovací řemeslná, volné určení typu RZ a rozsah služeb.</a:t>
            </a:r>
          </a:p>
          <a:p>
            <a:pPr algn="ctr">
              <a:buNone/>
            </a:pPr>
            <a:endParaRPr lang="cs-CZ" sz="1700" dirty="0" smtClean="0"/>
          </a:p>
          <a:p>
            <a:pPr algn="ctr">
              <a:buNone/>
            </a:pPr>
            <a:r>
              <a:rPr lang="cs-CZ" sz="1700" b="1" dirty="0" err="1" smtClean="0">
                <a:solidFill>
                  <a:srgbClr val="FF0000"/>
                </a:solidFill>
              </a:rPr>
              <a:t>Food</a:t>
            </a:r>
            <a:r>
              <a:rPr lang="cs-CZ" sz="1700" b="1" dirty="0" smtClean="0">
                <a:solidFill>
                  <a:srgbClr val="FF0000"/>
                </a:solidFill>
              </a:rPr>
              <a:t> &amp; </a:t>
            </a:r>
            <a:r>
              <a:rPr lang="cs-CZ" sz="1700" b="1" dirty="0" err="1" smtClean="0">
                <a:solidFill>
                  <a:srgbClr val="FF0000"/>
                </a:solidFill>
              </a:rPr>
              <a:t>Beverage</a:t>
            </a:r>
            <a:r>
              <a:rPr lang="cs-CZ" sz="1700" b="1" dirty="0" smtClean="0">
                <a:solidFill>
                  <a:srgbClr val="FF0000"/>
                </a:solidFill>
              </a:rPr>
              <a:t> management – </a:t>
            </a:r>
          </a:p>
          <a:p>
            <a:pPr algn="ctr">
              <a:buNone/>
            </a:pPr>
            <a:r>
              <a:rPr lang="cs-CZ" sz="1700" b="1" dirty="0" smtClean="0">
                <a:solidFill>
                  <a:srgbClr val="FF0000"/>
                </a:solidFill>
              </a:rPr>
              <a:t>řízení stravovacích činností</a:t>
            </a:r>
          </a:p>
          <a:p>
            <a:pPr algn="ctr">
              <a:buNone/>
            </a:pPr>
            <a:endParaRPr lang="cs-CZ" sz="1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700" b="1" dirty="0" smtClean="0"/>
              <a:t>=    systém řízení stravovací činnosti hotelového nebo samostatného restauračního podniku, problematika řízení procesů v oblasti plánování výroby, prodeje a kontroly práce ve stravovacím úseku (konec 80.let, převzato z manuálů mezinárodních hotel. společností).</a:t>
            </a:r>
          </a:p>
          <a:p>
            <a:r>
              <a:rPr lang="cs-CZ" sz="1700" dirty="0" smtClean="0"/>
              <a:t>FOOD = jídlo, strava</a:t>
            </a:r>
          </a:p>
          <a:p>
            <a:r>
              <a:rPr lang="cs-CZ" sz="1700" dirty="0" smtClean="0"/>
              <a:t>BEVERAGE = nápoje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endParaRPr lang="cs-CZ" sz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203598"/>
            <a:ext cx="2322089" cy="3507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 smtClean="0"/>
              <a:t>Náklady na suroviny a zboží k přípravě pokrmů – tvoří 30 % k docílenému obratu,</a:t>
            </a:r>
          </a:p>
          <a:p>
            <a:pPr>
              <a:defRPr/>
            </a:pPr>
            <a:r>
              <a:rPr lang="cs-CZ" sz="1800" dirty="0" smtClean="0"/>
              <a:t>náklady u nápojů 17 – 22 % k obratu.</a:t>
            </a:r>
          </a:p>
          <a:p>
            <a:pPr>
              <a:buNone/>
              <a:defRPr/>
            </a:pPr>
            <a:endParaRPr lang="cs-CZ" sz="1800" dirty="0" smtClean="0"/>
          </a:p>
          <a:p>
            <a:pPr>
              <a:buNone/>
              <a:defRPr/>
            </a:pPr>
            <a:r>
              <a:rPr lang="cs-CZ" sz="1800" dirty="0" smtClean="0"/>
              <a:t>Podíl kolísá podle druhu podniku, kvality služeb a nakupovaných produktů.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Náklady na suroviny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prodej je ve většině případů těsně spojen s výrobou a následnou spotřebou,</a:t>
            </a:r>
          </a:p>
          <a:p>
            <a:r>
              <a:rPr lang="cs-CZ" altLang="cs-CZ" sz="1800" dirty="0" smtClean="0"/>
              <a:t>spotřeba se uskutečňuje většinou na stejném místě, (vliv na vybavení, prostorové uspořádání a průběh vlastního prodeje),</a:t>
            </a:r>
          </a:p>
          <a:p>
            <a:r>
              <a:rPr lang="cs-CZ" altLang="cs-CZ" sz="1800" dirty="0" smtClean="0"/>
              <a:t>delší čas uskutečnění jednoho prodeje.</a:t>
            </a:r>
          </a:p>
          <a:p>
            <a:endParaRPr lang="cs-CZ" altLang="cs-CZ" sz="1800" dirty="0" smtClean="0"/>
          </a:p>
          <a:p>
            <a:pPr marL="0" indent="0">
              <a:buNone/>
            </a:pPr>
            <a:r>
              <a:rPr lang="cs-CZ" altLang="zh-CN" sz="1800" b="1" dirty="0" smtClean="0"/>
              <a:t>Obsluhovat</a:t>
            </a:r>
            <a:r>
              <a:rPr lang="cs-CZ" altLang="zh-CN" sz="1800" dirty="0" smtClean="0"/>
              <a:t> = nejen předkládat jídla a nápoje, ale také nabídka pohody, možnost odpočinku, vlastní péče o hosta, ovlivňování jeho rozhodování, profesionální chování a zručnost obsluhujícího, elegantní servis. </a:t>
            </a:r>
            <a:endParaRPr lang="cs-CZ" altLang="cs-CZ" sz="1800" dirty="0" smtClean="0"/>
          </a:p>
          <a:p>
            <a:endParaRPr lang="cs-CZ" alt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altLang="cs-CZ" b="1" dirty="0" smtClean="0"/>
              <a:t>Specifika prodeje ve veřejném stravování: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b="1" dirty="0" smtClean="0"/>
              <a:t>Odbytové činnosti gastronomického podniku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Pracovní operace:</a:t>
            </a:r>
            <a:endParaRPr lang="cs-CZ" sz="1800" dirty="0" smtClean="0"/>
          </a:p>
          <a:p>
            <a:pPr lvl="0"/>
            <a:r>
              <a:rPr lang="cs-CZ" sz="1800" dirty="0" smtClean="0"/>
              <a:t>Příprava odbytové místnosti, personálu, kontrola zařízení a uvedení do chodu, příprava provozu,</a:t>
            </a:r>
          </a:p>
          <a:p>
            <a:pPr lvl="0"/>
            <a:r>
              <a:rPr lang="cs-CZ" sz="1800" dirty="0" smtClean="0"/>
              <a:t>obsluha zákazníka,</a:t>
            </a:r>
          </a:p>
          <a:p>
            <a:pPr lvl="0"/>
            <a:r>
              <a:rPr lang="cs-CZ" sz="1800" dirty="0" smtClean="0"/>
              <a:t>vyúčtování s hostem – na základě důvěry, </a:t>
            </a:r>
            <a:r>
              <a:rPr lang="cs-CZ" sz="1800" dirty="0" err="1" smtClean="0"/>
              <a:t>guest</a:t>
            </a:r>
            <a:r>
              <a:rPr lang="cs-CZ" sz="1800" dirty="0" smtClean="0"/>
              <a:t> </a:t>
            </a:r>
            <a:r>
              <a:rPr lang="cs-CZ" sz="1800" dirty="0" err="1" smtClean="0"/>
              <a:t>check</a:t>
            </a:r>
            <a:r>
              <a:rPr lang="cs-CZ" sz="1800" dirty="0" smtClean="0"/>
              <a:t> </a:t>
            </a:r>
            <a:r>
              <a:rPr lang="cs-CZ" sz="1800" dirty="0" err="1" smtClean="0"/>
              <a:t>system</a:t>
            </a:r>
            <a:r>
              <a:rPr lang="cs-CZ" sz="1800" dirty="0" smtClean="0"/>
              <a:t>,</a:t>
            </a:r>
          </a:p>
          <a:p>
            <a:r>
              <a:rPr lang="cs-CZ" sz="1800" dirty="0" smtClean="0"/>
              <a:t>kontrola tržeb a spotřeby,</a:t>
            </a:r>
          </a:p>
          <a:p>
            <a:r>
              <a:rPr lang="cs-CZ" sz="1800" dirty="0" smtClean="0"/>
              <a:t>ukončení provozu.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411510"/>
            <a:ext cx="756084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Zařazení pracovníků:</a:t>
            </a:r>
            <a:endParaRPr lang="cs-CZ" sz="1800" dirty="0" smtClean="0"/>
          </a:p>
          <a:p>
            <a:pPr lvl="0"/>
            <a:r>
              <a:rPr lang="cs-CZ" sz="1800" dirty="0" err="1" smtClean="0"/>
              <a:t>polévkář</a:t>
            </a:r>
            <a:r>
              <a:rPr lang="cs-CZ" sz="1800" dirty="0" smtClean="0"/>
              <a:t>, </a:t>
            </a:r>
          </a:p>
          <a:p>
            <a:pPr lvl="0"/>
            <a:r>
              <a:rPr lang="cs-CZ" sz="1800" dirty="0" err="1" smtClean="0"/>
              <a:t>nápojář</a:t>
            </a:r>
            <a:r>
              <a:rPr lang="cs-CZ" sz="1800" dirty="0" smtClean="0"/>
              <a:t>,</a:t>
            </a:r>
          </a:p>
          <a:p>
            <a:pPr lvl="0"/>
            <a:r>
              <a:rPr lang="cs-CZ" sz="1800" dirty="0" smtClean="0"/>
              <a:t> </a:t>
            </a:r>
            <a:r>
              <a:rPr lang="cs-CZ" sz="1800" dirty="0" err="1" smtClean="0"/>
              <a:t>sommeliér</a:t>
            </a:r>
            <a:r>
              <a:rPr lang="cs-CZ" sz="1800" dirty="0" smtClean="0"/>
              <a:t>, </a:t>
            </a:r>
          </a:p>
          <a:p>
            <a:pPr lvl="0"/>
            <a:r>
              <a:rPr lang="cs-CZ" sz="1800" dirty="0" err="1" smtClean="0"/>
              <a:t>debarasiér</a:t>
            </a:r>
            <a:r>
              <a:rPr lang="cs-CZ" sz="1800" dirty="0" smtClean="0"/>
              <a:t>, </a:t>
            </a:r>
          </a:p>
          <a:p>
            <a:pPr lvl="0"/>
            <a:r>
              <a:rPr lang="cs-CZ" sz="1800" dirty="0" err="1" smtClean="0"/>
              <a:t>ordeuvriér</a:t>
            </a:r>
            <a:r>
              <a:rPr lang="cs-CZ" sz="1800" dirty="0" smtClean="0"/>
              <a:t>, </a:t>
            </a:r>
          </a:p>
          <a:p>
            <a:pPr lvl="0"/>
            <a:r>
              <a:rPr lang="cs-CZ" sz="1800" dirty="0" err="1" smtClean="0"/>
              <a:t>maitre</a:t>
            </a:r>
            <a:r>
              <a:rPr lang="cs-CZ" sz="1800" dirty="0" smtClean="0"/>
              <a:t> d´hotel, </a:t>
            </a:r>
          </a:p>
          <a:p>
            <a:pPr lvl="0"/>
            <a:r>
              <a:rPr lang="cs-CZ" sz="1800" dirty="0" err="1" smtClean="0"/>
              <a:t>chef</a:t>
            </a:r>
            <a:r>
              <a:rPr lang="cs-CZ" sz="1800" dirty="0" smtClean="0"/>
              <a:t> de rang, </a:t>
            </a:r>
          </a:p>
          <a:p>
            <a:pPr lvl="0"/>
            <a:r>
              <a:rPr lang="cs-CZ" sz="1800" dirty="0" err="1" smtClean="0"/>
              <a:t>commis</a:t>
            </a:r>
            <a:r>
              <a:rPr lang="cs-CZ" sz="1800" dirty="0" smtClean="0"/>
              <a:t> de rang, </a:t>
            </a:r>
          </a:p>
          <a:p>
            <a:pPr lvl="0"/>
            <a:r>
              <a:rPr lang="cs-CZ" sz="1800" dirty="0" err="1" smtClean="0"/>
              <a:t>buffetiér</a:t>
            </a:r>
            <a:r>
              <a:rPr lang="cs-CZ" sz="1800" dirty="0" smtClean="0"/>
              <a:t>, </a:t>
            </a:r>
          </a:p>
          <a:p>
            <a:pPr lvl="0"/>
            <a:r>
              <a:rPr lang="cs-CZ" sz="1800" dirty="0" err="1" smtClean="0"/>
              <a:t>barista</a:t>
            </a:r>
            <a:r>
              <a:rPr lang="cs-CZ" sz="1800" dirty="0" smtClean="0"/>
              <a:t>, barman, </a:t>
            </a:r>
          </a:p>
          <a:p>
            <a:pPr lvl="0"/>
            <a:r>
              <a:rPr lang="cs-CZ" sz="1800" dirty="0" smtClean="0"/>
              <a:t>kuchyňská pokladní, </a:t>
            </a:r>
          </a:p>
          <a:p>
            <a:pPr lvl="0"/>
            <a:r>
              <a:rPr lang="cs-CZ" sz="1800" dirty="0" smtClean="0"/>
              <a:t>vedoucí odbytového střediska.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francouzský, anglický, americký, ruský, mezinárodní.</a:t>
            </a:r>
          </a:p>
          <a:p>
            <a:pPr>
              <a:buNone/>
            </a:pPr>
            <a:r>
              <a:rPr lang="cs-CZ" sz="1800" dirty="0" smtClean="0"/>
              <a:t> </a:t>
            </a:r>
            <a:r>
              <a:rPr lang="cs-CZ" sz="1800" b="1" dirty="0" smtClean="0"/>
              <a:t>Samoobsluha.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Kombinované systémy obsluhy:</a:t>
            </a:r>
            <a:endParaRPr lang="cs-CZ" sz="1800" dirty="0" smtClean="0"/>
          </a:p>
          <a:p>
            <a:pPr lvl="0"/>
            <a:r>
              <a:rPr lang="cs-CZ" sz="1800" dirty="0" smtClean="0"/>
              <a:t>obsluha u barového pultu,</a:t>
            </a:r>
          </a:p>
          <a:p>
            <a:pPr lvl="0"/>
            <a:r>
              <a:rPr lang="cs-CZ" sz="1800" dirty="0" smtClean="0"/>
              <a:t>nabídkový /bufetový / stůl,</a:t>
            </a:r>
          </a:p>
          <a:p>
            <a:pPr lvl="0"/>
            <a:r>
              <a:rPr lang="cs-CZ" sz="1800" dirty="0" smtClean="0"/>
              <a:t>obsluha z nabídkového vozíků,</a:t>
            </a:r>
          </a:p>
          <a:p>
            <a:pPr lvl="0"/>
            <a:r>
              <a:rPr lang="cs-CZ" sz="1800" dirty="0" smtClean="0"/>
              <a:t>etážová služba,</a:t>
            </a:r>
          </a:p>
          <a:p>
            <a:pPr lvl="0"/>
            <a:r>
              <a:rPr lang="cs-CZ" sz="1800" dirty="0" smtClean="0"/>
              <a:t>prodej přes pult,</a:t>
            </a:r>
          </a:p>
          <a:p>
            <a:pPr lvl="0"/>
            <a:r>
              <a:rPr lang="cs-CZ" sz="1800" dirty="0" smtClean="0"/>
              <a:t>ambulantní prodej,</a:t>
            </a:r>
          </a:p>
          <a:p>
            <a:pPr lvl="0"/>
            <a:r>
              <a:rPr lang="cs-CZ" sz="1800" dirty="0" smtClean="0"/>
              <a:t>automatový prodej.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Způsoby obsluhy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Příprava a zajišťování široké škály </a:t>
            </a:r>
            <a:r>
              <a:rPr lang="cs-CZ" altLang="cs-CZ" sz="1800" b="1" dirty="0" err="1" smtClean="0"/>
              <a:t>společensko</a:t>
            </a:r>
            <a:r>
              <a:rPr lang="cs-CZ" altLang="cs-CZ" sz="1800" b="1" dirty="0" smtClean="0"/>
              <a:t> – gastronomických akcí </a:t>
            </a:r>
            <a:r>
              <a:rPr lang="cs-CZ" altLang="cs-CZ" sz="1800" dirty="0" smtClean="0"/>
              <a:t>(rauty, recepce, bankety, gala večeře, koktejly, číše vína, semináře, konference),</a:t>
            </a:r>
          </a:p>
          <a:p>
            <a:r>
              <a:rPr lang="cs-CZ" altLang="cs-CZ" sz="1800" b="1" dirty="0" smtClean="0"/>
              <a:t>akcí předem domluvených </a:t>
            </a:r>
          </a:p>
          <a:p>
            <a:pPr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a objednaných pro určitý druh zákazníků </a:t>
            </a:r>
          </a:p>
          <a:p>
            <a:pPr>
              <a:buNone/>
            </a:pPr>
            <a:r>
              <a:rPr lang="cs-CZ" altLang="cs-CZ" sz="1800" dirty="0" smtClean="0"/>
              <a:t>	a podle přání a požadavků objednavatele.</a:t>
            </a:r>
          </a:p>
          <a:p>
            <a:r>
              <a:rPr lang="cs-CZ" altLang="cs-CZ" sz="1800" dirty="0" smtClean="0"/>
              <a:t>zvyšuje tržby,</a:t>
            </a:r>
          </a:p>
          <a:p>
            <a:r>
              <a:rPr lang="cs-CZ" altLang="cs-CZ" sz="1800" dirty="0" smtClean="0"/>
              <a:t>ovlivňuje výnosy celého stravovacího úseku (větší počet zákazníků, prodej uzavřené nabídky za domluvené ceny),</a:t>
            </a:r>
          </a:p>
          <a:p>
            <a:r>
              <a:rPr lang="cs-CZ" altLang="cs-CZ" sz="1800" dirty="0" smtClean="0"/>
              <a:t>lépe se plánuje a zajišťuje s menšími náklady než provoz a´la </a:t>
            </a:r>
            <a:r>
              <a:rPr lang="cs-CZ" altLang="cs-CZ" sz="1800" dirty="0" err="1" smtClean="0"/>
              <a:t>carte</a:t>
            </a:r>
            <a:r>
              <a:rPr lang="cs-CZ" altLang="cs-CZ" sz="1800" dirty="0" smtClean="0"/>
              <a:t>,</a:t>
            </a:r>
          </a:p>
          <a:p>
            <a:r>
              <a:rPr lang="cs-CZ" altLang="cs-CZ" sz="1800" dirty="0" smtClean="0"/>
              <a:t>velká konkurence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 smtClean="0"/>
              <a:t>Bankety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Zajišťování špičkových stravovacích služeb často mimo vlastní stravovací zařízení (při banketech, konferencích, rautech), také příprava pokrmů pro letecké společnosti, často také součást </a:t>
            </a:r>
            <a:r>
              <a:rPr lang="cs-CZ" altLang="cs-CZ" sz="1800" dirty="0" err="1" smtClean="0"/>
              <a:t>incentivního</a:t>
            </a:r>
            <a:r>
              <a:rPr lang="cs-CZ" altLang="cs-CZ" sz="1800" dirty="0" smtClean="0"/>
              <a:t> cestovního ruchu.</a:t>
            </a:r>
          </a:p>
          <a:p>
            <a:r>
              <a:rPr lang="cs-CZ" altLang="cs-CZ" sz="1800" dirty="0" smtClean="0"/>
              <a:t>Kompletní zajišťování banketů, rautů, recepcí, gala večeří, firemních oslav, koktejlů, stravování konferencí, seminářů, společenských a soukromých i firemních událostí dle požadavků klienta.</a:t>
            </a:r>
          </a:p>
          <a:p>
            <a:r>
              <a:rPr lang="cs-CZ" altLang="cs-CZ" sz="1800" dirty="0" smtClean="0"/>
              <a:t>Možnost zajišťování akcí v různých místech.</a:t>
            </a:r>
          </a:p>
          <a:p>
            <a:r>
              <a:rPr lang="cs-CZ" altLang="cs-CZ" sz="1800" dirty="0" smtClean="0"/>
              <a:t>Služby pro jakýkoliv počet hostů.</a:t>
            </a:r>
          </a:p>
          <a:p>
            <a:r>
              <a:rPr lang="cs-CZ" altLang="cs-CZ" sz="1800" b="1" dirty="0" smtClean="0"/>
              <a:t>Doplňkové gastronomické služby </a:t>
            </a:r>
            <a:r>
              <a:rPr lang="cs-CZ" altLang="cs-CZ" sz="1800" dirty="0" smtClean="0"/>
              <a:t>– obsluha </a:t>
            </a:r>
          </a:p>
          <a:p>
            <a:pPr>
              <a:buNone/>
            </a:pPr>
            <a:r>
              <a:rPr lang="cs-CZ" altLang="cs-CZ" sz="1800" dirty="0" smtClean="0"/>
              <a:t>	v historických kostýmech, víno z koštýřů, prezentace speciálních pokrmů a nápojů, výroba dortů s logem, logo firmy z ledu, vizitky </a:t>
            </a:r>
          </a:p>
          <a:p>
            <a:pPr>
              <a:buNone/>
            </a:pPr>
            <a:r>
              <a:rPr lang="cs-CZ" altLang="cs-CZ" sz="1800" dirty="0" smtClean="0"/>
              <a:t>	na stolech, menu, ukázky lidových tradic apod.</a:t>
            </a:r>
          </a:p>
          <a:p>
            <a:r>
              <a:rPr lang="cs-CZ" altLang="cs-CZ" sz="1800" b="1" dirty="0" smtClean="0"/>
              <a:t>Další související doplňkové služby </a:t>
            </a:r>
            <a:r>
              <a:rPr lang="cs-CZ" altLang="cs-CZ" sz="1800" dirty="0" smtClean="0"/>
              <a:t>– technické, květinová výzdoba, kulturní a hudební programy, fotograf, hostesky, tlumočení, rezervace objektů, prohlídky města, ohňostroje, dárky pro hosty, instalace pódia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 smtClean="0"/>
              <a:t>Catering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Etážový servis</a:t>
            </a:r>
          </a:p>
          <a:p>
            <a:r>
              <a:rPr lang="cs-CZ" sz="1800" dirty="0" smtClean="0"/>
              <a:t>poskytování gastronomických služeb v hotelových pokojích24 hod., do pozdních večerních hodin, nebo jen snídaně,</a:t>
            </a:r>
          </a:p>
          <a:p>
            <a:r>
              <a:rPr lang="cs-CZ" sz="1800" dirty="0" smtClean="0"/>
              <a:t>etážový lístek,</a:t>
            </a:r>
          </a:p>
          <a:p>
            <a:r>
              <a:rPr lang="cs-CZ" sz="1800" dirty="0" smtClean="0"/>
              <a:t>obsluhující obchodně zdatný s taktem, diskrétní,s nevtíravým chováním,</a:t>
            </a:r>
          </a:p>
          <a:p>
            <a:r>
              <a:rPr lang="cs-CZ" sz="1800" dirty="0" smtClean="0"/>
              <a:t>objednávky zpravidla telefonicky, </a:t>
            </a:r>
          </a:p>
          <a:p>
            <a:r>
              <a:rPr lang="cs-CZ" sz="1800" dirty="0" smtClean="0"/>
              <a:t>pro servis snídaní - visačky,</a:t>
            </a:r>
          </a:p>
          <a:p>
            <a:r>
              <a:rPr lang="cs-CZ" sz="1800" dirty="0" smtClean="0"/>
              <a:t>přípravna číšníků v blízkosti schodiště a výtahů,</a:t>
            </a:r>
          </a:p>
          <a:p>
            <a:r>
              <a:rPr lang="cs-CZ" sz="1800" dirty="0" smtClean="0"/>
              <a:t>specifický inventář a vybavení pracoviště (vozíky na přepravu plat, přepravní skříně, termosy, pojízdné stoly, skříňky na inventář, </a:t>
            </a:r>
            <a:r>
              <a:rPr lang="cs-CZ" sz="1800" dirty="0" err="1" smtClean="0"/>
              <a:t>kloše</a:t>
            </a:r>
            <a:r>
              <a:rPr lang="cs-CZ" sz="1800" dirty="0" smtClean="0"/>
              <a:t>, konvičky, plata apod.)</a:t>
            </a:r>
          </a:p>
          <a:p>
            <a:r>
              <a:rPr lang="cs-CZ" sz="1800" dirty="0" smtClean="0"/>
              <a:t>poplatek za servis - cena vyšší o 10 – 20 %.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Room</a:t>
            </a:r>
            <a:r>
              <a:rPr lang="cs-CZ" b="1" dirty="0" smtClean="0"/>
              <a:t> servis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cs-CZ" sz="1800" b="1" dirty="0" smtClean="0"/>
              <a:t>Podle funkce</a:t>
            </a:r>
            <a:r>
              <a:rPr lang="cs-CZ" sz="1800" dirty="0" smtClean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zařízení s funkcí stravovací (základní),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zařízení s funkcí doplňkového stravování,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zařízení s funkcí společensko-zábavní.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sz="18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cs-CZ" sz="1800" b="1" dirty="0" smtClean="0"/>
              <a:t>Podle místa působnosti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ve městě, na venkově, v lázeňských a rekreačních oblastech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sz="1800" b="1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cs-CZ" sz="1800" b="1" dirty="0" smtClean="0"/>
              <a:t>Podle doby provozu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 smtClean="0"/>
              <a:t>s celoročním, příležitostným a sezónním provozem.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b="1" dirty="0" smtClean="0"/>
              <a:t>Gastronomická zařízení - dělení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 smtClean="0"/>
              <a:t>Základním úkolem gastronomických provozů je </a:t>
            </a:r>
            <a:r>
              <a:rPr lang="cs-CZ" sz="1800" b="1" dirty="0" smtClean="0"/>
              <a:t>uspokojovat poptávku výživových potřeb obyvatelstva </a:t>
            </a:r>
            <a:r>
              <a:rPr lang="cs-CZ" sz="1800" dirty="0" smtClean="0"/>
              <a:t>rozvojem výroby, prodeje a organizací spotřeby pokrmů a nápojů. </a:t>
            </a:r>
          </a:p>
          <a:p>
            <a:pPr>
              <a:buNone/>
            </a:pPr>
            <a:r>
              <a:rPr lang="cs-CZ" sz="1800" dirty="0" smtClean="0"/>
              <a:t>Gastronomie má svá specifika - propojení výroby a oběhu jako dvou technologicky a ekonomicky odlišných činností v jednom odvětví v rámci provozních jednotek.</a:t>
            </a:r>
          </a:p>
          <a:p>
            <a:pPr>
              <a:buNone/>
            </a:pPr>
            <a:r>
              <a:rPr lang="cs-CZ" sz="1800" b="1" dirty="0" smtClean="0"/>
              <a:t>Propojení výroby a oběhu je charakteristické:</a:t>
            </a:r>
          </a:p>
          <a:p>
            <a:pPr lvl="0"/>
            <a:r>
              <a:rPr lang="cs-CZ" sz="1800" dirty="0" smtClean="0"/>
              <a:t>místním spojením výroby, odbytu a konečné spotřeby pokrmů a nápojů s produkcí a realizací služeb,</a:t>
            </a:r>
          </a:p>
          <a:p>
            <a:pPr lvl="0"/>
            <a:r>
              <a:rPr lang="cs-CZ" sz="1800" dirty="0" smtClean="0"/>
              <a:t>mezi výrobou, odbytem a spotřebou existuje relativně těsná časová kontinuita,</a:t>
            </a:r>
          </a:p>
          <a:p>
            <a:pPr lvl="0"/>
            <a:r>
              <a:rPr lang="cs-CZ" sz="1800" dirty="0" smtClean="0"/>
              <a:t>produkovaný sortiment z hlediska času je vysoce variabilní, mění se i v průběhu dne.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b="1" dirty="0" smtClean="0"/>
              <a:t>Funkce gastronomických provozů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1800" dirty="0" err="1" smtClean="0"/>
              <a:t>vázaností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místo</a:t>
            </a:r>
            <a:r>
              <a:rPr lang="en-US" sz="1800" dirty="0" smtClean="0"/>
              <a:t>,</a:t>
            </a:r>
            <a:endParaRPr lang="cs-CZ" sz="1800" dirty="0" smtClean="0"/>
          </a:p>
          <a:p>
            <a:pPr lvl="0"/>
            <a:r>
              <a:rPr lang="en-US" sz="1800" dirty="0" err="1" smtClean="0"/>
              <a:t>časovostí</a:t>
            </a:r>
            <a:r>
              <a:rPr lang="en-US" sz="1800" dirty="0" smtClean="0"/>
              <a:t> – </a:t>
            </a:r>
            <a:r>
              <a:rPr lang="en-US" sz="1800" dirty="0" err="1" smtClean="0"/>
              <a:t>tvorba</a:t>
            </a:r>
            <a:r>
              <a:rPr lang="en-US" sz="1800" dirty="0" smtClean="0"/>
              <a:t>, </a:t>
            </a:r>
            <a:r>
              <a:rPr lang="en-US" sz="1800" dirty="0" err="1" smtClean="0"/>
              <a:t>realizace</a:t>
            </a:r>
            <a:r>
              <a:rPr lang="en-US" sz="1800" dirty="0" smtClean="0"/>
              <a:t> a </a:t>
            </a:r>
            <a:r>
              <a:rPr lang="en-US" sz="1800" dirty="0" err="1" smtClean="0"/>
              <a:t>spotřeba</a:t>
            </a:r>
            <a:r>
              <a:rPr lang="en-US" sz="1800" dirty="0" smtClean="0"/>
              <a:t> </a:t>
            </a:r>
            <a:r>
              <a:rPr lang="en-US" sz="1800" dirty="0" err="1" smtClean="0"/>
              <a:t>služeb</a:t>
            </a:r>
            <a:r>
              <a:rPr lang="en-US" sz="1800" dirty="0" smtClean="0"/>
              <a:t> je </a:t>
            </a:r>
            <a:r>
              <a:rPr lang="en-US" sz="1800" dirty="0" err="1" smtClean="0"/>
              <a:t>časově</a:t>
            </a:r>
            <a:r>
              <a:rPr lang="en-US" sz="1800" dirty="0" smtClean="0"/>
              <a:t> </a:t>
            </a:r>
            <a:r>
              <a:rPr lang="en-US" sz="1800" dirty="0" err="1" smtClean="0"/>
              <a:t>propojená</a:t>
            </a:r>
            <a:r>
              <a:rPr lang="en-US" sz="1800" dirty="0" smtClean="0"/>
              <a:t>,</a:t>
            </a:r>
            <a:endParaRPr lang="cs-CZ" sz="1800" dirty="0" smtClean="0"/>
          </a:p>
          <a:p>
            <a:pPr lvl="0"/>
            <a:r>
              <a:rPr lang="en-US" sz="1800" dirty="0" err="1" smtClean="0"/>
              <a:t>pomíjivostí</a:t>
            </a:r>
            <a:r>
              <a:rPr lang="en-US" sz="1800" dirty="0" smtClean="0"/>
              <a:t>,</a:t>
            </a:r>
            <a:endParaRPr lang="cs-CZ" sz="1800" dirty="0" smtClean="0"/>
          </a:p>
          <a:p>
            <a:pPr lvl="0"/>
            <a:r>
              <a:rPr lang="en-US" sz="1800" dirty="0" err="1" smtClean="0"/>
              <a:t>osobním</a:t>
            </a:r>
            <a:r>
              <a:rPr lang="en-US" sz="1800" dirty="0" smtClean="0"/>
              <a:t> </a:t>
            </a:r>
            <a:r>
              <a:rPr lang="en-US" sz="1800" dirty="0" err="1" smtClean="0"/>
              <a:t>charakterem</a:t>
            </a:r>
            <a:r>
              <a:rPr lang="en-US" sz="1800" dirty="0" smtClean="0"/>
              <a:t> – </a:t>
            </a:r>
            <a:r>
              <a:rPr lang="en-US" sz="1800" dirty="0" err="1" smtClean="0"/>
              <a:t>slouží</a:t>
            </a:r>
            <a:r>
              <a:rPr lang="en-US" sz="1800" dirty="0" smtClean="0"/>
              <a:t> k </a:t>
            </a:r>
            <a:r>
              <a:rPr lang="en-US" sz="1800" dirty="0" err="1" smtClean="0"/>
              <a:t>bezprostřednímu</a:t>
            </a:r>
            <a:r>
              <a:rPr lang="en-US" sz="1800" dirty="0" smtClean="0"/>
              <a:t> </a:t>
            </a:r>
            <a:r>
              <a:rPr lang="en-US" sz="1800" dirty="0" err="1" smtClean="0"/>
              <a:t>uspokojování</a:t>
            </a:r>
            <a:r>
              <a:rPr lang="en-US" sz="1800" dirty="0" smtClean="0"/>
              <a:t> </a:t>
            </a:r>
            <a:r>
              <a:rPr lang="en-US" sz="1800" dirty="0" err="1" smtClean="0"/>
              <a:t>potřeb</a:t>
            </a:r>
            <a:r>
              <a:rPr lang="en-US" sz="1800" dirty="0" smtClean="0"/>
              <a:t> </a:t>
            </a:r>
            <a:r>
              <a:rPr lang="en-US" sz="1800" dirty="0" err="1" smtClean="0"/>
              <a:t>klientů</a:t>
            </a:r>
            <a:r>
              <a:rPr lang="en-US" sz="1800" dirty="0" smtClean="0"/>
              <a:t>,</a:t>
            </a:r>
            <a:r>
              <a:rPr lang="en-US" sz="1800" b="1" dirty="0" smtClean="0"/>
              <a:t> </a:t>
            </a:r>
            <a:r>
              <a:rPr lang="en-US" sz="1800" dirty="0" smtClean="0"/>
              <a:t>je </a:t>
            </a:r>
            <a:r>
              <a:rPr lang="en-US" sz="1800" dirty="0" err="1" smtClean="0"/>
              <a:t>výslednicí</a:t>
            </a:r>
            <a:r>
              <a:rPr lang="en-US" sz="1800" dirty="0" smtClean="0"/>
              <a:t> </a:t>
            </a:r>
            <a:r>
              <a:rPr lang="en-US" sz="1800" dirty="0" err="1" smtClean="0"/>
              <a:t>společné</a:t>
            </a:r>
            <a:r>
              <a:rPr lang="en-US" sz="1800" dirty="0" smtClean="0"/>
              <a:t> </a:t>
            </a:r>
            <a:r>
              <a:rPr lang="en-US" sz="1800" dirty="0" err="1" smtClean="0"/>
              <a:t>činnosti</a:t>
            </a:r>
            <a:r>
              <a:rPr lang="en-US" sz="1800" dirty="0" smtClean="0"/>
              <a:t> </a:t>
            </a:r>
            <a:r>
              <a:rPr lang="en-US" sz="1800" dirty="0" err="1" smtClean="0"/>
              <a:t>mnoha</a:t>
            </a:r>
            <a:r>
              <a:rPr lang="en-US" sz="1800" dirty="0" smtClean="0"/>
              <a:t> </a:t>
            </a:r>
            <a:r>
              <a:rPr lang="en-US" sz="1800" dirty="0" err="1" smtClean="0"/>
              <a:t>odvětví</a:t>
            </a:r>
            <a:r>
              <a:rPr lang="en-US" sz="1800" dirty="0" smtClean="0"/>
              <a:t>, </a:t>
            </a:r>
            <a:r>
              <a:rPr lang="en-US" sz="1800" dirty="0" err="1" smtClean="0"/>
              <a:t>která</a:t>
            </a:r>
            <a:r>
              <a:rPr lang="en-US" sz="1800" dirty="0" smtClean="0"/>
              <a:t> se </a:t>
            </a:r>
            <a:r>
              <a:rPr lang="en-US" sz="1800" dirty="0" err="1" smtClean="0"/>
              <a:t>podílejí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zabezpečení</a:t>
            </a:r>
            <a:r>
              <a:rPr lang="en-US" sz="1800" dirty="0" smtClean="0"/>
              <a:t> </a:t>
            </a:r>
            <a:r>
              <a:rPr lang="en-US" sz="1800" dirty="0" err="1" smtClean="0"/>
              <a:t>fungování</a:t>
            </a:r>
            <a:r>
              <a:rPr lang="en-US" sz="1800" dirty="0" smtClean="0"/>
              <a:t> </a:t>
            </a:r>
            <a:r>
              <a:rPr lang="en-US" sz="1800" dirty="0" err="1" smtClean="0"/>
              <a:t>podniku</a:t>
            </a:r>
            <a:r>
              <a:rPr lang="en-US" sz="1800" dirty="0" smtClean="0"/>
              <a:t>.</a:t>
            </a:r>
            <a:r>
              <a:rPr lang="en-US" sz="1800" b="1" dirty="0" smtClean="0"/>
              <a:t> </a:t>
            </a:r>
            <a:endParaRPr lang="cs-CZ" sz="18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en-US" b="1" dirty="0" err="1" smtClean="0"/>
              <a:t>Charakteristika</a:t>
            </a:r>
            <a:r>
              <a:rPr lang="en-US" b="1" dirty="0" smtClean="0"/>
              <a:t> </a:t>
            </a:r>
            <a:r>
              <a:rPr lang="en-US" b="1" dirty="0" err="1" smtClean="0"/>
              <a:t>gastronomických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r>
              <a:rPr lang="en-US" b="1" dirty="0" smtClean="0"/>
              <a:t> je </a:t>
            </a:r>
            <a:r>
              <a:rPr lang="en-US" b="1" dirty="0" err="1" smtClean="0"/>
              <a:t>dána</a:t>
            </a:r>
            <a:r>
              <a:rPr lang="en-US" b="1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 smtClean="0"/>
              <a:t>Ubytování bez snídaně</a:t>
            </a:r>
            <a:r>
              <a:rPr lang="cs-CZ" sz="1800" dirty="0" smtClean="0"/>
              <a:t> – sazba, při které cena ubytování neobsahuje jídla ani nápoje</a:t>
            </a:r>
          </a:p>
          <a:p>
            <a:pPr lvl="0"/>
            <a:r>
              <a:rPr lang="cs-CZ" sz="1800" b="1" dirty="0" smtClean="0"/>
              <a:t>Ubytování se snídaní</a:t>
            </a:r>
            <a:r>
              <a:rPr lang="cs-CZ" sz="1800" dirty="0" smtClean="0"/>
              <a:t> – sazba, při které je do ceny ubytování zahrnuta snídaně</a:t>
            </a:r>
          </a:p>
          <a:p>
            <a:pPr lvl="0"/>
            <a:r>
              <a:rPr lang="cs-CZ" sz="1800" b="1" dirty="0" smtClean="0"/>
              <a:t>Polopenze</a:t>
            </a:r>
            <a:r>
              <a:rPr lang="cs-CZ" sz="1800" dirty="0" smtClean="0"/>
              <a:t> – sazba, při které je do ceny ubytování zahrnuta snídaně a oběd, nebo večeře</a:t>
            </a:r>
          </a:p>
          <a:p>
            <a:pPr lvl="0"/>
            <a:r>
              <a:rPr lang="cs-CZ" sz="1800" b="1" dirty="0" smtClean="0"/>
              <a:t>Plná penze</a:t>
            </a:r>
            <a:r>
              <a:rPr lang="cs-CZ" sz="1800" dirty="0" smtClean="0"/>
              <a:t> – sazba, při které je do ceny ubytování zahrnuta snídaně, oběd a večeře</a:t>
            </a:r>
          </a:p>
          <a:p>
            <a:pPr lvl="0"/>
            <a:r>
              <a:rPr lang="cs-CZ" sz="1800" b="1" dirty="0" err="1" smtClean="0"/>
              <a:t>All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inclusive</a:t>
            </a:r>
            <a:r>
              <a:rPr lang="cs-CZ" sz="1800" dirty="0" smtClean="0"/>
              <a:t>, vše v ceně – sazba, při které je do ceny zahrnuto ubytování, strava a určené nápoje, společně s užíváním stanovených zařízení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Hotelové stravovací služby: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 smtClean="0"/>
              <a:t>Hostinská činnost – živnost řemeslná, volné určení typu RZ a rozsah služeb.</a:t>
            </a:r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Klasifikace:</a:t>
            </a:r>
          </a:p>
          <a:p>
            <a:pPr lvl="0"/>
            <a:r>
              <a:rPr lang="cs-CZ" sz="1800" dirty="0" smtClean="0"/>
              <a:t>Neexistuje jednotná klasifikace SZ.</a:t>
            </a:r>
          </a:p>
          <a:p>
            <a:pPr lvl="0"/>
            <a:r>
              <a:rPr lang="cs-CZ" sz="1800" dirty="0" smtClean="0"/>
              <a:t>Doporučení 1994, podle </a:t>
            </a:r>
            <a:r>
              <a:rPr lang="cs-CZ" sz="1800" dirty="0" err="1" smtClean="0"/>
              <a:t>EUROSTATu</a:t>
            </a:r>
            <a:r>
              <a:rPr lang="cs-CZ" sz="1800" dirty="0" smtClean="0"/>
              <a:t> a UNWTO ke statistice CR z důvodu sjednocení v EU – základní informace, zlepšení orientace pro podnikatele, ochrana před </a:t>
            </a:r>
            <a:r>
              <a:rPr lang="cs-CZ" sz="1800" dirty="0" err="1" smtClean="0"/>
              <a:t>nekalou</a:t>
            </a:r>
            <a:r>
              <a:rPr lang="cs-CZ" sz="1800" dirty="0" smtClean="0"/>
              <a:t> konkurencí a také spotřebitele.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b="1" dirty="0" smtClean="0"/>
              <a:t>Restaurační zařízení – klasifikace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1580</Words>
  <Application>Microsoft Office PowerPoint</Application>
  <PresentationFormat>Předvádění na obrazovce (16:9)</PresentationFormat>
  <Paragraphs>460</Paragraphs>
  <Slides>47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Calibri</vt:lpstr>
      <vt:lpstr>Times New Roman</vt:lpstr>
      <vt:lpstr>SLU</vt:lpstr>
      <vt:lpstr>Název prezentace</vt:lpstr>
      <vt:lpstr>Klasifikace a management gastronomických zařízení,  Řízení stravovacích služeb</vt:lpstr>
      <vt:lpstr>Prezentace aplikace PowerPoint</vt:lpstr>
      <vt:lpstr>Prezentace aplikace PowerPoint</vt:lpstr>
      <vt:lpstr>Gastronomická zařízení - dělení</vt:lpstr>
      <vt:lpstr>Funkce gastronomických provozů </vt:lpstr>
      <vt:lpstr>Charakteristika gastronomických služeb je dána: </vt:lpstr>
      <vt:lpstr>Hotelové stravovací služby: </vt:lpstr>
      <vt:lpstr>Restaurační zařízení – klasifikace</vt:lpstr>
      <vt:lpstr>Kategorizace hostinských zařízení</vt:lpstr>
      <vt:lpstr>Prezentace aplikace PowerPoint</vt:lpstr>
      <vt:lpstr>Hostinská zařízení </vt:lpstr>
      <vt:lpstr>Poskytování gastronomických služeb zahrnuje:</vt:lpstr>
      <vt:lpstr>Prezentace aplikace PowerPoint</vt:lpstr>
      <vt:lpstr>Pracovní funkce a náplně práce pracovníků stravovacího úseku</vt:lpstr>
      <vt:lpstr>Skladové hospodářství</vt:lpstr>
      <vt:lpstr>Prezentace aplikace PowerPoint</vt:lpstr>
      <vt:lpstr>Výrobní středisko</vt:lpstr>
      <vt:lpstr>Charakteristika výroby ve veřejném stravování:</vt:lpstr>
      <vt:lpstr>Prezentace aplikace PowerPoint</vt:lpstr>
      <vt:lpstr>Výrobní středisko se obvykle člení:</vt:lpstr>
      <vt:lpstr>Plánování výroby </vt:lpstr>
      <vt:lpstr>Organizace práce ve výrobním středisku:</vt:lpstr>
      <vt:lpstr>Prezentace aplikace PowerPoint</vt:lpstr>
      <vt:lpstr>Při sestavování výrobního plánu se vychází:</vt:lpstr>
      <vt:lpstr>Prezentace aplikace PowerPoint</vt:lpstr>
      <vt:lpstr>Uplatňování nových trendů ve výrobě</vt:lpstr>
      <vt:lpstr>Prezentace aplikace PowerPoint</vt:lpstr>
      <vt:lpstr>Vytvoření výrobního a prodejního programu </vt:lpstr>
      <vt:lpstr>Nabídka – JL a NL:</vt:lpstr>
      <vt:lpstr>Postup při sestavení nabídky pro stravovací úsek:</vt:lpstr>
      <vt:lpstr>Analýza provozních nákladů a výkonů  </vt:lpstr>
      <vt:lpstr>Nejčastější metody tvorby cen v gastronomii:</vt:lpstr>
      <vt:lpstr>2. Tvorba cen podle konkurence</vt:lpstr>
      <vt:lpstr>3. Tvorba cen podle poptávky </vt:lpstr>
      <vt:lpstr>4. Kalkulace prodejních cen jídel a nápojů ze zkušenosti </vt:lpstr>
      <vt:lpstr>Kalkulační metody:</vt:lpstr>
      <vt:lpstr>Další metody: </vt:lpstr>
      <vt:lpstr>Při tvorbě cen – kombinace:</vt:lpstr>
      <vt:lpstr>Náklady na suroviny</vt:lpstr>
      <vt:lpstr>Specifika prodeje ve veřejném stravování:</vt:lpstr>
      <vt:lpstr>Prezentace aplikace PowerPoint</vt:lpstr>
      <vt:lpstr>Prezentace aplikace PowerPoint</vt:lpstr>
      <vt:lpstr>Způsoby obsluhy</vt:lpstr>
      <vt:lpstr>Bankety</vt:lpstr>
      <vt:lpstr>Catering</vt:lpstr>
      <vt:lpstr>Room servis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58</cp:revision>
  <dcterms:created xsi:type="dcterms:W3CDTF">2016-07-06T15:42:34Z</dcterms:created>
  <dcterms:modified xsi:type="dcterms:W3CDTF">2018-04-23T17:58:17Z</dcterms:modified>
</cp:coreProperties>
</file>