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95" r:id="rId3"/>
    <p:sldId id="288" r:id="rId4"/>
    <p:sldId id="289" r:id="rId5"/>
    <p:sldId id="306" r:id="rId6"/>
    <p:sldId id="290" r:id="rId7"/>
    <p:sldId id="305" r:id="rId8"/>
    <p:sldId id="307" r:id="rId9"/>
    <p:sldId id="308" r:id="rId10"/>
    <p:sldId id="309" r:id="rId11"/>
    <p:sldId id="310" r:id="rId12"/>
    <p:sldId id="291" r:id="rId13"/>
    <p:sldId id="315" r:id="rId14"/>
    <p:sldId id="292" r:id="rId15"/>
    <p:sldId id="293" r:id="rId16"/>
    <p:sldId id="286" r:id="rId17"/>
    <p:sldId id="287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304" r:id="rId32"/>
    <p:sldId id="299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96" r:id="rId42"/>
    <p:sldId id="281" r:id="rId43"/>
    <p:sldId id="282" r:id="rId44"/>
    <p:sldId id="302" r:id="rId45"/>
    <p:sldId id="300" r:id="rId46"/>
    <p:sldId id="301" r:id="rId47"/>
    <p:sldId id="303" r:id="rId48"/>
    <p:sldId id="297" r:id="rId49"/>
    <p:sldId id="284" r:id="rId50"/>
    <p:sldId id="316" r:id="rId51"/>
    <p:sldId id="317" r:id="rId52"/>
    <p:sldId id="318" r:id="rId53"/>
    <p:sldId id="319" r:id="rId54"/>
    <p:sldId id="320" r:id="rId5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5A32E-F562-411A-87D8-C74CC11E88D5}" type="datetimeFigureOut">
              <a:rPr lang="cs-CZ" smtClean="0"/>
              <a:pPr/>
              <a:t>24.11.2020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01F1E-04C6-418D-9480-9BA13396200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46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1F1E-04C6-418D-9480-9BA133962007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933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5EAE53D-9AD2-4AAB-9B3E-B09019C36A0A}" type="datetimeFigureOut">
              <a:rPr lang="cs-CZ" smtClean="0"/>
              <a:pPr/>
              <a:t>24.11.2020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AABD0CC-7137-41BC-A35F-245A0AFD2D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E53D-9AD2-4AAB-9B3E-B09019C36A0A}" type="datetimeFigureOut">
              <a:rPr lang="cs-CZ" smtClean="0"/>
              <a:pPr/>
              <a:t>24.11.2020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D0CC-7137-41BC-A35F-245A0AFD2D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E53D-9AD2-4AAB-9B3E-B09019C36A0A}" type="datetimeFigureOut">
              <a:rPr lang="cs-CZ" smtClean="0"/>
              <a:pPr/>
              <a:t>24.11.2020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D0CC-7137-41BC-A35F-245A0AFD2D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EAE53D-9AD2-4AAB-9B3E-B09019C36A0A}" type="datetimeFigureOut">
              <a:rPr lang="cs-CZ" smtClean="0"/>
              <a:pPr/>
              <a:t>24.11.2020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ABD0CC-7137-41BC-A35F-245A0AFD2D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5EAE53D-9AD2-4AAB-9B3E-B09019C36A0A}" type="datetimeFigureOut">
              <a:rPr lang="cs-CZ" smtClean="0"/>
              <a:pPr/>
              <a:t>24.11.2020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AABD0CC-7137-41BC-A35F-245A0AFD2D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E53D-9AD2-4AAB-9B3E-B09019C36A0A}" type="datetimeFigureOut">
              <a:rPr lang="cs-CZ" smtClean="0"/>
              <a:pPr/>
              <a:t>24.11.2020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D0CC-7137-41BC-A35F-245A0AFD2D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E53D-9AD2-4AAB-9B3E-B09019C36A0A}" type="datetimeFigureOut">
              <a:rPr lang="cs-CZ" smtClean="0"/>
              <a:pPr/>
              <a:t>24.11.2020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D0CC-7137-41BC-A35F-245A0AFD2D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EAE53D-9AD2-4AAB-9B3E-B09019C36A0A}" type="datetimeFigureOut">
              <a:rPr lang="cs-CZ" smtClean="0"/>
              <a:pPr/>
              <a:t>24.11.2020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ABD0CC-7137-41BC-A35F-245A0AFD2D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E53D-9AD2-4AAB-9B3E-B09019C36A0A}" type="datetimeFigureOut">
              <a:rPr lang="cs-CZ" smtClean="0"/>
              <a:pPr/>
              <a:t>24.11.2020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D0CC-7137-41BC-A35F-245A0AFD2D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EAE53D-9AD2-4AAB-9B3E-B09019C36A0A}" type="datetimeFigureOut">
              <a:rPr lang="cs-CZ" smtClean="0"/>
              <a:pPr/>
              <a:t>24.11.2020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ABD0CC-7137-41BC-A35F-245A0AFD2D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EAE53D-9AD2-4AAB-9B3E-B09019C36A0A}" type="datetimeFigureOut">
              <a:rPr lang="cs-CZ" smtClean="0"/>
              <a:pPr/>
              <a:t>24.11.2020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ABD0CC-7137-41BC-A35F-245A0AFD2D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EAE53D-9AD2-4AAB-9B3E-B09019C36A0A}" type="datetimeFigureOut">
              <a:rPr lang="cs-CZ" smtClean="0"/>
              <a:pPr/>
              <a:t>24.11.2020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AABD0CC-7137-41BC-A35F-245A0AFD2DA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39752" y="4005064"/>
            <a:ext cx="6172200" cy="1894362"/>
          </a:xfrm>
        </p:spPr>
        <p:txBody>
          <a:bodyPr>
            <a:normAutofit/>
          </a:bodyPr>
          <a:lstStyle/>
          <a:p>
            <a:r>
              <a:rPr lang="cs-CZ" b="1" dirty="0"/>
              <a:t>Ekonomika </a:t>
            </a:r>
            <a:r>
              <a:rPr lang="cs-CZ" b="1" dirty="0" smtClean="0"/>
              <a:t> A efektivnost </a:t>
            </a:r>
            <a:br>
              <a:rPr lang="cs-CZ" b="1" dirty="0" smtClean="0"/>
            </a:br>
            <a:r>
              <a:rPr lang="cs-CZ" b="1" dirty="0" smtClean="0"/>
              <a:t>ubytovacího </a:t>
            </a:r>
            <a:r>
              <a:rPr lang="cs-CZ" b="1" dirty="0"/>
              <a:t>zařízení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6672"/>
            <a:ext cx="47625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568952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Další ukazatele:</a:t>
            </a:r>
          </a:p>
          <a:p>
            <a:r>
              <a:rPr lang="cs-CZ" b="1" dirty="0" smtClean="0"/>
              <a:t>ARI = </a:t>
            </a:r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 Index</a:t>
            </a:r>
          </a:p>
          <a:p>
            <a:pPr>
              <a:buNone/>
            </a:pPr>
            <a:r>
              <a:rPr lang="cs-CZ" dirty="0" smtClean="0"/>
              <a:t>	ARI = hotel ADR / market ADR (průměrná cena / průměrná cena konkurence)</a:t>
            </a:r>
          </a:p>
          <a:p>
            <a:r>
              <a:rPr lang="cs-CZ" b="1" dirty="0" smtClean="0"/>
              <a:t>MPI = </a:t>
            </a:r>
            <a:r>
              <a:rPr lang="cs-CZ" dirty="0" smtClean="0"/>
              <a:t>Market </a:t>
            </a:r>
            <a:r>
              <a:rPr lang="cs-CZ" dirty="0" err="1" smtClean="0"/>
              <a:t>Penetration</a:t>
            </a:r>
            <a:r>
              <a:rPr lang="cs-CZ" dirty="0" smtClean="0"/>
              <a:t> Index</a:t>
            </a:r>
          </a:p>
          <a:p>
            <a:pPr>
              <a:buNone/>
            </a:pPr>
            <a:r>
              <a:rPr lang="cs-CZ" dirty="0" smtClean="0"/>
              <a:t>	MPI = Hotel </a:t>
            </a:r>
            <a:r>
              <a:rPr lang="cs-CZ" dirty="0" err="1" smtClean="0"/>
              <a:t>Occ</a:t>
            </a:r>
            <a:r>
              <a:rPr lang="cs-CZ" dirty="0" smtClean="0"/>
              <a:t> / market </a:t>
            </a:r>
            <a:r>
              <a:rPr lang="cs-CZ" dirty="0" err="1" smtClean="0"/>
              <a:t>Occ</a:t>
            </a:r>
            <a:r>
              <a:rPr lang="cs-CZ" dirty="0" smtClean="0"/>
              <a:t> (obsazenost v % / obsazenost konkurence v %)</a:t>
            </a:r>
          </a:p>
          <a:p>
            <a:r>
              <a:rPr lang="cs-CZ" b="1" dirty="0" smtClean="0"/>
              <a:t>REVPASH = </a:t>
            </a:r>
            <a:r>
              <a:rPr lang="cs-CZ" dirty="0" err="1" smtClean="0"/>
              <a:t>Revenue</a:t>
            </a:r>
            <a:r>
              <a:rPr lang="cs-CZ" dirty="0" smtClean="0"/>
              <a:t> per </a:t>
            </a:r>
            <a:r>
              <a:rPr lang="cs-CZ" dirty="0" err="1" smtClean="0"/>
              <a:t>available</a:t>
            </a:r>
            <a:r>
              <a:rPr lang="cs-CZ" dirty="0" smtClean="0"/>
              <a:t> </a:t>
            </a:r>
            <a:r>
              <a:rPr lang="cs-CZ" dirty="0" err="1" smtClean="0"/>
              <a:t>seats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hour</a:t>
            </a:r>
            <a:r>
              <a:rPr lang="cs-CZ" dirty="0" smtClean="0"/>
              <a:t> (cena za hodinu a místo v gastronomickém provozu) </a:t>
            </a:r>
            <a:endParaRPr lang="cs-CZ" b="1" dirty="0" smtClean="0"/>
          </a:p>
          <a:p>
            <a:pPr>
              <a:buNone/>
            </a:pPr>
            <a:r>
              <a:rPr lang="cs-CZ" dirty="0" smtClean="0"/>
              <a:t>	REVPASH = celkové tržby / počet míst / počet hodin provozu</a:t>
            </a:r>
          </a:p>
          <a:p>
            <a:r>
              <a:rPr lang="cs-CZ" b="1" dirty="0" smtClean="0"/>
              <a:t>REVPOS = </a:t>
            </a:r>
            <a:r>
              <a:rPr lang="cs-CZ" dirty="0" err="1" smtClean="0"/>
              <a:t>Revenue</a:t>
            </a:r>
            <a:r>
              <a:rPr lang="cs-CZ" dirty="0" smtClean="0"/>
              <a:t> per </a:t>
            </a:r>
            <a:r>
              <a:rPr lang="cs-CZ" dirty="0" err="1" smtClean="0"/>
              <a:t>Occupied</a:t>
            </a:r>
            <a:r>
              <a:rPr lang="cs-CZ" dirty="0" smtClean="0"/>
              <a:t> </a:t>
            </a:r>
            <a:r>
              <a:rPr lang="cs-CZ" dirty="0" err="1" smtClean="0"/>
              <a:t>Space</a:t>
            </a:r>
            <a:r>
              <a:rPr lang="cs-CZ" dirty="0" smtClean="0"/>
              <a:t> (cena za obsazený prostor)</a:t>
            </a:r>
            <a:endParaRPr lang="cs-CZ" b="1" dirty="0" smtClean="0"/>
          </a:p>
          <a:p>
            <a:pPr>
              <a:buNone/>
            </a:pPr>
            <a:r>
              <a:rPr lang="cs-CZ" dirty="0" smtClean="0"/>
              <a:t>	REVPOS = Tržby za meeting </a:t>
            </a:r>
            <a:r>
              <a:rPr lang="cs-CZ" dirty="0" err="1" smtClean="0"/>
              <a:t>room</a:t>
            </a:r>
            <a:r>
              <a:rPr lang="cs-CZ" dirty="0" smtClean="0"/>
              <a:t> / obsazený prostor v m2</a:t>
            </a:r>
          </a:p>
          <a:p>
            <a:r>
              <a:rPr lang="cs-CZ" b="1" dirty="0" smtClean="0"/>
              <a:t>RGI = </a:t>
            </a:r>
            <a:r>
              <a:rPr lang="cs-CZ" dirty="0" err="1" smtClean="0"/>
              <a:t>Revenue</a:t>
            </a:r>
            <a:r>
              <a:rPr lang="cs-CZ" dirty="0" smtClean="0"/>
              <a:t> </a:t>
            </a:r>
            <a:r>
              <a:rPr lang="cs-CZ" dirty="0" err="1" smtClean="0"/>
              <a:t>Generated</a:t>
            </a:r>
            <a:r>
              <a:rPr lang="cs-CZ" dirty="0" smtClean="0"/>
              <a:t> Index</a:t>
            </a:r>
          </a:p>
          <a:p>
            <a:pPr>
              <a:buNone/>
            </a:pPr>
            <a:r>
              <a:rPr lang="cs-CZ" dirty="0" smtClean="0"/>
              <a:t>	RGI = Hotel REVPAR / market REVPAR</a:t>
            </a:r>
          </a:p>
          <a:p>
            <a:r>
              <a:rPr lang="cs-CZ" b="1" dirty="0" smtClean="0"/>
              <a:t>TREVPAR = </a:t>
            </a:r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 smtClean="0"/>
              <a:t>Revenue</a:t>
            </a:r>
            <a:r>
              <a:rPr lang="cs-CZ" dirty="0" smtClean="0"/>
              <a:t> per </a:t>
            </a:r>
            <a:r>
              <a:rPr lang="cs-CZ" dirty="0" err="1" smtClean="0"/>
              <a:t>available</a:t>
            </a:r>
            <a:r>
              <a:rPr lang="cs-CZ" dirty="0" smtClean="0"/>
              <a:t> </a:t>
            </a:r>
            <a:r>
              <a:rPr lang="cs-CZ" dirty="0" err="1" smtClean="0"/>
              <a:t>Room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TREVPAR = celkové příjmy / počet disponibilních pokojů</a:t>
            </a:r>
          </a:p>
          <a:p>
            <a:r>
              <a:rPr lang="cs-CZ" b="1" dirty="0" smtClean="0"/>
              <a:t>TREVPEC</a:t>
            </a:r>
            <a:r>
              <a:rPr lang="cs-CZ" dirty="0" smtClean="0"/>
              <a:t> = </a:t>
            </a:r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 smtClean="0"/>
              <a:t>Revenue</a:t>
            </a:r>
            <a:r>
              <a:rPr lang="cs-CZ" dirty="0" smtClean="0"/>
              <a:t> per </a:t>
            </a:r>
            <a:r>
              <a:rPr lang="cs-CZ" dirty="0" err="1" smtClean="0"/>
              <a:t>Client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TREVPEC = celkové příjmy / počet klientů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4807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Další ukazatele:</a:t>
            </a:r>
            <a:endParaRPr lang="cs-CZ" dirty="0" smtClean="0"/>
          </a:p>
          <a:p>
            <a:r>
              <a:rPr lang="cs-CZ" b="1" dirty="0" smtClean="0"/>
              <a:t>CPNC</a:t>
            </a:r>
            <a:r>
              <a:rPr lang="cs-CZ" dirty="0" smtClean="0"/>
              <a:t> (</a:t>
            </a:r>
            <a:r>
              <a:rPr lang="cs-CZ" dirty="0" err="1" smtClean="0"/>
              <a:t>Cost</a:t>
            </a:r>
            <a:r>
              <a:rPr lang="cs-CZ" dirty="0" smtClean="0"/>
              <a:t> Per New </a:t>
            </a:r>
            <a:r>
              <a:rPr lang="cs-CZ" dirty="0" err="1" smtClean="0"/>
              <a:t>Customer</a:t>
            </a:r>
            <a:r>
              <a:rPr lang="cs-CZ" dirty="0" smtClean="0"/>
              <a:t>) = náklady na nového zákazníka</a:t>
            </a:r>
          </a:p>
          <a:p>
            <a:r>
              <a:rPr lang="cs-CZ" b="1" dirty="0" smtClean="0"/>
              <a:t>GOPPAR</a:t>
            </a:r>
            <a:r>
              <a:rPr lang="cs-CZ" dirty="0" smtClean="0"/>
              <a:t> (Gross </a:t>
            </a:r>
            <a:r>
              <a:rPr lang="cs-CZ" dirty="0" err="1" smtClean="0"/>
              <a:t>Operating</a:t>
            </a:r>
            <a:r>
              <a:rPr lang="cs-CZ" dirty="0" smtClean="0"/>
              <a:t> Profit per </a:t>
            </a:r>
            <a:r>
              <a:rPr lang="cs-CZ" dirty="0" err="1" smtClean="0"/>
              <a:t>Availabe</a:t>
            </a:r>
            <a:r>
              <a:rPr lang="cs-CZ" dirty="0" smtClean="0"/>
              <a:t> </a:t>
            </a:r>
            <a:r>
              <a:rPr lang="cs-CZ" dirty="0" err="1" smtClean="0"/>
              <a:t>Rooms</a:t>
            </a:r>
            <a:r>
              <a:rPr lang="cs-CZ" dirty="0" smtClean="0"/>
              <a:t>) = hrubý provozní zisk za disponibilní pokoj</a:t>
            </a:r>
          </a:p>
          <a:p>
            <a:r>
              <a:rPr lang="cs-CZ" b="1" dirty="0" smtClean="0"/>
              <a:t>NREVPAR</a:t>
            </a:r>
            <a:r>
              <a:rPr lang="cs-CZ" dirty="0" smtClean="0"/>
              <a:t> (Net </a:t>
            </a:r>
            <a:r>
              <a:rPr lang="cs-CZ" dirty="0" err="1" smtClean="0"/>
              <a:t>Room</a:t>
            </a:r>
            <a:r>
              <a:rPr lang="cs-CZ" dirty="0" smtClean="0"/>
              <a:t> </a:t>
            </a:r>
            <a:r>
              <a:rPr lang="cs-CZ" dirty="0" err="1" smtClean="0"/>
              <a:t>Revenue</a:t>
            </a:r>
            <a:r>
              <a:rPr lang="cs-CZ" dirty="0" smtClean="0"/>
              <a:t> per </a:t>
            </a:r>
            <a:r>
              <a:rPr lang="cs-CZ" dirty="0" err="1" smtClean="0"/>
              <a:t>Available</a:t>
            </a:r>
            <a:r>
              <a:rPr lang="cs-CZ" dirty="0" smtClean="0"/>
              <a:t> </a:t>
            </a:r>
            <a:r>
              <a:rPr lang="cs-CZ" dirty="0" err="1" smtClean="0"/>
              <a:t>Rooms</a:t>
            </a:r>
            <a:r>
              <a:rPr lang="cs-CZ" dirty="0" smtClean="0"/>
              <a:t>) = netto cena za disponibilní pokoj</a:t>
            </a:r>
          </a:p>
          <a:p>
            <a:r>
              <a:rPr lang="cs-CZ" b="1" dirty="0" smtClean="0"/>
              <a:t>REVPAM</a:t>
            </a:r>
            <a:r>
              <a:rPr lang="cs-CZ" dirty="0" smtClean="0"/>
              <a:t> (</a:t>
            </a:r>
            <a:r>
              <a:rPr lang="cs-CZ" dirty="0" err="1" smtClean="0"/>
              <a:t>Conference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Banqueting</a:t>
            </a:r>
            <a:r>
              <a:rPr lang="cs-CZ" dirty="0" smtClean="0"/>
              <a:t> </a:t>
            </a:r>
            <a:r>
              <a:rPr lang="cs-CZ" dirty="0" err="1" smtClean="0"/>
              <a:t>Revenue</a:t>
            </a:r>
            <a:r>
              <a:rPr lang="cs-CZ" dirty="0" smtClean="0"/>
              <a:t> per </a:t>
            </a:r>
            <a:r>
              <a:rPr lang="cs-CZ" dirty="0" err="1" smtClean="0"/>
              <a:t>available</a:t>
            </a:r>
            <a:r>
              <a:rPr lang="cs-CZ" dirty="0" smtClean="0"/>
              <a:t> Square </a:t>
            </a:r>
            <a:r>
              <a:rPr lang="cs-CZ" dirty="0" err="1" smtClean="0"/>
              <a:t>Meters</a:t>
            </a:r>
            <a:r>
              <a:rPr lang="cs-CZ" dirty="0" smtClean="0"/>
              <a:t>) = cena za m2 konferenčního a banketového prostoru</a:t>
            </a:r>
          </a:p>
          <a:p>
            <a:r>
              <a:rPr lang="cs-CZ" b="1" dirty="0" smtClean="0"/>
              <a:t>NER</a:t>
            </a:r>
            <a:r>
              <a:rPr lang="cs-CZ" dirty="0" smtClean="0"/>
              <a:t> ( </a:t>
            </a: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Employees</a:t>
            </a:r>
            <a:r>
              <a:rPr lang="cs-CZ" dirty="0" smtClean="0"/>
              <a:t> per </a:t>
            </a:r>
            <a:r>
              <a:rPr lang="cs-CZ" dirty="0" err="1" smtClean="0"/>
              <a:t>Room</a:t>
            </a:r>
            <a:r>
              <a:rPr lang="cs-CZ" dirty="0" smtClean="0"/>
              <a:t>) = Průměrný počet pracovníků / počet pokojů</a:t>
            </a:r>
          </a:p>
          <a:p>
            <a:pPr>
              <a:buNone/>
            </a:pPr>
            <a:r>
              <a:rPr lang="cs-CZ" dirty="0" smtClean="0"/>
              <a:t>	(kvalitativní ukazatel vyjadřuje efektivnost zaměstnávání. Nedokáže ale postřehnout charakter zařízení, jeho sezónnost a strukturu dosahovaných tržeb. Existují doporučené počty pracovníků na pokoj podle kategorie UZ, čímž se zohledňuje náročnost kvality poskytovaných služeb).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Obsazenost OCC </a:t>
            </a:r>
            <a:r>
              <a:rPr lang="cs-CZ" b="1" dirty="0" err="1" smtClean="0"/>
              <a:t>Occupancy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cs-CZ" dirty="0" smtClean="0"/>
                  <a:t>základní statistický ukazatel, </a:t>
                </a:r>
              </a:p>
              <a:p>
                <a:r>
                  <a:rPr lang="cs-CZ" dirty="0" smtClean="0"/>
                  <a:t>vyjadřuje se v % nebo v „</a:t>
                </a:r>
                <a:r>
                  <a:rPr lang="cs-CZ" dirty="0" err="1" smtClean="0"/>
                  <a:t>pokojonocích</a:t>
                </a:r>
                <a:r>
                  <a:rPr lang="cs-CZ" dirty="0" smtClean="0"/>
                  <a:t>“,</a:t>
                </a:r>
              </a:p>
              <a:p>
                <a:r>
                  <a:rPr lang="cs-CZ" dirty="0" smtClean="0"/>
                  <a:t>reflektuje sezónnost a předurčuje strategii prodeje, </a:t>
                </a:r>
              </a:p>
              <a:p>
                <a:r>
                  <a:rPr lang="cs-CZ" dirty="0" smtClean="0"/>
                  <a:t>významný ukazatel při tvorbě finančního rozpočtu,</a:t>
                </a:r>
              </a:p>
              <a:p>
                <a:r>
                  <a:rPr lang="cs-CZ" dirty="0" smtClean="0"/>
                  <a:t>slouží k plánování (počtu zaměstnanců, generálního úklidu, rekonstrukce atd.)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:r>
                  <a:rPr lang="cs-CZ" dirty="0" err="1" smtClean="0"/>
                  <a:t>Occupancy</a:t>
                </a:r>
                <a:r>
                  <a:rPr lang="cs-CZ" dirty="0" smtClean="0"/>
                  <a:t> </a:t>
                </a:r>
                <a:r>
                  <a:rPr lang="cs-CZ" dirty="0"/>
                  <a:t>(v </a:t>
                </a:r>
                <a:r>
                  <a:rPr lang="cs-CZ" dirty="0" smtClean="0"/>
                  <a:t>%)</a:t>
                </a:r>
                <a:r>
                  <a:rPr lang="cs-CZ" dirty="0"/>
                  <a:t> = REVPAR / ADR </a:t>
                </a:r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OCC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(v %) </a:t>
                </a:r>
                <a14:m>
                  <m:oMath xmlns:m="http://schemas.openxmlformats.org/officeDocument/2006/math">
                    <m:r>
                      <a:rPr lang="cs-CZ" sz="28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po</m:t>
                        </m:r>
                        <m:r>
                          <m:rPr>
                            <m:nor/>
                          </m:rPr>
                          <a:rPr lang="cs-CZ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č</m:t>
                        </m:r>
                        <m:r>
                          <m:rPr>
                            <m:nor/>
                          </m:rPr>
                          <a:rPr lang="cs-CZ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et</m:t>
                        </m:r>
                        <m:r>
                          <m:rPr>
                            <m:nor/>
                          </m:rPr>
                          <a:rPr lang="cs-CZ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cs-CZ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obsazen</m:t>
                        </m:r>
                        <m:r>
                          <m:rPr>
                            <m:nor/>
                          </m:rPr>
                          <a:rPr lang="cs-CZ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ý</m:t>
                        </m:r>
                        <m:r>
                          <m:rPr>
                            <m:nor/>
                          </m:rPr>
                          <a:rPr lang="cs-CZ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cs-CZ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cs-CZ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pokoj</m:t>
                        </m:r>
                        <m:r>
                          <m:rPr>
                            <m:nor/>
                          </m:rPr>
                          <a:rPr lang="cs-CZ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ů (</m:t>
                        </m:r>
                        <m:r>
                          <m:rPr>
                            <m:nor/>
                          </m:rPr>
                          <a:rPr lang="cs-CZ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cs-CZ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ůž</m:t>
                        </m:r>
                        <m:r>
                          <m:rPr>
                            <m:nor/>
                          </m:rPr>
                          <a:rPr lang="cs-CZ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ek</m:t>
                        </m:r>
                        <m:r>
                          <a:rPr lang="cs-CZ" sz="28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 panose="02040503050406030204" pitchFamily="18" charset="0"/>
                          </a:rPr>
                          <m:t>celkov</m:t>
                        </m:r>
                        <m:r>
                          <a:rPr lang="cs-CZ" sz="2800" b="0" i="0" smtClean="0">
                            <a:latin typeface="Cambria Math" panose="02040503050406030204" pitchFamily="18" charset="0"/>
                          </a:rPr>
                          <m:t>ý </m:t>
                        </m:r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 panose="02040503050406030204" pitchFamily="18" charset="0"/>
                          </a:rPr>
                          <m:t>po</m:t>
                        </m:r>
                        <m:r>
                          <a:rPr lang="cs-CZ" sz="2800" b="0" i="0" smtClean="0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 panose="02040503050406030204" pitchFamily="18" charset="0"/>
                          </a:rPr>
                          <m:t>et</m:t>
                        </m:r>
                        <m:r>
                          <a:rPr lang="cs-CZ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 panose="02040503050406030204" pitchFamily="18" charset="0"/>
                          </a:rPr>
                          <m:t>pokoj</m:t>
                        </m:r>
                        <m:r>
                          <a:rPr lang="cs-CZ" sz="2800" b="0" i="0" smtClean="0">
                            <a:latin typeface="Cambria Math" panose="02040503050406030204" pitchFamily="18" charset="0"/>
                          </a:rPr>
                          <m:t>ů (</m:t>
                        </m:r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cs-CZ" sz="2800" b="0" i="0" smtClean="0">
                            <a:latin typeface="Cambria Math" panose="02040503050406030204" pitchFamily="18" charset="0"/>
                          </a:rPr>
                          <m:t>ůž</m:t>
                        </m:r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 panose="02040503050406030204" pitchFamily="18" charset="0"/>
                          </a:rPr>
                          <m:t>ek</m:t>
                        </m:r>
                        <m:r>
                          <a:rPr lang="cs-CZ" sz="28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100</a:t>
                </a: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224" t="-1752" r="-89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068960"/>
            <a:ext cx="8263726" cy="625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47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Průměrná dosažená cena za pokoj ARR </a:t>
            </a:r>
            <a:r>
              <a:rPr lang="cs-CZ" b="1" i="1" dirty="0" smtClean="0"/>
              <a:t>(</a:t>
            </a:r>
            <a:r>
              <a:rPr lang="cs-CZ" b="1" i="1" dirty="0" err="1" smtClean="0"/>
              <a:t>Average</a:t>
            </a:r>
            <a:r>
              <a:rPr lang="cs-CZ" b="1" i="1" dirty="0" smtClean="0"/>
              <a:t> </a:t>
            </a:r>
            <a:r>
              <a:rPr lang="cs-CZ" b="1" i="1" dirty="0" err="1" smtClean="0"/>
              <a:t>Room</a:t>
            </a:r>
            <a:r>
              <a:rPr lang="cs-CZ" b="1" i="1" dirty="0" smtClean="0"/>
              <a:t> </a:t>
            </a:r>
            <a:r>
              <a:rPr lang="cs-CZ" b="1" i="1" dirty="0" err="1" smtClean="0"/>
              <a:t>Rate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příp. ADR </a:t>
            </a:r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Daily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, </a:t>
            </a:r>
          </a:p>
          <a:p>
            <a:r>
              <a:rPr lang="cs-CZ" dirty="0" smtClean="0"/>
              <a:t>udává se v příslušné měně, standardně bez DPH a bez snídaně, </a:t>
            </a:r>
          </a:p>
          <a:p>
            <a:r>
              <a:rPr lang="cs-CZ" dirty="0" smtClean="0"/>
              <a:t>reflektuje sezónnost, </a:t>
            </a:r>
          </a:p>
          <a:p>
            <a:r>
              <a:rPr lang="cs-CZ" dirty="0" smtClean="0"/>
              <a:t>předurčuje strategii prodeje, </a:t>
            </a:r>
          </a:p>
          <a:p>
            <a:r>
              <a:rPr lang="cs-CZ" dirty="0" smtClean="0"/>
              <a:t>významný ukazatel při tvorbě finančního rozpočtu. </a:t>
            </a:r>
          </a:p>
          <a:p>
            <a:pPr>
              <a:buNone/>
            </a:pPr>
            <a:r>
              <a:rPr lang="cs-CZ" dirty="0" smtClean="0"/>
              <a:t>Může se dále členit na Průměrnou cenu za osobu. 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Potřebné je vždy sledovat obsazenost i průměrnou cenu za pokoj současně.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Tržba za ubytování </a:t>
            </a:r>
            <a:br>
              <a:rPr lang="cs-CZ" b="1" dirty="0" smtClean="0"/>
            </a:br>
            <a:r>
              <a:rPr lang="cs-CZ" b="1" i="1" dirty="0" err="1" smtClean="0"/>
              <a:t>Room</a:t>
            </a:r>
            <a:r>
              <a:rPr lang="cs-CZ" b="1" i="1" dirty="0" smtClean="0"/>
              <a:t> </a:t>
            </a:r>
            <a:r>
              <a:rPr lang="cs-CZ" b="1" i="1" dirty="0" err="1" smtClean="0"/>
              <a:t>Accommodation</a:t>
            </a:r>
            <a:r>
              <a:rPr lang="cs-CZ" b="1" i="1" dirty="0" smtClean="0"/>
              <a:t> </a:t>
            </a:r>
            <a:r>
              <a:rPr lang="cs-CZ" b="1" i="1" dirty="0" err="1" smtClean="0"/>
              <a:t>Revenue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udává se v příslušné měně, standardně bez DPH a bez snídaně, </a:t>
            </a:r>
          </a:p>
          <a:p>
            <a:r>
              <a:rPr lang="cs-CZ" dirty="0" smtClean="0"/>
              <a:t>nosný parametr pro finanční rozpočet, </a:t>
            </a:r>
          </a:p>
          <a:p>
            <a:r>
              <a:rPr lang="cs-CZ" dirty="0" smtClean="0"/>
              <a:t>významný ukazatel potenciálního zisku, </a:t>
            </a:r>
          </a:p>
          <a:p>
            <a:r>
              <a:rPr lang="cs-CZ" dirty="0" smtClean="0"/>
              <a:t>výchozí parametr většiny investičních rozhodnutí.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Úkol maximálního využití kapacit hotelu začíná již na rezervačním a obchodním oddělení. </a:t>
            </a:r>
          </a:p>
          <a:p>
            <a:pPr>
              <a:buNone/>
            </a:pPr>
            <a:r>
              <a:rPr lang="cs-CZ" dirty="0" smtClean="0"/>
              <a:t>V zájmu hoteliéra je nastavit takové parametry      a takový systém řízení, který maximálně znemožní případné úniky tržeb z prodeje pokojů. </a:t>
            </a:r>
          </a:p>
          <a:p>
            <a:pPr>
              <a:buNone/>
            </a:pPr>
            <a:r>
              <a:rPr lang="cs-CZ" dirty="0" smtClean="0"/>
              <a:t>U větších ubytovacích zařízení je pokojová kapacita rozdělena do různých typů – segmentů, od kterých se odvíjí cena pokoje – prodej pokoje podle těchto segmentů.  </a:t>
            </a:r>
          </a:p>
          <a:p>
            <a:pPr>
              <a:buNone/>
            </a:pPr>
            <a:r>
              <a:rPr lang="cs-CZ" dirty="0" smtClean="0"/>
              <a:t>Ceny za ubytování v hotelu v evropských zemích jsou většinou formulovány za </a:t>
            </a:r>
            <a:r>
              <a:rPr lang="cs-CZ" b="1" dirty="0" smtClean="0"/>
              <a:t>obsazený pokoj podle počtu osob, za noc se snídaní</a:t>
            </a:r>
            <a:r>
              <a:rPr lang="cs-CZ" dirty="0" smtClean="0"/>
              <a:t>. </a:t>
            </a:r>
          </a:p>
          <a:p>
            <a:pPr>
              <a:buNone/>
            </a:pPr>
            <a:r>
              <a:rPr lang="cs-CZ" dirty="0" smtClean="0"/>
              <a:t>Nejvyšší nabízená cena se nazývá „</a:t>
            </a:r>
            <a:r>
              <a:rPr lang="cs-CZ" b="1" dirty="0" err="1" smtClean="0"/>
              <a:t>Rack</a:t>
            </a:r>
            <a:r>
              <a:rPr lang="cs-CZ" b="1" dirty="0" smtClean="0"/>
              <a:t> </a:t>
            </a:r>
            <a:r>
              <a:rPr lang="cs-CZ" b="1" dirty="0" err="1" smtClean="0"/>
              <a:t>Rate</a:t>
            </a:r>
            <a:r>
              <a:rPr lang="cs-CZ" dirty="0" smtClean="0"/>
              <a:t>“.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 určování ceny hraje důležitou roli: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sezóna, </a:t>
            </a:r>
          </a:p>
          <a:p>
            <a:r>
              <a:rPr lang="cs-CZ" dirty="0" smtClean="0"/>
              <a:t>stupeň obsazenosti, </a:t>
            </a:r>
          </a:p>
          <a:p>
            <a:r>
              <a:rPr lang="cs-CZ" dirty="0" smtClean="0"/>
              <a:t>kategorie hotelu, </a:t>
            </a:r>
          </a:p>
          <a:p>
            <a:r>
              <a:rPr lang="cs-CZ" dirty="0" smtClean="0"/>
              <a:t>druh nabízeného ubytování </a:t>
            </a:r>
          </a:p>
          <a:p>
            <a:r>
              <a:rPr lang="cs-CZ" dirty="0" smtClean="0"/>
              <a:t>a poloha místnosti (např. s výhledem nebo bez výhledu na moře),</a:t>
            </a:r>
          </a:p>
          <a:p>
            <a:r>
              <a:rPr lang="cs-CZ" dirty="0" smtClean="0"/>
              <a:t>pokoj s příslušenstvím a pokoj bez příslušenství,</a:t>
            </a:r>
          </a:p>
          <a:p>
            <a:r>
              <a:rPr lang="cs-CZ" dirty="0" smtClean="0"/>
              <a:t>komerční tarif pro časté návštěvníky, </a:t>
            </a:r>
          </a:p>
          <a:p>
            <a:r>
              <a:rPr lang="cs-CZ" dirty="0" smtClean="0"/>
              <a:t>snížené ceny pro skupiny, </a:t>
            </a:r>
          </a:p>
          <a:p>
            <a:r>
              <a:rPr lang="cs-CZ" dirty="0" smtClean="0"/>
              <a:t>jednodenní ceny, firemní ceny, </a:t>
            </a:r>
          </a:p>
          <a:p>
            <a:r>
              <a:rPr lang="cs-CZ" dirty="0" smtClean="0"/>
              <a:t>ceny pro touroperátory nebo jiné pravidelné zákazníky, </a:t>
            </a:r>
          </a:p>
          <a:p>
            <a:r>
              <a:rPr lang="cs-CZ" dirty="0" smtClean="0"/>
              <a:t>víkendové ceny pro pobyty o víkendu, </a:t>
            </a:r>
          </a:p>
          <a:p>
            <a:r>
              <a:rPr lang="cs-CZ" dirty="0" smtClean="0"/>
              <a:t>ceny za rezervaci mimo hlavní turistickou sezónu, </a:t>
            </a:r>
          </a:p>
          <a:p>
            <a:r>
              <a:rPr lang="cs-CZ" dirty="0" smtClean="0"/>
              <a:t>slevy pro děti do určitého věku ap. </a:t>
            </a:r>
          </a:p>
          <a:p>
            <a:pPr>
              <a:buNone/>
            </a:pPr>
            <a:r>
              <a:rPr lang="cs-CZ" dirty="0" smtClean="0"/>
              <a:t>Cena za plnou penzi nebo polopenzi se určuje na osobu a den      a vychází z počtu přenocování v hotelu.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Zisk</a:t>
            </a:r>
            <a:r>
              <a:rPr lang="cs-CZ" dirty="0"/>
              <a:t> – jedna ze základních kategorií podnikových financí, jeho dosažení je měřítkem efektivnosti reprodukčního procesu a zdrojem financování. </a:t>
            </a:r>
          </a:p>
          <a:p>
            <a:pPr>
              <a:buNone/>
            </a:pPr>
            <a:r>
              <a:rPr lang="cs-CZ" dirty="0"/>
              <a:t>Je základem pro zdanění podniku a proto také zdrojem příjmu státního rozpočtu.</a:t>
            </a:r>
          </a:p>
          <a:p>
            <a:pPr>
              <a:buNone/>
            </a:pPr>
            <a:r>
              <a:rPr lang="cs-CZ" dirty="0"/>
              <a:t>Výši </a:t>
            </a:r>
            <a:r>
              <a:rPr lang="cs-CZ" b="1" dirty="0"/>
              <a:t>hospodářského výsledku – zisku </a:t>
            </a:r>
            <a:r>
              <a:rPr lang="cs-CZ" dirty="0"/>
              <a:t>ovlivňuje řada faktorů, které aktivně působí v makro </a:t>
            </a:r>
            <a:r>
              <a:rPr lang="cs-CZ" dirty="0" smtClean="0"/>
              <a:t>a mikroprostředí </a:t>
            </a:r>
            <a:r>
              <a:rPr lang="cs-CZ" dirty="0"/>
              <a:t>daného ubytovacího zařízení.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 rámci mikroprostředí je to: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 smtClean="0"/>
              <a:t>objem</a:t>
            </a:r>
            <a:r>
              <a:rPr lang="cs-CZ" dirty="0" smtClean="0"/>
              <a:t> </a:t>
            </a:r>
            <a:r>
              <a:rPr lang="cs-CZ" dirty="0"/>
              <a:t>realizované produkce základních a doplňkových služeb,</a:t>
            </a:r>
          </a:p>
          <a:p>
            <a:pPr lvl="0"/>
            <a:r>
              <a:rPr lang="cs-CZ" b="1" dirty="0"/>
              <a:t>struktura</a:t>
            </a:r>
            <a:r>
              <a:rPr lang="cs-CZ" dirty="0"/>
              <a:t> realizované produkce podle jednotlivých služeb ubytovacích, stravovacích a doplňkových,</a:t>
            </a:r>
          </a:p>
          <a:p>
            <a:pPr lvl="0"/>
            <a:r>
              <a:rPr lang="cs-CZ" b="1" dirty="0"/>
              <a:t>cena</a:t>
            </a:r>
            <a:r>
              <a:rPr lang="cs-CZ" dirty="0"/>
              <a:t> za jednotku realizovaného produktu (pokoje, lůžka, jídla, nápoje, doplňkové služby),</a:t>
            </a:r>
          </a:p>
          <a:p>
            <a:pPr lvl="0"/>
            <a:r>
              <a:rPr lang="cs-CZ" b="1" dirty="0"/>
              <a:t>náklady </a:t>
            </a:r>
            <a:r>
              <a:rPr lang="cs-CZ" dirty="0"/>
              <a:t>na jednotku realizované produkce.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Posláním hotelu by mělo být </a:t>
            </a:r>
            <a:r>
              <a:rPr lang="cs-CZ" b="1" dirty="0" smtClean="0"/>
              <a:t>vybudování základní obsazenosti prostřednictvím kvalitního cenového mixu</a:t>
            </a:r>
            <a:r>
              <a:rPr lang="cs-CZ" dirty="0" smtClean="0"/>
              <a:t> a pak využití výhody toho, že hotel již má tuto základnu naplněnou, uzavírat nižší sazby a tím posilovat průměrné sazby.</a:t>
            </a:r>
          </a:p>
          <a:p>
            <a:pPr>
              <a:buNone/>
            </a:pPr>
            <a:r>
              <a:rPr lang="cs-CZ" dirty="0" smtClean="0"/>
              <a:t>Posláním by nemělo být pouze dosáhnout 100 % obsazenosti, mělo by však spočívat v </a:t>
            </a:r>
            <a:r>
              <a:rPr lang="cs-CZ" b="1" dirty="0" smtClean="0">
                <a:solidFill>
                  <a:srgbClr val="FF0000"/>
                </a:solidFill>
              </a:rPr>
              <a:t>dosažení co nejvyšší obsazenosti při co nejvyšší průměrné ceně.</a:t>
            </a:r>
          </a:p>
          <a:p>
            <a:pPr>
              <a:buNone/>
            </a:pPr>
            <a:r>
              <a:rPr lang="cs-CZ" dirty="0" smtClean="0"/>
              <a:t>Různé segmenty trhu tolerují různé cenové hladiny. Většina hotelů stanovuje sazby podle segmentů trhu v celé šíři cenové škály. </a:t>
            </a:r>
          </a:p>
          <a:p>
            <a:pPr>
              <a:buNone/>
            </a:pPr>
            <a:r>
              <a:rPr lang="cs-CZ" dirty="0" smtClean="0"/>
              <a:t>Hlavní rozdíl je </a:t>
            </a:r>
            <a:r>
              <a:rPr lang="cs-CZ" b="1" dirty="0" smtClean="0"/>
              <a:t>v poptávce po obsazenosti</a:t>
            </a:r>
            <a:r>
              <a:rPr lang="cs-CZ" dirty="0" smtClean="0"/>
              <a:t>. Vyšší poptávka umožňuje účtovat vyšší ceny.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Objem a struktura realizované produkce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Objem a struktura služeb hotelu </a:t>
            </a:r>
            <a:r>
              <a:rPr lang="cs-CZ" dirty="0"/>
              <a:t>jsou ovlivněny </a:t>
            </a:r>
            <a:r>
              <a:rPr lang="cs-CZ" b="1" dirty="0"/>
              <a:t>objektivními </a:t>
            </a:r>
            <a:r>
              <a:rPr lang="cs-CZ" b="1" dirty="0" smtClean="0"/>
              <a:t>činiteli, </a:t>
            </a:r>
            <a:r>
              <a:rPr lang="cs-CZ" dirty="0" smtClean="0"/>
              <a:t>které ovlivňují také celý cestovní ruch (trh, poptávka, nabídka, trendy, ekonomická situace jednotlivců i regionů, disponibilní důchod apod.)  </a:t>
            </a:r>
            <a:r>
              <a:rPr lang="cs-CZ" b="1" dirty="0" smtClean="0"/>
              <a:t>a subjektivními činiteli </a:t>
            </a:r>
            <a:r>
              <a:rPr lang="cs-CZ" dirty="0" smtClean="0"/>
              <a:t>(možnosti provozovatele, inovace, flexibilita nabídky apod.).</a:t>
            </a:r>
            <a:endParaRPr lang="cs-CZ" dirty="0"/>
          </a:p>
          <a:p>
            <a:pPr>
              <a:buNone/>
            </a:pPr>
            <a:r>
              <a:rPr lang="cs-CZ" b="1" dirty="0"/>
              <a:t>Objem realizované produkce </a:t>
            </a:r>
            <a:r>
              <a:rPr lang="cs-CZ" dirty="0"/>
              <a:t>v ubytovacích zařízeních ve vyjádření ukazatelů výkonů </a:t>
            </a:r>
            <a:r>
              <a:rPr lang="cs-CZ" b="1" dirty="0"/>
              <a:t>tvoří </a:t>
            </a:r>
            <a:r>
              <a:rPr lang="cs-CZ" b="1" dirty="0" smtClean="0"/>
              <a:t>výnosy</a:t>
            </a:r>
            <a:r>
              <a:rPr lang="cs-CZ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Objem realizované produkce - výnosy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= ukazatele výkonu:</a:t>
            </a:r>
            <a:endParaRPr lang="cs-CZ" b="1" dirty="0"/>
          </a:p>
          <a:p>
            <a:pPr lvl="0"/>
            <a:r>
              <a:rPr lang="cs-CZ" dirty="0"/>
              <a:t>V</a:t>
            </a:r>
            <a:r>
              <a:rPr lang="cs-CZ" dirty="0" smtClean="0"/>
              <a:t>ýnosy </a:t>
            </a:r>
            <a:r>
              <a:rPr lang="cs-CZ" dirty="0"/>
              <a:t>z obchodní činnosti, které jsou výsledkem prodeje vlastních a zprostředkovaných služeb, prodeje obchodního zboží a výrobků vlastní výroby = </a:t>
            </a:r>
            <a:r>
              <a:rPr lang="cs-CZ" b="1" dirty="0"/>
              <a:t>tržby</a:t>
            </a:r>
            <a:r>
              <a:rPr lang="cs-CZ" dirty="0"/>
              <a:t>, </a:t>
            </a:r>
            <a:r>
              <a:rPr lang="cs-CZ" b="1" dirty="0"/>
              <a:t>obrat</a:t>
            </a:r>
            <a:r>
              <a:rPr lang="cs-CZ" dirty="0"/>
              <a:t>,</a:t>
            </a:r>
          </a:p>
          <a:p>
            <a:pPr lvl="0"/>
            <a:r>
              <a:rPr lang="cs-CZ" dirty="0"/>
              <a:t>výnosy z vedlejší činnosti (např. výkony autodopravy),</a:t>
            </a:r>
          </a:p>
          <a:p>
            <a:pPr lvl="0"/>
            <a:r>
              <a:rPr lang="cs-CZ" dirty="0" smtClean="0"/>
              <a:t>výnosy </a:t>
            </a:r>
            <a:r>
              <a:rPr lang="cs-CZ" dirty="0"/>
              <a:t>z údržby, </a:t>
            </a:r>
            <a:r>
              <a:rPr lang="cs-CZ" dirty="0" smtClean="0"/>
              <a:t>z prodeje zboží, z </a:t>
            </a:r>
            <a:r>
              <a:rPr lang="cs-CZ" dirty="0"/>
              <a:t>doplňkové výroby,</a:t>
            </a:r>
          </a:p>
          <a:p>
            <a:pPr lvl="0"/>
            <a:r>
              <a:rPr lang="cs-CZ" dirty="0"/>
              <a:t>mimořádné výnosy, vzniklé prodejem vyřazeného investičního majetku a předmětů </a:t>
            </a:r>
            <a:r>
              <a:rPr lang="cs-CZ" dirty="0" smtClean="0"/>
              <a:t>k</a:t>
            </a:r>
            <a:r>
              <a:rPr lang="cs-CZ" dirty="0"/>
              <a:t> užívání</a:t>
            </a:r>
            <a:r>
              <a:rPr lang="cs-CZ" dirty="0" smtClean="0"/>
              <a:t>, </a:t>
            </a:r>
            <a:r>
              <a:rPr lang="cs-CZ" dirty="0"/>
              <a:t>např. pokuty a penále.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cs-CZ" b="1" dirty="0" smtClean="0"/>
              <a:t>Výnosy z obchodní činnosti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/>
              <a:t>představují </a:t>
            </a:r>
            <a:r>
              <a:rPr lang="cs-CZ" b="1" dirty="0">
                <a:solidFill>
                  <a:srgbClr val="FF0000"/>
                </a:solidFill>
              </a:rPr>
              <a:t>T</a:t>
            </a:r>
            <a:r>
              <a:rPr lang="cs-CZ" b="1" dirty="0" smtClean="0">
                <a:solidFill>
                  <a:srgbClr val="FF0000"/>
                </a:solidFill>
              </a:rPr>
              <a:t>ržby</a:t>
            </a:r>
            <a:r>
              <a:rPr lang="cs-CZ" b="1" dirty="0"/>
              <a:t>, </a:t>
            </a:r>
            <a:r>
              <a:rPr lang="cs-CZ" b="1" dirty="0" smtClean="0"/>
              <a:t>vyjádřeny </a:t>
            </a:r>
            <a:r>
              <a:rPr lang="cs-CZ" b="1" dirty="0"/>
              <a:t>v peněžních jednotkách za určité sledované období (obrat</a:t>
            </a:r>
            <a:r>
              <a:rPr lang="cs-CZ" b="1" dirty="0" smtClean="0"/>
              <a:t>): </a:t>
            </a:r>
            <a:endParaRPr lang="cs-CZ" b="1" dirty="0"/>
          </a:p>
          <a:p>
            <a:pPr lvl="0">
              <a:buNone/>
            </a:pPr>
            <a:r>
              <a:rPr lang="cs-CZ" dirty="0" smtClean="0"/>
              <a:t>= suma </a:t>
            </a:r>
            <a:r>
              <a:rPr lang="cs-CZ" dirty="0"/>
              <a:t>za všechny poskytované a realizované služby,</a:t>
            </a:r>
          </a:p>
          <a:p>
            <a:pPr lvl="0">
              <a:buNone/>
            </a:pPr>
            <a:r>
              <a:rPr lang="cs-CZ" dirty="0" smtClean="0"/>
              <a:t>= suma </a:t>
            </a:r>
            <a:r>
              <a:rPr lang="cs-CZ" dirty="0"/>
              <a:t>za služby podle struktury – ubytovací, stravovací, doplňkové,</a:t>
            </a:r>
          </a:p>
          <a:p>
            <a:pPr lvl="0">
              <a:buNone/>
            </a:pPr>
            <a:r>
              <a:rPr lang="cs-CZ" dirty="0" smtClean="0"/>
              <a:t>= suma </a:t>
            </a:r>
            <a:r>
              <a:rPr lang="cs-CZ" dirty="0"/>
              <a:t>za služby realizované v jednotlivých odbytových střediscích (restaurace, kavárna, dependance apod.),</a:t>
            </a:r>
          </a:p>
          <a:p>
            <a:pPr lvl="0">
              <a:buNone/>
            </a:pPr>
            <a:r>
              <a:rPr lang="cs-CZ" dirty="0" smtClean="0"/>
              <a:t>= průměrná suma </a:t>
            </a:r>
            <a:r>
              <a:rPr lang="cs-CZ" dirty="0"/>
              <a:t>na 1 hosta celkem,</a:t>
            </a:r>
          </a:p>
          <a:p>
            <a:pPr lvl="0">
              <a:buNone/>
            </a:pPr>
            <a:r>
              <a:rPr lang="cs-CZ" dirty="0" smtClean="0"/>
              <a:t>= průměrná suma </a:t>
            </a:r>
            <a:r>
              <a:rPr lang="cs-CZ" dirty="0"/>
              <a:t>na 1 hosta podle struktury služeb.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Výkony ubytovacích služeb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Ukazatele:</a:t>
            </a:r>
            <a:endParaRPr lang="cs-CZ" dirty="0"/>
          </a:p>
          <a:p>
            <a:pPr lvl="0"/>
            <a:r>
              <a:rPr lang="cs-CZ" dirty="0"/>
              <a:t>V</a:t>
            </a:r>
            <a:r>
              <a:rPr lang="cs-CZ" dirty="0" smtClean="0"/>
              <a:t>yužití </a:t>
            </a:r>
            <a:r>
              <a:rPr lang="cs-CZ" dirty="0"/>
              <a:t>lůžkové kapacity celkem,</a:t>
            </a:r>
          </a:p>
          <a:p>
            <a:pPr lvl="0"/>
            <a:r>
              <a:rPr lang="cs-CZ" dirty="0"/>
              <a:t>využití kapacity pokojů celkem,</a:t>
            </a:r>
          </a:p>
          <a:p>
            <a:pPr lvl="0"/>
            <a:r>
              <a:rPr lang="cs-CZ" dirty="0"/>
              <a:t>využití pokojové kapacity podle struktury, počet </a:t>
            </a:r>
            <a:r>
              <a:rPr lang="cs-CZ" dirty="0" err="1"/>
              <a:t>lůžkodnů</a:t>
            </a:r>
            <a:r>
              <a:rPr lang="cs-CZ" dirty="0"/>
              <a:t>, počet </a:t>
            </a:r>
            <a:r>
              <a:rPr lang="cs-CZ" dirty="0" err="1"/>
              <a:t>pokojodnů</a:t>
            </a:r>
            <a:r>
              <a:rPr lang="cs-CZ" dirty="0"/>
              <a:t>,</a:t>
            </a:r>
          </a:p>
          <a:p>
            <a:pPr lvl="0"/>
            <a:r>
              <a:rPr lang="cs-CZ" dirty="0"/>
              <a:t>počet dnů pobytu </a:t>
            </a:r>
            <a:r>
              <a:rPr lang="cs-CZ" dirty="0" smtClean="0"/>
              <a:t>hosta,</a:t>
            </a:r>
          </a:p>
          <a:p>
            <a:pPr lvl="0"/>
            <a:r>
              <a:rPr lang="cs-CZ" dirty="0"/>
              <a:t>d</a:t>
            </a:r>
            <a:r>
              <a:rPr lang="cs-CZ" dirty="0" smtClean="0"/>
              <a:t>alší: počet hostů, průměrná  </a:t>
            </a:r>
            <a:r>
              <a:rPr lang="cs-CZ" dirty="0"/>
              <a:t>délka pobytu hostů apod.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Využití kapacity hotelu</a:t>
            </a:r>
            <a:r>
              <a:rPr lang="cs-CZ" dirty="0"/>
              <a:t> je dáno </a:t>
            </a:r>
            <a:r>
              <a:rPr lang="cs-CZ" b="1" dirty="0"/>
              <a:t>ukazatelem obsazenosti (vytíženosti).</a:t>
            </a:r>
            <a:r>
              <a:rPr lang="cs-CZ" dirty="0"/>
              <a:t> Obsazenost vyjadřuje rozsah, resp. počet prodané ubytovací kapacity. </a:t>
            </a:r>
          </a:p>
          <a:p>
            <a:pPr>
              <a:buNone/>
            </a:pPr>
            <a:r>
              <a:rPr lang="cs-CZ" sz="3600" b="1" dirty="0">
                <a:solidFill>
                  <a:srgbClr val="FF0000"/>
                </a:solidFill>
              </a:rPr>
              <a:t>Procento obsazenosti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dirty="0"/>
              <a:t>na určitý počet dnů </a:t>
            </a:r>
            <a:r>
              <a:rPr lang="cs-CZ" dirty="0" smtClean="0"/>
              <a:t>= </a:t>
            </a:r>
            <a:r>
              <a:rPr lang="cs-CZ" dirty="0"/>
              <a:t>podíl počtu prodaných pokojů </a:t>
            </a:r>
            <a:r>
              <a:rPr lang="cs-CZ" dirty="0" smtClean="0"/>
              <a:t>/lůžek </a:t>
            </a:r>
            <a:r>
              <a:rPr lang="cs-CZ" dirty="0"/>
              <a:t>a počtu disponibilních pokojů </a:t>
            </a:r>
            <a:r>
              <a:rPr lang="cs-CZ" dirty="0" smtClean="0"/>
              <a:t>/lůžek </a:t>
            </a:r>
            <a:r>
              <a:rPr lang="cs-CZ" dirty="0"/>
              <a:t>podle vzorce</a:t>
            </a:r>
            <a:r>
              <a:rPr lang="cs-CZ" dirty="0" smtClean="0"/>
              <a:t>: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sz="3600" dirty="0" smtClean="0">
                <a:solidFill>
                  <a:srgbClr val="FF0000"/>
                </a:solidFill>
              </a:rPr>
              <a:t>            </a:t>
            </a:r>
            <a:r>
              <a:rPr lang="cs-CZ" sz="3600" b="1" dirty="0" smtClean="0">
                <a:solidFill>
                  <a:srgbClr val="FF0000"/>
                </a:solidFill>
              </a:rPr>
              <a:t>% </a:t>
            </a:r>
            <a:r>
              <a:rPr lang="cs-CZ" sz="3600" b="1" dirty="0">
                <a:solidFill>
                  <a:srgbClr val="FF0000"/>
                </a:solidFill>
              </a:rPr>
              <a:t>Q    =   P.100 / </a:t>
            </a:r>
            <a:r>
              <a:rPr lang="cs-CZ" sz="3600" b="1" dirty="0" smtClean="0">
                <a:solidFill>
                  <a:srgbClr val="FF0000"/>
                </a:solidFill>
              </a:rPr>
              <a:t>K.t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% Q = procento obsazenosti</a:t>
            </a:r>
          </a:p>
          <a:p>
            <a:pPr>
              <a:buNone/>
            </a:pPr>
            <a:r>
              <a:rPr lang="cs-CZ" dirty="0"/>
              <a:t>P = počet prodaných pokojů, resp. lůžek</a:t>
            </a:r>
          </a:p>
          <a:p>
            <a:pPr>
              <a:buNone/>
            </a:pPr>
            <a:r>
              <a:rPr lang="cs-CZ" dirty="0"/>
              <a:t>K = počet disponibilních pokojů, resp. lůžek</a:t>
            </a:r>
          </a:p>
          <a:p>
            <a:pPr>
              <a:buNone/>
            </a:pPr>
            <a:r>
              <a:rPr lang="cs-CZ" dirty="0"/>
              <a:t>t = počet dnů sledovaného období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Obsazenost hotelu</a:t>
            </a:r>
            <a:br>
              <a:rPr lang="cs-CZ" b="1" dirty="0" smtClean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229600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Ukazatel obsazenosti pokojů</a:t>
            </a:r>
            <a:r>
              <a:rPr lang="cs-CZ" dirty="0"/>
              <a:t> je základní a </a:t>
            </a:r>
            <a:r>
              <a:rPr lang="cs-CZ" b="1" dirty="0"/>
              <a:t>ukazatel obsazenosti lůžek</a:t>
            </a:r>
            <a:r>
              <a:rPr lang="cs-CZ" dirty="0"/>
              <a:t> je pomocný ukazatel v rámci mixu obsazenosti. </a:t>
            </a:r>
          </a:p>
          <a:p>
            <a:pPr>
              <a:buNone/>
            </a:pPr>
            <a:r>
              <a:rPr lang="cs-CZ" b="1" dirty="0"/>
              <a:t>Mix obsazenosti</a:t>
            </a:r>
            <a:r>
              <a:rPr lang="cs-CZ" dirty="0"/>
              <a:t> </a:t>
            </a:r>
            <a:r>
              <a:rPr lang="cs-CZ" dirty="0" smtClean="0"/>
              <a:t>- obsazenost </a:t>
            </a:r>
            <a:r>
              <a:rPr lang="cs-CZ" dirty="0"/>
              <a:t>podle druhu jednotlivých pokojů (počet lůžek na pokoji, vybaveném určitým druhem sociálního zařízení, balkón, výhled apod</a:t>
            </a:r>
            <a:r>
              <a:rPr lang="cs-CZ" dirty="0" smtClean="0"/>
              <a:t>.).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509120"/>
            <a:ext cx="8485549" cy="1129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Přepočtená obsazenost pokojů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Přepočtená </a:t>
            </a:r>
            <a:r>
              <a:rPr lang="cs-CZ" b="1" dirty="0"/>
              <a:t>obsazenost </a:t>
            </a:r>
            <a:r>
              <a:rPr lang="cs-CZ" b="1" dirty="0" smtClean="0"/>
              <a:t>pokojů</a:t>
            </a:r>
            <a:r>
              <a:rPr lang="cs-CZ" dirty="0" smtClean="0"/>
              <a:t> - </a:t>
            </a:r>
            <a:r>
              <a:rPr lang="cs-CZ" dirty="0"/>
              <a:t>bere v úvahu i cenu, za kterou je pokoj či lůžko prodáno:</a:t>
            </a:r>
          </a:p>
          <a:p>
            <a:endParaRPr lang="cs-CZ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571168"/>
            <a:ext cx="8496944" cy="1297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Průměrná </a:t>
            </a:r>
            <a:r>
              <a:rPr lang="cs-CZ" b="1" dirty="0">
                <a:solidFill>
                  <a:srgbClr val="FF0000"/>
                </a:solidFill>
              </a:rPr>
              <a:t>délka pobytu</a:t>
            </a:r>
            <a:r>
              <a:rPr lang="cs-CZ" dirty="0">
                <a:solidFill>
                  <a:srgbClr val="FF0000"/>
                </a:solidFill>
              </a:rPr>
              <a:t>:</a:t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				</a:t>
            </a:r>
            <a:r>
              <a:rPr lang="cs-CZ" sz="3600" b="1" dirty="0" smtClean="0"/>
              <a:t>ØD </a:t>
            </a:r>
            <a:r>
              <a:rPr lang="cs-CZ" sz="3600" b="1" dirty="0"/>
              <a:t>= N / </a:t>
            </a:r>
            <a:r>
              <a:rPr lang="cs-CZ" sz="3600" b="1" dirty="0" smtClean="0"/>
              <a:t>H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dirty="0"/>
              <a:t>ØD = průměrná délka pobytu ve dnech,</a:t>
            </a:r>
          </a:p>
          <a:p>
            <a:pPr>
              <a:buNone/>
            </a:pPr>
            <a:r>
              <a:rPr lang="cs-CZ" dirty="0"/>
              <a:t>N = počet realizovaných přenocování,</a:t>
            </a:r>
          </a:p>
          <a:p>
            <a:pPr>
              <a:buNone/>
            </a:pPr>
            <a:r>
              <a:rPr lang="cs-CZ" dirty="0"/>
              <a:t>H = počet </a:t>
            </a:r>
            <a:r>
              <a:rPr lang="cs-CZ" dirty="0" smtClean="0"/>
              <a:t>hostů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Důsledné sledování výkonů s </a:t>
            </a:r>
            <a:r>
              <a:rPr lang="cs-CZ" dirty="0" smtClean="0"/>
              <a:t>cílem maximálního zabezpečení </a:t>
            </a:r>
            <a:r>
              <a:rPr lang="cs-CZ" dirty="0"/>
              <a:t>vytíženosti </a:t>
            </a:r>
            <a:r>
              <a:rPr lang="cs-CZ" dirty="0" smtClean="0"/>
              <a:t>kapacity UZ        porovnávání </a:t>
            </a:r>
            <a:r>
              <a:rPr lang="cs-CZ" dirty="0"/>
              <a:t>vytíženosti lůžkové kapacity a kapacity pokojů.</a:t>
            </a:r>
          </a:p>
          <a:p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6156176" y="4509120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Maximalizace využití kapacity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3200" dirty="0"/>
              <a:t>Hotely často využívají techniku </a:t>
            </a:r>
            <a:r>
              <a:rPr lang="cs-CZ" sz="3200" b="1" dirty="0" err="1"/>
              <a:t>Yield</a:t>
            </a:r>
            <a:r>
              <a:rPr lang="cs-CZ" sz="3200" dirty="0"/>
              <a:t> </a:t>
            </a:r>
            <a:r>
              <a:rPr lang="cs-CZ" sz="3200" b="1" dirty="0" smtClean="0"/>
              <a:t>management</a:t>
            </a:r>
            <a:r>
              <a:rPr lang="cs-CZ" sz="3200" dirty="0" smtClean="0"/>
              <a:t>, založenou </a:t>
            </a:r>
            <a:r>
              <a:rPr lang="cs-CZ" sz="3200" dirty="0"/>
              <a:t>na efektivitě </a:t>
            </a:r>
            <a:r>
              <a:rPr lang="cs-CZ" sz="3200" dirty="0" smtClean="0"/>
              <a:t>prodeje a </a:t>
            </a:r>
            <a:r>
              <a:rPr lang="cs-CZ" sz="3200" dirty="0"/>
              <a:t>cenové diferenciaci podle času i tržních segmentů klientů</a:t>
            </a:r>
            <a:r>
              <a:rPr lang="cs-CZ" sz="3200" dirty="0" smtClean="0"/>
              <a:t>.</a:t>
            </a:r>
          </a:p>
          <a:p>
            <a:pPr>
              <a:buNone/>
            </a:pPr>
            <a:r>
              <a:rPr lang="cs-CZ" sz="3200" b="1" dirty="0"/>
              <a:t>Zisk</a:t>
            </a:r>
            <a:r>
              <a:rPr lang="cs-CZ" sz="3200" dirty="0"/>
              <a:t> je základní absolutní ukazatel </a:t>
            </a:r>
            <a:r>
              <a:rPr lang="cs-CZ" sz="3200" dirty="0" smtClean="0"/>
              <a:t>rentability.</a:t>
            </a:r>
          </a:p>
          <a:p>
            <a:pPr>
              <a:buNone/>
            </a:pPr>
            <a:r>
              <a:rPr lang="cs-CZ" sz="3200" dirty="0" smtClean="0"/>
              <a:t> Lepší </a:t>
            </a:r>
            <a:r>
              <a:rPr lang="cs-CZ" sz="3200" dirty="0"/>
              <a:t>vypovídací schopnost má </a:t>
            </a:r>
            <a:r>
              <a:rPr lang="cs-CZ" sz="3200" b="1" dirty="0"/>
              <a:t>míra rentability,</a:t>
            </a:r>
            <a:r>
              <a:rPr lang="cs-CZ" sz="3200" dirty="0"/>
              <a:t> která je dána vztahem zisku k dalším ekonomickým kategoriím (náklady, maloobchodní obrat, vztahem ke kapitálu).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Míra rentability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200" b="1" dirty="0" smtClean="0"/>
              <a:t>R </a:t>
            </a:r>
            <a:r>
              <a:rPr lang="cs-CZ" sz="3200" b="1" dirty="0"/>
              <a:t>= Z / N . 100                   </a:t>
            </a:r>
            <a:r>
              <a:rPr lang="cs-CZ" sz="3200" b="1" dirty="0" smtClean="0"/>
              <a:t>R </a:t>
            </a:r>
            <a:r>
              <a:rPr lang="cs-CZ" sz="3200" b="1" dirty="0"/>
              <a:t>= Z / V . 100</a:t>
            </a:r>
          </a:p>
          <a:p>
            <a:pPr>
              <a:buNone/>
            </a:pPr>
            <a:r>
              <a:rPr lang="cs-CZ" sz="3200" b="1" dirty="0"/>
              <a:t>R = Z / O . 100                   </a:t>
            </a:r>
            <a:r>
              <a:rPr lang="cs-CZ" sz="3200" b="1" dirty="0" smtClean="0"/>
              <a:t>R </a:t>
            </a:r>
            <a:r>
              <a:rPr lang="cs-CZ" sz="3200" b="1" dirty="0"/>
              <a:t>= Z / K . </a:t>
            </a:r>
            <a:r>
              <a:rPr lang="cs-CZ" sz="3200" b="1" dirty="0" smtClean="0"/>
              <a:t>100 </a:t>
            </a:r>
          </a:p>
          <a:p>
            <a:pPr>
              <a:buNone/>
            </a:pPr>
            <a:endParaRPr lang="cs-CZ" sz="3200" b="1" dirty="0" smtClean="0"/>
          </a:p>
          <a:p>
            <a:pPr>
              <a:buNone/>
            </a:pPr>
            <a:r>
              <a:rPr lang="cs-CZ" dirty="0" smtClean="0"/>
              <a:t>(míra </a:t>
            </a:r>
            <a:r>
              <a:rPr lang="cs-CZ" dirty="0"/>
              <a:t>rentability kapitálu, </a:t>
            </a:r>
            <a:r>
              <a:rPr lang="cs-CZ" dirty="0" smtClean="0"/>
              <a:t>vloženého </a:t>
            </a:r>
            <a:r>
              <a:rPr lang="cs-CZ" dirty="0"/>
              <a:t>do podnikání ve vztahu k zisku</a:t>
            </a:r>
            <a:r>
              <a:rPr lang="cs-CZ" dirty="0" smtClean="0"/>
              <a:t>).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R = míra rentability</a:t>
            </a:r>
          </a:p>
          <a:p>
            <a:pPr>
              <a:buNone/>
            </a:pPr>
            <a:r>
              <a:rPr lang="cs-CZ" dirty="0"/>
              <a:t>Z = zisk</a:t>
            </a:r>
          </a:p>
          <a:p>
            <a:pPr>
              <a:buNone/>
            </a:pPr>
            <a:r>
              <a:rPr lang="cs-CZ" dirty="0"/>
              <a:t>N = náklady</a:t>
            </a:r>
          </a:p>
          <a:p>
            <a:pPr>
              <a:buNone/>
            </a:pPr>
            <a:r>
              <a:rPr lang="cs-CZ" dirty="0"/>
              <a:t>V = výnosy</a:t>
            </a:r>
          </a:p>
          <a:p>
            <a:pPr>
              <a:buNone/>
            </a:pPr>
            <a:r>
              <a:rPr lang="cs-CZ" dirty="0"/>
              <a:t>O = obchodní obrat</a:t>
            </a:r>
          </a:p>
          <a:p>
            <a:pPr>
              <a:buNone/>
            </a:pPr>
            <a:r>
              <a:rPr lang="cs-CZ" dirty="0"/>
              <a:t>K = kapitál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ekonomické výkonnosti ubytovacího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141168"/>
          </a:xfrm>
        </p:spPr>
        <p:txBody>
          <a:bodyPr/>
          <a:lstStyle/>
          <a:p>
            <a:r>
              <a:rPr lang="cs-CZ" dirty="0" smtClean="0"/>
              <a:t>je nutné mít k dispozici </a:t>
            </a:r>
            <a:r>
              <a:rPr lang="cs-CZ" b="1" dirty="0" smtClean="0"/>
              <a:t>měřitelné ukazatele, </a:t>
            </a:r>
            <a:r>
              <a:rPr lang="cs-CZ" dirty="0" smtClean="0"/>
              <a:t>které jsou </a:t>
            </a:r>
            <a:r>
              <a:rPr lang="cs-CZ" b="1" dirty="0" smtClean="0"/>
              <a:t>porovnatelné.</a:t>
            </a:r>
            <a:r>
              <a:rPr lang="cs-CZ" dirty="0" smtClean="0"/>
              <a:t> </a:t>
            </a:r>
          </a:p>
          <a:p>
            <a:r>
              <a:rPr lang="cs-CZ" b="1" dirty="0" smtClean="0"/>
              <a:t>Pravidelným a systematickým sledováním </a:t>
            </a:r>
            <a:r>
              <a:rPr lang="cs-CZ" dirty="0" smtClean="0"/>
              <a:t>uvedených </a:t>
            </a:r>
            <a:r>
              <a:rPr lang="cs-CZ" b="1" dirty="0" smtClean="0"/>
              <a:t>parametrů</a:t>
            </a:r>
            <a:r>
              <a:rPr lang="cs-CZ" dirty="0" smtClean="0"/>
              <a:t> lze deklarovat současný stav a pozici ubytovacího zařízení. </a:t>
            </a:r>
          </a:p>
          <a:p>
            <a:r>
              <a:rPr lang="cs-CZ" dirty="0" smtClean="0"/>
              <a:t>Nejčastěji se hodnocení provádí na bázi </a:t>
            </a:r>
            <a:r>
              <a:rPr lang="cs-CZ" b="1" dirty="0" smtClean="0"/>
              <a:t>porovnání s minulým obdobím</a:t>
            </a:r>
            <a:r>
              <a:rPr lang="cs-CZ" dirty="0" smtClean="0"/>
              <a:t>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143000"/>
          </a:xfrm>
        </p:spPr>
        <p:txBody>
          <a:bodyPr/>
          <a:lstStyle/>
          <a:p>
            <a:r>
              <a:rPr lang="cs-CZ" b="1" dirty="0" smtClean="0"/>
              <a:t>Efektivnost ubytovacích služeb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229600" cy="31683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se </a:t>
            </a:r>
            <a:r>
              <a:rPr lang="cs-CZ" dirty="0"/>
              <a:t>vyjadřuje </a:t>
            </a:r>
            <a:r>
              <a:rPr lang="cs-CZ" b="1" dirty="0"/>
              <a:t>mírou rentability a také mimoekonomickou efektivností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Orientace na efektivnost </a:t>
            </a:r>
            <a:r>
              <a:rPr lang="cs-CZ" dirty="0" smtClean="0"/>
              <a:t>- hlavně </a:t>
            </a:r>
            <a:r>
              <a:rPr lang="cs-CZ" dirty="0"/>
              <a:t>při realizaci </a:t>
            </a:r>
            <a:r>
              <a:rPr lang="cs-CZ" b="1" dirty="0"/>
              <a:t>základních služeb</a:t>
            </a:r>
            <a:r>
              <a:rPr lang="cs-CZ" dirty="0"/>
              <a:t>. </a:t>
            </a:r>
            <a:endParaRPr lang="cs-CZ" dirty="0" smtClean="0"/>
          </a:p>
          <a:p>
            <a:pPr>
              <a:buNone/>
            </a:pPr>
            <a:r>
              <a:rPr lang="cs-CZ" b="1" dirty="0"/>
              <a:t>D</a:t>
            </a:r>
            <a:r>
              <a:rPr lang="cs-CZ" b="1" dirty="0" smtClean="0"/>
              <a:t>oplňkové </a:t>
            </a:r>
            <a:r>
              <a:rPr lang="cs-CZ" b="1" dirty="0"/>
              <a:t>služby </a:t>
            </a:r>
            <a:r>
              <a:rPr lang="cs-CZ" dirty="0"/>
              <a:t>jsou sice službami placenými (osobní, sekretářské, pronájem prostorů, speciální aranžmá apod.), ale často nesplňují požadavek ekonomické efektivnosti. </a:t>
            </a:r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5024"/>
            <a:ext cx="746760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/>
              <a:t>Objem struktury doplňkových služeb</a:t>
            </a:r>
            <a:r>
              <a:rPr lang="cs-CZ" dirty="0"/>
              <a:t> se nevyznačuje vysokým podílem výnosů. Jsou však bezprostřední součástí nabídky. Průměrně participují na obchodním obratu </a:t>
            </a:r>
            <a:r>
              <a:rPr lang="cs-CZ" dirty="0">
                <a:solidFill>
                  <a:srgbClr val="FF0000"/>
                </a:solidFill>
              </a:rPr>
              <a:t>2 – 15%. </a:t>
            </a:r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 smtClean="0"/>
              <a:t>Výše </a:t>
            </a:r>
            <a:r>
              <a:rPr lang="cs-CZ" dirty="0"/>
              <a:t>podílu závisí od rozsahu a sortimentu placených a neplacených doplňkových služeb. Platí, že čím vyšší je poskytovaný rozsah služeb, tím je vyšší i hodnotový ukazatel výkonů.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Jejich </a:t>
            </a:r>
            <a:r>
              <a:rPr lang="cs-CZ" dirty="0"/>
              <a:t>přímá ekonomická efektivnost je v praxi minimální. 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Nepřímá </a:t>
            </a:r>
            <a:r>
              <a:rPr lang="cs-CZ" b="1" dirty="0"/>
              <a:t>ekonomická efektivnost (mimoekonomická efektivnost)</a:t>
            </a:r>
            <a:r>
              <a:rPr lang="cs-CZ" dirty="0"/>
              <a:t> ve vztahu k základním službám je doplňkovými službami přímo ovlivněna. 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Uspokojivý </a:t>
            </a:r>
            <a:r>
              <a:rPr lang="cs-CZ" b="1" dirty="0"/>
              <a:t>zis</a:t>
            </a:r>
            <a:r>
              <a:rPr lang="cs-CZ" dirty="0"/>
              <a:t>k z aspektu etiky a podnikatelské kultury = </a:t>
            </a:r>
            <a:r>
              <a:rPr lang="cs-CZ" b="1" dirty="0"/>
              <a:t>etický zisk</a:t>
            </a:r>
            <a:r>
              <a:rPr lang="cs-CZ" dirty="0"/>
              <a:t>, podle Obchodního zákoníku je to </a:t>
            </a:r>
            <a:r>
              <a:rPr lang="cs-CZ" b="1" dirty="0"/>
              <a:t>přiměřený zisk</a:t>
            </a:r>
            <a:r>
              <a:rPr lang="cs-CZ" b="1" dirty="0" smtClean="0"/>
              <a:t>.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1786210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Poskytování doplňkových služeb je nevyhnutelné </a:t>
            </a:r>
            <a:r>
              <a:rPr lang="cs-CZ" sz="2400" dirty="0" smtClean="0"/>
              <a:t>z důvodu stanovených norem rozsahu těchto služeb a také z důvodu dalšího základního cíle managementu – spokojenosti hostů. </a:t>
            </a:r>
            <a:br>
              <a:rPr lang="cs-CZ" sz="2400" dirty="0" smtClean="0"/>
            </a:br>
            <a:endParaRPr lang="cs-CZ" sz="24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33464"/>
            <a:ext cx="705678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cs-CZ" b="1" dirty="0" smtClean="0"/>
              <a:t>Náklady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= </a:t>
            </a:r>
            <a:r>
              <a:rPr lang="cs-CZ" b="1" dirty="0" smtClean="0"/>
              <a:t>finanční </a:t>
            </a:r>
            <a:r>
              <a:rPr lang="cs-CZ" b="1" dirty="0"/>
              <a:t>vyjádření živé zhmotněné práce vynaložené při produkci, realizaci a spotřebě služeb, které představují produkt ubytovacích zařízení. </a:t>
            </a:r>
          </a:p>
          <a:p>
            <a:pPr>
              <a:buNone/>
            </a:pPr>
            <a:r>
              <a:rPr lang="cs-CZ" dirty="0"/>
              <a:t>Náklady na jednotku realizované produkce působí na zisk nepřímo → čím jsou tyto náklady nižší, tím vyšší bude zisk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Pro posouzení ekonomiky UZ </a:t>
            </a:r>
            <a:r>
              <a:rPr lang="cs-CZ" dirty="0" smtClean="0"/>
              <a:t>      podílové </a:t>
            </a:r>
            <a:r>
              <a:rPr lang="cs-CZ" dirty="0"/>
              <a:t>ukazatele typu vybraných nákladových položek, např. </a:t>
            </a:r>
            <a:r>
              <a:rPr lang="cs-CZ" b="1" dirty="0"/>
              <a:t>náklady na 1 nocleh, náklady na 1 pokoj </a:t>
            </a:r>
            <a:r>
              <a:rPr lang="cs-CZ" dirty="0"/>
              <a:t>– podle struktury pokojů, </a:t>
            </a:r>
            <a:r>
              <a:rPr lang="cs-CZ" b="1" dirty="0"/>
              <a:t>náklady na 1 hosta za 1 den</a:t>
            </a:r>
            <a:r>
              <a:rPr lang="cs-CZ" dirty="0"/>
              <a:t>, </a:t>
            </a:r>
            <a:r>
              <a:rPr lang="cs-CZ" b="1" dirty="0"/>
              <a:t>na 1 Kč (USD, EUR) tržby, na 1 Kč (USD, EUR) výnosů.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4716016" y="4293096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Vývoj nákladů závisí od:</a:t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Technicko</a:t>
            </a:r>
            <a:r>
              <a:rPr lang="cs-CZ" dirty="0"/>
              <a:t>-</a:t>
            </a:r>
            <a:r>
              <a:rPr lang="cs-CZ" dirty="0" smtClean="0"/>
              <a:t>organizačních </a:t>
            </a:r>
            <a:r>
              <a:rPr lang="cs-CZ" dirty="0"/>
              <a:t>faktorů, </a:t>
            </a:r>
            <a:r>
              <a:rPr lang="cs-CZ" dirty="0" smtClean="0"/>
              <a:t>(charakter a struktura </a:t>
            </a:r>
            <a:r>
              <a:rPr lang="cs-CZ" dirty="0"/>
              <a:t>činností, </a:t>
            </a:r>
            <a:r>
              <a:rPr lang="cs-CZ" dirty="0" smtClean="0"/>
              <a:t>velikost provozních </a:t>
            </a:r>
            <a:r>
              <a:rPr lang="cs-CZ" dirty="0"/>
              <a:t>jednotek, využití kapacity, </a:t>
            </a:r>
            <a:r>
              <a:rPr lang="cs-CZ" dirty="0" smtClean="0"/>
              <a:t>úroveň </a:t>
            </a:r>
            <a:r>
              <a:rPr lang="cs-CZ" dirty="0"/>
              <a:t>produktivity práce apod</a:t>
            </a:r>
            <a:r>
              <a:rPr lang="cs-CZ" dirty="0" smtClean="0"/>
              <a:t>.),</a:t>
            </a:r>
            <a:endParaRPr lang="cs-CZ" dirty="0"/>
          </a:p>
          <a:p>
            <a:pPr lvl="0"/>
            <a:r>
              <a:rPr lang="cs-CZ" dirty="0" smtClean="0"/>
              <a:t>tempa </a:t>
            </a:r>
            <a:r>
              <a:rPr lang="cs-CZ" dirty="0"/>
              <a:t>inovací produktu jednotlivých služeb,</a:t>
            </a:r>
          </a:p>
          <a:p>
            <a:pPr lvl="0"/>
            <a:r>
              <a:rPr lang="cs-CZ" dirty="0"/>
              <a:t>organizace produkce služeb, jejich realizace včetně prodeje a spotřeby,</a:t>
            </a:r>
          </a:p>
          <a:p>
            <a:pPr lvl="0"/>
            <a:r>
              <a:rPr lang="cs-CZ" dirty="0"/>
              <a:t>cen,</a:t>
            </a:r>
          </a:p>
          <a:p>
            <a:pPr lvl="0"/>
            <a:r>
              <a:rPr lang="cs-CZ" dirty="0"/>
              <a:t>metodiky náplně jednotlivých nákladových položek, odpisů apod.,</a:t>
            </a:r>
          </a:p>
          <a:p>
            <a:pPr lvl="0"/>
            <a:r>
              <a:rPr lang="cs-CZ" dirty="0"/>
              <a:t>tržeb a výnosů.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Náklady</a:t>
            </a:r>
            <a:r>
              <a:rPr lang="cs-CZ" dirty="0" smtClean="0"/>
              <a:t> - podle vztahu k výkonům: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r>
              <a:rPr lang="cs-CZ" b="1" dirty="0" smtClean="0"/>
              <a:t>Fixní </a:t>
            </a:r>
            <a:r>
              <a:rPr lang="cs-CZ" b="1" dirty="0"/>
              <a:t>náklady</a:t>
            </a:r>
            <a:r>
              <a:rPr lang="cs-CZ" dirty="0"/>
              <a:t> jsou funkcí času, kterého délka je základní determinantou jejich růstu. Fixní náklady jsou neměnné, jejich výše je stabilní. Jsou to náklady spojené s vlastnictvím majetku, daněmi, pojištěním, platy </a:t>
            </a:r>
            <a:r>
              <a:rPr lang="cs-CZ" dirty="0" smtClean="0"/>
              <a:t>top manažerů</a:t>
            </a:r>
            <a:r>
              <a:rPr lang="cs-CZ" dirty="0"/>
              <a:t>. </a:t>
            </a:r>
          </a:p>
          <a:p>
            <a:r>
              <a:rPr lang="cs-CZ" b="1" dirty="0"/>
              <a:t>Relativně fixní náklady</a:t>
            </a:r>
            <a:r>
              <a:rPr lang="cs-CZ" dirty="0"/>
              <a:t> souvisí s managementem ubytovacího zařízení a jeho hospodářskou politikou. Jsou to náklady spojené s platy středního managementu a výkonných pracovníků, finanční náklady jako např. nájem a vybrané náklady na marketing.</a:t>
            </a:r>
          </a:p>
          <a:p>
            <a:r>
              <a:rPr lang="cs-CZ" b="1" dirty="0"/>
              <a:t>Variabilní náklady</a:t>
            </a:r>
            <a:r>
              <a:rPr lang="cs-CZ" dirty="0"/>
              <a:t> jsou funkcí míry prodeje produktu UZ a jejich výše je determinována hospodárností managementu a objemem výkonů.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Závislost vztahu fixních a variabilních nákladů se výsledně projevuje v tzv. poloze nulového bodu při objemu tržeb, která se posouvá směrem ke ztrátě v případě, že podíl fixních nákladů je vysoký.</a:t>
            </a:r>
          </a:p>
        </p:txBody>
      </p:sp>
      <p:pic>
        <p:nvPicPr>
          <p:cNvPr id="4" name="Obrázek 3" descr="Logo Hotelstars.eu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365104"/>
            <a:ext cx="39463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Variabilní </a:t>
            </a:r>
            <a:r>
              <a:rPr lang="cs-CZ" b="1" dirty="0"/>
              <a:t>náklady</a:t>
            </a:r>
            <a:r>
              <a:rPr lang="cs-CZ" dirty="0"/>
              <a:t>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b="1" dirty="0"/>
              <a:t>spotřeba </a:t>
            </a:r>
            <a:r>
              <a:rPr lang="cs-CZ" b="1" dirty="0" smtClean="0"/>
              <a:t>materiálu </a:t>
            </a:r>
            <a:r>
              <a:rPr lang="cs-CZ" dirty="0" smtClean="0"/>
              <a:t>– </a:t>
            </a:r>
            <a:r>
              <a:rPr lang="cs-CZ" dirty="0"/>
              <a:t>vlastní pomocný materiál administrativy, propagační materiál (prospekty, DVD, plakáty, suvenýry apod.), tisk (jídelní a nápojové lístky, hotelové mapy), materiál pro hosta (šitíčko, koupelnová kosmetika, toaletní potřeby), spotřeba inventáře (porcelán, příbory, sklo),</a:t>
            </a:r>
          </a:p>
          <a:p>
            <a:pPr lvl="0"/>
            <a:r>
              <a:rPr lang="cs-CZ" dirty="0"/>
              <a:t>náklady na odpisy majetku (odpisy investičního majetku),</a:t>
            </a:r>
          </a:p>
          <a:p>
            <a:pPr lvl="0"/>
            <a:r>
              <a:rPr lang="cs-CZ" dirty="0"/>
              <a:t>náklady na služby nemateriální povahy, </a:t>
            </a:r>
          </a:p>
          <a:p>
            <a:pPr lvl="0"/>
            <a:r>
              <a:rPr lang="cs-CZ" dirty="0" err="1" smtClean="0"/>
              <a:t>direct</a:t>
            </a:r>
            <a:r>
              <a:rPr lang="cs-CZ" dirty="0" smtClean="0"/>
              <a:t> </a:t>
            </a:r>
            <a:r>
              <a:rPr lang="cs-CZ" dirty="0"/>
              <a:t>marketing,</a:t>
            </a:r>
          </a:p>
          <a:p>
            <a:pPr lvl="0"/>
            <a:r>
              <a:rPr lang="cs-CZ" dirty="0"/>
              <a:t>spotřeba energie,</a:t>
            </a:r>
          </a:p>
          <a:p>
            <a:pPr lvl="0"/>
            <a:r>
              <a:rPr lang="cs-CZ" dirty="0"/>
              <a:t>přeprava a dovoz zboží a služeb,</a:t>
            </a:r>
          </a:p>
          <a:p>
            <a:pPr lvl="0"/>
            <a:r>
              <a:rPr lang="cs-CZ" dirty="0"/>
              <a:t>oprava a údržba UZ,</a:t>
            </a:r>
          </a:p>
          <a:p>
            <a:pPr lvl="0"/>
            <a:r>
              <a:rPr lang="cs-CZ" dirty="0"/>
              <a:t>jízdné,</a:t>
            </a:r>
          </a:p>
          <a:p>
            <a:pPr lvl="0"/>
            <a:r>
              <a:rPr lang="cs-CZ" dirty="0"/>
              <a:t>náklady na služby (praní lůžkovin, čištění oděvů, audity apod.),</a:t>
            </a:r>
          </a:p>
          <a:p>
            <a:pPr lvl="0"/>
            <a:r>
              <a:rPr lang="cs-CZ" dirty="0"/>
              <a:t>náklady na doplňkové </a:t>
            </a:r>
            <a:r>
              <a:rPr lang="cs-CZ" dirty="0" smtClean="0"/>
              <a:t>služby, které </a:t>
            </a:r>
            <a:r>
              <a:rPr lang="cs-CZ" dirty="0"/>
              <a:t>host dostává bezplatně jako součást hotelového </a:t>
            </a:r>
            <a:r>
              <a:rPr lang="cs-CZ" dirty="0" smtClean="0"/>
              <a:t>standardu,</a:t>
            </a:r>
            <a:endParaRPr lang="cs-CZ" dirty="0"/>
          </a:p>
          <a:p>
            <a:pPr lvl="0"/>
            <a:r>
              <a:rPr lang="cs-CZ" dirty="0"/>
              <a:t>mzdové a osobní náklady,</a:t>
            </a:r>
          </a:p>
          <a:p>
            <a:pPr lvl="0"/>
            <a:r>
              <a:rPr lang="cs-CZ" dirty="0"/>
              <a:t>finanční náklady (daně, pojistky, úroky, manka a škody.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Hodnocení </a:t>
            </a:r>
            <a:r>
              <a:rPr lang="cs-CZ" b="1" dirty="0"/>
              <a:t>nákladů podle jednotlivých středisek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lvl="0"/>
            <a:r>
              <a:rPr lang="cs-CZ" b="1" dirty="0"/>
              <a:t>kvalifikovaný odha</a:t>
            </a:r>
            <a:r>
              <a:rPr lang="cs-CZ" dirty="0"/>
              <a:t>d </a:t>
            </a:r>
            <a:r>
              <a:rPr lang="cs-CZ" dirty="0" smtClean="0"/>
              <a:t>- vychází </a:t>
            </a:r>
            <a:r>
              <a:rPr lang="cs-CZ" dirty="0"/>
              <a:t>ze </a:t>
            </a:r>
            <a:r>
              <a:rPr lang="cs-CZ" dirty="0" smtClean="0"/>
              <a:t>zkušenosti, z</a:t>
            </a:r>
            <a:r>
              <a:rPr lang="cs-CZ" dirty="0"/>
              <a:t> minulosti a </a:t>
            </a:r>
            <a:r>
              <a:rPr lang="cs-CZ" dirty="0" smtClean="0"/>
              <a:t>předvídání budoucího vývoje </a:t>
            </a:r>
            <a:r>
              <a:rPr lang="cs-CZ" dirty="0"/>
              <a:t>konkrétních nákladů,</a:t>
            </a:r>
          </a:p>
          <a:p>
            <a:pPr lvl="0"/>
            <a:r>
              <a:rPr lang="cs-CZ" b="1" dirty="0"/>
              <a:t>podle propočtu podílu celkových nákladů k určitému ukazateli,</a:t>
            </a:r>
            <a:r>
              <a:rPr lang="cs-CZ" dirty="0"/>
              <a:t> např. počet pracovníků, množství mzdových prostředků, </a:t>
            </a:r>
            <a:r>
              <a:rPr lang="cs-CZ" b="1" dirty="0"/>
              <a:t>realizovaného obratu za dané </a:t>
            </a:r>
            <a:r>
              <a:rPr lang="cs-CZ" b="1" dirty="0" smtClean="0"/>
              <a:t>středisko</a:t>
            </a:r>
            <a:r>
              <a:rPr lang="cs-CZ" dirty="0" smtClean="0"/>
              <a:t>:</a:t>
            </a:r>
          </a:p>
          <a:p>
            <a:pPr lvl="0">
              <a:buNone/>
            </a:pPr>
            <a:endParaRPr lang="cs-CZ" dirty="0" smtClean="0"/>
          </a:p>
          <a:p>
            <a:pPr lvl="0">
              <a:buNone/>
            </a:pPr>
            <a:r>
              <a:rPr lang="cs-CZ" dirty="0" smtClean="0"/>
              <a:t>					</a:t>
            </a:r>
            <a:r>
              <a:rPr lang="cs-CZ" b="1" dirty="0" smtClean="0"/>
              <a:t>N¹=N/ O¹</a:t>
            </a:r>
            <a:endParaRPr lang="cs-CZ" b="1" dirty="0"/>
          </a:p>
          <a:p>
            <a:pPr>
              <a:buNone/>
            </a:pPr>
            <a:r>
              <a:rPr lang="cs-CZ" dirty="0" smtClean="0"/>
              <a:t>N¹ </a:t>
            </a:r>
            <a:r>
              <a:rPr lang="cs-CZ" dirty="0"/>
              <a:t>= náklady střediska,</a:t>
            </a:r>
          </a:p>
          <a:p>
            <a:pPr>
              <a:buNone/>
            </a:pPr>
            <a:r>
              <a:rPr lang="cs-CZ" dirty="0"/>
              <a:t>O¹ = maloobchodní obrat ve sledovaném středisku,</a:t>
            </a:r>
          </a:p>
          <a:p>
            <a:pPr>
              <a:buNone/>
            </a:pPr>
            <a:r>
              <a:rPr lang="cs-CZ" dirty="0"/>
              <a:t>N = celkové náklady</a:t>
            </a:r>
          </a:p>
          <a:p>
            <a:pPr>
              <a:buNone/>
            </a:pPr>
            <a:r>
              <a:rPr lang="cs-CZ" dirty="0"/>
              <a:t>Celkové náklady ve vztahu k výnosům </a:t>
            </a:r>
            <a:r>
              <a:rPr lang="cs-CZ" dirty="0" smtClean="0"/>
              <a:t>- zisk </a:t>
            </a:r>
            <a:r>
              <a:rPr lang="cs-CZ" dirty="0"/>
              <a:t>nebo </a:t>
            </a:r>
            <a:r>
              <a:rPr lang="cs-CZ" dirty="0" smtClean="0"/>
              <a:t>ztráta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Příjmy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2780928"/>
            <a:ext cx="7467600" cy="487375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cs-CZ" dirty="0" smtClean="0"/>
              <a:t>Klasifikace:</a:t>
            </a:r>
          </a:p>
          <a:p>
            <a:pPr lvl="0"/>
            <a:r>
              <a:rPr lang="cs-CZ" b="1" dirty="0" smtClean="0"/>
              <a:t>příjmy </a:t>
            </a:r>
            <a:r>
              <a:rPr lang="cs-CZ" b="1" dirty="0"/>
              <a:t>za ubytování </a:t>
            </a:r>
            <a:r>
              <a:rPr lang="cs-CZ" dirty="0"/>
              <a:t>jsou produktivnější než prodej pokrmů a nápojů a činí podle typu hotelu kolem 50 – 70% celkových příjmů,</a:t>
            </a:r>
          </a:p>
          <a:p>
            <a:pPr lvl="0"/>
            <a:r>
              <a:rPr lang="cs-CZ" b="1" dirty="0" smtClean="0"/>
              <a:t>příjmy za jídlo a nápoje, </a:t>
            </a:r>
            <a:r>
              <a:rPr lang="cs-CZ" b="1" dirty="0"/>
              <a:t>příjmy z odbytových středisek</a:t>
            </a:r>
            <a:r>
              <a:rPr lang="cs-CZ" b="1" dirty="0" smtClean="0"/>
              <a:t>,</a:t>
            </a:r>
            <a:endParaRPr lang="cs-CZ" b="1" dirty="0"/>
          </a:p>
          <a:p>
            <a:pPr lvl="0"/>
            <a:r>
              <a:rPr lang="cs-CZ" b="1" dirty="0"/>
              <a:t>příjmy za placené služby </a:t>
            </a:r>
            <a:r>
              <a:rPr lang="cs-CZ" dirty="0"/>
              <a:t>jako je </a:t>
            </a:r>
            <a:r>
              <a:rPr lang="cs-CZ" dirty="0" smtClean="0"/>
              <a:t>telefon</a:t>
            </a:r>
            <a:r>
              <a:rPr lang="cs-CZ" dirty="0"/>
              <a:t>, praní prádla aj. - pro ubytované hosty i pro ostatní hosty hotelu.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32656"/>
            <a:ext cx="49621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Revenue</a:t>
            </a:r>
            <a:r>
              <a:rPr lang="cs-CZ" dirty="0" smtClean="0"/>
              <a:t>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proces řízení za účelem maximalizace tržeb z prodeje </a:t>
            </a:r>
            <a:r>
              <a:rPr lang="cs-CZ" dirty="0" smtClean="0">
                <a:solidFill>
                  <a:srgbClr val="FF0000"/>
                </a:solidFill>
              </a:rPr>
              <a:t>zboží (služeb), které jsou neskladovatelné, prostřednictvím efektivní kontroly cen a celkové kapacity, zabývá se analýzou a plánováním obchodní strategie hotelu, </a:t>
            </a:r>
            <a:r>
              <a:rPr lang="cs-CZ" b="1" dirty="0" smtClean="0">
                <a:solidFill>
                  <a:srgbClr val="FF0000"/>
                </a:solidFill>
              </a:rPr>
              <a:t>především otázkami obsazenosti a cenovou politikou. </a:t>
            </a:r>
          </a:p>
          <a:p>
            <a:r>
              <a:rPr lang="cs-CZ" b="1" dirty="0" smtClean="0"/>
              <a:t>Analyzuje rezervační zdroje a kanály</a:t>
            </a:r>
            <a:r>
              <a:rPr lang="cs-CZ" dirty="0" smtClean="0"/>
              <a:t>, kterými hotel provádí rezervace, resp. klienty získává, </a:t>
            </a:r>
            <a:r>
              <a:rPr lang="cs-CZ" b="1" dirty="0" smtClean="0"/>
              <a:t>sleduje obsazenost hotelu</a:t>
            </a:r>
            <a:r>
              <a:rPr lang="cs-CZ" dirty="0" smtClean="0"/>
              <a:t>, </a:t>
            </a:r>
            <a:r>
              <a:rPr lang="cs-CZ" b="1" dirty="0" smtClean="0"/>
              <a:t>průměrnou cenu za ubytování, celkové výnosy z ubytovacích služeb a také cenovou politiku konkurenčních hotelů</a:t>
            </a:r>
            <a:r>
              <a:rPr lang="cs-CZ" dirty="0" smtClean="0"/>
              <a:t>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cs-CZ" b="1" dirty="0" smtClean="0"/>
              <a:t>Řízení příjmů – pomocí cenotvorby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218884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1</a:t>
            </a:r>
            <a:r>
              <a:rPr lang="cs-CZ" dirty="0"/>
              <a:t>. </a:t>
            </a:r>
            <a:r>
              <a:rPr lang="cs-CZ" b="1" dirty="0" smtClean="0"/>
              <a:t>Stanovení </a:t>
            </a:r>
            <a:r>
              <a:rPr lang="cs-CZ" b="1" dirty="0"/>
              <a:t>ceny pro jednotlivé druhy pokojů</a:t>
            </a:r>
            <a:r>
              <a:rPr lang="cs-CZ" dirty="0"/>
              <a:t>, </a:t>
            </a:r>
            <a:r>
              <a:rPr lang="cs-CZ" dirty="0" smtClean="0"/>
              <a:t>(cena </a:t>
            </a:r>
            <a:r>
              <a:rPr lang="cs-CZ" dirty="0"/>
              <a:t>je závislá na předpokládaném využití kapacity a očekávaných průměrných </a:t>
            </a:r>
            <a:r>
              <a:rPr lang="cs-CZ" dirty="0" smtClean="0"/>
              <a:t>nákladech).  </a:t>
            </a:r>
            <a:endParaRPr lang="cs-CZ" dirty="0"/>
          </a:p>
          <a:p>
            <a:pPr>
              <a:buNone/>
            </a:pPr>
            <a:r>
              <a:rPr lang="cs-CZ" dirty="0"/>
              <a:t>2. </a:t>
            </a:r>
            <a:r>
              <a:rPr lang="cs-CZ" dirty="0" smtClean="0"/>
              <a:t>Úprava </a:t>
            </a:r>
            <a:r>
              <a:rPr lang="cs-CZ" dirty="0"/>
              <a:t>ceny prostřednictvím různých </a:t>
            </a:r>
            <a:r>
              <a:rPr lang="cs-CZ" b="1" dirty="0"/>
              <a:t>slev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4" name="Obrázek 3" descr="Ilustrační fotografie pokoje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73016"/>
            <a:ext cx="689228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Metody určení ceny:</a:t>
            </a:r>
            <a:br>
              <a:rPr lang="cs-CZ" b="1" dirty="0" smtClean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Huberův</a:t>
            </a:r>
            <a:r>
              <a:rPr lang="cs-CZ" b="1" dirty="0" smtClean="0">
                <a:solidFill>
                  <a:srgbClr val="FF0000"/>
                </a:solidFill>
              </a:rPr>
              <a:t> vzorec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- bere v úvahu náklady, příjmy a zisk, nevýhodou je ignorování cenové elasticity poptávky a vlivu konkurence, vyžaduje předpoklad budoucích nákladů a obsazenosti hotelu.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Maximalizace zisku pomocí poptávkové křivky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a nákladové struktury </a:t>
            </a:r>
            <a:r>
              <a:rPr lang="cs-CZ" dirty="0" smtClean="0"/>
              <a:t>(poptávková křivka je vztahem mezi počtem prodaných pokojů a jejich cenou).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rgbClr val="FF0000"/>
                </a:solidFill>
              </a:rPr>
              <a:t>Metoda bodu zvratu</a:t>
            </a: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7467600" cy="4873752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pro </a:t>
            </a:r>
            <a:r>
              <a:rPr lang="cs-CZ" dirty="0"/>
              <a:t>výpočet ceny:</a:t>
            </a:r>
          </a:p>
          <a:p>
            <a:endParaRPr lang="cs-CZ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060848"/>
            <a:ext cx="7448641" cy="864096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149080"/>
            <a:ext cx="2903992" cy="697607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4355976" y="4293096"/>
            <a:ext cx="3163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+ variabilní náklady na jednotku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Velikost prodejů či prodejní cenu lze určit také takto: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                                           </a:t>
            </a:r>
            <a:endParaRPr lang="cs-CZ" sz="2400" dirty="0"/>
          </a:p>
          <a:p>
            <a:pPr lvl="0">
              <a:buNone/>
            </a:pPr>
            <a:endParaRPr kumimoji="0" lang="cs-CZ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cs-CZ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132856"/>
            <a:ext cx="7128792" cy="1201663"/>
          </a:xfrm>
          <a:prstGeom prst="rect">
            <a:avLst/>
          </a:prstGeom>
          <a:noFill/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437112"/>
            <a:ext cx="5976664" cy="985638"/>
          </a:xfrm>
          <a:prstGeom prst="rect">
            <a:avLst/>
          </a:prstGeom>
          <a:noFill/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Výběr cenové strategie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8229600" cy="6336704"/>
          </a:xfrm>
        </p:spPr>
        <p:txBody>
          <a:bodyPr/>
          <a:lstStyle/>
          <a:p>
            <a:r>
              <a:rPr lang="cs-CZ" dirty="0" smtClean="0"/>
              <a:t>je dána </a:t>
            </a:r>
            <a:r>
              <a:rPr lang="cs-CZ" dirty="0"/>
              <a:t>trhem, na kterém hotel </a:t>
            </a:r>
            <a:r>
              <a:rPr lang="cs-CZ" dirty="0" smtClean="0"/>
              <a:t>působí,</a:t>
            </a:r>
          </a:p>
          <a:p>
            <a:r>
              <a:rPr lang="cs-CZ" dirty="0" smtClean="0"/>
              <a:t>je dána </a:t>
            </a:r>
            <a:r>
              <a:rPr lang="cs-CZ" b="1" dirty="0"/>
              <a:t>faktory vnějšími </a:t>
            </a:r>
            <a:r>
              <a:rPr lang="cs-CZ" dirty="0"/>
              <a:t>(úroveň poptávky, typ </a:t>
            </a:r>
            <a:r>
              <a:rPr lang="cs-CZ" dirty="0" smtClean="0"/>
              <a:t>organizační </a:t>
            </a:r>
            <a:r>
              <a:rPr lang="cs-CZ" dirty="0"/>
              <a:t>struktury, konkurence a fáze rozvoje trhu) </a:t>
            </a:r>
            <a:r>
              <a:rPr lang="cs-CZ" b="1" dirty="0"/>
              <a:t>a vnitřními faktory </a:t>
            </a:r>
            <a:r>
              <a:rPr lang="cs-CZ" dirty="0"/>
              <a:t>(prestiž hotelu, jeho stáří, pozice na trhu, schopnost pokrýt ztrátu neziskových období apod.).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Hotel </a:t>
            </a:r>
            <a:r>
              <a:rPr lang="cs-CZ" dirty="0"/>
              <a:t>může uplatňovat i více strategií ceny dle tržního segmentu.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Tvorba cen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Používané cenové strategie: </a:t>
            </a:r>
          </a:p>
          <a:p>
            <a:pPr marL="457200" indent="-457200">
              <a:buAutoNum type="arabicPeriod"/>
            </a:pPr>
            <a:r>
              <a:rPr lang="cs-CZ" b="1" dirty="0" smtClean="0"/>
              <a:t>Ziskově </a:t>
            </a:r>
            <a:r>
              <a:rPr lang="cs-CZ" b="1" dirty="0"/>
              <a:t>orientovaná strategie ceny</a:t>
            </a:r>
            <a:r>
              <a:rPr lang="cs-CZ" dirty="0"/>
              <a:t> </a:t>
            </a:r>
            <a:r>
              <a:rPr lang="cs-CZ" dirty="0" smtClean="0"/>
              <a:t>- dosažení </a:t>
            </a:r>
            <a:r>
              <a:rPr lang="cs-CZ" dirty="0"/>
              <a:t>dostatečného zisku, dobrá situace cash </a:t>
            </a:r>
            <a:r>
              <a:rPr lang="cs-CZ" dirty="0" err="1"/>
              <a:t>flow</a:t>
            </a:r>
            <a:r>
              <a:rPr lang="cs-CZ" dirty="0"/>
              <a:t>, míra návratnosti investic, co nejrychlejší splacení investic apod</a:t>
            </a:r>
            <a:r>
              <a:rPr lang="cs-CZ" dirty="0" smtClean="0"/>
              <a:t>.</a:t>
            </a:r>
          </a:p>
          <a:p>
            <a:pPr marL="457200" indent="-457200">
              <a:buAutoNum type="arabicPeriod"/>
            </a:pPr>
            <a:r>
              <a:rPr lang="cs-CZ" b="1" dirty="0" smtClean="0"/>
              <a:t>Konkurenčně orientovaná strategie</a:t>
            </a:r>
            <a:r>
              <a:rPr lang="cs-CZ" dirty="0" smtClean="0"/>
              <a:t> - znamená udržení cenových rozdílů nebo stejnou cenovou úroveň jako má konkurence. Znamená následování tržního vůdce, ale nebere v úvahu kapitálovou strukturu, náklady ani zisk hotelu.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8229600" cy="6408712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cs-CZ" dirty="0"/>
          </a:p>
          <a:p>
            <a:pPr lvl="0">
              <a:buNone/>
            </a:pPr>
            <a:r>
              <a:rPr lang="cs-CZ" b="1" dirty="0" smtClean="0"/>
              <a:t>3. Prodejně </a:t>
            </a:r>
            <a:r>
              <a:rPr lang="cs-CZ" b="1" dirty="0"/>
              <a:t>orientovaná cenová strategie</a:t>
            </a:r>
            <a:r>
              <a:rPr lang="cs-CZ" dirty="0"/>
              <a:t> je založená na přesném určení trhu a zjištění konkurence pro konkrétní tržní segment. </a:t>
            </a:r>
            <a:endParaRPr lang="cs-CZ" dirty="0" smtClean="0"/>
          </a:p>
          <a:p>
            <a:pPr lvl="0">
              <a:buNone/>
            </a:pPr>
            <a:r>
              <a:rPr lang="cs-CZ" dirty="0" smtClean="0"/>
              <a:t>	Zahrnuje </a:t>
            </a:r>
            <a:r>
              <a:rPr lang="cs-CZ" dirty="0"/>
              <a:t>maximalizaci prodejů, udržení či zvětšení tržního podílu a proniknutí na trh. </a:t>
            </a:r>
            <a:endParaRPr lang="cs-CZ" dirty="0" smtClean="0"/>
          </a:p>
          <a:p>
            <a:pPr lvl="0">
              <a:buNone/>
            </a:pPr>
            <a:r>
              <a:rPr lang="cs-CZ" dirty="0" smtClean="0"/>
              <a:t>	Při </a:t>
            </a:r>
            <a:r>
              <a:rPr lang="cs-CZ" dirty="0"/>
              <a:t>stanovení ceny </a:t>
            </a:r>
            <a:r>
              <a:rPr lang="cs-CZ" b="1" dirty="0"/>
              <a:t>je nejprve třeba určit distribuční cesty </a:t>
            </a:r>
            <a:r>
              <a:rPr lang="cs-CZ" dirty="0"/>
              <a:t>služeb (jaká část služeb bude uskutečněna přímo, cestovními kancelářemi, touroperátory apod.), </a:t>
            </a:r>
            <a:r>
              <a:rPr lang="cs-CZ" b="1" dirty="0"/>
              <a:t>určit výši smluvně poskytovaných rabatů </a:t>
            </a:r>
            <a:r>
              <a:rPr lang="cs-CZ" dirty="0"/>
              <a:t>jednotlivým distribučním cestám. </a:t>
            </a:r>
            <a:endParaRPr lang="cs-CZ" dirty="0" smtClean="0"/>
          </a:p>
          <a:p>
            <a:pPr lvl="0"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836712"/>
            <a:ext cx="7467600" cy="4873752"/>
          </a:xfrm>
        </p:spPr>
        <p:txBody>
          <a:bodyPr/>
          <a:lstStyle/>
          <a:p>
            <a:pPr lvl="0">
              <a:buNone/>
            </a:pPr>
            <a:r>
              <a:rPr lang="cs-CZ" dirty="0" smtClean="0"/>
              <a:t>Cena je konstruována v souladu s celým marketingovým mixem. Zahrnuje v sobě poptávku, nákladové a konkurenční podmínky     a může být kombinována s modelem bodu zvratu pro stanovení návratnosti investic. Vyžaduje průzkum trhu a předpovědi. Patří zde také </a:t>
            </a:r>
            <a:r>
              <a:rPr lang="cs-CZ" b="1" dirty="0" smtClean="0"/>
              <a:t>prestižní a psychologické stanovení ceny</a:t>
            </a:r>
            <a:r>
              <a:rPr lang="cs-CZ" dirty="0" smtClean="0"/>
              <a:t>.</a:t>
            </a:r>
          </a:p>
          <a:p>
            <a:pPr lvl="0">
              <a:buNone/>
            </a:pPr>
            <a:r>
              <a:rPr lang="cs-CZ" b="1" dirty="0" smtClean="0"/>
              <a:t>4. Nákladově orientovaná strategie</a:t>
            </a:r>
            <a:r>
              <a:rPr lang="cs-CZ" dirty="0" smtClean="0"/>
              <a:t> zahrnuje vyrovnání či pokrytí nákladů. Používá se           při konstruování cen pokrmů a nápojů, metoda procentní přirážky k nákladům (např. 350 %        u cen jídel).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Cíle snížení ceny:</a:t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 smtClean="0"/>
              <a:t>zvýšení </a:t>
            </a:r>
            <a:r>
              <a:rPr lang="cs-CZ" dirty="0"/>
              <a:t>prodejů přilákáním těch zákazníků, kteří by se při původní ceně neubytovali,</a:t>
            </a:r>
          </a:p>
          <a:p>
            <a:pPr lvl="0"/>
            <a:r>
              <a:rPr lang="cs-CZ" dirty="0"/>
              <a:t>udržení vysokého objemu prodejů i v mimosezónním období,</a:t>
            </a:r>
          </a:p>
          <a:p>
            <a:pPr lvl="0"/>
            <a:r>
              <a:rPr lang="cs-CZ" dirty="0"/>
              <a:t>snížení ceny zaměřené na tržní segment s vysokou cenovou citlivostí, jako jsou cestovní kanceláře, touroperátoři apod.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Úpravy cen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Snížení </a:t>
            </a:r>
            <a:r>
              <a:rPr lang="cs-CZ" b="1" dirty="0" smtClean="0"/>
              <a:t>ceny </a:t>
            </a:r>
          </a:p>
          <a:p>
            <a:pPr>
              <a:buNone/>
            </a:pPr>
            <a:r>
              <a:rPr lang="cs-CZ" dirty="0" smtClean="0"/>
              <a:t>           nástroj  </a:t>
            </a:r>
            <a:r>
              <a:rPr lang="cs-CZ" dirty="0"/>
              <a:t>pro </a:t>
            </a:r>
            <a:r>
              <a:rPr lang="cs-CZ" dirty="0" smtClean="0"/>
              <a:t>minimalizaci </a:t>
            </a:r>
          </a:p>
          <a:p>
            <a:pPr>
              <a:buNone/>
            </a:pPr>
            <a:r>
              <a:rPr lang="cs-CZ" dirty="0" smtClean="0"/>
              <a:t>dopadů snížení poptávky, </a:t>
            </a:r>
          </a:p>
          <a:p>
            <a:pPr>
              <a:buNone/>
            </a:pPr>
            <a:r>
              <a:rPr lang="cs-CZ" dirty="0" smtClean="0"/>
              <a:t>         zvýšení </a:t>
            </a:r>
            <a:r>
              <a:rPr lang="cs-CZ" dirty="0"/>
              <a:t>objemu </a:t>
            </a:r>
            <a:r>
              <a:rPr lang="cs-CZ" dirty="0" smtClean="0"/>
              <a:t>prodejů,</a:t>
            </a:r>
          </a:p>
          <a:p>
            <a:pPr>
              <a:buNone/>
            </a:pPr>
            <a:r>
              <a:rPr lang="cs-CZ" dirty="0" smtClean="0"/>
              <a:t>             růst ziskovosti. </a:t>
            </a:r>
          </a:p>
          <a:p>
            <a:pPr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   Aby došlo ke zvýšení ziskovosti   </a:t>
            </a:r>
            <a:r>
              <a:rPr lang="cs-CZ" dirty="0" smtClean="0"/>
              <a:t>d</a:t>
            </a:r>
            <a:r>
              <a:rPr lang="cs-CZ" b="1" dirty="0" smtClean="0"/>
              <a:t>esetiprocentní </a:t>
            </a:r>
            <a:r>
              <a:rPr lang="cs-CZ" b="1" dirty="0"/>
              <a:t>snížení ceny vyžaduje </a:t>
            </a:r>
            <a:r>
              <a:rPr lang="cs-CZ" b="1" dirty="0" smtClean="0"/>
              <a:t>zvýšení obsazenosti o 15 % za </a:t>
            </a:r>
            <a:r>
              <a:rPr lang="cs-CZ" b="1" dirty="0"/>
              <a:t>předpokladu </a:t>
            </a:r>
            <a:r>
              <a:rPr lang="cs-CZ" b="1" dirty="0" smtClean="0"/>
              <a:t>25 % </a:t>
            </a:r>
            <a:r>
              <a:rPr lang="cs-CZ" b="1" dirty="0"/>
              <a:t>podílu jednotkových variabilních nákladů na prodejní </a:t>
            </a:r>
            <a:r>
              <a:rPr lang="cs-CZ" b="1" dirty="0" smtClean="0"/>
              <a:t>ceně!</a:t>
            </a:r>
            <a:endParaRPr lang="cs-CZ" dirty="0"/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 flipV="1">
            <a:off x="683568" y="2250581"/>
            <a:ext cx="576064" cy="242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683568" y="350100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179512" y="4797152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0"/>
            <a:ext cx="2708523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>
            <a:off x="539552" y="3149352"/>
            <a:ext cx="584448" cy="207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cs-CZ" dirty="0" smtClean="0"/>
              <a:t>aké </a:t>
            </a:r>
            <a:r>
              <a:rPr lang="cs-CZ" b="1" dirty="0" err="1" smtClean="0"/>
              <a:t>Yield</a:t>
            </a:r>
            <a:r>
              <a:rPr lang="cs-CZ" b="1" dirty="0" smtClean="0"/>
              <a:t> Management </a:t>
            </a:r>
            <a:r>
              <a:rPr lang="cs-CZ" dirty="0" smtClean="0"/>
              <a:t>je proces řízení poptávky. Prostřednictví kontroly volných kapacit v jednotlivých cenových kategoriích se stanovují prodejní strategie pro maximální navýšení tržeb a zisku hotelu, kongresových prostor a restaurace. K tomu slouží řada ukazatelů.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Doporučená pravidla: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661248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cs-CZ" i="1" dirty="0" smtClean="0"/>
              <a:t>1. Správné </a:t>
            </a:r>
            <a:r>
              <a:rPr lang="cs-CZ" i="1" dirty="0"/>
              <a:t>a přesné informace pomocí vhodného PMS (</a:t>
            </a:r>
            <a:r>
              <a:rPr lang="cs-CZ" i="1" dirty="0" err="1"/>
              <a:t>Property</a:t>
            </a:r>
            <a:r>
              <a:rPr lang="cs-CZ" i="1" dirty="0"/>
              <a:t> Management </a:t>
            </a:r>
            <a:r>
              <a:rPr lang="cs-CZ" i="1" dirty="0" err="1"/>
              <a:t>System</a:t>
            </a:r>
            <a:r>
              <a:rPr lang="cs-CZ" i="1" dirty="0"/>
              <a:t>), který vytvoří požadované reporty:</a:t>
            </a:r>
            <a:endParaRPr lang="cs-CZ" dirty="0"/>
          </a:p>
          <a:p>
            <a:pPr lvl="0"/>
            <a:r>
              <a:rPr lang="cs-CZ" dirty="0"/>
              <a:t>Odkud rezervace přišla (z jakého distribučního kanálu), na jaké datum.</a:t>
            </a:r>
          </a:p>
          <a:p>
            <a:pPr lvl="0"/>
            <a:r>
              <a:rPr lang="cs-CZ" dirty="0"/>
              <a:t>Jaká je délka pobytu daného hosta.</a:t>
            </a:r>
          </a:p>
          <a:p>
            <a:pPr lvl="0"/>
            <a:r>
              <a:rPr lang="cs-CZ" dirty="0"/>
              <a:t>Jméno zákazníka, jeho národnost, e-mail, případně telefon.</a:t>
            </a:r>
          </a:p>
          <a:p>
            <a:pPr lvl="0"/>
            <a:r>
              <a:rPr lang="cs-CZ" dirty="0"/>
              <a:t>Jede k nám host na dovolenou, anebo za prací? Jaké má host požadavky?</a:t>
            </a:r>
          </a:p>
          <a:p>
            <a:pPr lvl="0"/>
            <a:r>
              <a:rPr lang="cs-CZ" dirty="0"/>
              <a:t>Je u nás host poprvé, anebo se vrací už poněkolikáté? V případě, že se k nám vrací, je na místě vést historii jeho pobytů a dát mu dostatečně jasně najevo, že si jeho přízně nesmírně ceníme.</a:t>
            </a:r>
          </a:p>
          <a:p>
            <a:pPr lvl="0"/>
            <a:r>
              <a:rPr lang="cs-CZ" dirty="0"/>
              <a:t>Zjistit o hostovi co nejvíce informací před příjezdem.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66154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2. </a:t>
            </a:r>
            <a:r>
              <a:rPr lang="cs-CZ" i="1" dirty="0" err="1" smtClean="0"/>
              <a:t>Forecasting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je </a:t>
            </a:r>
            <a:r>
              <a:rPr lang="cs-CZ" dirty="0"/>
              <a:t>důležité myslet vždy </a:t>
            </a:r>
            <a:r>
              <a:rPr lang="cs-CZ" dirty="0" smtClean="0"/>
              <a:t>dopředu. </a:t>
            </a:r>
          </a:p>
          <a:p>
            <a:r>
              <a:rPr lang="cs-CZ" dirty="0" smtClean="0"/>
              <a:t>Předpověď </a:t>
            </a:r>
            <a:r>
              <a:rPr lang="cs-CZ" dirty="0"/>
              <a:t>poptávky a obsazenosti jsou jedním ze stěžejních pilířů </a:t>
            </a:r>
            <a:r>
              <a:rPr lang="cs-CZ" dirty="0" err="1"/>
              <a:t>Revenue</a:t>
            </a:r>
            <a:r>
              <a:rPr lang="cs-CZ" dirty="0"/>
              <a:t> Managementu. </a:t>
            </a:r>
            <a:endParaRPr lang="cs-CZ" dirty="0" smtClean="0"/>
          </a:p>
          <a:p>
            <a:r>
              <a:rPr lang="cs-CZ" dirty="0" smtClean="0"/>
              <a:t>Sleduje </a:t>
            </a:r>
            <a:r>
              <a:rPr lang="cs-CZ" dirty="0"/>
              <a:t>ceny pokojů, množství potřebného personálu, údržbu a také rozhodování o tom, koho ubytujeme a koho odmítneme. </a:t>
            </a:r>
            <a:endParaRPr lang="cs-CZ" dirty="0" smtClean="0"/>
          </a:p>
          <a:p>
            <a:r>
              <a:rPr lang="cs-CZ" dirty="0"/>
              <a:t>R</a:t>
            </a:r>
            <a:r>
              <a:rPr lang="cs-CZ" dirty="0" smtClean="0"/>
              <a:t>ozhodnutí </a:t>
            </a:r>
            <a:r>
              <a:rPr lang="cs-CZ" dirty="0"/>
              <a:t>můžeme založit na reportech z minulosti, předpovědět podle nich budoucnost a podložit jimi manažerská rozhodnutí.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16473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3. Dynamická </a:t>
            </a:r>
            <a:r>
              <a:rPr lang="cs-CZ" i="1" dirty="0"/>
              <a:t>cenotvorba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Tvorba ceny je v </a:t>
            </a:r>
            <a:r>
              <a:rPr lang="cs-CZ" dirty="0" err="1"/>
              <a:t>Revenue</a:t>
            </a:r>
            <a:r>
              <a:rPr lang="cs-CZ" dirty="0"/>
              <a:t> Managementu klíčová. </a:t>
            </a:r>
            <a:endParaRPr lang="cs-CZ" dirty="0" smtClean="0"/>
          </a:p>
          <a:p>
            <a:r>
              <a:rPr lang="cs-CZ" dirty="0" smtClean="0"/>
              <a:t>Znamená </a:t>
            </a:r>
            <a:r>
              <a:rPr lang="cs-CZ" dirty="0"/>
              <a:t>rozhodnout se pro nízkou cenu a zvyšovat s rozvahou, a kdy naopak cenu zvyšovat rychleji.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období vysoké poptávky by se ceny měly měnit častěji, v závislosti na velikosti hotelu (některé hotely mění ceny několikrát denně).  </a:t>
            </a:r>
            <a:endParaRPr lang="cs-CZ" dirty="0" smtClean="0"/>
          </a:p>
          <a:p>
            <a:r>
              <a:rPr lang="cs-CZ" dirty="0" smtClean="0"/>
              <a:t>Nikdy </a:t>
            </a:r>
            <a:r>
              <a:rPr lang="cs-CZ" dirty="0"/>
              <a:t>neprodávejte na poslední chvíli za nižší cenu než dříve. Důvodem je možná ztráta důvěry hostů minulých.</a:t>
            </a:r>
          </a:p>
        </p:txBody>
      </p:sp>
    </p:spTree>
    <p:extLst>
      <p:ext uri="{BB962C8B-B14F-4D97-AF65-F5344CB8AC3E}">
        <p14:creationId xmlns:p14="http://schemas.microsoft.com/office/powerpoint/2010/main" val="6464806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4. Marketingová </a:t>
            </a:r>
            <a:r>
              <a:rPr lang="cs-CZ" i="1" dirty="0"/>
              <a:t>segmentace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Hotelová segmentace, aneb každý host je jedinečný a má svá očekávání, požadavky a přání. </a:t>
            </a:r>
            <a:endParaRPr lang="cs-CZ" dirty="0" smtClean="0"/>
          </a:p>
          <a:p>
            <a:r>
              <a:rPr lang="cs-CZ" dirty="0" smtClean="0"/>
              <a:t>Vytvořte </a:t>
            </a:r>
            <a:r>
              <a:rPr lang="cs-CZ" dirty="0"/>
              <a:t>si segmenty klientů, například podle věku nebo podle vámi nabízených balíčků a sledujte jejich nákupní chování. </a:t>
            </a:r>
            <a:endParaRPr lang="cs-CZ" dirty="0" smtClean="0"/>
          </a:p>
          <a:p>
            <a:r>
              <a:rPr lang="cs-CZ" dirty="0" smtClean="0"/>
              <a:t>Lze </a:t>
            </a:r>
            <a:r>
              <a:rPr lang="cs-CZ" dirty="0"/>
              <a:t>pak pozorovat, jak hodně dopředu si který segment rezervuje ubytování a podle toho dokážete zaměřit i svou propagaci a marketingové aktivity, které by měly být pro každý segment odlišné. </a:t>
            </a:r>
            <a:endParaRPr lang="cs-CZ" dirty="0" smtClean="0"/>
          </a:p>
          <a:p>
            <a:r>
              <a:rPr lang="cs-CZ" dirty="0" smtClean="0"/>
              <a:t>Zacílíte </a:t>
            </a:r>
            <a:r>
              <a:rPr lang="cs-CZ" dirty="0"/>
              <a:t>přímo na ty, na které je v daný okamžik potřeba, vytvoříte kampaň s nabídkou přímo pro ně a zvýšíte pravděpodobnost, že přilákáte ty, které zrovna můžete.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07712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5. Změření </a:t>
            </a:r>
            <a:r>
              <a:rPr lang="cs-CZ" i="1" dirty="0"/>
              <a:t>svého úspěchu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Nejlepším měřítkem úspěchu je </a:t>
            </a:r>
            <a:r>
              <a:rPr lang="cs-CZ" dirty="0" err="1"/>
              <a:t>RevPAR</a:t>
            </a:r>
            <a:r>
              <a:rPr lang="cs-CZ" dirty="0"/>
              <a:t>, který nám říká, kolik jsme získali peněz za jeden dostupný pokoj při dané ceně</a:t>
            </a:r>
            <a:r>
              <a:rPr lang="cs-CZ"/>
              <a:t>. </a:t>
            </a:r>
            <a:endParaRPr lang="cs-CZ" smtClean="0"/>
          </a:p>
          <a:p>
            <a:r>
              <a:rPr lang="cs-CZ" smtClean="0"/>
              <a:t>Díky </a:t>
            </a:r>
            <a:r>
              <a:rPr lang="cs-CZ" dirty="0"/>
              <a:t>němu můžeme mezi sebou srovnávat jednotlivé dny, týdny, měsíce a roky a ve </a:t>
            </a:r>
            <a:r>
              <a:rPr lang="cs-CZ" dirty="0" err="1"/>
              <a:t>forecastu</a:t>
            </a:r>
            <a:r>
              <a:rPr lang="cs-CZ" dirty="0"/>
              <a:t> si nastavit, kolik bychom chtěli, aby byl příští rok.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270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Sledované ukazatele </a:t>
            </a:r>
            <a:r>
              <a:rPr lang="cs-CZ" b="1" dirty="0" err="1" smtClean="0"/>
              <a:t>Revenue</a:t>
            </a:r>
            <a:r>
              <a:rPr lang="cs-CZ" b="1" dirty="0" smtClean="0"/>
              <a:t> Managementu: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b="1" dirty="0" err="1" smtClean="0"/>
              <a:t>Roomnights</a:t>
            </a:r>
            <a:r>
              <a:rPr lang="cs-CZ" dirty="0" smtClean="0"/>
              <a:t> (realizované </a:t>
            </a:r>
            <a:r>
              <a:rPr lang="cs-CZ" dirty="0" err="1" smtClean="0"/>
              <a:t>pokojonoci</a:t>
            </a:r>
            <a:r>
              <a:rPr lang="cs-CZ" dirty="0" smtClean="0"/>
              <a:t> = celkový počet přenocování klientů v hotelu),</a:t>
            </a:r>
          </a:p>
          <a:p>
            <a:endParaRPr lang="cs-CZ" dirty="0" smtClean="0"/>
          </a:p>
          <a:p>
            <a:r>
              <a:rPr lang="cs-CZ" b="1" dirty="0" err="1" smtClean="0"/>
              <a:t>Average</a:t>
            </a:r>
            <a:r>
              <a:rPr lang="cs-CZ" b="1" dirty="0" smtClean="0"/>
              <a:t> </a:t>
            </a:r>
            <a:r>
              <a:rPr lang="cs-CZ" b="1" dirty="0" err="1" smtClean="0"/>
              <a:t>room</a:t>
            </a:r>
            <a:r>
              <a:rPr lang="cs-CZ" b="1" dirty="0" smtClean="0"/>
              <a:t> </a:t>
            </a:r>
            <a:r>
              <a:rPr lang="cs-CZ" b="1" dirty="0" err="1" smtClean="0"/>
              <a:t>rate</a:t>
            </a:r>
            <a:r>
              <a:rPr lang="cs-CZ" b="1" dirty="0" smtClean="0"/>
              <a:t> ARR </a:t>
            </a:r>
            <a:r>
              <a:rPr lang="cs-CZ" dirty="0" smtClean="0"/>
              <a:t>(průměrná dosažená cena za pokoj),</a:t>
            </a:r>
          </a:p>
          <a:p>
            <a:endParaRPr lang="cs-CZ" dirty="0" smtClean="0"/>
          </a:p>
          <a:p>
            <a:r>
              <a:rPr lang="cs-CZ" b="1" dirty="0" err="1" smtClean="0"/>
              <a:t>Occupancy</a:t>
            </a:r>
            <a:r>
              <a:rPr lang="cs-CZ" b="1" dirty="0" smtClean="0"/>
              <a:t> </a:t>
            </a:r>
            <a:r>
              <a:rPr lang="cs-CZ" b="1" dirty="0" err="1" smtClean="0"/>
              <a:t>rate</a:t>
            </a:r>
            <a:r>
              <a:rPr lang="cs-CZ" b="1" dirty="0" smtClean="0"/>
              <a:t> OCC </a:t>
            </a:r>
            <a:r>
              <a:rPr lang="cs-CZ" dirty="0" smtClean="0"/>
              <a:t>(obsazenost),</a:t>
            </a:r>
          </a:p>
          <a:p>
            <a:endParaRPr lang="cs-CZ" dirty="0" smtClean="0"/>
          </a:p>
          <a:p>
            <a:r>
              <a:rPr lang="pt-BR" b="1" dirty="0" smtClean="0"/>
              <a:t>RevPAR</a:t>
            </a:r>
            <a:r>
              <a:rPr lang="cs-CZ" b="1" dirty="0" smtClean="0"/>
              <a:t> = </a:t>
            </a:r>
            <a:r>
              <a:rPr lang="pt-BR" b="1" dirty="0" smtClean="0"/>
              <a:t>tržba na disponibilní pokoj</a:t>
            </a:r>
            <a:r>
              <a:rPr lang="pt-BR" dirty="0" smtClean="0"/>
              <a:t>,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Které ukazatele jsou nejpoužívanější?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 (</a:t>
            </a:r>
            <a:r>
              <a:rPr lang="cs-CZ" b="1" dirty="0" err="1" smtClean="0">
                <a:solidFill>
                  <a:srgbClr val="FF0000"/>
                </a:solidFill>
              </a:rPr>
              <a:t>Average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Daily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Rate</a:t>
            </a:r>
            <a:r>
              <a:rPr lang="cs-CZ" b="1" dirty="0" smtClean="0">
                <a:solidFill>
                  <a:srgbClr val="FF0000"/>
                </a:solidFill>
              </a:rPr>
              <a:t>)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je statistická jednotka, která ukazuje průměrnou denní cenu za pokoj. Pokoje poskytnuté zdarma (</a:t>
            </a:r>
            <a:r>
              <a:rPr lang="cs-CZ" dirty="0" err="1" smtClean="0"/>
              <a:t>complimentary</a:t>
            </a:r>
            <a:r>
              <a:rPr lang="cs-CZ" dirty="0" smtClean="0"/>
              <a:t> </a:t>
            </a:r>
            <a:r>
              <a:rPr lang="cs-CZ" dirty="0" err="1" smtClean="0"/>
              <a:t>rooms</a:t>
            </a:r>
            <a:r>
              <a:rPr lang="cs-CZ" dirty="0" smtClean="0"/>
              <a:t> a house use) jsou z počtu pokojů vyloučeny, protože se k nim nevztahuje tržba.</a:t>
            </a:r>
            <a:br>
              <a:rPr lang="cs-CZ" dirty="0" smtClean="0"/>
            </a:br>
            <a:r>
              <a:rPr lang="cs-CZ" dirty="0" smtClean="0"/>
              <a:t>Vypočítá se:</a:t>
            </a:r>
          </a:p>
          <a:p>
            <a:r>
              <a:rPr lang="cs-CZ" b="1" dirty="0" smtClean="0"/>
              <a:t>ADR = celkové tržby za ubytování / počet pokojů, na který se tržby vztahují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ADR </a:t>
            </a:r>
            <a:r>
              <a:rPr lang="cs-CZ" dirty="0"/>
              <a:t>= REVPAR / OCC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REVPAR (</a:t>
            </a:r>
            <a:r>
              <a:rPr lang="cs-CZ" b="1" dirty="0" err="1" smtClean="0">
                <a:solidFill>
                  <a:srgbClr val="FF0000"/>
                </a:solidFill>
              </a:rPr>
              <a:t>Revenue</a:t>
            </a:r>
            <a:r>
              <a:rPr lang="cs-CZ" b="1" dirty="0" smtClean="0">
                <a:solidFill>
                  <a:srgbClr val="FF0000"/>
                </a:solidFill>
              </a:rPr>
              <a:t> per </a:t>
            </a:r>
            <a:r>
              <a:rPr lang="cs-CZ" b="1" dirty="0" err="1" smtClean="0">
                <a:solidFill>
                  <a:srgbClr val="FF0000"/>
                </a:solidFill>
              </a:rPr>
              <a:t>Available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Room</a:t>
            </a:r>
            <a:r>
              <a:rPr lang="cs-CZ" b="1" dirty="0" smtClean="0">
                <a:solidFill>
                  <a:srgbClr val="FF0000"/>
                </a:solidFill>
              </a:rPr>
              <a:t>)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7332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	ukazuje cenu za disponibilní pokoj. Je to mezinárodně používaný ukazatel, který se sleduje v delším časovém období a </a:t>
            </a:r>
            <a:r>
              <a:rPr lang="cs-CZ" b="1" dirty="0" smtClean="0"/>
              <a:t>vypočítá se dvěma způsoby:</a:t>
            </a:r>
          </a:p>
          <a:p>
            <a:pPr marL="0" indent="0">
              <a:buNone/>
            </a:pPr>
            <a:r>
              <a:rPr lang="cs-CZ" dirty="0" smtClean="0"/>
              <a:t>1. Jako součin průměrné denní ceny pokoje (ADR) a využití pokojové kapacity (OCC).</a:t>
            </a:r>
            <a:r>
              <a:rPr lang="cs-CZ" b="1" dirty="0"/>
              <a:t> </a:t>
            </a:r>
          </a:p>
          <a:p>
            <a:pPr marL="0" indent="0">
              <a:buNone/>
            </a:pPr>
            <a:r>
              <a:rPr lang="cs-CZ" b="1" dirty="0" smtClean="0"/>
              <a:t>	</a:t>
            </a:r>
          </a:p>
          <a:p>
            <a:pPr marL="0" indent="0">
              <a:buNone/>
            </a:pPr>
            <a:r>
              <a:rPr lang="cs-CZ" b="1" dirty="0" smtClean="0"/>
              <a:t>REVPAR  = ADR </a:t>
            </a:r>
            <a:r>
              <a:rPr lang="cs-CZ" b="1" dirty="0"/>
              <a:t>x OCC </a:t>
            </a:r>
            <a:endParaRPr lang="cs-CZ" b="1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REVPAR = Průměrná cena přenocování (ADR) x průměrná obsazenost  (</a:t>
            </a:r>
            <a:r>
              <a:rPr lang="cs-CZ" b="1" dirty="0" err="1" smtClean="0"/>
              <a:t>Occupancy</a:t>
            </a:r>
            <a:r>
              <a:rPr lang="cs-CZ" b="1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2. Jako podíl celkových tržeb za ubytování za určité období a celkového počtu disponibilních pokojů za stejné období: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REVPAR = Tržby za ubytování (za určité období) : počet disponibilních pokojů na prodej (za stejné období)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408712"/>
          </a:xfrm>
        </p:spPr>
        <p:txBody>
          <a:bodyPr/>
          <a:lstStyle/>
          <a:p>
            <a:r>
              <a:rPr lang="cs-CZ" b="1" dirty="0" err="1" smtClean="0"/>
              <a:t>SpendPAR</a:t>
            </a:r>
            <a:r>
              <a:rPr lang="cs-CZ" dirty="0" smtClean="0"/>
              <a:t> = celkové tržby / počet pokojů</a:t>
            </a:r>
            <a:br>
              <a:rPr lang="cs-CZ" dirty="0" smtClean="0"/>
            </a:br>
            <a:r>
              <a:rPr lang="cs-CZ" dirty="0" smtClean="0"/>
              <a:t>nebo také:</a:t>
            </a:r>
          </a:p>
          <a:p>
            <a:pPr>
              <a:buNone/>
            </a:pPr>
            <a:r>
              <a:rPr lang="cs-CZ" b="1" dirty="0" smtClean="0"/>
              <a:t>	</a:t>
            </a:r>
            <a:r>
              <a:rPr lang="cs-CZ" b="1" dirty="0" err="1" smtClean="0"/>
              <a:t>SpendPAR</a:t>
            </a:r>
            <a:r>
              <a:rPr lang="cs-CZ" dirty="0" smtClean="0"/>
              <a:t> = </a:t>
            </a:r>
            <a:r>
              <a:rPr lang="cs-CZ" dirty="0" err="1" smtClean="0"/>
              <a:t>total</a:t>
            </a:r>
            <a:r>
              <a:rPr lang="cs-CZ" dirty="0" smtClean="0"/>
              <a:t> in-house </a:t>
            </a:r>
            <a:r>
              <a:rPr lang="cs-CZ" dirty="0" err="1" smtClean="0"/>
              <a:t>guests</a:t>
            </a:r>
            <a:r>
              <a:rPr lang="cs-CZ" dirty="0" smtClean="0"/>
              <a:t> </a:t>
            </a:r>
            <a:r>
              <a:rPr lang="cs-CZ" dirty="0" err="1" smtClean="0"/>
              <a:t>revenue</a:t>
            </a:r>
            <a:r>
              <a:rPr lang="cs-CZ" dirty="0" smtClean="0"/>
              <a:t> / </a:t>
            </a:r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 smtClean="0"/>
              <a:t>rooms</a:t>
            </a:r>
            <a:r>
              <a:rPr lang="cs-CZ" dirty="0" smtClean="0"/>
              <a:t> </a:t>
            </a:r>
            <a:r>
              <a:rPr lang="cs-CZ" dirty="0" err="1" smtClean="0"/>
              <a:t>available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REVPAS</a:t>
            </a:r>
            <a:r>
              <a:rPr lang="cs-CZ" dirty="0" smtClean="0"/>
              <a:t> ( </a:t>
            </a:r>
            <a:r>
              <a:rPr lang="cs-CZ" dirty="0" err="1" smtClean="0"/>
              <a:t>Revenue</a:t>
            </a:r>
            <a:r>
              <a:rPr lang="cs-CZ" dirty="0" smtClean="0"/>
              <a:t> per </a:t>
            </a:r>
            <a:r>
              <a:rPr lang="cs-CZ" dirty="0" err="1" smtClean="0"/>
              <a:t>Available</a:t>
            </a:r>
            <a:r>
              <a:rPr lang="cs-CZ" dirty="0" smtClean="0"/>
              <a:t> </a:t>
            </a:r>
            <a:r>
              <a:rPr lang="cs-CZ" dirty="0" err="1" smtClean="0"/>
              <a:t>Seat</a:t>
            </a:r>
            <a:r>
              <a:rPr lang="cs-CZ" dirty="0" smtClean="0"/>
              <a:t> ) je tržba na disponibilní židli. Je to ukazatel restauračního stravování, je podílem tržeb získaných za služby restauračního stravování a počtu stálých židlí daného zařízení. Do počtu stálých židlí se nezapočítávají sezónní nebo příležitostně salonky, zahrádky atd.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dirty="0" smtClean="0"/>
              <a:t>	REVPAS</a:t>
            </a:r>
            <a:r>
              <a:rPr lang="cs-CZ" dirty="0" smtClean="0"/>
              <a:t> = Tržby v restauračním stravování / počet stálých židlí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424</TotalTime>
  <Words>3606</Words>
  <Application>Microsoft Office PowerPoint</Application>
  <PresentationFormat>Předvádění na obrazovce (4:3)</PresentationFormat>
  <Paragraphs>307</Paragraphs>
  <Slides>54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2" baseType="lpstr">
      <vt:lpstr>Arial</vt:lpstr>
      <vt:lpstr>Calibri</vt:lpstr>
      <vt:lpstr>Cambria Math</vt:lpstr>
      <vt:lpstr>Century Schoolbook</vt:lpstr>
      <vt:lpstr>Times New Roman</vt:lpstr>
      <vt:lpstr>Wingdings</vt:lpstr>
      <vt:lpstr>Wingdings 2</vt:lpstr>
      <vt:lpstr>Arkýř</vt:lpstr>
      <vt:lpstr>Ekonomika  A efektivnost  ubytovacího zařízení </vt:lpstr>
      <vt:lpstr>Prezentace aplikace PowerPoint</vt:lpstr>
      <vt:lpstr>měření ekonomické výkonnosti ubytovacího zařízení</vt:lpstr>
      <vt:lpstr>Revenue Management</vt:lpstr>
      <vt:lpstr>Prezentace aplikace PowerPoint</vt:lpstr>
      <vt:lpstr>Sledované ukazatele Revenue Managementu: </vt:lpstr>
      <vt:lpstr>Které ukazatele jsou nejpoužívanější?  (Average Daily Rate) </vt:lpstr>
      <vt:lpstr>REVPAR (Revenue per Available Room) </vt:lpstr>
      <vt:lpstr>Prezentace aplikace PowerPoint</vt:lpstr>
      <vt:lpstr>Prezentace aplikace PowerPoint</vt:lpstr>
      <vt:lpstr>Prezentace aplikace PowerPoint</vt:lpstr>
      <vt:lpstr>Obsazenost OCC Occupancy</vt:lpstr>
      <vt:lpstr>Prezentace aplikace PowerPoint</vt:lpstr>
      <vt:lpstr>Průměrná dosažená cena za pokoj ARR (Average Room Rate</vt:lpstr>
      <vt:lpstr>Tržba za ubytování  Room Accommodation Revenue</vt:lpstr>
      <vt:lpstr>Prezentace aplikace PowerPoint</vt:lpstr>
      <vt:lpstr>Při určování ceny hraje důležitou roli: </vt:lpstr>
      <vt:lpstr>Prezentace aplikace PowerPoint</vt:lpstr>
      <vt:lpstr>V rámci mikroprostředí je to: </vt:lpstr>
      <vt:lpstr>Objem a struktura realizované produkce  </vt:lpstr>
      <vt:lpstr>Objem realizované produkce - výnosy </vt:lpstr>
      <vt:lpstr>Výnosy z obchodní činnosti </vt:lpstr>
      <vt:lpstr>Výkony ubytovacích služeb </vt:lpstr>
      <vt:lpstr>Prezentace aplikace PowerPoint</vt:lpstr>
      <vt:lpstr>Obsazenost hotelu </vt:lpstr>
      <vt:lpstr>Přepočtená obsazenost pokojů </vt:lpstr>
      <vt:lpstr>Průměrná délka pobytu: </vt:lpstr>
      <vt:lpstr>Maximalizace využití kapacity </vt:lpstr>
      <vt:lpstr>Míra rentability </vt:lpstr>
      <vt:lpstr>Efektivnost ubytovacích služeb </vt:lpstr>
      <vt:lpstr>Prezentace aplikace PowerPoint</vt:lpstr>
      <vt:lpstr>Poskytování doplňkových služeb je nevyhnutelné z důvodu stanovených norem rozsahu těchto služeb a také z důvodu dalšího základního cíle managementu – spokojenosti hostů.  </vt:lpstr>
      <vt:lpstr>Náklady </vt:lpstr>
      <vt:lpstr>Vývoj nákladů závisí od: </vt:lpstr>
      <vt:lpstr>Náklady - podle vztahu k výkonům: </vt:lpstr>
      <vt:lpstr>Prezentace aplikace PowerPoint</vt:lpstr>
      <vt:lpstr>Variabilní náklady: </vt:lpstr>
      <vt:lpstr>Hodnocení nákladů podle jednotlivých středisek</vt:lpstr>
      <vt:lpstr>Příjmy </vt:lpstr>
      <vt:lpstr>Řízení příjmů – pomocí cenotvorby</vt:lpstr>
      <vt:lpstr>Metody určení ceny: </vt:lpstr>
      <vt:lpstr>Metoda bodu zvratu </vt:lpstr>
      <vt:lpstr>Velikost prodejů či prodejní cenu lze určit také takto: </vt:lpstr>
      <vt:lpstr>Výběr cenové strategie </vt:lpstr>
      <vt:lpstr>Tvorba cen </vt:lpstr>
      <vt:lpstr>Prezentace aplikace PowerPoint</vt:lpstr>
      <vt:lpstr>Prezentace aplikace PowerPoint</vt:lpstr>
      <vt:lpstr>Cíle snížení ceny: </vt:lpstr>
      <vt:lpstr>Úpravy cen </vt:lpstr>
      <vt:lpstr>Doporučená pravidla: </vt:lpstr>
      <vt:lpstr>2. Forecasting </vt:lpstr>
      <vt:lpstr>3. Dynamická cenotvorba </vt:lpstr>
      <vt:lpstr>4. Marketingová segmentace </vt:lpstr>
      <vt:lpstr>5. Změření svého úspěchu </vt:lpstr>
    </vt:vector>
  </TitlesOfParts>
  <Company>OPF Karviná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Ekonomika provozu ubytovacího zařízení </dc:title>
  <dc:creator>OPF Karviná</dc:creator>
  <cp:lastModifiedBy>Mirka</cp:lastModifiedBy>
  <cp:revision>52</cp:revision>
  <dcterms:created xsi:type="dcterms:W3CDTF">2011-11-29T10:42:44Z</dcterms:created>
  <dcterms:modified xsi:type="dcterms:W3CDTF">2020-11-24T08:06:40Z</dcterms:modified>
</cp:coreProperties>
</file>