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98" r:id="rId9"/>
    <p:sldId id="299" r:id="rId10"/>
    <p:sldId id="300" r:id="rId11"/>
    <p:sldId id="301" r:id="rId12"/>
    <p:sldId id="302" r:id="rId13"/>
    <p:sldId id="303" r:id="rId14"/>
    <p:sldId id="278" r:id="rId15"/>
    <p:sldId id="297" r:id="rId16"/>
    <p:sldId id="296" r:id="rId17"/>
    <p:sldId id="291" r:id="rId18"/>
    <p:sldId id="293" r:id="rId19"/>
    <p:sldId id="292" r:id="rId20"/>
    <p:sldId id="294" r:id="rId21"/>
    <p:sldId id="295" r:id="rId22"/>
    <p:sldId id="274" r:id="rId23"/>
    <p:sldId id="283" r:id="rId24"/>
    <p:sldId id="275" r:id="rId25"/>
    <p:sldId id="289" r:id="rId26"/>
    <p:sldId id="266" r:id="rId27"/>
    <p:sldId id="267" r:id="rId28"/>
    <p:sldId id="287" r:id="rId29"/>
    <p:sldId id="268" r:id="rId30"/>
    <p:sldId id="272" r:id="rId31"/>
    <p:sldId id="269" r:id="rId32"/>
    <p:sldId id="270" r:id="rId33"/>
    <p:sldId id="288" r:id="rId34"/>
    <p:sldId id="271" r:id="rId35"/>
    <p:sldId id="273" r:id="rId36"/>
    <p:sldId id="290" r:id="rId3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18969BA1-1743-42B6-811A-38E7EDE3C8A7}" type="datetimeFigureOut">
              <a:rPr lang="cs-CZ" smtClean="0"/>
              <a:pPr/>
              <a:t>01.10.2020</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A01AA52D-C557-4EF9-8956-665656A987B8}"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969BA1-1743-42B6-811A-38E7EDE3C8A7}" type="datetimeFigureOut">
              <a:rPr lang="cs-CZ" smtClean="0"/>
              <a:pPr/>
              <a:t>01.10.2020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01AA52D-C557-4EF9-8956-665656A987B8}"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969BA1-1743-42B6-811A-38E7EDE3C8A7}" type="datetimeFigureOut">
              <a:rPr lang="cs-CZ" smtClean="0"/>
              <a:pPr/>
              <a:t>01.10.2020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01AA52D-C557-4EF9-8956-665656A987B8}"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18969BA1-1743-42B6-811A-38E7EDE3C8A7}" type="datetimeFigureOut">
              <a:rPr lang="cs-CZ" smtClean="0"/>
              <a:pPr/>
              <a:t>01.10.2020</a:t>
            </a:fld>
            <a:endParaRPr lang="cs-CZ"/>
          </a:p>
        </p:txBody>
      </p:sp>
      <p:sp>
        <p:nvSpPr>
          <p:cNvPr id="9" name="Zástupný symbol pro číslo snímku 8"/>
          <p:cNvSpPr>
            <a:spLocks noGrp="1"/>
          </p:cNvSpPr>
          <p:nvPr>
            <p:ph type="sldNum" sz="quarter" idx="15"/>
          </p:nvPr>
        </p:nvSpPr>
        <p:spPr/>
        <p:txBody>
          <a:bodyPr rtlCol="0"/>
          <a:lstStyle/>
          <a:p>
            <a:fld id="{A01AA52D-C557-4EF9-8956-665656A987B8}"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18969BA1-1743-42B6-811A-38E7EDE3C8A7}" type="datetimeFigureOut">
              <a:rPr lang="cs-CZ" smtClean="0"/>
              <a:pPr/>
              <a:t>01.10.2020</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A01AA52D-C557-4EF9-8956-665656A987B8}"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18969BA1-1743-42B6-811A-38E7EDE3C8A7}" type="datetimeFigureOut">
              <a:rPr lang="cs-CZ" smtClean="0"/>
              <a:pPr/>
              <a:t>01.10.2020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01AA52D-C557-4EF9-8956-665656A987B8}"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18969BA1-1743-42B6-811A-38E7EDE3C8A7}" type="datetimeFigureOut">
              <a:rPr lang="cs-CZ" smtClean="0"/>
              <a:pPr/>
              <a:t>01.10.2020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01AA52D-C557-4EF9-8956-665656A987B8}"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18969BA1-1743-42B6-811A-38E7EDE3C8A7}" type="datetimeFigureOut">
              <a:rPr lang="cs-CZ" smtClean="0"/>
              <a:pPr/>
              <a:t>01.10.2020</a:t>
            </a:fld>
            <a:endParaRPr lang="cs-CZ"/>
          </a:p>
        </p:txBody>
      </p:sp>
      <p:sp>
        <p:nvSpPr>
          <p:cNvPr id="7" name="Zástupný symbol pro číslo snímku 6"/>
          <p:cNvSpPr>
            <a:spLocks noGrp="1"/>
          </p:cNvSpPr>
          <p:nvPr>
            <p:ph type="sldNum" sz="quarter" idx="11"/>
          </p:nvPr>
        </p:nvSpPr>
        <p:spPr/>
        <p:txBody>
          <a:bodyPr rtlCol="0"/>
          <a:lstStyle/>
          <a:p>
            <a:fld id="{A01AA52D-C557-4EF9-8956-665656A987B8}"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969BA1-1743-42B6-811A-38E7EDE3C8A7}" type="datetimeFigureOut">
              <a:rPr lang="cs-CZ" smtClean="0"/>
              <a:pPr/>
              <a:t>01.10.2020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01AA52D-C557-4EF9-8956-665656A987B8}"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18969BA1-1743-42B6-811A-38E7EDE3C8A7}" type="datetimeFigureOut">
              <a:rPr lang="cs-CZ" smtClean="0"/>
              <a:pPr/>
              <a:t>01.10.2020</a:t>
            </a:fld>
            <a:endParaRPr lang="cs-CZ"/>
          </a:p>
        </p:txBody>
      </p:sp>
      <p:sp>
        <p:nvSpPr>
          <p:cNvPr id="22" name="Zástupný symbol pro číslo snímku 21"/>
          <p:cNvSpPr>
            <a:spLocks noGrp="1"/>
          </p:cNvSpPr>
          <p:nvPr>
            <p:ph type="sldNum" sz="quarter" idx="15"/>
          </p:nvPr>
        </p:nvSpPr>
        <p:spPr/>
        <p:txBody>
          <a:bodyPr rtlCol="0"/>
          <a:lstStyle/>
          <a:p>
            <a:fld id="{A01AA52D-C557-4EF9-8956-665656A987B8}"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18969BA1-1743-42B6-811A-38E7EDE3C8A7}" type="datetimeFigureOut">
              <a:rPr lang="cs-CZ" smtClean="0"/>
              <a:pPr/>
              <a:t>01.10.2020</a:t>
            </a:fld>
            <a:endParaRPr lang="cs-CZ"/>
          </a:p>
        </p:txBody>
      </p:sp>
      <p:sp>
        <p:nvSpPr>
          <p:cNvPr id="18" name="Zástupný symbol pro číslo snímku 17"/>
          <p:cNvSpPr>
            <a:spLocks noGrp="1"/>
          </p:cNvSpPr>
          <p:nvPr>
            <p:ph type="sldNum" sz="quarter" idx="11"/>
          </p:nvPr>
        </p:nvSpPr>
        <p:spPr/>
        <p:txBody>
          <a:bodyPr rtlCol="0"/>
          <a:lstStyle/>
          <a:p>
            <a:fld id="{A01AA52D-C557-4EF9-8956-665656A987B8}"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8969BA1-1743-42B6-811A-38E7EDE3C8A7}" type="datetimeFigureOut">
              <a:rPr lang="cs-CZ" smtClean="0"/>
              <a:pPr/>
              <a:t>01.10.2020</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01AA52D-C557-4EF9-8956-665656A987B8}"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hotelstars.eu/"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err="1"/>
              <a:t>S</a:t>
            </a:r>
            <a:r>
              <a:rPr lang="en-US" b="1" smtClean="0"/>
              <a:t>tandardizace</a:t>
            </a:r>
            <a:r>
              <a:rPr lang="en-US" b="1" dirty="0" smtClean="0"/>
              <a:t> </a:t>
            </a:r>
            <a:r>
              <a:rPr lang="en-US" b="1" dirty="0"/>
              <a:t>a </a:t>
            </a:r>
            <a:r>
              <a:rPr lang="en-US" b="1" dirty="0" err="1"/>
              <a:t>klasifikace</a:t>
            </a:r>
            <a:r>
              <a:rPr lang="en-US" b="1" dirty="0"/>
              <a:t> </a:t>
            </a:r>
            <a:r>
              <a:rPr lang="en-US" b="1" dirty="0" err="1"/>
              <a:t>ubytovacích</a:t>
            </a:r>
            <a:r>
              <a:rPr lang="en-US" b="1" dirty="0"/>
              <a:t> </a:t>
            </a:r>
            <a:r>
              <a:rPr lang="cs-CZ" b="1" dirty="0" smtClean="0"/>
              <a:t>za</a:t>
            </a:r>
            <a:r>
              <a:rPr lang="en-US" b="1" dirty="0" err="1" smtClean="0"/>
              <a:t>řízení</a:t>
            </a:r>
            <a:r>
              <a:rPr lang="en-US" b="1" dirty="0" smtClean="0"/>
              <a:t>  </a:t>
            </a:r>
            <a:r>
              <a:rPr lang="cs-CZ" b="1" dirty="0"/>
              <a:t/>
            </a:r>
            <a:br>
              <a:rPr lang="cs-CZ" b="1" dirty="0"/>
            </a:b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539552" y="357142"/>
            <a:ext cx="8229600" cy="6500858"/>
          </a:xfrm>
        </p:spPr>
        <p:txBody>
          <a:bodyPr>
            <a:normAutofit/>
          </a:bodyPr>
          <a:lstStyle/>
          <a:p>
            <a:r>
              <a:rPr lang="cs-CZ" sz="2800" b="1" dirty="0" smtClean="0"/>
              <a:t>N</a:t>
            </a:r>
            <a:r>
              <a:rPr lang="en-US" sz="2800" b="1" dirty="0" err="1" smtClean="0"/>
              <a:t>astavení</a:t>
            </a:r>
            <a:r>
              <a:rPr lang="en-US" sz="2800" b="1" dirty="0" smtClean="0"/>
              <a:t> </a:t>
            </a:r>
            <a:r>
              <a:rPr lang="en-US" sz="2800" b="1" dirty="0" err="1" smtClean="0"/>
              <a:t>jasných</a:t>
            </a:r>
            <a:r>
              <a:rPr lang="en-US" sz="2800" b="1" dirty="0" smtClean="0"/>
              <a:t> </a:t>
            </a:r>
            <a:r>
              <a:rPr lang="en-US" sz="2800" b="1" dirty="0" err="1" smtClean="0"/>
              <a:t>parametrů</a:t>
            </a:r>
            <a:r>
              <a:rPr lang="en-US" sz="2800" b="1" dirty="0" smtClean="0"/>
              <a:t> </a:t>
            </a:r>
            <a:r>
              <a:rPr lang="en-US" sz="2800" dirty="0" smtClean="0"/>
              <a:t>je do </a:t>
            </a:r>
            <a:r>
              <a:rPr lang="en-US" sz="2800" dirty="0" err="1" smtClean="0"/>
              <a:t>budoucna</a:t>
            </a:r>
            <a:r>
              <a:rPr lang="en-US" sz="2800" dirty="0" smtClean="0"/>
              <a:t> </a:t>
            </a:r>
            <a:r>
              <a:rPr lang="en-US" sz="2800" dirty="0" err="1" smtClean="0"/>
              <a:t>dobrým</a:t>
            </a:r>
            <a:r>
              <a:rPr lang="en-US" sz="2800" dirty="0" smtClean="0"/>
              <a:t> </a:t>
            </a:r>
            <a:r>
              <a:rPr lang="en-US" sz="2800" dirty="0" err="1" smtClean="0"/>
              <a:t>nástrojem</a:t>
            </a:r>
            <a:r>
              <a:rPr lang="en-US" sz="2800" dirty="0" smtClean="0"/>
              <a:t> pro </a:t>
            </a:r>
            <a:r>
              <a:rPr lang="en-US" sz="2800" dirty="0" err="1" smtClean="0"/>
              <a:t>zajištění</a:t>
            </a:r>
            <a:r>
              <a:rPr lang="en-US" sz="2800" dirty="0" smtClean="0"/>
              <a:t> </a:t>
            </a:r>
            <a:r>
              <a:rPr lang="en-US" sz="2800" dirty="0" err="1" smtClean="0"/>
              <a:t>spravedlivého</a:t>
            </a:r>
            <a:r>
              <a:rPr lang="en-US" sz="2800" dirty="0" smtClean="0"/>
              <a:t> </a:t>
            </a:r>
            <a:r>
              <a:rPr lang="en-US" sz="2800" dirty="0" err="1" smtClean="0"/>
              <a:t>tržního</a:t>
            </a:r>
            <a:r>
              <a:rPr lang="en-US" sz="2800" dirty="0" smtClean="0"/>
              <a:t> </a:t>
            </a:r>
            <a:r>
              <a:rPr lang="en-US" sz="2800" dirty="0" err="1" smtClean="0"/>
              <a:t>prostředí</a:t>
            </a:r>
            <a:r>
              <a:rPr lang="en-US" sz="2800" dirty="0" smtClean="0"/>
              <a:t>. </a:t>
            </a:r>
            <a:r>
              <a:rPr lang="cs-CZ" sz="2800" dirty="0" smtClean="0"/>
              <a:t>     </a:t>
            </a:r>
            <a:r>
              <a:rPr lang="en-US" sz="2800" dirty="0" smtClean="0"/>
              <a:t>V </a:t>
            </a:r>
            <a:r>
              <a:rPr lang="en-US" sz="2800" dirty="0" err="1" smtClean="0"/>
              <a:t>současné</a:t>
            </a:r>
            <a:r>
              <a:rPr lang="en-US" sz="2800" dirty="0" smtClean="0"/>
              <a:t> </a:t>
            </a:r>
            <a:r>
              <a:rPr lang="en-US" sz="2800" dirty="0" err="1" smtClean="0"/>
              <a:t>době</a:t>
            </a:r>
            <a:r>
              <a:rPr lang="en-US" sz="2800" dirty="0" smtClean="0"/>
              <a:t> je </a:t>
            </a:r>
            <a:r>
              <a:rPr lang="en-US" sz="2800" dirty="0" err="1" smtClean="0"/>
              <a:t>toto</a:t>
            </a:r>
            <a:r>
              <a:rPr lang="en-US" sz="2800" dirty="0" smtClean="0"/>
              <a:t> </a:t>
            </a:r>
            <a:r>
              <a:rPr lang="en-US" sz="2800" dirty="0" err="1" smtClean="0"/>
              <a:t>osvědčení</a:t>
            </a:r>
            <a:r>
              <a:rPr lang="en-US" sz="2800" dirty="0" smtClean="0"/>
              <a:t> o </a:t>
            </a:r>
            <a:r>
              <a:rPr lang="en-US" sz="2800" dirty="0" err="1" smtClean="0"/>
              <a:t>klasifikaci</a:t>
            </a:r>
            <a:r>
              <a:rPr lang="en-US" sz="2800" dirty="0" smtClean="0"/>
              <a:t> </a:t>
            </a:r>
            <a:r>
              <a:rPr lang="en-US" sz="2800" dirty="0" err="1" smtClean="0"/>
              <a:t>dobrovolné</a:t>
            </a:r>
            <a:r>
              <a:rPr lang="en-US" sz="2800" dirty="0" smtClean="0"/>
              <a:t>, je </a:t>
            </a:r>
            <a:r>
              <a:rPr lang="en-US" sz="2800" dirty="0" err="1" smtClean="0"/>
              <a:t>však</a:t>
            </a:r>
            <a:r>
              <a:rPr lang="en-US" sz="2800" dirty="0" smtClean="0"/>
              <a:t> </a:t>
            </a:r>
            <a:r>
              <a:rPr lang="en-US" sz="2800" dirty="0" err="1" smtClean="0"/>
              <a:t>jen</a:t>
            </a:r>
            <a:r>
              <a:rPr lang="en-US" sz="2800" dirty="0" smtClean="0"/>
              <a:t> </a:t>
            </a:r>
            <a:r>
              <a:rPr lang="en-US" sz="2800" dirty="0" err="1" smtClean="0"/>
              <a:t>otázkou</a:t>
            </a:r>
            <a:r>
              <a:rPr lang="en-US" sz="2800" dirty="0" smtClean="0"/>
              <a:t> </a:t>
            </a:r>
            <a:r>
              <a:rPr lang="en-US" sz="2800" dirty="0" err="1" smtClean="0"/>
              <a:t>času</a:t>
            </a:r>
            <a:r>
              <a:rPr lang="en-US" sz="2800" dirty="0" smtClean="0"/>
              <a:t>, </a:t>
            </a:r>
            <a:r>
              <a:rPr lang="en-US" sz="2800" dirty="0" err="1" smtClean="0"/>
              <a:t>efektivní</a:t>
            </a:r>
            <a:r>
              <a:rPr lang="en-US" sz="2800" dirty="0" smtClean="0"/>
              <a:t> </a:t>
            </a:r>
            <a:r>
              <a:rPr lang="en-US" sz="2800" dirty="0" err="1" smtClean="0"/>
              <a:t>komunikace</a:t>
            </a:r>
            <a:r>
              <a:rPr lang="en-US" sz="2800" dirty="0" smtClean="0"/>
              <a:t> </a:t>
            </a:r>
            <a:r>
              <a:rPr lang="cs-CZ" sz="2800" dirty="0" smtClean="0"/>
              <a:t>                   </a:t>
            </a:r>
            <a:r>
              <a:rPr lang="en-US" sz="2800" dirty="0" smtClean="0"/>
              <a:t>a </a:t>
            </a:r>
            <a:r>
              <a:rPr lang="en-US" sz="2800" dirty="0" err="1" smtClean="0"/>
              <a:t>důsledného</a:t>
            </a:r>
            <a:r>
              <a:rPr lang="en-US" sz="2800" dirty="0" smtClean="0"/>
              <a:t> </a:t>
            </a:r>
            <a:r>
              <a:rPr lang="en-US" sz="2800" dirty="0" err="1" smtClean="0"/>
              <a:t>marketingu</a:t>
            </a:r>
            <a:r>
              <a:rPr lang="en-US" sz="2800" dirty="0" smtClean="0"/>
              <a:t>, </a:t>
            </a:r>
            <a:r>
              <a:rPr lang="en-US" sz="2800" dirty="0" err="1" smtClean="0"/>
              <a:t>aby</a:t>
            </a:r>
            <a:r>
              <a:rPr lang="en-US" sz="2800" dirty="0" smtClean="0"/>
              <a:t> </a:t>
            </a:r>
            <a:r>
              <a:rPr lang="en-US" sz="2800" dirty="0" err="1" smtClean="0"/>
              <a:t>si</a:t>
            </a:r>
            <a:r>
              <a:rPr lang="en-US" sz="2800" dirty="0" smtClean="0"/>
              <a:t> </a:t>
            </a:r>
            <a:r>
              <a:rPr lang="en-US" sz="2800" dirty="0" err="1" smtClean="0"/>
              <a:t>sami</a:t>
            </a:r>
            <a:r>
              <a:rPr lang="en-US" sz="2800" dirty="0" smtClean="0"/>
              <a:t> </a:t>
            </a:r>
            <a:r>
              <a:rPr lang="en-US" sz="2800" dirty="0" err="1" smtClean="0"/>
              <a:t>hosté</a:t>
            </a:r>
            <a:r>
              <a:rPr lang="en-US" sz="2800" dirty="0" smtClean="0"/>
              <a:t> a </a:t>
            </a:r>
            <a:r>
              <a:rPr lang="en-US" sz="2800" dirty="0" err="1" smtClean="0"/>
              <a:t>jejich</a:t>
            </a:r>
            <a:r>
              <a:rPr lang="en-US" sz="2800" dirty="0" smtClean="0"/>
              <a:t> </a:t>
            </a:r>
            <a:r>
              <a:rPr lang="en-US" sz="2800" dirty="0" err="1" smtClean="0"/>
              <a:t>zprostředkovatelé</a:t>
            </a:r>
            <a:r>
              <a:rPr lang="en-US" sz="2800" dirty="0" smtClean="0"/>
              <a:t> (</a:t>
            </a:r>
            <a:r>
              <a:rPr lang="en-US" sz="2800" dirty="0" err="1" smtClean="0"/>
              <a:t>cestovní</a:t>
            </a:r>
            <a:r>
              <a:rPr lang="en-US" sz="2800" dirty="0" smtClean="0"/>
              <a:t> </a:t>
            </a:r>
            <a:r>
              <a:rPr lang="en-US" sz="2800" dirty="0" err="1" smtClean="0"/>
              <a:t>kanceláře</a:t>
            </a:r>
            <a:r>
              <a:rPr lang="en-US" sz="2800" dirty="0" smtClean="0"/>
              <a:t> a </a:t>
            </a:r>
            <a:r>
              <a:rPr lang="en-US" sz="2800" dirty="0" err="1" smtClean="0"/>
              <a:t>agentury</a:t>
            </a:r>
            <a:r>
              <a:rPr lang="en-US" sz="2800" dirty="0" smtClean="0"/>
              <a:t>, </a:t>
            </a:r>
            <a:r>
              <a:rPr lang="en-US" sz="2800" dirty="0" err="1" smtClean="0"/>
              <a:t>internetové</a:t>
            </a:r>
            <a:r>
              <a:rPr lang="en-US" sz="2800" dirty="0" smtClean="0"/>
              <a:t> </a:t>
            </a:r>
            <a:r>
              <a:rPr lang="en-US" sz="2800" dirty="0" err="1" smtClean="0"/>
              <a:t>portály</a:t>
            </a:r>
            <a:r>
              <a:rPr lang="en-US" sz="2800" dirty="0" smtClean="0"/>
              <a:t>) </a:t>
            </a:r>
            <a:r>
              <a:rPr lang="en-US" sz="2800" dirty="0" err="1" smtClean="0"/>
              <a:t>uvědomili</a:t>
            </a:r>
            <a:r>
              <a:rPr lang="en-US" sz="2800" dirty="0" smtClean="0"/>
              <a:t>, </a:t>
            </a:r>
            <a:r>
              <a:rPr lang="en-US" sz="2800" dirty="0" err="1" smtClean="0"/>
              <a:t>že</a:t>
            </a:r>
            <a:r>
              <a:rPr lang="en-US" sz="2800" dirty="0" smtClean="0"/>
              <a:t> je pro </a:t>
            </a:r>
            <a:r>
              <a:rPr lang="en-US" sz="2800" dirty="0" err="1" smtClean="0"/>
              <a:t>ně</a:t>
            </a:r>
            <a:r>
              <a:rPr lang="en-US" sz="2800" dirty="0" smtClean="0"/>
              <a:t> </a:t>
            </a:r>
            <a:r>
              <a:rPr lang="en-US" sz="2800" dirty="0" err="1" smtClean="0"/>
              <a:t>jistou</a:t>
            </a:r>
            <a:r>
              <a:rPr lang="en-US" sz="2800" dirty="0" smtClean="0"/>
              <a:t> </a:t>
            </a:r>
            <a:r>
              <a:rPr lang="en-US" sz="2800" dirty="0" err="1" smtClean="0"/>
              <a:t>zárukou</a:t>
            </a:r>
            <a:r>
              <a:rPr lang="en-US" sz="2800" dirty="0" smtClean="0"/>
              <a:t> </a:t>
            </a:r>
            <a:r>
              <a:rPr lang="en-US" sz="2800" dirty="0" err="1" smtClean="0"/>
              <a:t>upřednostňovat</a:t>
            </a:r>
            <a:r>
              <a:rPr lang="en-US" sz="2800" dirty="0" smtClean="0"/>
              <a:t> </a:t>
            </a:r>
            <a:r>
              <a:rPr lang="en-US" sz="2800" dirty="0" err="1" smtClean="0"/>
              <a:t>certifikovaná</a:t>
            </a:r>
            <a:r>
              <a:rPr lang="en-US" sz="2800" dirty="0" smtClean="0"/>
              <a:t> </a:t>
            </a:r>
            <a:r>
              <a:rPr lang="en-US" sz="2800" dirty="0" err="1" smtClean="0"/>
              <a:t>zařízení</a:t>
            </a:r>
            <a:r>
              <a:rPr lang="en-US" sz="2800" dirty="0" smtClean="0"/>
              <a:t>, </a:t>
            </a:r>
            <a:r>
              <a:rPr lang="en-US" sz="2800" dirty="0" err="1" smtClean="0"/>
              <a:t>která</a:t>
            </a:r>
            <a:r>
              <a:rPr lang="en-US" sz="2800" dirty="0" smtClean="0"/>
              <a:t> </a:t>
            </a:r>
            <a:r>
              <a:rPr lang="en-US" sz="2800" dirty="0" err="1" smtClean="0"/>
              <a:t>garantují</a:t>
            </a:r>
            <a:r>
              <a:rPr lang="en-US" sz="2800" dirty="0" smtClean="0"/>
              <a:t> </a:t>
            </a:r>
            <a:r>
              <a:rPr lang="en-US" sz="2800" dirty="0" err="1" smtClean="0"/>
              <a:t>jistý</a:t>
            </a:r>
            <a:r>
              <a:rPr lang="en-US" sz="2800" dirty="0" smtClean="0"/>
              <a:t> standard </a:t>
            </a:r>
            <a:r>
              <a:rPr lang="en-US" sz="2800" dirty="0" err="1" smtClean="0"/>
              <a:t>ať</a:t>
            </a:r>
            <a:r>
              <a:rPr lang="en-US" sz="2800" dirty="0" smtClean="0"/>
              <a:t> </a:t>
            </a:r>
            <a:r>
              <a:rPr lang="en-US" sz="2800" dirty="0" err="1" smtClean="0"/>
              <a:t>již</a:t>
            </a:r>
            <a:r>
              <a:rPr lang="en-US" sz="2800" dirty="0" smtClean="0"/>
              <a:t> </a:t>
            </a:r>
            <a:r>
              <a:rPr lang="en-US" sz="2800" dirty="0" err="1" smtClean="0"/>
              <a:t>vybavením</a:t>
            </a:r>
            <a:r>
              <a:rPr lang="en-US" sz="2800" dirty="0" smtClean="0"/>
              <a:t>, </a:t>
            </a:r>
            <a:r>
              <a:rPr lang="en-US" sz="2800" dirty="0" err="1" smtClean="0"/>
              <a:t>tak</a:t>
            </a:r>
            <a:r>
              <a:rPr lang="en-US" sz="2800" dirty="0" smtClean="0"/>
              <a:t> </a:t>
            </a:r>
            <a:r>
              <a:rPr lang="en-US" sz="2800" dirty="0" err="1" smtClean="0"/>
              <a:t>šíří</a:t>
            </a:r>
            <a:r>
              <a:rPr lang="en-US" sz="2800" dirty="0" smtClean="0"/>
              <a:t> </a:t>
            </a:r>
            <a:r>
              <a:rPr lang="en-US" sz="2800" dirty="0" err="1" smtClean="0"/>
              <a:t>služeb</a:t>
            </a:r>
            <a:r>
              <a:rPr lang="en-US" sz="2800" dirty="0" smtClean="0"/>
              <a:t>. </a:t>
            </a:r>
            <a:r>
              <a:rPr lang="en-US" sz="2800" dirty="0" err="1" smtClean="0"/>
              <a:t>Zákazník</a:t>
            </a:r>
            <a:r>
              <a:rPr lang="en-US" sz="2800" dirty="0" smtClean="0"/>
              <a:t> </a:t>
            </a:r>
            <a:r>
              <a:rPr lang="en-US" sz="2800" dirty="0" err="1" smtClean="0"/>
              <a:t>tak</a:t>
            </a:r>
            <a:r>
              <a:rPr lang="en-US" sz="2800" dirty="0" smtClean="0"/>
              <a:t> </a:t>
            </a:r>
            <a:r>
              <a:rPr lang="en-US" sz="2800" dirty="0" err="1" smtClean="0"/>
              <a:t>jistě</a:t>
            </a:r>
            <a:r>
              <a:rPr lang="en-US" sz="2800" dirty="0" smtClean="0"/>
              <a:t> v </a:t>
            </a:r>
            <a:r>
              <a:rPr lang="en-US" sz="2800" dirty="0" err="1" smtClean="0"/>
              <a:t>poměrně</a:t>
            </a:r>
            <a:r>
              <a:rPr lang="en-US" sz="2800" dirty="0" smtClean="0"/>
              <a:t> </a:t>
            </a:r>
            <a:r>
              <a:rPr lang="en-US" sz="2800" dirty="0" err="1" smtClean="0"/>
              <a:t>krátké</a:t>
            </a:r>
            <a:r>
              <a:rPr lang="en-US" sz="2800" dirty="0" smtClean="0"/>
              <a:t> </a:t>
            </a:r>
            <a:r>
              <a:rPr lang="en-US" sz="2800" dirty="0" err="1" smtClean="0"/>
              <a:t>době</a:t>
            </a:r>
            <a:r>
              <a:rPr lang="en-US" sz="2800" dirty="0" smtClean="0"/>
              <a:t> </a:t>
            </a:r>
            <a:r>
              <a:rPr lang="en-US" sz="2800" dirty="0" err="1" smtClean="0"/>
              <a:t>sám</a:t>
            </a:r>
            <a:r>
              <a:rPr lang="en-US" sz="2800" dirty="0" smtClean="0"/>
              <a:t> </a:t>
            </a:r>
            <a:r>
              <a:rPr lang="en-US" sz="2800" dirty="0" err="1" smtClean="0"/>
              <a:t>začne</a:t>
            </a:r>
            <a:r>
              <a:rPr lang="en-US" sz="2800" dirty="0" smtClean="0"/>
              <a:t> </a:t>
            </a:r>
            <a:r>
              <a:rPr lang="en-US" sz="2800" dirty="0" err="1" smtClean="0"/>
              <a:t>vyvíjet</a:t>
            </a:r>
            <a:r>
              <a:rPr lang="en-US" sz="2800" dirty="0" smtClean="0"/>
              <a:t> </a:t>
            </a:r>
            <a:r>
              <a:rPr lang="en-US" sz="2800" dirty="0" err="1" smtClean="0"/>
              <a:t>svou</a:t>
            </a:r>
            <a:r>
              <a:rPr lang="en-US" sz="2800" dirty="0" smtClean="0"/>
              <a:t> </a:t>
            </a:r>
            <a:r>
              <a:rPr lang="en-US" sz="2800" dirty="0" err="1" smtClean="0"/>
              <a:t>preferencí</a:t>
            </a:r>
            <a:r>
              <a:rPr lang="en-US" sz="2800" dirty="0" smtClean="0"/>
              <a:t> </a:t>
            </a:r>
            <a:r>
              <a:rPr lang="en-US" sz="2800" dirty="0" err="1" smtClean="0"/>
              <a:t>tlak</a:t>
            </a:r>
            <a:r>
              <a:rPr lang="en-US" sz="2800" dirty="0" smtClean="0"/>
              <a:t> </a:t>
            </a:r>
            <a:r>
              <a:rPr lang="en-US" sz="2800" dirty="0" err="1" smtClean="0"/>
              <a:t>na</a:t>
            </a:r>
            <a:r>
              <a:rPr lang="en-US" sz="2800" dirty="0" smtClean="0"/>
              <a:t> </a:t>
            </a:r>
            <a:r>
              <a:rPr lang="en-US" sz="2800" dirty="0" err="1" smtClean="0"/>
              <a:t>podnikatele</a:t>
            </a:r>
            <a:r>
              <a:rPr lang="en-US" sz="2800" dirty="0" smtClean="0"/>
              <a:t>, </a:t>
            </a:r>
            <a:r>
              <a:rPr lang="en-US" sz="2800" dirty="0" err="1" smtClean="0"/>
              <a:t>aby</a:t>
            </a:r>
            <a:r>
              <a:rPr lang="en-US" sz="2800" dirty="0" smtClean="0"/>
              <a:t> </a:t>
            </a:r>
            <a:r>
              <a:rPr lang="en-US" sz="2800" dirty="0" err="1" smtClean="0"/>
              <a:t>svá</a:t>
            </a:r>
            <a:r>
              <a:rPr lang="en-US" sz="2800" dirty="0" smtClean="0"/>
              <a:t> </a:t>
            </a:r>
            <a:r>
              <a:rPr lang="en-US" sz="2800" dirty="0" err="1" smtClean="0"/>
              <a:t>zařízení</a:t>
            </a:r>
            <a:r>
              <a:rPr lang="en-US" sz="2800" dirty="0" smtClean="0"/>
              <a:t> </a:t>
            </a:r>
            <a:r>
              <a:rPr lang="en-US" sz="2800" dirty="0" err="1" smtClean="0"/>
              <a:t>certifikovali</a:t>
            </a:r>
            <a:r>
              <a:rPr lang="en-US" sz="2800" dirty="0" smtClean="0"/>
              <a:t>.</a:t>
            </a:r>
            <a:endParaRPr lang="cs-CZ" sz="2800" dirty="0" smtClean="0"/>
          </a:p>
          <a:p>
            <a:endParaRPr lang="cs-CZ" sz="2800" dirty="0"/>
          </a:p>
        </p:txBody>
      </p:sp>
    </p:spTree>
    <p:extLst>
      <p:ext uri="{BB962C8B-B14F-4D97-AF65-F5344CB8AC3E}">
        <p14:creationId xmlns:p14="http://schemas.microsoft.com/office/powerpoint/2010/main" val="38588629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en-US" sz="2800" dirty="0" err="1" smtClean="0"/>
              <a:t>Porovnáním</a:t>
            </a:r>
            <a:r>
              <a:rPr lang="en-US" sz="2800" dirty="0" smtClean="0"/>
              <a:t> </a:t>
            </a:r>
            <a:r>
              <a:rPr lang="en-US" sz="2800" dirty="0" err="1" smtClean="0"/>
              <a:t>současného</a:t>
            </a:r>
            <a:r>
              <a:rPr lang="en-US" sz="2800" dirty="0" smtClean="0"/>
              <a:t> </a:t>
            </a:r>
            <a:r>
              <a:rPr lang="en-US" sz="2800" dirty="0" err="1" smtClean="0"/>
              <a:t>systému</a:t>
            </a:r>
            <a:r>
              <a:rPr lang="en-US" sz="2800" dirty="0" smtClean="0"/>
              <a:t> se </a:t>
            </a:r>
            <a:r>
              <a:rPr lang="en-US" sz="2800" dirty="0" err="1" smtClean="0"/>
              <a:t>systémy</a:t>
            </a:r>
            <a:r>
              <a:rPr lang="en-US" sz="2800" dirty="0" smtClean="0"/>
              <a:t> </a:t>
            </a:r>
            <a:r>
              <a:rPr lang="en-US" sz="2800" dirty="0" err="1" smtClean="0"/>
              <a:t>používanými</a:t>
            </a:r>
            <a:r>
              <a:rPr lang="en-US" sz="2800" dirty="0" smtClean="0"/>
              <a:t> </a:t>
            </a:r>
            <a:r>
              <a:rPr lang="cs-CZ" sz="2800" dirty="0" smtClean="0"/>
              <a:t>  </a:t>
            </a:r>
            <a:r>
              <a:rPr lang="en-US" sz="2800" dirty="0" smtClean="0"/>
              <a:t>v </a:t>
            </a:r>
            <a:r>
              <a:rPr lang="en-US" sz="2800" dirty="0" err="1" smtClean="0"/>
              <a:t>některých</a:t>
            </a:r>
            <a:r>
              <a:rPr lang="en-US" sz="2800" dirty="0" smtClean="0"/>
              <a:t> </a:t>
            </a:r>
            <a:r>
              <a:rPr lang="en-US" sz="2800" dirty="0" err="1" smtClean="0"/>
              <a:t>státech</a:t>
            </a:r>
            <a:r>
              <a:rPr lang="en-US" sz="2800" dirty="0" smtClean="0"/>
              <a:t> </a:t>
            </a:r>
            <a:r>
              <a:rPr lang="en-US" sz="2800" dirty="0" err="1" smtClean="0"/>
              <a:t>Evropské</a:t>
            </a:r>
            <a:r>
              <a:rPr lang="en-US" sz="2800" dirty="0" smtClean="0"/>
              <a:t> </a:t>
            </a:r>
            <a:r>
              <a:rPr lang="en-US" sz="2800" dirty="0" err="1" smtClean="0"/>
              <a:t>Unie</a:t>
            </a:r>
            <a:r>
              <a:rPr lang="en-US" sz="2800" dirty="0" smtClean="0"/>
              <a:t> je </a:t>
            </a:r>
            <a:r>
              <a:rPr lang="en-US" sz="2800" dirty="0" err="1" smtClean="0"/>
              <a:t>Oficiální</a:t>
            </a:r>
            <a:r>
              <a:rPr lang="en-US" sz="2800" dirty="0" smtClean="0"/>
              <a:t> </a:t>
            </a:r>
            <a:r>
              <a:rPr lang="en-US" sz="2800" dirty="0" err="1" smtClean="0"/>
              <a:t>jednotná</a:t>
            </a:r>
            <a:r>
              <a:rPr lang="en-US" sz="2800" dirty="0" smtClean="0"/>
              <a:t> </a:t>
            </a:r>
            <a:r>
              <a:rPr lang="en-US" sz="2800" dirty="0" err="1" smtClean="0"/>
              <a:t>klasifikace</a:t>
            </a:r>
            <a:r>
              <a:rPr lang="en-US" sz="2800" dirty="0" smtClean="0"/>
              <a:t> </a:t>
            </a:r>
            <a:r>
              <a:rPr lang="en-US" sz="2800" dirty="0" err="1" smtClean="0"/>
              <a:t>ubytovacích</a:t>
            </a:r>
            <a:r>
              <a:rPr lang="en-US" sz="2800" dirty="0" smtClean="0"/>
              <a:t> </a:t>
            </a:r>
            <a:r>
              <a:rPr lang="en-US" sz="2800" dirty="0" err="1" smtClean="0"/>
              <a:t>zařízení</a:t>
            </a:r>
            <a:r>
              <a:rPr lang="en-US" sz="2800" dirty="0" smtClean="0"/>
              <a:t> </a:t>
            </a:r>
            <a:r>
              <a:rPr lang="en-US" sz="2800" dirty="0" err="1" smtClean="0"/>
              <a:t>České</a:t>
            </a:r>
            <a:r>
              <a:rPr lang="en-US" sz="2800" dirty="0" smtClean="0"/>
              <a:t> </a:t>
            </a:r>
            <a:r>
              <a:rPr lang="en-US" sz="2800" dirty="0" err="1" smtClean="0"/>
              <a:t>republiky</a:t>
            </a:r>
            <a:r>
              <a:rPr lang="en-US" sz="2800" dirty="0" smtClean="0"/>
              <a:t> </a:t>
            </a:r>
            <a:r>
              <a:rPr lang="en-US" sz="2800" dirty="0" err="1" smtClean="0"/>
              <a:t>tak</a:t>
            </a:r>
            <a:r>
              <a:rPr lang="en-US" sz="2800" dirty="0" smtClean="0"/>
              <a:t>, </a:t>
            </a:r>
            <a:r>
              <a:rPr lang="en-US" sz="2800" dirty="0" err="1" smtClean="0"/>
              <a:t>jak</a:t>
            </a:r>
            <a:r>
              <a:rPr lang="en-US" sz="2800" dirty="0" smtClean="0"/>
              <a:t> </a:t>
            </a:r>
            <a:r>
              <a:rPr lang="cs-CZ" sz="2800" dirty="0" smtClean="0"/>
              <a:t> </a:t>
            </a:r>
            <a:r>
              <a:rPr lang="en-US" sz="2800" dirty="0" smtClean="0"/>
              <a:t>v </a:t>
            </a:r>
            <a:r>
              <a:rPr lang="en-US" sz="2800" dirty="0" err="1" smtClean="0"/>
              <a:t>současnosti</a:t>
            </a:r>
            <a:r>
              <a:rPr lang="en-US" sz="2800" dirty="0" smtClean="0"/>
              <a:t> </a:t>
            </a:r>
            <a:r>
              <a:rPr lang="en-US" sz="2800" dirty="0" err="1" smtClean="0"/>
              <a:t>funguje</a:t>
            </a:r>
            <a:r>
              <a:rPr lang="en-US" sz="2800" dirty="0" smtClean="0"/>
              <a:t> </a:t>
            </a:r>
            <a:r>
              <a:rPr lang="en-US" sz="2800" dirty="0" err="1" smtClean="0"/>
              <a:t>na</a:t>
            </a:r>
            <a:r>
              <a:rPr lang="en-US" sz="2800" dirty="0" smtClean="0"/>
              <a:t> </a:t>
            </a:r>
            <a:r>
              <a:rPr lang="en-US" sz="2800" dirty="0" err="1" smtClean="0"/>
              <a:t>velmi</a:t>
            </a:r>
            <a:r>
              <a:rPr lang="en-US" sz="2800" dirty="0" smtClean="0"/>
              <a:t> </a:t>
            </a:r>
            <a:r>
              <a:rPr lang="en-US" sz="2800" dirty="0" err="1" smtClean="0"/>
              <a:t>dobré</a:t>
            </a:r>
            <a:r>
              <a:rPr lang="en-US" sz="2800" dirty="0" smtClean="0"/>
              <a:t> </a:t>
            </a:r>
            <a:r>
              <a:rPr lang="en-US" sz="2800" dirty="0" err="1" smtClean="0"/>
              <a:t>úrovni</a:t>
            </a:r>
            <a:r>
              <a:rPr lang="en-US" sz="2800" dirty="0" smtClean="0"/>
              <a:t> a </a:t>
            </a:r>
            <a:r>
              <a:rPr lang="en-US" sz="2800" b="1" dirty="0" err="1" smtClean="0"/>
              <a:t>plně</a:t>
            </a:r>
            <a:r>
              <a:rPr lang="en-US" sz="2800" b="1" dirty="0" smtClean="0"/>
              <a:t> </a:t>
            </a:r>
            <a:r>
              <a:rPr lang="en-US" sz="2800" b="1" dirty="0" err="1" smtClean="0"/>
              <a:t>srovnatelná</a:t>
            </a:r>
            <a:r>
              <a:rPr lang="en-US" sz="2800" b="1" dirty="0" smtClean="0"/>
              <a:t> s </a:t>
            </a:r>
            <a:r>
              <a:rPr lang="en-US" sz="2800" b="1" dirty="0" err="1" smtClean="0"/>
              <a:t>evropskými</a:t>
            </a:r>
            <a:r>
              <a:rPr lang="en-US" sz="2800" b="1" dirty="0" smtClean="0"/>
              <a:t> </a:t>
            </a:r>
            <a:r>
              <a:rPr lang="en-US" sz="2800" b="1" dirty="0" err="1" smtClean="0"/>
              <a:t>státy</a:t>
            </a:r>
            <a:r>
              <a:rPr lang="en-US" sz="2800" b="1" dirty="0" smtClean="0"/>
              <a:t>, </a:t>
            </a:r>
            <a:r>
              <a:rPr lang="en-US" sz="2800" b="1" dirty="0" err="1" smtClean="0"/>
              <a:t>které</a:t>
            </a:r>
            <a:r>
              <a:rPr lang="en-US" sz="2800" b="1" dirty="0" smtClean="0"/>
              <a:t> </a:t>
            </a:r>
            <a:r>
              <a:rPr lang="en-US" sz="2800" b="1" dirty="0" err="1" smtClean="0"/>
              <a:t>jsou</a:t>
            </a:r>
            <a:r>
              <a:rPr lang="en-US" sz="2800" b="1" dirty="0" smtClean="0"/>
              <a:t> </a:t>
            </a:r>
            <a:r>
              <a:rPr lang="en-US" sz="2800" b="1" dirty="0" err="1" smtClean="0"/>
              <a:t>uznávány</a:t>
            </a:r>
            <a:r>
              <a:rPr lang="en-US" sz="2800" b="1" dirty="0" smtClean="0"/>
              <a:t> </a:t>
            </a:r>
            <a:r>
              <a:rPr lang="en-US" sz="2800" b="1" dirty="0" err="1" smtClean="0"/>
              <a:t>jako</a:t>
            </a:r>
            <a:r>
              <a:rPr lang="en-US" sz="2800" b="1" dirty="0" smtClean="0"/>
              <a:t> </a:t>
            </a:r>
            <a:r>
              <a:rPr lang="en-US" sz="2800" b="1" dirty="0" err="1" smtClean="0"/>
              <a:t>významné</a:t>
            </a:r>
            <a:r>
              <a:rPr lang="en-US" sz="2800" b="1" dirty="0" smtClean="0"/>
              <a:t> </a:t>
            </a:r>
            <a:r>
              <a:rPr lang="en-US" sz="2800" b="1" dirty="0" err="1" smtClean="0"/>
              <a:t>turistické</a:t>
            </a:r>
            <a:r>
              <a:rPr lang="en-US" sz="2800" b="1" dirty="0" smtClean="0"/>
              <a:t> </a:t>
            </a:r>
            <a:r>
              <a:rPr lang="en-US" sz="2800" b="1" dirty="0" err="1" smtClean="0"/>
              <a:t>destinace</a:t>
            </a:r>
            <a:r>
              <a:rPr lang="en-US" sz="2800" b="1" dirty="0" smtClean="0"/>
              <a:t>. </a:t>
            </a:r>
            <a:endParaRPr lang="cs-CZ" sz="2800" b="1" dirty="0" smtClean="0"/>
          </a:p>
          <a:p>
            <a:endParaRPr lang="cs-CZ" dirty="0"/>
          </a:p>
        </p:txBody>
      </p:sp>
    </p:spTree>
    <p:extLst>
      <p:ext uri="{BB962C8B-B14F-4D97-AF65-F5344CB8AC3E}">
        <p14:creationId xmlns:p14="http://schemas.microsoft.com/office/powerpoint/2010/main" val="2374781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1700808"/>
            <a:ext cx="7467600" cy="1143000"/>
          </a:xfrm>
        </p:spPr>
        <p:txBody>
          <a:bodyPr>
            <a:normAutofit fontScale="90000"/>
          </a:bodyPr>
          <a:lstStyle/>
          <a:p>
            <a:r>
              <a:rPr lang="en-US" b="1" dirty="0" err="1">
                <a:solidFill>
                  <a:srgbClr val="FF0000"/>
                </a:solidFill>
              </a:rPr>
              <a:t>Doporučení</a:t>
            </a:r>
            <a:r>
              <a:rPr lang="en-US" b="1" dirty="0">
                <a:solidFill>
                  <a:srgbClr val="FF0000"/>
                </a:solidFill>
              </a:rPr>
              <a:t> </a:t>
            </a:r>
            <a:r>
              <a:rPr lang="en-US" b="1" dirty="0" err="1">
                <a:solidFill>
                  <a:srgbClr val="FF0000"/>
                </a:solidFill>
              </a:rPr>
              <a:t>upravující</a:t>
            </a:r>
            <a:r>
              <a:rPr lang="en-US" b="1" dirty="0">
                <a:solidFill>
                  <a:srgbClr val="FF0000"/>
                </a:solidFill>
              </a:rPr>
              <a:t> </a:t>
            </a:r>
            <a:r>
              <a:rPr lang="en-US" b="1" dirty="0" err="1">
                <a:solidFill>
                  <a:srgbClr val="FF0000"/>
                </a:solidFill>
              </a:rPr>
              <a:t>základní</a:t>
            </a:r>
            <a:r>
              <a:rPr lang="en-US" b="1" dirty="0">
                <a:solidFill>
                  <a:srgbClr val="FF0000"/>
                </a:solidFill>
              </a:rPr>
              <a:t> </a:t>
            </a:r>
            <a:r>
              <a:rPr lang="en-US" b="1" dirty="0" err="1">
                <a:solidFill>
                  <a:srgbClr val="FF0000"/>
                </a:solidFill>
              </a:rPr>
              <a:t>ukazatele</a:t>
            </a:r>
            <a:r>
              <a:rPr lang="en-US" b="1" dirty="0">
                <a:solidFill>
                  <a:srgbClr val="FF0000"/>
                </a:solidFill>
              </a:rPr>
              <a:t> </a:t>
            </a:r>
            <a:r>
              <a:rPr lang="cs-CZ" b="1" dirty="0">
                <a:solidFill>
                  <a:srgbClr val="FF0000"/>
                </a:solidFill>
              </a:rPr>
              <a:t> </a:t>
            </a:r>
            <a:r>
              <a:rPr lang="en-US" b="1" dirty="0" smtClean="0">
                <a:solidFill>
                  <a:srgbClr val="FF0000"/>
                </a:solidFill>
              </a:rPr>
              <a:t>pro </a:t>
            </a:r>
            <a:r>
              <a:rPr lang="en-US" b="1" dirty="0" err="1">
                <a:solidFill>
                  <a:srgbClr val="FF0000"/>
                </a:solidFill>
              </a:rPr>
              <a:t>poskytování</a:t>
            </a:r>
            <a:r>
              <a:rPr lang="en-US" b="1" dirty="0">
                <a:solidFill>
                  <a:srgbClr val="FF0000"/>
                </a:solidFill>
              </a:rPr>
              <a:t> </a:t>
            </a:r>
            <a:r>
              <a:rPr lang="en-US" b="1" dirty="0" err="1">
                <a:solidFill>
                  <a:srgbClr val="FF0000"/>
                </a:solidFill>
              </a:rPr>
              <a:t>ubytovacích</a:t>
            </a:r>
            <a:r>
              <a:rPr lang="en-US" b="1" dirty="0">
                <a:solidFill>
                  <a:srgbClr val="FF0000"/>
                </a:solidFill>
              </a:rPr>
              <a:t> </a:t>
            </a:r>
            <a:r>
              <a:rPr lang="en-US" b="1" dirty="0" err="1">
                <a:solidFill>
                  <a:srgbClr val="FF0000"/>
                </a:solidFill>
              </a:rPr>
              <a:t>služeb</a:t>
            </a:r>
            <a:r>
              <a:rPr lang="en-US" b="1" dirty="0">
                <a:solidFill>
                  <a:srgbClr val="FF0000"/>
                </a:solidFill>
              </a:rPr>
              <a:t> v </a:t>
            </a:r>
            <a:r>
              <a:rPr lang="en-US" b="1" dirty="0" err="1">
                <a:solidFill>
                  <a:srgbClr val="FF0000"/>
                </a:solidFill>
              </a:rPr>
              <a:t>rámci</a:t>
            </a:r>
            <a:r>
              <a:rPr lang="en-US" b="1" dirty="0">
                <a:solidFill>
                  <a:srgbClr val="FF0000"/>
                </a:solidFill>
              </a:rPr>
              <a:t> </a:t>
            </a:r>
            <a:r>
              <a:rPr lang="en-US" b="1" dirty="0" err="1">
                <a:solidFill>
                  <a:srgbClr val="FF0000"/>
                </a:solidFill>
              </a:rPr>
              <a:t>ubytování</a:t>
            </a:r>
            <a:r>
              <a:rPr lang="en-US" b="1" dirty="0">
                <a:solidFill>
                  <a:srgbClr val="FF0000"/>
                </a:solidFill>
              </a:rPr>
              <a:t> v </a:t>
            </a:r>
            <a:r>
              <a:rPr lang="en-US" b="1" dirty="0" err="1">
                <a:solidFill>
                  <a:srgbClr val="FF0000"/>
                </a:solidFill>
              </a:rPr>
              <a:t>soukromí</a:t>
            </a:r>
            <a:r>
              <a:rPr lang="en-US" b="1" dirty="0">
                <a:solidFill>
                  <a:srgbClr val="FF0000"/>
                </a:solidFill>
              </a:rPr>
              <a:t>, v </a:t>
            </a:r>
            <a:r>
              <a:rPr lang="en-US" b="1" dirty="0" err="1">
                <a:solidFill>
                  <a:srgbClr val="FF0000"/>
                </a:solidFill>
              </a:rPr>
              <a:t>kempech</a:t>
            </a:r>
            <a:r>
              <a:rPr lang="en-US" b="1" dirty="0">
                <a:solidFill>
                  <a:srgbClr val="FF0000"/>
                </a:solidFill>
              </a:rPr>
              <a:t> a </a:t>
            </a:r>
            <a:r>
              <a:rPr lang="en-US" b="1" dirty="0" err="1">
                <a:solidFill>
                  <a:srgbClr val="FF0000"/>
                </a:solidFill>
              </a:rPr>
              <a:t>chatových</a:t>
            </a:r>
            <a:r>
              <a:rPr lang="en-US" b="1" dirty="0">
                <a:solidFill>
                  <a:srgbClr val="FF0000"/>
                </a:solidFill>
              </a:rPr>
              <a:t> </a:t>
            </a:r>
            <a:r>
              <a:rPr lang="en-US" b="1" dirty="0" err="1">
                <a:solidFill>
                  <a:srgbClr val="FF0000"/>
                </a:solidFill>
              </a:rPr>
              <a:t>osadách</a:t>
            </a:r>
            <a:r>
              <a:rPr lang="en-US" b="1" dirty="0">
                <a:solidFill>
                  <a:srgbClr val="FF0000"/>
                </a:solidFill>
              </a:rPr>
              <a:t> a </a:t>
            </a:r>
            <a:r>
              <a:rPr lang="en-US" b="1" dirty="0" err="1">
                <a:solidFill>
                  <a:srgbClr val="FF0000"/>
                </a:solidFill>
              </a:rPr>
              <a:t>turistických</a:t>
            </a:r>
            <a:r>
              <a:rPr lang="en-US" b="1" dirty="0">
                <a:solidFill>
                  <a:srgbClr val="FF0000"/>
                </a:solidFill>
              </a:rPr>
              <a:t> </a:t>
            </a:r>
            <a:r>
              <a:rPr lang="en-US" b="1" dirty="0" err="1">
                <a:solidFill>
                  <a:srgbClr val="FF0000"/>
                </a:solidFill>
              </a:rPr>
              <a:t>ubytovnách</a:t>
            </a:r>
            <a:r>
              <a:rPr lang="en-US" b="1" dirty="0">
                <a:solidFill>
                  <a:srgbClr val="FF0000"/>
                </a:solidFill>
              </a:rPr>
              <a:t> </a:t>
            </a:r>
            <a:endParaRPr lang="cs-CZ" b="1" dirty="0">
              <a:solidFill>
                <a:srgbClr val="FF0000"/>
              </a:solidFill>
            </a:endParaRPr>
          </a:p>
        </p:txBody>
      </p:sp>
      <p:sp>
        <p:nvSpPr>
          <p:cNvPr id="3" name="Zástupný symbol pro obsah 2"/>
          <p:cNvSpPr>
            <a:spLocks noGrp="1"/>
          </p:cNvSpPr>
          <p:nvPr>
            <p:ph sz="quarter" idx="1"/>
          </p:nvPr>
        </p:nvSpPr>
        <p:spPr>
          <a:xfrm>
            <a:off x="539552" y="3212976"/>
            <a:ext cx="8229600" cy="6500858"/>
          </a:xfrm>
        </p:spPr>
        <p:txBody>
          <a:bodyPr>
            <a:normAutofit/>
          </a:bodyPr>
          <a:lstStyle/>
          <a:p>
            <a:r>
              <a:rPr lang="en-US" sz="2800" dirty="0" err="1" smtClean="0"/>
              <a:t>na</a:t>
            </a:r>
            <a:r>
              <a:rPr lang="en-US" sz="2800" dirty="0" smtClean="0"/>
              <a:t> </a:t>
            </a:r>
            <a:r>
              <a:rPr lang="en-US" sz="2800" dirty="0" err="1" smtClean="0"/>
              <a:t>jeho</a:t>
            </a:r>
            <a:r>
              <a:rPr lang="en-US" sz="2800" dirty="0" smtClean="0"/>
              <a:t> </a:t>
            </a:r>
            <a:r>
              <a:rPr lang="en-US" sz="2800" dirty="0" err="1" smtClean="0"/>
              <a:t>tvorbě</a:t>
            </a:r>
            <a:r>
              <a:rPr lang="en-US" sz="2800" dirty="0" smtClean="0"/>
              <a:t> se </a:t>
            </a:r>
            <a:r>
              <a:rPr lang="en-US" sz="2800" dirty="0" err="1" smtClean="0"/>
              <a:t>podílely</a:t>
            </a:r>
            <a:r>
              <a:rPr lang="en-US" sz="2800" dirty="0" smtClean="0"/>
              <a:t> </a:t>
            </a:r>
            <a:r>
              <a:rPr lang="en-US" sz="2800" dirty="0" err="1" smtClean="0"/>
              <a:t>Svaz</a:t>
            </a:r>
            <a:r>
              <a:rPr lang="en-US" sz="2800" dirty="0" smtClean="0"/>
              <a:t> </a:t>
            </a:r>
            <a:r>
              <a:rPr lang="en-US" sz="2800" dirty="0" err="1" smtClean="0"/>
              <a:t>podnikatelů</a:t>
            </a:r>
            <a:r>
              <a:rPr lang="en-US" sz="2800" dirty="0" smtClean="0"/>
              <a:t> </a:t>
            </a:r>
            <a:r>
              <a:rPr lang="en-US" sz="2800" dirty="0" err="1" smtClean="0"/>
              <a:t>České</a:t>
            </a:r>
            <a:r>
              <a:rPr lang="en-US" sz="2800" dirty="0" smtClean="0"/>
              <a:t> </a:t>
            </a:r>
            <a:r>
              <a:rPr lang="en-US" sz="2800" dirty="0" err="1" smtClean="0"/>
              <a:t>republiky</a:t>
            </a:r>
            <a:r>
              <a:rPr lang="en-US" sz="2800" dirty="0" smtClean="0"/>
              <a:t> </a:t>
            </a:r>
            <a:r>
              <a:rPr lang="en-US" sz="2800" dirty="0" err="1" smtClean="0"/>
              <a:t>ve</a:t>
            </a:r>
            <a:r>
              <a:rPr lang="en-US" sz="2800" dirty="0" smtClean="0"/>
              <a:t> </a:t>
            </a:r>
            <a:r>
              <a:rPr lang="en-US" sz="2800" dirty="0" err="1" smtClean="0"/>
              <a:t>venkovské</a:t>
            </a:r>
            <a:r>
              <a:rPr lang="en-US" sz="2800" dirty="0" smtClean="0"/>
              <a:t> </a:t>
            </a:r>
            <a:r>
              <a:rPr lang="en-US" sz="2800" dirty="0" err="1" smtClean="0"/>
              <a:t>turistice</a:t>
            </a:r>
            <a:r>
              <a:rPr lang="en-US" sz="2800" dirty="0" smtClean="0"/>
              <a:t> a </a:t>
            </a:r>
            <a:r>
              <a:rPr lang="en-US" sz="2800" dirty="0" err="1" smtClean="0"/>
              <a:t>agroturistice</a:t>
            </a:r>
            <a:r>
              <a:rPr lang="en-US" sz="2800" dirty="0" smtClean="0"/>
              <a:t> </a:t>
            </a:r>
            <a:r>
              <a:rPr lang="en-US" sz="2800" dirty="0" err="1" smtClean="0"/>
              <a:t>spolu</a:t>
            </a:r>
            <a:r>
              <a:rPr lang="en-US" sz="2800" dirty="0" smtClean="0"/>
              <a:t> s </a:t>
            </a:r>
            <a:r>
              <a:rPr lang="en-US" sz="2800" dirty="0" err="1" smtClean="0"/>
              <a:t>Evropským</a:t>
            </a:r>
            <a:r>
              <a:rPr lang="en-US" sz="2800" dirty="0" smtClean="0"/>
              <a:t> </a:t>
            </a:r>
            <a:r>
              <a:rPr lang="en-US" sz="2800" dirty="0" err="1" smtClean="0"/>
              <a:t>centrem</a:t>
            </a:r>
            <a:r>
              <a:rPr lang="en-US" sz="2800" dirty="0" smtClean="0"/>
              <a:t> pro </a:t>
            </a:r>
            <a:r>
              <a:rPr lang="en-US" sz="2800" dirty="0" err="1" smtClean="0"/>
              <a:t>ekoagroturistiku</a:t>
            </a:r>
            <a:r>
              <a:rPr lang="en-US" sz="2800" dirty="0" smtClean="0"/>
              <a:t> (ECEAT CZ), </a:t>
            </a:r>
            <a:r>
              <a:rPr lang="en-US" sz="2800" dirty="0" err="1" smtClean="0"/>
              <a:t>Kempy</a:t>
            </a:r>
            <a:r>
              <a:rPr lang="en-US" sz="2800" dirty="0" smtClean="0"/>
              <a:t> a </a:t>
            </a:r>
            <a:r>
              <a:rPr lang="en-US" sz="2800" dirty="0" err="1" smtClean="0"/>
              <a:t>chatové</a:t>
            </a:r>
            <a:r>
              <a:rPr lang="en-US" sz="2800" dirty="0" smtClean="0"/>
              <a:t> </a:t>
            </a:r>
            <a:r>
              <a:rPr lang="en-US" sz="2800" dirty="0" err="1" smtClean="0"/>
              <a:t>osady</a:t>
            </a:r>
            <a:r>
              <a:rPr lang="en-US" sz="2800" dirty="0" smtClean="0"/>
              <a:t> </a:t>
            </a:r>
            <a:r>
              <a:rPr lang="en-US" sz="2800" dirty="0" err="1" smtClean="0"/>
              <a:t>České</a:t>
            </a:r>
            <a:r>
              <a:rPr lang="en-US" sz="2800" dirty="0" smtClean="0"/>
              <a:t> </a:t>
            </a:r>
            <a:r>
              <a:rPr lang="en-US" sz="2800" dirty="0" err="1" smtClean="0"/>
              <a:t>republiky</a:t>
            </a:r>
            <a:r>
              <a:rPr lang="en-US" sz="2800" dirty="0" smtClean="0"/>
              <a:t> - </a:t>
            </a:r>
            <a:r>
              <a:rPr lang="en-US" sz="2800" dirty="0" err="1" smtClean="0"/>
              <a:t>živnostenské</a:t>
            </a:r>
            <a:r>
              <a:rPr lang="en-US" sz="2800" dirty="0" smtClean="0"/>
              <a:t> </a:t>
            </a:r>
            <a:r>
              <a:rPr lang="en-US" sz="2800" dirty="0" err="1" smtClean="0"/>
              <a:t>společenstvo</a:t>
            </a:r>
            <a:r>
              <a:rPr lang="en-US" sz="2800" dirty="0" smtClean="0"/>
              <a:t>, </a:t>
            </a:r>
            <a:r>
              <a:rPr lang="en-US" sz="2800" dirty="0" err="1" smtClean="0"/>
              <a:t>Klub</a:t>
            </a:r>
            <a:r>
              <a:rPr lang="en-US" sz="2800" dirty="0" smtClean="0"/>
              <a:t> </a:t>
            </a:r>
            <a:r>
              <a:rPr lang="en-US" sz="2800" dirty="0" err="1" smtClean="0"/>
              <a:t>českých</a:t>
            </a:r>
            <a:r>
              <a:rPr lang="en-US" sz="2800" dirty="0" smtClean="0"/>
              <a:t> </a:t>
            </a:r>
            <a:r>
              <a:rPr lang="en-US" sz="2800" dirty="0" err="1" smtClean="0"/>
              <a:t>turistů</a:t>
            </a:r>
            <a:r>
              <a:rPr lang="en-US" sz="2800" dirty="0" smtClean="0"/>
              <a:t> a </a:t>
            </a:r>
            <a:r>
              <a:rPr lang="en-US" sz="2800" dirty="0" err="1" smtClean="0"/>
              <a:t>odbor</a:t>
            </a:r>
            <a:r>
              <a:rPr lang="en-US" sz="2800" dirty="0" smtClean="0"/>
              <a:t> </a:t>
            </a:r>
            <a:r>
              <a:rPr lang="en-US" sz="2800" dirty="0" err="1" smtClean="0"/>
              <a:t>cestovního</a:t>
            </a:r>
            <a:r>
              <a:rPr lang="en-US" sz="2800" dirty="0" smtClean="0"/>
              <a:t> </a:t>
            </a:r>
            <a:r>
              <a:rPr lang="en-US" sz="2800" dirty="0" err="1" smtClean="0"/>
              <a:t>ruchu</a:t>
            </a:r>
            <a:r>
              <a:rPr lang="en-US" sz="2800" dirty="0" smtClean="0"/>
              <a:t> </a:t>
            </a:r>
            <a:r>
              <a:rPr lang="en-US" sz="2800" dirty="0" err="1" smtClean="0"/>
              <a:t>Ministerstva</a:t>
            </a:r>
            <a:r>
              <a:rPr lang="en-US" sz="2800" dirty="0" smtClean="0"/>
              <a:t> pro </a:t>
            </a:r>
            <a:r>
              <a:rPr lang="en-US" sz="2800" dirty="0" err="1" smtClean="0"/>
              <a:t>místní</a:t>
            </a:r>
            <a:r>
              <a:rPr lang="en-US" sz="2800" dirty="0" smtClean="0"/>
              <a:t> </a:t>
            </a:r>
            <a:r>
              <a:rPr lang="en-US" sz="2800" dirty="0" err="1" smtClean="0"/>
              <a:t>rozvoj</a:t>
            </a:r>
            <a:r>
              <a:rPr lang="en-US" sz="2800" dirty="0" smtClean="0"/>
              <a:t>. </a:t>
            </a:r>
            <a:endParaRPr lang="cs-CZ" sz="2800" dirty="0" smtClean="0"/>
          </a:p>
          <a:p>
            <a:endParaRPr lang="cs-CZ" sz="2800" dirty="0"/>
          </a:p>
        </p:txBody>
      </p:sp>
    </p:spTree>
    <p:extLst>
      <p:ext uri="{BB962C8B-B14F-4D97-AF65-F5344CB8AC3E}">
        <p14:creationId xmlns:p14="http://schemas.microsoft.com/office/powerpoint/2010/main" val="1210849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332656"/>
            <a:ext cx="7467600" cy="6141296"/>
          </a:xfrm>
        </p:spPr>
        <p:txBody>
          <a:bodyPr>
            <a:normAutofit/>
          </a:bodyPr>
          <a:lstStyle/>
          <a:p>
            <a:r>
              <a:rPr lang="en-US" sz="2800" b="1" dirty="0" err="1" smtClean="0"/>
              <a:t>Certifikaci</a:t>
            </a:r>
            <a:r>
              <a:rPr lang="en-US" sz="2800" b="1" dirty="0" smtClean="0"/>
              <a:t> </a:t>
            </a:r>
            <a:r>
              <a:rPr lang="en-US" sz="2800" b="1" dirty="0" err="1" smtClean="0"/>
              <a:t>provádějí</a:t>
            </a:r>
            <a:r>
              <a:rPr lang="en-US" sz="2800" b="1" dirty="0" smtClean="0"/>
              <a:t> </a:t>
            </a:r>
            <a:r>
              <a:rPr lang="en-US" sz="2800" dirty="0" err="1" smtClean="0"/>
              <a:t>jednotlivá</a:t>
            </a:r>
            <a:r>
              <a:rPr lang="en-US" sz="2800" dirty="0" smtClean="0"/>
              <a:t> </a:t>
            </a:r>
            <a:r>
              <a:rPr lang="en-US" sz="2800" dirty="0" err="1" smtClean="0"/>
              <a:t>profesní</a:t>
            </a:r>
            <a:r>
              <a:rPr lang="en-US" sz="2800" dirty="0" smtClean="0"/>
              <a:t> </a:t>
            </a:r>
            <a:r>
              <a:rPr lang="en-US" sz="2800" dirty="0" err="1" smtClean="0"/>
              <a:t>zájmová</a:t>
            </a:r>
            <a:r>
              <a:rPr lang="en-US" sz="2800" dirty="0" smtClean="0"/>
              <a:t> </a:t>
            </a:r>
            <a:r>
              <a:rPr lang="en-US" sz="2800" dirty="0" err="1" smtClean="0"/>
              <a:t>sdružení</a:t>
            </a:r>
            <a:r>
              <a:rPr lang="en-US" sz="2800" dirty="0" smtClean="0"/>
              <a:t>, </a:t>
            </a:r>
            <a:r>
              <a:rPr lang="en-US" sz="2800" dirty="0" err="1" smtClean="0"/>
              <a:t>která</a:t>
            </a:r>
            <a:r>
              <a:rPr lang="en-US" sz="2800" dirty="0" smtClean="0"/>
              <a:t> </a:t>
            </a:r>
            <a:r>
              <a:rPr lang="en-US" sz="2800" dirty="0" err="1" smtClean="0"/>
              <a:t>budou</a:t>
            </a:r>
            <a:r>
              <a:rPr lang="en-US" sz="2800" dirty="0" smtClean="0"/>
              <a:t> </a:t>
            </a:r>
            <a:r>
              <a:rPr lang="en-US" sz="2800" dirty="0" err="1" smtClean="0"/>
              <a:t>zároveň</a:t>
            </a:r>
            <a:r>
              <a:rPr lang="en-US" sz="2800" dirty="0" smtClean="0"/>
              <a:t> </a:t>
            </a:r>
            <a:r>
              <a:rPr lang="en-US" sz="2800" dirty="0" err="1" smtClean="0"/>
              <a:t>ručit</a:t>
            </a:r>
            <a:r>
              <a:rPr lang="en-US" sz="2800" dirty="0" smtClean="0"/>
              <a:t> </a:t>
            </a:r>
            <a:r>
              <a:rPr lang="en-US" sz="2800" dirty="0" err="1" smtClean="0"/>
              <a:t>za</a:t>
            </a:r>
            <a:r>
              <a:rPr lang="en-US" sz="2800" dirty="0" smtClean="0"/>
              <a:t> </a:t>
            </a:r>
            <a:r>
              <a:rPr lang="en-US" sz="2800" dirty="0" err="1" smtClean="0"/>
              <a:t>kvalitu</a:t>
            </a:r>
            <a:r>
              <a:rPr lang="en-US" sz="2800" dirty="0" smtClean="0"/>
              <a:t> </a:t>
            </a:r>
            <a:r>
              <a:rPr lang="en-US" sz="2800" dirty="0" err="1" smtClean="0"/>
              <a:t>nabízených</a:t>
            </a:r>
            <a:r>
              <a:rPr lang="en-US" sz="2800" dirty="0" smtClean="0"/>
              <a:t> </a:t>
            </a:r>
            <a:r>
              <a:rPr lang="en-US" sz="2800" dirty="0" err="1" smtClean="0"/>
              <a:t>služeb</a:t>
            </a:r>
            <a:r>
              <a:rPr lang="en-US" sz="2800" dirty="0" smtClean="0"/>
              <a:t> a </a:t>
            </a:r>
            <a:r>
              <a:rPr lang="en-US" sz="2800" dirty="0" err="1" smtClean="0"/>
              <a:t>provádět</a:t>
            </a:r>
            <a:r>
              <a:rPr lang="en-US" sz="2800" dirty="0" smtClean="0"/>
              <a:t> </a:t>
            </a:r>
            <a:r>
              <a:rPr lang="en-US" sz="2800" dirty="0" err="1" smtClean="0"/>
              <a:t>kontroly</a:t>
            </a:r>
            <a:r>
              <a:rPr lang="en-US" sz="2800" dirty="0" smtClean="0"/>
              <a:t> </a:t>
            </a:r>
            <a:r>
              <a:rPr lang="en-US" sz="2800" dirty="0" err="1" smtClean="0"/>
              <a:t>dodržování</a:t>
            </a:r>
            <a:r>
              <a:rPr lang="en-US" sz="2800" dirty="0" smtClean="0"/>
              <a:t> </a:t>
            </a:r>
            <a:r>
              <a:rPr lang="en-US" sz="2800" dirty="0" err="1" smtClean="0"/>
              <a:t>kvality</a:t>
            </a:r>
            <a:r>
              <a:rPr lang="en-US" sz="2800" dirty="0" smtClean="0"/>
              <a:t> </a:t>
            </a:r>
            <a:r>
              <a:rPr lang="en-US" sz="2800" dirty="0" err="1" smtClean="0"/>
              <a:t>poskytovaných</a:t>
            </a:r>
            <a:r>
              <a:rPr lang="en-US" sz="2800" dirty="0" smtClean="0"/>
              <a:t> </a:t>
            </a:r>
            <a:r>
              <a:rPr lang="en-US" sz="2800" dirty="0" err="1" smtClean="0"/>
              <a:t>služeb</a:t>
            </a:r>
            <a:r>
              <a:rPr lang="en-US" sz="2800" dirty="0" smtClean="0"/>
              <a:t>:</a:t>
            </a:r>
            <a:endParaRPr lang="cs-CZ" sz="2800" dirty="0" smtClean="0"/>
          </a:p>
          <a:p>
            <a:pPr lvl="0"/>
            <a:r>
              <a:rPr lang="en-US" sz="2800" dirty="0" err="1" smtClean="0"/>
              <a:t>Svaz</a:t>
            </a:r>
            <a:r>
              <a:rPr lang="en-US" sz="2800" dirty="0" smtClean="0"/>
              <a:t> </a:t>
            </a:r>
            <a:r>
              <a:rPr lang="en-US" sz="2800" dirty="0" err="1" smtClean="0"/>
              <a:t>podnikatelů</a:t>
            </a:r>
            <a:r>
              <a:rPr lang="en-US" sz="2800" dirty="0" smtClean="0"/>
              <a:t> </a:t>
            </a:r>
            <a:r>
              <a:rPr lang="en-US" sz="2800" dirty="0" err="1" smtClean="0"/>
              <a:t>České</a:t>
            </a:r>
            <a:r>
              <a:rPr lang="en-US" sz="2800" dirty="0" smtClean="0"/>
              <a:t> </a:t>
            </a:r>
            <a:r>
              <a:rPr lang="en-US" sz="2800" dirty="0" err="1" smtClean="0"/>
              <a:t>republiky</a:t>
            </a:r>
            <a:r>
              <a:rPr lang="en-US" sz="2800" dirty="0" smtClean="0"/>
              <a:t> </a:t>
            </a:r>
            <a:r>
              <a:rPr lang="en-US" sz="2800" dirty="0" err="1" smtClean="0"/>
              <a:t>ve</a:t>
            </a:r>
            <a:r>
              <a:rPr lang="en-US" sz="2800" dirty="0" smtClean="0"/>
              <a:t> </a:t>
            </a:r>
            <a:r>
              <a:rPr lang="en-US" sz="2800" dirty="0" err="1" smtClean="0"/>
              <a:t>venkovské</a:t>
            </a:r>
            <a:r>
              <a:rPr lang="en-US" sz="2800" dirty="0" smtClean="0"/>
              <a:t> </a:t>
            </a:r>
            <a:r>
              <a:rPr lang="en-US" sz="2800" dirty="0" err="1" smtClean="0"/>
              <a:t>turistice</a:t>
            </a:r>
            <a:r>
              <a:rPr lang="en-US" sz="2800" dirty="0" smtClean="0"/>
              <a:t> </a:t>
            </a:r>
            <a:r>
              <a:rPr lang="cs-CZ" sz="2800" dirty="0" smtClean="0"/>
              <a:t>        </a:t>
            </a:r>
            <a:r>
              <a:rPr lang="en-US" sz="2800" dirty="0" smtClean="0"/>
              <a:t>a </a:t>
            </a:r>
            <a:r>
              <a:rPr lang="en-US" sz="2800" dirty="0" err="1" smtClean="0"/>
              <a:t>agroturistice</a:t>
            </a:r>
            <a:r>
              <a:rPr lang="en-US" sz="2800" dirty="0" smtClean="0"/>
              <a:t> - </a:t>
            </a:r>
            <a:r>
              <a:rPr lang="en-US" sz="2800" dirty="0" err="1" smtClean="0"/>
              <a:t>ručí</a:t>
            </a:r>
            <a:r>
              <a:rPr lang="en-US" sz="2800" dirty="0" smtClean="0"/>
              <a:t> </a:t>
            </a:r>
            <a:r>
              <a:rPr lang="en-US" sz="2800" dirty="0" err="1" smtClean="0"/>
              <a:t>za</a:t>
            </a:r>
            <a:r>
              <a:rPr lang="en-US" sz="2800" dirty="0" smtClean="0"/>
              <a:t> </a:t>
            </a:r>
            <a:r>
              <a:rPr lang="en-US" sz="2800" b="1" dirty="0" err="1" smtClean="0"/>
              <a:t>ubytování</a:t>
            </a:r>
            <a:r>
              <a:rPr lang="en-US" sz="2800" b="1" dirty="0" smtClean="0"/>
              <a:t> v </a:t>
            </a:r>
            <a:r>
              <a:rPr lang="en-US" sz="2800" b="1" dirty="0" err="1" smtClean="0"/>
              <a:t>soukromí</a:t>
            </a:r>
            <a:r>
              <a:rPr lang="en-US" sz="2800" dirty="0" smtClean="0"/>
              <a:t>,</a:t>
            </a:r>
            <a:endParaRPr lang="cs-CZ" sz="2800" dirty="0" smtClean="0"/>
          </a:p>
          <a:p>
            <a:pPr lvl="0"/>
            <a:r>
              <a:rPr lang="en-US" sz="2800" dirty="0" err="1" smtClean="0"/>
              <a:t>Kempy</a:t>
            </a:r>
            <a:r>
              <a:rPr lang="en-US" sz="2800" dirty="0" smtClean="0"/>
              <a:t> a </a:t>
            </a:r>
            <a:r>
              <a:rPr lang="en-US" sz="2800" dirty="0" err="1" smtClean="0"/>
              <a:t>chatové</a:t>
            </a:r>
            <a:r>
              <a:rPr lang="en-US" sz="2800" dirty="0" smtClean="0"/>
              <a:t> </a:t>
            </a:r>
            <a:r>
              <a:rPr lang="en-US" sz="2800" dirty="0" err="1" smtClean="0"/>
              <a:t>osady</a:t>
            </a:r>
            <a:r>
              <a:rPr lang="en-US" sz="2800" dirty="0" smtClean="0"/>
              <a:t> </a:t>
            </a:r>
            <a:r>
              <a:rPr lang="en-US" sz="2800" dirty="0" err="1" smtClean="0"/>
              <a:t>České</a:t>
            </a:r>
            <a:r>
              <a:rPr lang="en-US" sz="2800" dirty="0" smtClean="0"/>
              <a:t> </a:t>
            </a:r>
            <a:r>
              <a:rPr lang="en-US" sz="2800" dirty="0" err="1" smtClean="0"/>
              <a:t>republiky</a:t>
            </a:r>
            <a:r>
              <a:rPr lang="en-US" sz="2800" dirty="0" smtClean="0"/>
              <a:t> - </a:t>
            </a:r>
            <a:r>
              <a:rPr lang="en-US" sz="2800" dirty="0" err="1" smtClean="0"/>
              <a:t>živnostenské</a:t>
            </a:r>
            <a:r>
              <a:rPr lang="en-US" sz="2800" dirty="0" smtClean="0"/>
              <a:t> </a:t>
            </a:r>
            <a:r>
              <a:rPr lang="en-US" sz="2800" dirty="0" err="1" smtClean="0"/>
              <a:t>společenstvo</a:t>
            </a:r>
            <a:r>
              <a:rPr lang="en-US" sz="2800" dirty="0" smtClean="0"/>
              <a:t> - </a:t>
            </a:r>
            <a:r>
              <a:rPr lang="en-US" sz="2800" dirty="0" err="1" smtClean="0"/>
              <a:t>ručí</a:t>
            </a:r>
            <a:r>
              <a:rPr lang="en-US" sz="2800" dirty="0" smtClean="0"/>
              <a:t> </a:t>
            </a:r>
            <a:r>
              <a:rPr lang="en-US" sz="2800" dirty="0" err="1" smtClean="0"/>
              <a:t>za</a:t>
            </a:r>
            <a:r>
              <a:rPr lang="en-US" sz="2800" dirty="0" smtClean="0"/>
              <a:t> </a:t>
            </a:r>
            <a:r>
              <a:rPr lang="en-US" sz="2800" dirty="0" err="1" smtClean="0"/>
              <a:t>kategorii</a:t>
            </a:r>
            <a:r>
              <a:rPr lang="en-US" sz="2800" dirty="0" smtClean="0"/>
              <a:t> </a:t>
            </a:r>
            <a:r>
              <a:rPr lang="en-US" sz="2800" b="1" dirty="0" err="1" smtClean="0"/>
              <a:t>kempy</a:t>
            </a:r>
            <a:r>
              <a:rPr lang="en-US" sz="2800" b="1" dirty="0" smtClean="0"/>
              <a:t> a </a:t>
            </a:r>
            <a:r>
              <a:rPr lang="en-US" sz="2800" b="1" dirty="0" err="1" smtClean="0"/>
              <a:t>chatové</a:t>
            </a:r>
            <a:r>
              <a:rPr lang="en-US" sz="2800" b="1" dirty="0" smtClean="0"/>
              <a:t> </a:t>
            </a:r>
            <a:r>
              <a:rPr lang="en-US" sz="2800" b="1" dirty="0" err="1" smtClean="0"/>
              <a:t>osady</a:t>
            </a:r>
            <a:r>
              <a:rPr lang="en-US" sz="2800" dirty="0" smtClean="0"/>
              <a:t>,</a:t>
            </a:r>
            <a:endParaRPr lang="cs-CZ" sz="2800" dirty="0" smtClean="0"/>
          </a:p>
          <a:p>
            <a:pPr lvl="0"/>
            <a:r>
              <a:rPr lang="en-US" sz="2800" dirty="0" err="1" smtClean="0"/>
              <a:t>Klub</a:t>
            </a:r>
            <a:r>
              <a:rPr lang="en-US" sz="2800" dirty="0" smtClean="0"/>
              <a:t> </a:t>
            </a:r>
            <a:r>
              <a:rPr lang="en-US" sz="2800" dirty="0" err="1" smtClean="0"/>
              <a:t>českých</a:t>
            </a:r>
            <a:r>
              <a:rPr lang="en-US" sz="2800" dirty="0" smtClean="0"/>
              <a:t> </a:t>
            </a:r>
            <a:r>
              <a:rPr lang="en-US" sz="2800" dirty="0" err="1" smtClean="0"/>
              <a:t>turistů</a:t>
            </a:r>
            <a:r>
              <a:rPr lang="en-US" sz="2800" dirty="0" smtClean="0"/>
              <a:t> - </a:t>
            </a:r>
            <a:r>
              <a:rPr lang="en-US" sz="2800" dirty="0" err="1" smtClean="0"/>
              <a:t>ručí</a:t>
            </a:r>
            <a:r>
              <a:rPr lang="en-US" sz="2800" dirty="0" smtClean="0"/>
              <a:t> </a:t>
            </a:r>
            <a:r>
              <a:rPr lang="en-US" sz="2800" dirty="0" err="1" smtClean="0"/>
              <a:t>za</a:t>
            </a:r>
            <a:r>
              <a:rPr lang="en-US" sz="2800" dirty="0" smtClean="0"/>
              <a:t> </a:t>
            </a:r>
            <a:r>
              <a:rPr lang="en-US" sz="2800" dirty="0" err="1" smtClean="0"/>
              <a:t>kategorii</a:t>
            </a:r>
            <a:r>
              <a:rPr lang="en-US" sz="2800" dirty="0" smtClean="0"/>
              <a:t> </a:t>
            </a:r>
            <a:r>
              <a:rPr lang="en-US" sz="2800" b="1" dirty="0" err="1" smtClean="0"/>
              <a:t>turistické</a:t>
            </a:r>
            <a:r>
              <a:rPr lang="en-US" sz="2800" b="1" dirty="0" smtClean="0"/>
              <a:t> </a:t>
            </a:r>
            <a:r>
              <a:rPr lang="en-US" sz="2800" b="1" dirty="0" err="1" smtClean="0"/>
              <a:t>ubytovny</a:t>
            </a:r>
            <a:r>
              <a:rPr lang="en-US" sz="2800" dirty="0" smtClean="0"/>
              <a:t>. </a:t>
            </a:r>
            <a:endParaRPr lang="cs-CZ" sz="2800" dirty="0" smtClean="0"/>
          </a:p>
          <a:p>
            <a:endParaRPr lang="cs-CZ" sz="2800" dirty="0"/>
          </a:p>
        </p:txBody>
      </p:sp>
    </p:spTree>
    <p:extLst>
      <p:ext uri="{BB962C8B-B14F-4D97-AF65-F5344CB8AC3E}">
        <p14:creationId xmlns:p14="http://schemas.microsoft.com/office/powerpoint/2010/main" val="4113033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en-US" dirty="0" smtClean="0"/>
              <a:t>K </a:t>
            </a:r>
            <a:r>
              <a:rPr lang="en-US" dirty="0" err="1" smtClean="0"/>
              <a:t>zařazování</a:t>
            </a:r>
            <a:r>
              <a:rPr lang="en-US" dirty="0" smtClean="0"/>
              <a:t> do </a:t>
            </a:r>
            <a:r>
              <a:rPr lang="en-US" dirty="0" err="1" smtClean="0"/>
              <a:t>jednotlivých</a:t>
            </a:r>
            <a:r>
              <a:rPr lang="en-US" dirty="0" smtClean="0"/>
              <a:t> </a:t>
            </a:r>
            <a:r>
              <a:rPr lang="en-US" dirty="0" err="1" smtClean="0"/>
              <a:t>kategorií</a:t>
            </a:r>
            <a:r>
              <a:rPr lang="en-US" dirty="0" smtClean="0"/>
              <a:t> a </a:t>
            </a:r>
            <a:r>
              <a:rPr lang="en-US" dirty="0" err="1" smtClean="0"/>
              <a:t>tříd</a:t>
            </a:r>
            <a:r>
              <a:rPr lang="en-US" dirty="0" smtClean="0"/>
              <a:t> </a:t>
            </a:r>
            <a:r>
              <a:rPr lang="en-US" dirty="0" err="1" smtClean="0"/>
              <a:t>byla</a:t>
            </a:r>
            <a:r>
              <a:rPr lang="en-US" dirty="0" smtClean="0"/>
              <a:t> </a:t>
            </a:r>
            <a:r>
              <a:rPr lang="en-US" dirty="0" err="1" smtClean="0"/>
              <a:t>použita</a:t>
            </a:r>
            <a:r>
              <a:rPr lang="en-US" dirty="0" smtClean="0"/>
              <a:t> </a:t>
            </a:r>
            <a:r>
              <a:rPr lang="en-US" b="1" dirty="0" err="1" smtClean="0"/>
              <a:t>Vyhláška</a:t>
            </a:r>
            <a:r>
              <a:rPr lang="en-US" dirty="0" smtClean="0"/>
              <a:t> </a:t>
            </a:r>
            <a:r>
              <a:rPr lang="en-US" dirty="0" err="1" smtClean="0"/>
              <a:t>Ministerstva</a:t>
            </a:r>
            <a:r>
              <a:rPr lang="en-US" dirty="0" smtClean="0"/>
              <a:t> pro </a:t>
            </a:r>
            <a:r>
              <a:rPr lang="en-US" dirty="0" err="1" smtClean="0"/>
              <a:t>místní</a:t>
            </a:r>
            <a:r>
              <a:rPr lang="en-US" dirty="0" smtClean="0"/>
              <a:t> </a:t>
            </a:r>
            <a:r>
              <a:rPr lang="en-US" dirty="0" err="1" smtClean="0"/>
              <a:t>rozvoj</a:t>
            </a:r>
            <a:r>
              <a:rPr lang="en-US" dirty="0" smtClean="0"/>
              <a:t> č.137/1998 Sb. </a:t>
            </a:r>
            <a:r>
              <a:rPr lang="en-US" b="1" dirty="0" smtClean="0"/>
              <a:t>o </a:t>
            </a:r>
            <a:r>
              <a:rPr lang="en-US" b="1" dirty="0" err="1" smtClean="0"/>
              <a:t>obecných</a:t>
            </a:r>
            <a:r>
              <a:rPr lang="en-US" b="1" dirty="0" smtClean="0"/>
              <a:t> </a:t>
            </a:r>
            <a:r>
              <a:rPr lang="en-US" b="1" dirty="0" err="1" smtClean="0"/>
              <a:t>technických</a:t>
            </a:r>
            <a:r>
              <a:rPr lang="en-US" b="1" dirty="0" smtClean="0"/>
              <a:t> </a:t>
            </a:r>
            <a:r>
              <a:rPr lang="en-US" b="1" dirty="0" err="1" smtClean="0"/>
              <a:t>požadavcích</a:t>
            </a:r>
            <a:r>
              <a:rPr lang="en-US" b="1" dirty="0" smtClean="0"/>
              <a:t> </a:t>
            </a:r>
            <a:r>
              <a:rPr lang="en-US" b="1" dirty="0" err="1" smtClean="0"/>
              <a:t>na</a:t>
            </a:r>
            <a:r>
              <a:rPr lang="en-US" b="1" dirty="0" smtClean="0"/>
              <a:t> </a:t>
            </a:r>
            <a:r>
              <a:rPr lang="en-US" b="1" dirty="0" err="1" smtClean="0"/>
              <a:t>výstavbu</a:t>
            </a:r>
            <a:r>
              <a:rPr lang="en-US" dirty="0" smtClean="0"/>
              <a:t>, </a:t>
            </a:r>
            <a:r>
              <a:rPr lang="en-US" dirty="0" err="1" smtClean="0"/>
              <a:t>kde</a:t>
            </a:r>
            <a:r>
              <a:rPr lang="en-US" dirty="0" smtClean="0"/>
              <a:t> se </a:t>
            </a:r>
            <a:r>
              <a:rPr lang="en-US" dirty="0" err="1" smtClean="0"/>
              <a:t>charakterizují</a:t>
            </a:r>
            <a:r>
              <a:rPr lang="en-US" dirty="0" smtClean="0"/>
              <a:t> </a:t>
            </a:r>
            <a:r>
              <a:rPr lang="en-US" dirty="0" err="1" smtClean="0"/>
              <a:t>tyto</a:t>
            </a:r>
            <a:r>
              <a:rPr lang="en-US" dirty="0" smtClean="0"/>
              <a:t> </a:t>
            </a:r>
            <a:r>
              <a:rPr lang="en-US" dirty="0" err="1" smtClean="0"/>
              <a:t>třídy</a:t>
            </a:r>
            <a:r>
              <a:rPr lang="en-US" dirty="0" smtClean="0"/>
              <a:t>: hotel, motel, </a:t>
            </a:r>
            <a:r>
              <a:rPr lang="en-US" dirty="0" err="1" smtClean="0"/>
              <a:t>penzion</a:t>
            </a:r>
            <a:r>
              <a:rPr lang="en-US" dirty="0" smtClean="0"/>
              <a:t> a </a:t>
            </a:r>
            <a:r>
              <a:rPr lang="en-US" dirty="0" err="1" smtClean="0"/>
              <a:t>ostatní</a:t>
            </a:r>
            <a:r>
              <a:rPr lang="en-US" dirty="0" smtClean="0"/>
              <a:t> </a:t>
            </a:r>
            <a:r>
              <a:rPr lang="en-US" dirty="0" err="1" smtClean="0"/>
              <a:t>ubytovací</a:t>
            </a:r>
            <a:r>
              <a:rPr lang="en-US" dirty="0" smtClean="0"/>
              <a:t> </a:t>
            </a:r>
            <a:r>
              <a:rPr lang="en-US" dirty="0" err="1" smtClean="0"/>
              <a:t>zařízení</a:t>
            </a:r>
            <a:r>
              <a:rPr lang="en-US" dirty="0" smtClean="0"/>
              <a:t> (</a:t>
            </a:r>
            <a:r>
              <a:rPr lang="en-US" dirty="0" err="1" smtClean="0"/>
              <a:t>turistické</a:t>
            </a:r>
            <a:r>
              <a:rPr lang="en-US" dirty="0" smtClean="0"/>
              <a:t> </a:t>
            </a:r>
            <a:r>
              <a:rPr lang="en-US" dirty="0" err="1" smtClean="0"/>
              <a:t>ubytovny</a:t>
            </a:r>
            <a:r>
              <a:rPr lang="en-US" dirty="0" smtClean="0"/>
              <a:t>, </a:t>
            </a:r>
            <a:r>
              <a:rPr lang="en-US" dirty="0" err="1" smtClean="0"/>
              <a:t>kempy</a:t>
            </a:r>
            <a:r>
              <a:rPr lang="en-US" dirty="0" smtClean="0"/>
              <a:t>, </a:t>
            </a:r>
            <a:r>
              <a:rPr lang="en-US" dirty="0" err="1" smtClean="0"/>
              <a:t>skupiny</a:t>
            </a:r>
            <a:r>
              <a:rPr lang="en-US" dirty="0" smtClean="0"/>
              <a:t> chat (</a:t>
            </a:r>
            <a:r>
              <a:rPr lang="en-US" dirty="0" err="1" smtClean="0"/>
              <a:t>bungalovů</a:t>
            </a:r>
            <a:r>
              <a:rPr lang="en-US" dirty="0" smtClean="0"/>
              <a:t>), </a:t>
            </a:r>
            <a:r>
              <a:rPr lang="en-US" dirty="0" err="1" smtClean="0"/>
              <a:t>popřípadě</a:t>
            </a:r>
            <a:r>
              <a:rPr lang="en-US" dirty="0" smtClean="0"/>
              <a:t> </a:t>
            </a:r>
            <a:r>
              <a:rPr lang="en-US" dirty="0" err="1" smtClean="0"/>
              <a:t>kulturní</a:t>
            </a:r>
            <a:r>
              <a:rPr lang="en-US" dirty="0" smtClean="0"/>
              <a:t> a </a:t>
            </a:r>
            <a:r>
              <a:rPr lang="en-US" dirty="0" err="1" smtClean="0"/>
              <a:t>památkové</a:t>
            </a:r>
            <a:r>
              <a:rPr lang="en-US" dirty="0" smtClean="0"/>
              <a:t> </a:t>
            </a:r>
            <a:r>
              <a:rPr lang="en-US" dirty="0" err="1" smtClean="0"/>
              <a:t>objekty</a:t>
            </a:r>
            <a:r>
              <a:rPr lang="en-US" dirty="0" smtClean="0"/>
              <a:t> </a:t>
            </a:r>
            <a:r>
              <a:rPr lang="en-US" dirty="0" err="1" smtClean="0"/>
              <a:t>využívané</a:t>
            </a:r>
            <a:r>
              <a:rPr lang="en-US" dirty="0" smtClean="0"/>
              <a:t> pro </a:t>
            </a:r>
            <a:r>
              <a:rPr lang="en-US" dirty="0" err="1" smtClean="0"/>
              <a:t>přechodné</a:t>
            </a:r>
            <a:r>
              <a:rPr lang="en-US" dirty="0" smtClean="0"/>
              <a:t> </a:t>
            </a:r>
            <a:r>
              <a:rPr lang="en-US" dirty="0" err="1" smtClean="0"/>
              <a:t>ubytování</a:t>
            </a:r>
            <a:r>
              <a:rPr lang="en-US" dirty="0" smtClean="0"/>
              <a:t>). </a:t>
            </a:r>
            <a:endParaRPr lang="cs-CZ" dirty="0" smtClean="0"/>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67544" y="1052736"/>
            <a:ext cx="7467600" cy="6453336"/>
          </a:xfrm>
        </p:spPr>
        <p:txBody>
          <a:bodyPr/>
          <a:lstStyle/>
          <a:p>
            <a:r>
              <a:rPr lang="en-US" sz="2800" b="1" dirty="0" err="1" smtClean="0"/>
              <a:t>Stavba</a:t>
            </a:r>
            <a:r>
              <a:rPr lang="en-US" sz="2800" b="1" dirty="0" smtClean="0"/>
              <a:t> </a:t>
            </a:r>
            <a:r>
              <a:rPr lang="en-US" sz="2800" b="1" dirty="0" err="1" smtClean="0"/>
              <a:t>ubytovacího</a:t>
            </a:r>
            <a:r>
              <a:rPr lang="en-US" sz="2800" b="1" dirty="0" smtClean="0"/>
              <a:t> </a:t>
            </a:r>
            <a:r>
              <a:rPr lang="en-US" sz="2800" b="1" dirty="0" err="1" smtClean="0"/>
              <a:t>zařízení</a:t>
            </a:r>
            <a:r>
              <a:rPr lang="en-US" sz="2800" b="1" dirty="0" smtClean="0"/>
              <a:t> </a:t>
            </a:r>
            <a:r>
              <a:rPr lang="en-US" sz="2800" dirty="0" smtClean="0"/>
              <a:t>je </a:t>
            </a:r>
            <a:r>
              <a:rPr lang="en-US" sz="2800" dirty="0" err="1" smtClean="0"/>
              <a:t>zde</a:t>
            </a:r>
            <a:r>
              <a:rPr lang="en-US" sz="2800" dirty="0" smtClean="0"/>
              <a:t> </a:t>
            </a:r>
            <a:r>
              <a:rPr lang="en-US" sz="2800" dirty="0" err="1" smtClean="0"/>
              <a:t>definována</a:t>
            </a:r>
            <a:r>
              <a:rPr lang="en-US" sz="2800" dirty="0" smtClean="0"/>
              <a:t> </a:t>
            </a:r>
            <a:r>
              <a:rPr lang="en-US" sz="2800" dirty="0" err="1" smtClean="0"/>
              <a:t>jako</a:t>
            </a:r>
            <a:r>
              <a:rPr lang="en-US" sz="2800" dirty="0" smtClean="0"/>
              <a:t> "</a:t>
            </a:r>
            <a:r>
              <a:rPr lang="en-US" sz="2800" dirty="0" err="1" smtClean="0"/>
              <a:t>stavba</a:t>
            </a:r>
            <a:r>
              <a:rPr lang="en-US" sz="2800" dirty="0" smtClean="0"/>
              <a:t> </a:t>
            </a:r>
            <a:r>
              <a:rPr lang="en-US" sz="2800" dirty="0" err="1" smtClean="0"/>
              <a:t>nebo</a:t>
            </a:r>
            <a:r>
              <a:rPr lang="en-US" sz="2800" dirty="0" smtClean="0"/>
              <a:t> </a:t>
            </a:r>
            <a:r>
              <a:rPr lang="en-US" sz="2800" dirty="0" err="1" smtClean="0"/>
              <a:t>její</a:t>
            </a:r>
            <a:r>
              <a:rPr lang="en-US" sz="2800" dirty="0" smtClean="0"/>
              <a:t> </a:t>
            </a:r>
            <a:r>
              <a:rPr lang="en-US" sz="2800" dirty="0" err="1" smtClean="0"/>
              <a:t>část</a:t>
            </a:r>
            <a:r>
              <a:rPr lang="en-US" sz="2800" dirty="0" smtClean="0"/>
              <a:t>, </a:t>
            </a:r>
            <a:r>
              <a:rPr lang="en-US" sz="2800" dirty="0" err="1" smtClean="0"/>
              <a:t>kde</a:t>
            </a:r>
            <a:r>
              <a:rPr lang="en-US" sz="2800" dirty="0" smtClean="0"/>
              <a:t> je </a:t>
            </a:r>
            <a:r>
              <a:rPr lang="en-US" sz="2800" dirty="0" err="1" smtClean="0"/>
              <a:t>veřejnosti</a:t>
            </a:r>
            <a:r>
              <a:rPr lang="en-US" sz="2800" dirty="0" smtClean="0"/>
              <a:t> </a:t>
            </a:r>
            <a:r>
              <a:rPr lang="en-US" sz="2800" dirty="0" err="1" smtClean="0"/>
              <a:t>poskytováno</a:t>
            </a:r>
            <a:r>
              <a:rPr lang="en-US" sz="2800" dirty="0" smtClean="0"/>
              <a:t> </a:t>
            </a:r>
            <a:r>
              <a:rPr lang="en-US" sz="2800" dirty="0" err="1" smtClean="0"/>
              <a:t>přechodné</a:t>
            </a:r>
            <a:r>
              <a:rPr lang="en-US" sz="2800" dirty="0" smtClean="0"/>
              <a:t> </a:t>
            </a:r>
            <a:r>
              <a:rPr lang="en-US" sz="2800" dirty="0" err="1" smtClean="0"/>
              <a:t>ubytování</a:t>
            </a:r>
            <a:r>
              <a:rPr lang="en-US" sz="2800" dirty="0" smtClean="0"/>
              <a:t> a </a:t>
            </a:r>
            <a:r>
              <a:rPr lang="en-US" sz="2800" dirty="0" err="1" smtClean="0"/>
              <a:t>služby</a:t>
            </a:r>
            <a:r>
              <a:rPr lang="en-US" sz="2800" dirty="0" smtClean="0"/>
              <a:t> s </a:t>
            </a:r>
            <a:r>
              <a:rPr lang="en-US" sz="2800" dirty="0" err="1" smtClean="0"/>
              <a:t>tím</a:t>
            </a:r>
            <a:r>
              <a:rPr lang="en-US" sz="2800" dirty="0" smtClean="0"/>
              <a:t> </a:t>
            </a:r>
            <a:r>
              <a:rPr lang="en-US" sz="2800" dirty="0" err="1" smtClean="0"/>
              <a:t>spojené</a:t>
            </a:r>
            <a:r>
              <a:rPr lang="en-US" sz="2800" dirty="0" smtClean="0"/>
              <a:t>; </a:t>
            </a:r>
            <a:r>
              <a:rPr lang="en-US" sz="2800" dirty="0" err="1" smtClean="0"/>
              <a:t>ubytovacím</a:t>
            </a:r>
            <a:r>
              <a:rPr lang="en-US" sz="2800" dirty="0" smtClean="0"/>
              <a:t> </a:t>
            </a:r>
            <a:r>
              <a:rPr lang="en-US" sz="2800" dirty="0" err="1" smtClean="0"/>
              <a:t>zařízením</a:t>
            </a:r>
            <a:r>
              <a:rPr lang="en-US" sz="2800" dirty="0" smtClean="0"/>
              <a:t> </a:t>
            </a:r>
            <a:r>
              <a:rPr lang="en-US" sz="2800" dirty="0" err="1" smtClean="0"/>
              <a:t>není</a:t>
            </a:r>
            <a:r>
              <a:rPr lang="en-US" sz="2800" dirty="0" smtClean="0"/>
              <a:t> </a:t>
            </a:r>
            <a:r>
              <a:rPr lang="en-US" sz="2800" dirty="0" err="1" smtClean="0"/>
              <a:t>bytový</a:t>
            </a:r>
            <a:r>
              <a:rPr lang="en-US" sz="2800" dirty="0" smtClean="0"/>
              <a:t> </a:t>
            </a:r>
            <a:r>
              <a:rPr lang="en-US" sz="2800" dirty="0" err="1" smtClean="0"/>
              <a:t>dům</a:t>
            </a:r>
            <a:r>
              <a:rPr lang="en-US" sz="2800" dirty="0" smtClean="0"/>
              <a:t> a </a:t>
            </a:r>
            <a:r>
              <a:rPr lang="en-US" sz="2800" dirty="0" err="1" smtClean="0"/>
              <a:t>stavba</a:t>
            </a:r>
            <a:r>
              <a:rPr lang="en-US" sz="2800" dirty="0" smtClean="0"/>
              <a:t> pro </a:t>
            </a:r>
            <a:r>
              <a:rPr lang="en-US" sz="2800" dirty="0" err="1" smtClean="0"/>
              <a:t>individuální</a:t>
            </a:r>
            <a:r>
              <a:rPr lang="en-US" sz="2800" dirty="0" smtClean="0"/>
              <a:t> </a:t>
            </a:r>
            <a:r>
              <a:rPr lang="en-US" sz="2800" dirty="0" err="1" smtClean="0"/>
              <a:t>rekreaci</a:t>
            </a:r>
            <a:r>
              <a:rPr lang="en-US" sz="2800" dirty="0" smtClean="0"/>
              <a:t>." V §53 se </a:t>
            </a:r>
            <a:r>
              <a:rPr lang="en-US" sz="2800" b="1" dirty="0" err="1" smtClean="0"/>
              <a:t>stanovují</a:t>
            </a:r>
            <a:r>
              <a:rPr lang="en-US" sz="2800" b="1" dirty="0" smtClean="0"/>
              <a:t> </a:t>
            </a:r>
            <a:r>
              <a:rPr lang="en-US" sz="2800" b="1" dirty="0" err="1" smtClean="0"/>
              <a:t>podmínky</a:t>
            </a:r>
            <a:r>
              <a:rPr lang="en-US" sz="2800" b="1" dirty="0" smtClean="0"/>
              <a:t> pro </a:t>
            </a:r>
            <a:r>
              <a:rPr lang="en-US" sz="2800" b="1" dirty="0" err="1" smtClean="0"/>
              <a:t>stavby</a:t>
            </a:r>
            <a:r>
              <a:rPr lang="en-US" sz="2800" b="1" dirty="0" smtClean="0"/>
              <a:t> </a:t>
            </a:r>
            <a:r>
              <a:rPr lang="en-US" sz="2800" b="1" dirty="0" err="1" smtClean="0"/>
              <a:t>ubytovacích</a:t>
            </a:r>
            <a:r>
              <a:rPr lang="en-US" sz="2800" b="1" dirty="0" smtClean="0"/>
              <a:t> </a:t>
            </a:r>
            <a:r>
              <a:rPr lang="en-US" sz="2800" b="1" dirty="0" err="1" smtClean="0"/>
              <a:t>zařízení</a:t>
            </a:r>
            <a:r>
              <a:rPr lang="en-US" sz="2800" b="1" dirty="0" smtClean="0"/>
              <a:t>, </a:t>
            </a:r>
            <a:r>
              <a:rPr lang="en-US" sz="2800" b="1" dirty="0" err="1" smtClean="0"/>
              <a:t>kde</a:t>
            </a:r>
            <a:r>
              <a:rPr lang="en-US" sz="2800" b="1" dirty="0" smtClean="0"/>
              <a:t> </a:t>
            </a:r>
            <a:r>
              <a:rPr lang="en-US" sz="2800" b="1" dirty="0" err="1" smtClean="0"/>
              <a:t>třída</a:t>
            </a:r>
            <a:r>
              <a:rPr lang="en-US" sz="2800" b="1" dirty="0" smtClean="0"/>
              <a:t> </a:t>
            </a:r>
            <a:r>
              <a:rPr lang="en-US" sz="2800" b="1" dirty="0" err="1" smtClean="0"/>
              <a:t>označená</a:t>
            </a:r>
            <a:r>
              <a:rPr lang="en-US" sz="2800" b="1" dirty="0" smtClean="0"/>
              <a:t> </a:t>
            </a:r>
            <a:r>
              <a:rPr lang="en-US" sz="2800" b="1" dirty="0" err="1" smtClean="0"/>
              <a:t>počtem</a:t>
            </a:r>
            <a:r>
              <a:rPr lang="en-US" sz="2800" b="1" dirty="0" smtClean="0"/>
              <a:t> </a:t>
            </a:r>
            <a:r>
              <a:rPr lang="en-US" sz="2800" b="1" dirty="0" err="1" smtClean="0"/>
              <a:t>hvězdiček</a:t>
            </a:r>
            <a:r>
              <a:rPr lang="en-US" sz="2800" b="1" dirty="0" smtClean="0"/>
              <a:t> se </a:t>
            </a:r>
            <a:r>
              <a:rPr lang="en-US" sz="2800" b="1" dirty="0" err="1" smtClean="0"/>
              <a:t>stanovuje</a:t>
            </a:r>
            <a:r>
              <a:rPr lang="en-US" sz="2800" b="1" dirty="0" smtClean="0"/>
              <a:t> </a:t>
            </a:r>
            <a:r>
              <a:rPr lang="en-US" sz="2800" b="1" dirty="0" err="1" smtClean="0"/>
              <a:t>na</a:t>
            </a:r>
            <a:r>
              <a:rPr lang="en-US" sz="2800" b="1" dirty="0" smtClean="0"/>
              <a:t> </a:t>
            </a:r>
            <a:r>
              <a:rPr lang="en-US" sz="2800" b="1" dirty="0" err="1" smtClean="0"/>
              <a:t>základě</a:t>
            </a:r>
            <a:r>
              <a:rPr lang="en-US" sz="2800" b="1" dirty="0" smtClean="0"/>
              <a:t> </a:t>
            </a:r>
            <a:r>
              <a:rPr lang="en-US" sz="2800" b="1" dirty="0" err="1" smtClean="0"/>
              <a:t>plochy</a:t>
            </a:r>
            <a:r>
              <a:rPr lang="en-US" sz="2800" b="1" dirty="0" smtClean="0"/>
              <a:t> </a:t>
            </a:r>
            <a:r>
              <a:rPr lang="en-US" sz="2800" b="1" dirty="0" err="1" smtClean="0"/>
              <a:t>pokoje</a:t>
            </a:r>
            <a:r>
              <a:rPr lang="en-US" sz="2800" b="1" dirty="0" smtClean="0"/>
              <a:t>.</a:t>
            </a:r>
            <a:r>
              <a:rPr lang="en-US" sz="2800" dirty="0" smtClean="0"/>
              <a:t> Pro </a:t>
            </a:r>
            <a:r>
              <a:rPr lang="en-US" sz="2800" dirty="0" err="1" smtClean="0"/>
              <a:t>ostatní</a:t>
            </a:r>
            <a:r>
              <a:rPr lang="en-US" sz="2800" dirty="0" smtClean="0"/>
              <a:t> </a:t>
            </a:r>
            <a:r>
              <a:rPr lang="en-US" sz="2800" dirty="0" err="1" smtClean="0"/>
              <a:t>ubytovací</a:t>
            </a:r>
            <a:r>
              <a:rPr lang="en-US" sz="2800" dirty="0" smtClean="0"/>
              <a:t> </a:t>
            </a:r>
            <a:r>
              <a:rPr lang="en-US" sz="2800" dirty="0" err="1" smtClean="0"/>
              <a:t>zařízení</a:t>
            </a:r>
            <a:r>
              <a:rPr lang="en-US" sz="2800" dirty="0" smtClean="0"/>
              <a:t> se </a:t>
            </a:r>
            <a:r>
              <a:rPr lang="en-US" sz="2800" dirty="0" err="1" smtClean="0"/>
              <a:t>tyto</a:t>
            </a:r>
            <a:r>
              <a:rPr lang="en-US" sz="2800" dirty="0" smtClean="0"/>
              <a:t> </a:t>
            </a:r>
            <a:r>
              <a:rPr lang="en-US" sz="2800" dirty="0" err="1" smtClean="0"/>
              <a:t>podmínky</a:t>
            </a:r>
            <a:r>
              <a:rPr lang="en-US" sz="2800" dirty="0" smtClean="0"/>
              <a:t> </a:t>
            </a:r>
            <a:r>
              <a:rPr lang="en-US" sz="2800" dirty="0" err="1" smtClean="0"/>
              <a:t>použijí</a:t>
            </a:r>
            <a:r>
              <a:rPr lang="en-US" sz="2800" dirty="0" smtClean="0"/>
              <a:t> </a:t>
            </a:r>
            <a:r>
              <a:rPr lang="en-US" sz="2800" dirty="0" err="1" smtClean="0"/>
              <a:t>přiměřeně</a:t>
            </a:r>
            <a:r>
              <a:rPr lang="en-US" sz="2800" dirty="0" smtClean="0"/>
              <a:t>.</a:t>
            </a:r>
            <a:r>
              <a:rPr lang="en-US" sz="2800" baseline="30000" dirty="0" smtClean="0"/>
              <a:t> </a:t>
            </a:r>
            <a:endParaRPr lang="cs-CZ" sz="2800" dirty="0" smtClean="0"/>
          </a:p>
          <a:p>
            <a:endParaRPr lang="cs-CZ" dirty="0"/>
          </a:p>
        </p:txBody>
      </p:sp>
    </p:spTree>
    <p:extLst>
      <p:ext uri="{BB962C8B-B14F-4D97-AF65-F5344CB8AC3E}">
        <p14:creationId xmlns:p14="http://schemas.microsoft.com/office/powerpoint/2010/main" val="2334702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0"/>
            <a:ext cx="7467600" cy="7029400"/>
          </a:xfrm>
        </p:spPr>
        <p:txBody>
          <a:bodyPr>
            <a:normAutofit fontScale="85000" lnSpcReduction="20000"/>
          </a:bodyPr>
          <a:lstStyle/>
          <a:p>
            <a:pPr marL="0" indent="0">
              <a:buNone/>
            </a:pPr>
            <a:r>
              <a:rPr lang="cs-CZ" b="1" dirty="0"/>
              <a:t>U</a:t>
            </a:r>
            <a:r>
              <a:rPr lang="cs-CZ" b="1" dirty="0" smtClean="0"/>
              <a:t>bytovací </a:t>
            </a:r>
            <a:r>
              <a:rPr lang="cs-CZ" b="1" dirty="0"/>
              <a:t>zařízení </a:t>
            </a:r>
            <a:r>
              <a:rPr lang="cs-CZ" b="1" dirty="0" smtClean="0"/>
              <a:t>se dělí </a:t>
            </a:r>
            <a:r>
              <a:rPr lang="cs-CZ" b="1" dirty="0"/>
              <a:t>podle:</a:t>
            </a:r>
          </a:p>
          <a:p>
            <a:r>
              <a:rPr lang="cs-CZ" dirty="0"/>
              <a:t>Velikosti – není přesně definována, ale určuje se kategorie podle počtu pokojů:</a:t>
            </a:r>
          </a:p>
          <a:p>
            <a:pPr lvl="1"/>
            <a:r>
              <a:rPr lang="cs-CZ" dirty="0"/>
              <a:t>10 a méně,</a:t>
            </a:r>
          </a:p>
          <a:p>
            <a:pPr lvl="1"/>
            <a:r>
              <a:rPr lang="cs-CZ" dirty="0"/>
              <a:t>11 až 50,</a:t>
            </a:r>
          </a:p>
          <a:p>
            <a:pPr lvl="1"/>
            <a:r>
              <a:rPr lang="cs-CZ" dirty="0"/>
              <a:t>51 až 100,</a:t>
            </a:r>
          </a:p>
          <a:p>
            <a:pPr lvl="1"/>
            <a:r>
              <a:rPr lang="cs-CZ" dirty="0"/>
              <a:t>101 a více.</a:t>
            </a:r>
          </a:p>
          <a:p>
            <a:r>
              <a:rPr lang="cs-CZ" dirty="0"/>
              <a:t>Ty se dále dělí dle počtu lůžek na:</a:t>
            </a:r>
          </a:p>
          <a:p>
            <a:pPr lvl="1"/>
            <a:r>
              <a:rPr lang="cs-CZ" dirty="0" smtClean="0"/>
              <a:t>Malé, </a:t>
            </a:r>
            <a:r>
              <a:rPr lang="cs-CZ" dirty="0"/>
              <a:t>méně než 60 lůžek.</a:t>
            </a:r>
          </a:p>
          <a:p>
            <a:pPr lvl="1"/>
            <a:r>
              <a:rPr lang="cs-CZ" dirty="0"/>
              <a:t>Střední, 60 až 250 lůžek.</a:t>
            </a:r>
          </a:p>
          <a:p>
            <a:pPr lvl="1"/>
            <a:r>
              <a:rPr lang="cs-CZ" dirty="0"/>
              <a:t>Velké, 250 a více lůžek.</a:t>
            </a:r>
          </a:p>
          <a:p>
            <a:r>
              <a:rPr lang="cs-CZ" dirty="0"/>
              <a:t>Dle umístění – jsou to hotely ležící na pobřeží, v horách, lázeňské hotely, na okraji města, v malých městech či mimo město a ve velkoměstech.</a:t>
            </a:r>
          </a:p>
          <a:p>
            <a:r>
              <a:rPr lang="cs-CZ" dirty="0"/>
              <a:t>Doby provozu – celoroční a sezonní.</a:t>
            </a:r>
          </a:p>
          <a:p>
            <a:r>
              <a:rPr lang="cs-CZ" dirty="0"/>
              <a:t>Dle poptávky – hotely jsou zaměřené na určitou klientelu, kterou mohou být obchodníci, rodiny s dětma, sportovní kolektivy, rekreační střediska a jiné.</a:t>
            </a:r>
          </a:p>
          <a:p>
            <a:r>
              <a:rPr lang="cs-CZ" dirty="0"/>
              <a:t>Dle třídy – to jsou hotely neklasifikované až po pětihvězdičkové hotely.</a:t>
            </a:r>
          </a:p>
          <a:p>
            <a:r>
              <a:rPr lang="cs-CZ" dirty="0"/>
              <a:t>Dle formy řízení – samostatně, řízení skupinou, </a:t>
            </a:r>
            <a:r>
              <a:rPr lang="cs-CZ" dirty="0" err="1"/>
              <a:t>franchisingově</a:t>
            </a:r>
            <a:r>
              <a:rPr lang="cs-CZ" dirty="0"/>
              <a:t>.</a:t>
            </a:r>
          </a:p>
          <a:p>
            <a:r>
              <a:rPr lang="cs-CZ" dirty="0"/>
              <a:t>Dle prostředí – jedná se o tradiční hotely, hotely umístěné v historických objektech, hotely s rodinnou atmosférou, kasino hotely atd.</a:t>
            </a:r>
          </a:p>
          <a:p>
            <a:endParaRPr lang="cs-CZ" dirty="0"/>
          </a:p>
        </p:txBody>
      </p:sp>
    </p:spTree>
    <p:extLst>
      <p:ext uri="{BB962C8B-B14F-4D97-AF65-F5344CB8AC3E}">
        <p14:creationId xmlns:p14="http://schemas.microsoft.com/office/powerpoint/2010/main" val="1356384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274638"/>
            <a:ext cx="7467600" cy="7042794"/>
          </a:xfrm>
        </p:spPr>
        <p:txBody>
          <a:bodyPr>
            <a:normAutofit fontScale="92500"/>
          </a:bodyPr>
          <a:lstStyle/>
          <a:p>
            <a:pPr marL="0" indent="0">
              <a:buNone/>
            </a:pPr>
            <a:r>
              <a:rPr lang="cs-CZ" b="1" i="1" dirty="0"/>
              <a:t>Kategorizace znamená zařazování ubytovacích zařízení podle jednotlivých druhů. Vychází se přitom z typu poskytovaných služeb a způsobu jejich poskytování.</a:t>
            </a:r>
            <a:endParaRPr lang="cs-CZ" b="1" dirty="0"/>
          </a:p>
          <a:p>
            <a:pPr marL="0" indent="0">
              <a:buNone/>
            </a:pPr>
            <a:r>
              <a:rPr lang="cs-CZ" dirty="0"/>
              <a:t>Hotel je místo, poskytující různé produkty a služby. </a:t>
            </a:r>
          </a:p>
          <a:p>
            <a:pPr marL="0" indent="0">
              <a:buNone/>
            </a:pPr>
            <a:r>
              <a:rPr lang="cs-CZ" dirty="0"/>
              <a:t>Mezi produkty hotelu se řadí jídlo, nápoje, fitness centrum, apod. </a:t>
            </a:r>
          </a:p>
          <a:p>
            <a:pPr marL="0" indent="0">
              <a:buNone/>
            </a:pPr>
            <a:r>
              <a:rPr lang="cs-CZ" dirty="0"/>
              <a:t>Stále častěji jsou tyto produkty brány jako soubor služeb, součástí kterého je rovněž návštěva místa ve kterém se daný hotel nachází. Umístění hraje při výběru hotelu velice důležitou roli, která může výběr ovlivnit. </a:t>
            </a:r>
          </a:p>
          <a:p>
            <a:pPr marL="0" indent="0">
              <a:buNone/>
            </a:pPr>
            <a:r>
              <a:rPr lang="cs-CZ" dirty="0"/>
              <a:t>Důležitým prvkem je i interiér a atmosféra hotelu. </a:t>
            </a:r>
          </a:p>
          <a:p>
            <a:pPr marL="0" indent="0">
              <a:buNone/>
            </a:pPr>
            <a:r>
              <a:rPr lang="cs-CZ" dirty="0"/>
              <a:t>Významnou součástí je efektivní komunikace s hostem. </a:t>
            </a:r>
          </a:p>
          <a:p>
            <a:pPr marL="0" indent="0">
              <a:buNone/>
            </a:pPr>
            <a:r>
              <a:rPr lang="cs-CZ" dirty="0"/>
              <a:t>Myšleny jsou tím ne jen odborné znalosti a dovednosti ale také chování pracovníků k hostu, které pozitivně či negativně ovlivňuje spokojenost a rozhoduje o opakované návštěvě hosta. </a:t>
            </a:r>
          </a:p>
          <a:p>
            <a:endParaRPr lang="cs-CZ" dirty="0"/>
          </a:p>
        </p:txBody>
      </p:sp>
    </p:spTree>
    <p:extLst>
      <p:ext uri="{BB962C8B-B14F-4D97-AF65-F5344CB8AC3E}">
        <p14:creationId xmlns:p14="http://schemas.microsoft.com/office/powerpoint/2010/main" val="1070533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274638"/>
            <a:ext cx="7467600" cy="6583362"/>
          </a:xfrm>
        </p:spPr>
        <p:txBody>
          <a:bodyPr>
            <a:normAutofit lnSpcReduction="10000"/>
          </a:bodyPr>
          <a:lstStyle/>
          <a:p>
            <a:pPr marL="0" indent="0">
              <a:buNone/>
            </a:pPr>
            <a:r>
              <a:rPr lang="cs-CZ" b="1" dirty="0"/>
              <a:t>Podle druhu se ubytovací zařízení řadí do kategorií</a:t>
            </a:r>
            <a:r>
              <a:rPr lang="cs-CZ" dirty="0"/>
              <a:t>. </a:t>
            </a:r>
          </a:p>
          <a:p>
            <a:pPr marL="0" indent="0">
              <a:buNone/>
            </a:pPr>
            <a:r>
              <a:rPr lang="cs-CZ" dirty="0"/>
              <a:t>Ty určují druh ubytovacího zařízení. </a:t>
            </a:r>
          </a:p>
          <a:p>
            <a:pPr marL="0" indent="0">
              <a:buNone/>
            </a:pPr>
            <a:r>
              <a:rPr lang="cs-CZ" dirty="0"/>
              <a:t>Podle vybavení, které převažuje, a úrovně poskytovaných služeb se řadí ubytovací zařízení do různých tříd, které stanovují minimální požadavky na vybavení, úroveň a rozsah služeb. Třídy jsou označovány hvězdičkami a u hotelů či penzionů také s označením ‘‘</a:t>
            </a:r>
            <a:r>
              <a:rPr lang="cs-CZ" dirty="0" err="1"/>
              <a:t>garni</a:t>
            </a:r>
            <a:r>
              <a:rPr lang="cs-CZ" dirty="0"/>
              <a:t>“.</a:t>
            </a:r>
          </a:p>
          <a:p>
            <a:pPr marL="0" indent="0">
              <a:buNone/>
            </a:pPr>
            <a:r>
              <a:rPr lang="cs-CZ" dirty="0"/>
              <a:t>Jednotlivé funkce hotelu se odráží v rozsahu poskytovaných služeb a </a:t>
            </a:r>
            <a:r>
              <a:rPr lang="cs-CZ" b="1" dirty="0"/>
              <a:t>hotelové služby </a:t>
            </a:r>
            <a:r>
              <a:rPr lang="cs-CZ" dirty="0"/>
              <a:t>se dělí na dva typy:</a:t>
            </a:r>
          </a:p>
          <a:p>
            <a:pPr lvl="0"/>
            <a:r>
              <a:rPr lang="cs-CZ" dirty="0"/>
              <a:t>Služby základní – jsou to služby ubytovací a stravovací, které se dále dělí na kategorii, třídu a velikostní typ hromadného ubytovacího zařízení,</a:t>
            </a:r>
          </a:p>
          <a:p>
            <a:pPr lvl="0"/>
            <a:r>
              <a:rPr lang="cs-CZ" dirty="0"/>
              <a:t>služby doplňkové – může se jednat o donášku zavazadel, praní prádla, směnárnu, animační programy apod.</a:t>
            </a:r>
          </a:p>
        </p:txBody>
      </p:sp>
    </p:spTree>
    <p:extLst>
      <p:ext uri="{BB962C8B-B14F-4D97-AF65-F5344CB8AC3E}">
        <p14:creationId xmlns:p14="http://schemas.microsoft.com/office/powerpoint/2010/main" val="2682355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0"/>
            <a:ext cx="7467600" cy="7029400"/>
          </a:xfrm>
        </p:spPr>
        <p:txBody>
          <a:bodyPr>
            <a:normAutofit fontScale="85000" lnSpcReduction="20000"/>
          </a:bodyPr>
          <a:lstStyle/>
          <a:p>
            <a:pPr marL="0" indent="0">
              <a:buNone/>
            </a:pPr>
            <a:r>
              <a:rPr lang="cs-CZ" b="1" dirty="0"/>
              <a:t>U</a:t>
            </a:r>
            <a:r>
              <a:rPr lang="cs-CZ" b="1" dirty="0" smtClean="0"/>
              <a:t>bytovací </a:t>
            </a:r>
            <a:r>
              <a:rPr lang="cs-CZ" b="1" dirty="0"/>
              <a:t>zařízení </a:t>
            </a:r>
            <a:r>
              <a:rPr lang="cs-CZ" b="1" dirty="0" smtClean="0"/>
              <a:t>se dělí </a:t>
            </a:r>
            <a:r>
              <a:rPr lang="cs-CZ" b="1" dirty="0"/>
              <a:t>podle:</a:t>
            </a:r>
          </a:p>
          <a:p>
            <a:r>
              <a:rPr lang="cs-CZ" dirty="0"/>
              <a:t>Velikosti – není přesně definována, ale určuje se kategorie podle počtu pokojů:</a:t>
            </a:r>
          </a:p>
          <a:p>
            <a:pPr lvl="1"/>
            <a:r>
              <a:rPr lang="cs-CZ" dirty="0"/>
              <a:t>10 a méně,</a:t>
            </a:r>
          </a:p>
          <a:p>
            <a:pPr lvl="1"/>
            <a:r>
              <a:rPr lang="cs-CZ" dirty="0"/>
              <a:t>11 až 50,</a:t>
            </a:r>
          </a:p>
          <a:p>
            <a:pPr lvl="1"/>
            <a:r>
              <a:rPr lang="cs-CZ" dirty="0"/>
              <a:t>51 až 100,</a:t>
            </a:r>
          </a:p>
          <a:p>
            <a:pPr lvl="1"/>
            <a:r>
              <a:rPr lang="cs-CZ" dirty="0"/>
              <a:t>101 a více.</a:t>
            </a:r>
          </a:p>
          <a:p>
            <a:r>
              <a:rPr lang="cs-CZ" dirty="0"/>
              <a:t>Ty se dále dělí dle počtu lůžek na:</a:t>
            </a:r>
          </a:p>
          <a:p>
            <a:pPr lvl="1"/>
            <a:r>
              <a:rPr lang="cs-CZ" dirty="0" smtClean="0"/>
              <a:t>Malé, </a:t>
            </a:r>
            <a:r>
              <a:rPr lang="cs-CZ" dirty="0"/>
              <a:t>méně než 60 lůžek.</a:t>
            </a:r>
          </a:p>
          <a:p>
            <a:pPr lvl="1"/>
            <a:r>
              <a:rPr lang="cs-CZ" dirty="0"/>
              <a:t>Střední, 60 až 250 lůžek.</a:t>
            </a:r>
          </a:p>
          <a:p>
            <a:pPr lvl="1"/>
            <a:r>
              <a:rPr lang="cs-CZ" dirty="0"/>
              <a:t>Velké, 250 a více lůžek.</a:t>
            </a:r>
          </a:p>
          <a:p>
            <a:r>
              <a:rPr lang="cs-CZ" dirty="0"/>
              <a:t>Dle umístění – jsou to hotely ležící na pobřeží, v horách, lázeňské hotely, na okraji města, v malých městech či mimo město a ve velkoměstech.</a:t>
            </a:r>
          </a:p>
          <a:p>
            <a:r>
              <a:rPr lang="cs-CZ" dirty="0"/>
              <a:t>Doby provozu – celoroční a sezonní.</a:t>
            </a:r>
          </a:p>
          <a:p>
            <a:r>
              <a:rPr lang="cs-CZ" dirty="0"/>
              <a:t>Dle poptávky – hotely jsou zaměřené na určitou klientelu, kterou mohou být obchodníci, rodiny s dětma, sportovní kolektivy, rekreační střediska a jiné.</a:t>
            </a:r>
          </a:p>
          <a:p>
            <a:r>
              <a:rPr lang="cs-CZ" dirty="0"/>
              <a:t>Dle třídy – to jsou hotely neklasifikované až po pětihvězdičkové hotely.</a:t>
            </a:r>
          </a:p>
          <a:p>
            <a:r>
              <a:rPr lang="cs-CZ" dirty="0"/>
              <a:t>Dle formy řízení – samostatně, řízení skupinou, </a:t>
            </a:r>
            <a:r>
              <a:rPr lang="cs-CZ" dirty="0" err="1"/>
              <a:t>franchisingově</a:t>
            </a:r>
            <a:r>
              <a:rPr lang="cs-CZ" dirty="0"/>
              <a:t>.</a:t>
            </a:r>
          </a:p>
          <a:p>
            <a:r>
              <a:rPr lang="cs-CZ" dirty="0"/>
              <a:t>Dle prostředí – jedná se o tradiční hotely, hotely umístěné v historických objektech, hotely s rodinnou atmosférou, kasino hotely atd.</a:t>
            </a:r>
          </a:p>
          <a:p>
            <a:endParaRPr lang="cs-CZ" dirty="0"/>
          </a:p>
        </p:txBody>
      </p:sp>
    </p:spTree>
    <p:extLst>
      <p:ext uri="{BB962C8B-B14F-4D97-AF65-F5344CB8AC3E}">
        <p14:creationId xmlns:p14="http://schemas.microsoft.com/office/powerpoint/2010/main" val="467596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214290"/>
            <a:ext cx="8229600" cy="6643710"/>
          </a:xfrm>
        </p:spPr>
        <p:txBody>
          <a:bodyPr>
            <a:normAutofit/>
          </a:bodyPr>
          <a:lstStyle/>
          <a:p>
            <a:r>
              <a:rPr lang="en-US" dirty="0" smtClean="0"/>
              <a:t>Pro </a:t>
            </a:r>
            <a:r>
              <a:rPr lang="en-US" dirty="0" err="1" smtClean="0"/>
              <a:t>zkvalitňování</a:t>
            </a:r>
            <a:r>
              <a:rPr lang="en-US" dirty="0" smtClean="0"/>
              <a:t> </a:t>
            </a:r>
            <a:r>
              <a:rPr lang="en-US" dirty="0" err="1" smtClean="0"/>
              <a:t>služeb</a:t>
            </a:r>
            <a:r>
              <a:rPr lang="en-US" dirty="0" smtClean="0"/>
              <a:t> v </a:t>
            </a:r>
            <a:r>
              <a:rPr lang="en-US" dirty="0" err="1" smtClean="0"/>
              <a:t>jednotlivých</a:t>
            </a:r>
            <a:r>
              <a:rPr lang="en-US" dirty="0" smtClean="0"/>
              <a:t> </a:t>
            </a:r>
            <a:r>
              <a:rPr lang="en-US" dirty="0" err="1" smtClean="0"/>
              <a:t>zemích</a:t>
            </a:r>
            <a:r>
              <a:rPr lang="en-US" dirty="0" smtClean="0"/>
              <a:t> </a:t>
            </a:r>
            <a:r>
              <a:rPr lang="en-US" dirty="0" err="1" smtClean="0"/>
              <a:t>Evropské</a:t>
            </a:r>
            <a:r>
              <a:rPr lang="en-US" dirty="0" smtClean="0"/>
              <a:t> </a:t>
            </a:r>
            <a:r>
              <a:rPr lang="en-US" dirty="0" err="1" smtClean="0"/>
              <a:t>unie</a:t>
            </a:r>
            <a:r>
              <a:rPr lang="en-US" dirty="0" smtClean="0"/>
              <a:t> </a:t>
            </a:r>
            <a:r>
              <a:rPr lang="en-US" dirty="0" err="1" smtClean="0"/>
              <a:t>mají</a:t>
            </a:r>
            <a:r>
              <a:rPr lang="en-US" dirty="0" smtClean="0"/>
              <a:t> </a:t>
            </a:r>
            <a:r>
              <a:rPr lang="en-US" dirty="0" err="1" smtClean="0"/>
              <a:t>vedle</a:t>
            </a:r>
            <a:r>
              <a:rPr lang="en-US" dirty="0" smtClean="0"/>
              <a:t> </a:t>
            </a:r>
            <a:r>
              <a:rPr lang="en-US" dirty="0" err="1" smtClean="0"/>
              <a:t>klasifikace</a:t>
            </a:r>
            <a:r>
              <a:rPr lang="en-US" dirty="0" smtClean="0"/>
              <a:t> v </a:t>
            </a:r>
            <a:r>
              <a:rPr lang="en-US" dirty="0" err="1" smtClean="0"/>
              <a:t>rámci</a:t>
            </a:r>
            <a:r>
              <a:rPr lang="en-US" dirty="0" smtClean="0"/>
              <a:t> </a:t>
            </a:r>
            <a:r>
              <a:rPr lang="en-US" dirty="0" err="1" smtClean="0"/>
              <a:t>hotelových</a:t>
            </a:r>
            <a:r>
              <a:rPr lang="en-US" dirty="0" smtClean="0"/>
              <a:t> </a:t>
            </a:r>
            <a:r>
              <a:rPr lang="en-US" dirty="0" err="1" smtClean="0"/>
              <a:t>řetězců</a:t>
            </a:r>
            <a:r>
              <a:rPr lang="en-US" dirty="0" smtClean="0"/>
              <a:t> </a:t>
            </a:r>
            <a:r>
              <a:rPr lang="en-US" dirty="0" err="1" smtClean="0"/>
              <a:t>největší</a:t>
            </a:r>
            <a:r>
              <a:rPr lang="en-US" dirty="0" smtClean="0"/>
              <a:t> </a:t>
            </a:r>
            <a:r>
              <a:rPr lang="en-US" dirty="0" err="1" smtClean="0"/>
              <a:t>význam</a:t>
            </a:r>
            <a:r>
              <a:rPr lang="en-US" dirty="0" smtClean="0"/>
              <a:t> </a:t>
            </a:r>
            <a:r>
              <a:rPr lang="en-US" dirty="0" err="1" smtClean="0"/>
              <a:t>národní</a:t>
            </a:r>
            <a:r>
              <a:rPr lang="en-US" dirty="0" smtClean="0"/>
              <a:t> </a:t>
            </a:r>
            <a:r>
              <a:rPr lang="en-US" dirty="0" err="1" smtClean="0"/>
              <a:t>hotelové</a:t>
            </a:r>
            <a:r>
              <a:rPr lang="en-US" dirty="0" smtClean="0"/>
              <a:t> </a:t>
            </a:r>
            <a:r>
              <a:rPr lang="en-US" dirty="0" err="1" smtClean="0"/>
              <a:t>klasifikace</a:t>
            </a:r>
            <a:r>
              <a:rPr lang="en-US" dirty="0" smtClean="0"/>
              <a:t>. </a:t>
            </a:r>
            <a:endParaRPr lang="cs-CZ" dirty="0" smtClean="0"/>
          </a:p>
          <a:p>
            <a:r>
              <a:rPr lang="en-US" dirty="0" err="1" smtClean="0"/>
              <a:t>Od</a:t>
            </a:r>
            <a:r>
              <a:rPr lang="en-US" dirty="0" smtClean="0"/>
              <a:t> </a:t>
            </a:r>
            <a:r>
              <a:rPr lang="en-US" dirty="0" err="1" smtClean="0"/>
              <a:t>šedesátých</a:t>
            </a:r>
            <a:r>
              <a:rPr lang="en-US" dirty="0" smtClean="0"/>
              <a:t> let </a:t>
            </a:r>
            <a:r>
              <a:rPr lang="en-US" dirty="0" err="1" smtClean="0"/>
              <a:t>existuje</a:t>
            </a:r>
            <a:r>
              <a:rPr lang="en-US" dirty="0" smtClean="0"/>
              <a:t> </a:t>
            </a:r>
            <a:r>
              <a:rPr lang="en-US" dirty="0" err="1" smtClean="0"/>
              <a:t>snaha</a:t>
            </a:r>
            <a:r>
              <a:rPr lang="en-US" dirty="0" smtClean="0"/>
              <a:t> o </a:t>
            </a:r>
            <a:r>
              <a:rPr lang="en-US" dirty="0" err="1" smtClean="0"/>
              <a:t>vytvoření</a:t>
            </a:r>
            <a:r>
              <a:rPr lang="en-US" dirty="0" smtClean="0"/>
              <a:t> </a:t>
            </a:r>
            <a:r>
              <a:rPr lang="en-US" dirty="0" err="1" smtClean="0"/>
              <a:t>jednotné</a:t>
            </a:r>
            <a:r>
              <a:rPr lang="en-US" dirty="0" smtClean="0"/>
              <a:t> </a:t>
            </a:r>
            <a:r>
              <a:rPr lang="en-US" dirty="0" err="1" smtClean="0"/>
              <a:t>evropské</a:t>
            </a:r>
            <a:r>
              <a:rPr lang="en-US" dirty="0" smtClean="0"/>
              <a:t> </a:t>
            </a:r>
            <a:r>
              <a:rPr lang="en-US" dirty="0" err="1" smtClean="0"/>
              <a:t>klasifikace</a:t>
            </a:r>
            <a:r>
              <a:rPr lang="en-US" dirty="0" smtClean="0"/>
              <a:t>, </a:t>
            </a:r>
            <a:r>
              <a:rPr lang="en-US" dirty="0" err="1" smtClean="0"/>
              <a:t>tyto</a:t>
            </a:r>
            <a:r>
              <a:rPr lang="en-US" dirty="0" smtClean="0"/>
              <a:t> </a:t>
            </a:r>
            <a:r>
              <a:rPr lang="en-US" dirty="0" err="1" smtClean="0"/>
              <a:t>snahy</a:t>
            </a:r>
            <a:r>
              <a:rPr lang="en-US" dirty="0" smtClean="0"/>
              <a:t> </a:t>
            </a:r>
            <a:r>
              <a:rPr lang="en-US" dirty="0" err="1" smtClean="0"/>
              <a:t>nebyly</a:t>
            </a:r>
            <a:r>
              <a:rPr lang="en-US" dirty="0" smtClean="0"/>
              <a:t> </a:t>
            </a:r>
            <a:r>
              <a:rPr lang="en-US" dirty="0" err="1" smtClean="0"/>
              <a:t>dodnes</a:t>
            </a:r>
            <a:r>
              <a:rPr lang="en-US" dirty="0" smtClean="0"/>
              <a:t> </a:t>
            </a:r>
            <a:r>
              <a:rPr lang="en-US" dirty="0" err="1" smtClean="0"/>
              <a:t>dořešeny</a:t>
            </a:r>
            <a:r>
              <a:rPr lang="en-US" dirty="0" smtClean="0"/>
              <a:t>. </a:t>
            </a:r>
            <a:endParaRPr lang="cs-CZ" dirty="0" smtClean="0"/>
          </a:p>
          <a:p>
            <a:r>
              <a:rPr lang="en-US" dirty="0" err="1" smtClean="0"/>
              <a:t>Klasifikace</a:t>
            </a:r>
            <a:r>
              <a:rPr lang="en-US" dirty="0" smtClean="0"/>
              <a:t> </a:t>
            </a:r>
            <a:r>
              <a:rPr lang="en-US" dirty="0" err="1" smtClean="0"/>
              <a:t>jsou</a:t>
            </a:r>
            <a:r>
              <a:rPr lang="en-US" dirty="0" smtClean="0"/>
              <a:t> </a:t>
            </a:r>
            <a:r>
              <a:rPr lang="en-US" dirty="0" err="1" smtClean="0"/>
              <a:t>uskutečňovány</a:t>
            </a:r>
            <a:r>
              <a:rPr lang="en-US" dirty="0" smtClean="0"/>
              <a:t> </a:t>
            </a:r>
            <a:r>
              <a:rPr lang="en-US" b="1" dirty="0" err="1" smtClean="0"/>
              <a:t>na</a:t>
            </a:r>
            <a:r>
              <a:rPr lang="en-US" b="1" dirty="0" smtClean="0"/>
              <a:t> </a:t>
            </a:r>
            <a:r>
              <a:rPr lang="en-US" b="1" dirty="0" err="1" smtClean="0"/>
              <a:t>základě</a:t>
            </a:r>
            <a:r>
              <a:rPr lang="en-US" b="1" dirty="0" smtClean="0"/>
              <a:t> </a:t>
            </a:r>
            <a:r>
              <a:rPr lang="en-US" b="1" dirty="0" err="1" smtClean="0"/>
              <a:t>dobrovolnosti</a:t>
            </a:r>
            <a:r>
              <a:rPr lang="en-US" dirty="0" smtClean="0"/>
              <a:t> s </a:t>
            </a:r>
            <a:r>
              <a:rPr lang="en-US" dirty="0" err="1" smtClean="0"/>
              <a:t>finančním</a:t>
            </a:r>
            <a:r>
              <a:rPr lang="en-US" dirty="0" smtClean="0"/>
              <a:t> </a:t>
            </a:r>
            <a:r>
              <a:rPr lang="en-US" dirty="0" err="1" smtClean="0"/>
              <a:t>přispěním</a:t>
            </a:r>
            <a:r>
              <a:rPr lang="en-US" dirty="0" smtClean="0"/>
              <a:t> z </a:t>
            </a:r>
            <a:r>
              <a:rPr lang="en-US" dirty="0" err="1" smtClean="0"/>
              <a:t>nejrůznějších</a:t>
            </a:r>
            <a:r>
              <a:rPr lang="en-US" dirty="0" smtClean="0"/>
              <a:t> </a:t>
            </a:r>
            <a:r>
              <a:rPr lang="en-US" dirty="0" err="1" smtClean="0"/>
              <a:t>zdrojů</a:t>
            </a:r>
            <a:r>
              <a:rPr lang="en-US" dirty="0" smtClean="0"/>
              <a:t> </a:t>
            </a:r>
            <a:r>
              <a:rPr lang="en-US" dirty="0" err="1" smtClean="0"/>
              <a:t>vlád</a:t>
            </a:r>
            <a:r>
              <a:rPr lang="en-US" dirty="0" smtClean="0"/>
              <a:t>, </a:t>
            </a:r>
            <a:r>
              <a:rPr lang="en-US" dirty="0" err="1" smtClean="0"/>
              <a:t>až</a:t>
            </a:r>
            <a:r>
              <a:rPr lang="en-US" dirty="0" smtClean="0"/>
              <a:t> </a:t>
            </a:r>
            <a:r>
              <a:rPr lang="en-US" dirty="0" err="1" smtClean="0"/>
              <a:t>po</a:t>
            </a:r>
            <a:r>
              <a:rPr lang="en-US" dirty="0" smtClean="0"/>
              <a:t> </a:t>
            </a:r>
            <a:r>
              <a:rPr lang="en-US" dirty="0" err="1" smtClean="0"/>
              <a:t>poplatky</a:t>
            </a:r>
            <a:r>
              <a:rPr lang="en-US" dirty="0" smtClean="0"/>
              <a:t> </a:t>
            </a:r>
            <a:r>
              <a:rPr lang="en-US" dirty="0" err="1" smtClean="0"/>
              <a:t>hotelů</a:t>
            </a:r>
            <a:r>
              <a:rPr lang="en-US" dirty="0" smtClean="0"/>
              <a:t>. </a:t>
            </a:r>
            <a:endParaRPr lang="cs-CZ" dirty="0" smtClean="0"/>
          </a:p>
          <a:p>
            <a:r>
              <a:rPr lang="en-US" dirty="0" err="1" smtClean="0"/>
              <a:t>Většina</a:t>
            </a:r>
            <a:r>
              <a:rPr lang="en-US" dirty="0" smtClean="0"/>
              <a:t> </a:t>
            </a:r>
            <a:r>
              <a:rPr lang="en-US" dirty="0" err="1" smtClean="0"/>
              <a:t>zemí</a:t>
            </a:r>
            <a:r>
              <a:rPr lang="en-US" dirty="0" smtClean="0"/>
              <a:t> </a:t>
            </a:r>
            <a:r>
              <a:rPr lang="en-US" dirty="0" err="1" smtClean="0"/>
              <a:t>Evropské</a:t>
            </a:r>
            <a:r>
              <a:rPr lang="en-US" dirty="0" smtClean="0"/>
              <a:t> </a:t>
            </a:r>
            <a:r>
              <a:rPr lang="en-US" dirty="0" err="1" smtClean="0"/>
              <a:t>unie</a:t>
            </a:r>
            <a:r>
              <a:rPr lang="en-US" dirty="0" smtClean="0"/>
              <a:t> </a:t>
            </a:r>
            <a:r>
              <a:rPr lang="en-US" dirty="0" err="1" smtClean="0"/>
              <a:t>zavedla</a:t>
            </a:r>
            <a:r>
              <a:rPr lang="en-US" dirty="0" smtClean="0"/>
              <a:t> </a:t>
            </a:r>
            <a:r>
              <a:rPr lang="en-US" dirty="0" err="1" smtClean="0"/>
              <a:t>vlastní</a:t>
            </a:r>
            <a:r>
              <a:rPr lang="en-US" dirty="0" smtClean="0"/>
              <a:t> </a:t>
            </a:r>
            <a:r>
              <a:rPr lang="en-US" dirty="0" err="1" smtClean="0"/>
              <a:t>národní</a:t>
            </a:r>
            <a:r>
              <a:rPr lang="en-US" dirty="0" smtClean="0"/>
              <a:t> </a:t>
            </a:r>
            <a:r>
              <a:rPr lang="en-US" dirty="0" err="1" smtClean="0"/>
              <a:t>klasifikaci</a:t>
            </a:r>
            <a:r>
              <a:rPr lang="en-US" dirty="0" smtClean="0"/>
              <a:t> </a:t>
            </a:r>
            <a:r>
              <a:rPr lang="en-US" dirty="0" err="1" smtClean="0"/>
              <a:t>hotelů</a:t>
            </a:r>
            <a:r>
              <a:rPr lang="en-US" dirty="0" smtClean="0"/>
              <a:t>, </a:t>
            </a:r>
            <a:r>
              <a:rPr lang="en-US" dirty="0" err="1" smtClean="0"/>
              <a:t>existují</a:t>
            </a:r>
            <a:r>
              <a:rPr lang="en-US" dirty="0" smtClean="0"/>
              <a:t> </a:t>
            </a:r>
            <a:r>
              <a:rPr lang="en-US" dirty="0" err="1" smtClean="0"/>
              <a:t>však</a:t>
            </a:r>
            <a:r>
              <a:rPr lang="en-US" dirty="0" smtClean="0"/>
              <a:t> </a:t>
            </a:r>
            <a:r>
              <a:rPr lang="en-US" dirty="0" err="1" smtClean="0"/>
              <a:t>země</a:t>
            </a:r>
            <a:r>
              <a:rPr lang="en-US" dirty="0" smtClean="0"/>
              <a:t> </a:t>
            </a:r>
            <a:r>
              <a:rPr lang="en-US" dirty="0" err="1" smtClean="0"/>
              <a:t>bez</a:t>
            </a:r>
            <a:r>
              <a:rPr lang="en-US" dirty="0" smtClean="0"/>
              <a:t> </a:t>
            </a:r>
            <a:r>
              <a:rPr lang="en-US" dirty="0" err="1" smtClean="0"/>
              <a:t>oficiální</a:t>
            </a:r>
            <a:r>
              <a:rPr lang="en-US" dirty="0" smtClean="0"/>
              <a:t> </a:t>
            </a:r>
            <a:r>
              <a:rPr lang="en-US" dirty="0" err="1" smtClean="0"/>
              <a:t>klasifikace</a:t>
            </a:r>
            <a:r>
              <a:rPr lang="en-US" dirty="0" smtClean="0"/>
              <a:t> (</a:t>
            </a:r>
            <a:r>
              <a:rPr lang="en-US" dirty="0" err="1" smtClean="0"/>
              <a:t>např</a:t>
            </a:r>
            <a:r>
              <a:rPr lang="en-US" dirty="0" smtClean="0"/>
              <a:t>. </a:t>
            </a:r>
            <a:r>
              <a:rPr lang="en-US" dirty="0" err="1" smtClean="0"/>
              <a:t>Dánsko</a:t>
            </a:r>
            <a:r>
              <a:rPr lang="en-US" dirty="0" smtClean="0"/>
              <a:t>, </a:t>
            </a:r>
            <a:r>
              <a:rPr lang="en-US" dirty="0" err="1" smtClean="0"/>
              <a:t>Německo</a:t>
            </a:r>
            <a:r>
              <a:rPr lang="en-US" dirty="0" smtClean="0"/>
              <a:t>). </a:t>
            </a:r>
            <a:endParaRPr lang="cs-CZ" dirty="0" smtClean="0"/>
          </a:p>
          <a:p>
            <a:r>
              <a:rPr lang="en-US" dirty="0" err="1" smtClean="0"/>
              <a:t>Převážná</a:t>
            </a:r>
            <a:r>
              <a:rPr lang="en-US" dirty="0" smtClean="0"/>
              <a:t> </a:t>
            </a:r>
            <a:r>
              <a:rPr lang="en-US" dirty="0" err="1" smtClean="0"/>
              <a:t>část</a:t>
            </a:r>
            <a:r>
              <a:rPr lang="en-US" dirty="0" smtClean="0"/>
              <a:t> </a:t>
            </a:r>
            <a:r>
              <a:rPr lang="en-US" dirty="0" err="1" smtClean="0"/>
              <a:t>států</a:t>
            </a:r>
            <a:r>
              <a:rPr lang="en-US" dirty="0" smtClean="0"/>
              <a:t> </a:t>
            </a:r>
            <a:r>
              <a:rPr lang="en-US" dirty="0" err="1" smtClean="0"/>
              <a:t>Evropské</a:t>
            </a:r>
            <a:r>
              <a:rPr lang="en-US" dirty="0" smtClean="0"/>
              <a:t> </a:t>
            </a:r>
            <a:r>
              <a:rPr lang="en-US" dirty="0" err="1" smtClean="0"/>
              <a:t>unie</a:t>
            </a:r>
            <a:r>
              <a:rPr lang="en-US" dirty="0" smtClean="0"/>
              <a:t> </a:t>
            </a:r>
            <a:r>
              <a:rPr lang="en-US" dirty="0" err="1" smtClean="0"/>
              <a:t>zařazuje</a:t>
            </a:r>
            <a:r>
              <a:rPr lang="en-US" dirty="0" smtClean="0"/>
              <a:t> </a:t>
            </a:r>
            <a:r>
              <a:rPr lang="en-US" dirty="0" err="1" smtClean="0"/>
              <a:t>ubytovací</a:t>
            </a:r>
            <a:r>
              <a:rPr lang="en-US" dirty="0" smtClean="0"/>
              <a:t> </a:t>
            </a:r>
            <a:r>
              <a:rPr lang="en-US" dirty="0" err="1" smtClean="0"/>
              <a:t>zařízení</a:t>
            </a:r>
            <a:r>
              <a:rPr lang="en-US" dirty="0" smtClean="0"/>
              <a:t> do </a:t>
            </a:r>
            <a:r>
              <a:rPr lang="en-US" dirty="0" err="1" smtClean="0"/>
              <a:t>pěti</a:t>
            </a:r>
            <a:r>
              <a:rPr lang="en-US" dirty="0" smtClean="0"/>
              <a:t> </a:t>
            </a:r>
            <a:r>
              <a:rPr lang="en-US" dirty="0" err="1" smtClean="0"/>
              <a:t>tříd</a:t>
            </a:r>
            <a:r>
              <a:rPr lang="en-US" dirty="0" smtClean="0"/>
              <a:t> a </a:t>
            </a:r>
            <a:r>
              <a:rPr lang="en-US" dirty="0" err="1" smtClean="0"/>
              <a:t>označuje</a:t>
            </a:r>
            <a:r>
              <a:rPr lang="en-US" dirty="0" smtClean="0"/>
              <a:t> je </a:t>
            </a:r>
            <a:r>
              <a:rPr lang="en-US" dirty="0" err="1" smtClean="0"/>
              <a:t>hvězdičkami</a:t>
            </a:r>
            <a:r>
              <a:rPr lang="en-US" dirty="0" smtClean="0"/>
              <a:t> (</a:t>
            </a:r>
            <a:r>
              <a:rPr lang="en-US" dirty="0" err="1" smtClean="0"/>
              <a:t>Francie</a:t>
            </a:r>
            <a:r>
              <a:rPr lang="en-US" dirty="0" smtClean="0"/>
              <a:t> a </a:t>
            </a:r>
            <a:r>
              <a:rPr lang="en-US" dirty="0" err="1" smtClean="0"/>
              <a:t>Řecko</a:t>
            </a:r>
            <a:r>
              <a:rPr lang="en-US" dirty="0" smtClean="0"/>
              <a:t> do </a:t>
            </a:r>
            <a:r>
              <a:rPr lang="en-US" dirty="0" err="1" smtClean="0"/>
              <a:t>šesti</a:t>
            </a:r>
            <a:r>
              <a:rPr lang="cs-CZ" dirty="0" smtClean="0"/>
              <a:t>, arabské země až do sedmi</a:t>
            </a:r>
            <a:r>
              <a:rPr lang="en-US" dirty="0" smtClean="0"/>
              <a:t>).</a:t>
            </a:r>
            <a:endParaRPr lang="cs-CZ" dirty="0" smtClean="0"/>
          </a:p>
          <a:p>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548680"/>
            <a:ext cx="7467600" cy="1143000"/>
          </a:xfrm>
        </p:spPr>
        <p:txBody>
          <a:bodyPr/>
          <a:lstStyle/>
          <a:p>
            <a:r>
              <a:rPr lang="cs-CZ" b="1" dirty="0" smtClean="0">
                <a:solidFill>
                  <a:srgbClr val="FF0000"/>
                </a:solidFill>
              </a:rPr>
              <a:t>Kategorie ubytovacích zařízení</a:t>
            </a:r>
            <a:r>
              <a:rPr lang="cs-CZ" b="1" dirty="0" smtClean="0"/>
              <a:t/>
            </a:r>
            <a:br>
              <a:rPr lang="cs-CZ" b="1" dirty="0" smtClean="0"/>
            </a:br>
            <a:endParaRPr lang="cs-CZ" dirty="0"/>
          </a:p>
        </p:txBody>
      </p:sp>
      <p:sp>
        <p:nvSpPr>
          <p:cNvPr id="3" name="Zástupný symbol pro obsah 2"/>
          <p:cNvSpPr>
            <a:spLocks noGrp="1"/>
          </p:cNvSpPr>
          <p:nvPr>
            <p:ph sz="quarter" idx="1"/>
          </p:nvPr>
        </p:nvSpPr>
        <p:spPr>
          <a:xfrm>
            <a:off x="539552" y="1412776"/>
            <a:ext cx="7467600" cy="4873752"/>
          </a:xfrm>
        </p:spPr>
        <p:txBody>
          <a:bodyPr>
            <a:normAutofit fontScale="92500" lnSpcReduction="20000"/>
          </a:bodyPr>
          <a:lstStyle/>
          <a:p>
            <a:r>
              <a:rPr lang="cs-CZ" sz="2800" b="1" dirty="0" smtClean="0"/>
              <a:t>Ministerstvo pro místní rozvoj ve vyhlášce č. 268/2009 Sb., o technických požadavcích na stavby.</a:t>
            </a:r>
          </a:p>
          <a:p>
            <a:r>
              <a:rPr lang="cs-CZ" sz="2800" b="1" dirty="0" smtClean="0"/>
              <a:t>Hotel</a:t>
            </a:r>
            <a:r>
              <a:rPr lang="cs-CZ" sz="2800" dirty="0" smtClean="0"/>
              <a:t> - ubytovací zařízení s nejméně 10 pokoji pro hosty vybavené pro poskytování přechodného ubytování a služeb s tím spojených (zejména stravovací), člení se do pěti tříd.</a:t>
            </a:r>
          </a:p>
          <a:p>
            <a:r>
              <a:rPr lang="cs-CZ" sz="2800" b="1" dirty="0" smtClean="0"/>
              <a:t>Hotel </a:t>
            </a:r>
            <a:r>
              <a:rPr lang="cs-CZ" sz="2800" b="1" dirty="0" err="1" smtClean="0"/>
              <a:t>garni</a:t>
            </a:r>
            <a:r>
              <a:rPr lang="cs-CZ" sz="2800" dirty="0" smtClean="0"/>
              <a:t> - ubytovací zařízení s nejméně 10 pokoji pro hosty vybavené pro poskytování přechodného ubytování a má vybavení jen pro omezený rozsah stravování (nejméně snídaně), člení se do čtyř tříd.</a:t>
            </a:r>
          </a:p>
          <a:p>
            <a:endParaRPr lang="cs-CZ" dirty="0"/>
          </a:p>
        </p:txBody>
      </p:sp>
    </p:spTree>
    <p:extLst>
      <p:ext uri="{BB962C8B-B14F-4D97-AF65-F5344CB8AC3E}">
        <p14:creationId xmlns:p14="http://schemas.microsoft.com/office/powerpoint/2010/main" val="1314824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67544" y="764704"/>
            <a:ext cx="7467600" cy="6597352"/>
          </a:xfrm>
        </p:spPr>
        <p:txBody>
          <a:bodyPr>
            <a:normAutofit/>
          </a:bodyPr>
          <a:lstStyle/>
          <a:p>
            <a:r>
              <a:rPr lang="cs-CZ" b="1" dirty="0" smtClean="0"/>
              <a:t>Motel</a:t>
            </a:r>
            <a:r>
              <a:rPr lang="cs-CZ" dirty="0" smtClean="0"/>
              <a:t> - ubytovací zařízení s nejméně 10 pokoji pro hosty poskytující přechodné ubytování a služby s tím spojené zejména pro motoristy, člení se do čtyř tříd, zařízení se nachází v blízkosti pozemních komunikací s možností parkování, recepce a restaurace může být mimo ubytovací část.</a:t>
            </a:r>
          </a:p>
          <a:p>
            <a:r>
              <a:rPr lang="cs-CZ" b="1" dirty="0" smtClean="0"/>
              <a:t>Pension</a:t>
            </a:r>
            <a:r>
              <a:rPr lang="cs-CZ" dirty="0" smtClean="0"/>
              <a:t> - ubytovací zařízení s nejméně 5 a maximálně 20 pokoji pro hosty, s omezeným rozsahem společenských a doplňkových služeb (absence restaurace), člení se do čtyř tříd</a:t>
            </a:r>
          </a:p>
          <a:p>
            <a:r>
              <a:rPr lang="cs-CZ" b="1" dirty="0" smtClean="0"/>
              <a:t>Botel</a:t>
            </a:r>
            <a:r>
              <a:rPr lang="cs-CZ" dirty="0" smtClean="0"/>
              <a:t> - ubytovací zařízení umístěné v trvale zakotvené osobní lodi, člení se do čtyř tříd.</a:t>
            </a:r>
          </a:p>
          <a:p>
            <a:endParaRPr lang="cs-CZ" dirty="0"/>
          </a:p>
        </p:txBody>
      </p:sp>
    </p:spTree>
    <p:extLst>
      <p:ext uri="{BB962C8B-B14F-4D97-AF65-F5344CB8AC3E}">
        <p14:creationId xmlns:p14="http://schemas.microsoft.com/office/powerpoint/2010/main" val="2910618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71400"/>
            <a:ext cx="7467600" cy="1143000"/>
          </a:xfrm>
        </p:spPr>
        <p:txBody>
          <a:bodyPr/>
          <a:lstStyle/>
          <a:p>
            <a:r>
              <a:rPr lang="cs-CZ" b="1" u="sng" dirty="0" err="1" smtClean="0">
                <a:hlinkClick r:id="rId2"/>
              </a:rPr>
              <a:t>hotelstars</a:t>
            </a:r>
            <a:endParaRPr lang="cs-CZ" b="1" dirty="0"/>
          </a:p>
        </p:txBody>
      </p:sp>
      <p:sp>
        <p:nvSpPr>
          <p:cNvPr id="3" name="Zástupný symbol pro obsah 2"/>
          <p:cNvSpPr>
            <a:spLocks noGrp="1"/>
          </p:cNvSpPr>
          <p:nvPr>
            <p:ph sz="quarter" idx="1"/>
          </p:nvPr>
        </p:nvSpPr>
        <p:spPr>
          <a:xfrm>
            <a:off x="457200" y="1052736"/>
            <a:ext cx="7467600" cy="5688632"/>
          </a:xfrm>
        </p:spPr>
        <p:txBody>
          <a:bodyPr>
            <a:normAutofit fontScale="92500" lnSpcReduction="20000"/>
          </a:bodyPr>
          <a:lstStyle/>
          <a:p>
            <a:r>
              <a:rPr lang="cs-CZ" dirty="0" smtClean="0"/>
              <a:t>AHR ČR v minulých letech vyvíjela aktivity v  budování systému klasifikace ubytovacích zařízení v České republice. Začátkem roku </a:t>
            </a:r>
            <a:r>
              <a:rPr lang="cs-CZ" b="1" dirty="0" smtClean="0"/>
              <a:t>2010 </a:t>
            </a:r>
            <a:r>
              <a:rPr lang="cs-CZ" dirty="0" smtClean="0"/>
              <a:t>se naskytla unikátní příležitost zařadit se po bok Německa, Rakouska, Švédska, Švýcarska, Nizozemí a Maďarska a vytvořit </a:t>
            </a:r>
            <a:r>
              <a:rPr lang="cs-CZ" b="1" dirty="0" smtClean="0"/>
              <a:t>první společnou klasifikaci.</a:t>
            </a:r>
          </a:p>
          <a:p>
            <a:r>
              <a:rPr lang="cs-CZ" dirty="0" smtClean="0"/>
              <a:t>Nová etapa spolupráce mezi asociacemi evropských zemí reprezentující obor hotelnictví a gastronomie. </a:t>
            </a:r>
          </a:p>
          <a:p>
            <a:r>
              <a:rPr lang="cs-CZ" dirty="0" smtClean="0"/>
              <a:t>Oficiální jednotná klasifikace ubytovacích zařízení České republiky se stala součástí evropského systému </a:t>
            </a:r>
            <a:r>
              <a:rPr lang="cs-CZ" dirty="0" err="1" smtClean="0"/>
              <a:t>Hotelstars</a:t>
            </a:r>
            <a:r>
              <a:rPr lang="cs-CZ" dirty="0" smtClean="0"/>
              <a:t> Union, který v současné době sjednocuje klasifikační kritéria v rámci ČR, Německa, Rakouska, Maďarska, Švýcarska, Švédska, Nizozemí, Lucemburska, Litvy,Lotyšska, Estonska, Malty, Belgie, Dánska a Řecka.</a:t>
            </a:r>
          </a:p>
          <a:p>
            <a:r>
              <a:rPr lang="cs-CZ" dirty="0" err="1" smtClean="0"/>
              <a:t>Hotelstars</a:t>
            </a:r>
            <a:r>
              <a:rPr lang="cs-CZ" dirty="0" smtClean="0"/>
              <a:t> Union zaručuje stejné parametry kvality ubytovacích služeb v tomto regionu.</a:t>
            </a:r>
          </a:p>
          <a:p>
            <a:r>
              <a:rPr lang="cs-CZ" dirty="0" smtClean="0"/>
              <a:t>Otevření se trhu významných turistických destinací.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476672"/>
            <a:ext cx="7467600" cy="6381328"/>
          </a:xfrm>
        </p:spPr>
        <p:txBody>
          <a:bodyPr>
            <a:normAutofit/>
          </a:bodyPr>
          <a:lstStyle/>
          <a:p>
            <a:r>
              <a:rPr lang="cs-CZ" b="1" dirty="0" smtClean="0"/>
              <a:t>Společná klasifikace přináší jednotný a koordinovaný přístup k certifikaci, jednotné značení klasifikovaných subjektů, transparentnost poskytovaných služeb a v neposlední řadě zaručí snadnou orientaci spotřebitelů v kategoriích a třídách ubytovacích zařízení.</a:t>
            </a:r>
          </a:p>
          <a:p>
            <a:r>
              <a:rPr lang="cs-CZ" dirty="0" smtClean="0"/>
              <a:t>Nové možnosti propagace systému klasifikace jako celku, zviditelnění všech certifikovaných zařízení a možnost využít synergie a vzájemné podpory v oblasti marketingu zúčastněných zemí, které jsou pro příjezdový cestovní ruch velmi důležité. </a:t>
            </a:r>
          </a:p>
          <a:p>
            <a:r>
              <a:rPr lang="cs-CZ" dirty="0" smtClean="0"/>
              <a:t>Systém se stále více také stává zajímavým z pohledu další propagace certifikovaných zařízení.</a:t>
            </a:r>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Ukázky certifikačního znaku:</a:t>
            </a:r>
            <a:br>
              <a:rPr lang="cs-CZ" dirty="0" smtClean="0"/>
            </a:br>
            <a:endParaRPr lang="cs-CZ" dirty="0"/>
          </a:p>
        </p:txBody>
      </p:sp>
      <p:sp>
        <p:nvSpPr>
          <p:cNvPr id="3" name="Zástupný symbol pro obsah 2"/>
          <p:cNvSpPr>
            <a:spLocks noGrp="1"/>
          </p:cNvSpPr>
          <p:nvPr>
            <p:ph sz="quarter" idx="1"/>
          </p:nvPr>
        </p:nvSpPr>
        <p:spPr/>
        <p:txBody>
          <a:bodyPr/>
          <a:lstStyle/>
          <a:p>
            <a:pPr>
              <a:buNone/>
            </a:pPr>
            <a:endParaRPr lang="cs-CZ" dirty="0"/>
          </a:p>
        </p:txBody>
      </p:sp>
      <p:pic>
        <p:nvPicPr>
          <p:cNvPr id="1026" name="Picture 2" descr="Certifikát Hotel Garni ***"/>
          <p:cNvPicPr>
            <a:picLocks noChangeAspect="1" noChangeArrowheads="1"/>
          </p:cNvPicPr>
          <p:nvPr/>
        </p:nvPicPr>
        <p:blipFill>
          <a:blip r:embed="rId2" cstate="print"/>
          <a:srcRect/>
          <a:stretch>
            <a:fillRect/>
          </a:stretch>
        </p:blipFill>
        <p:spPr bwMode="auto">
          <a:xfrm>
            <a:off x="2987824" y="1556792"/>
            <a:ext cx="2736304" cy="3869523"/>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endParaRPr lang="cs-CZ"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1412776"/>
            <a:ext cx="5760640" cy="4373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4634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214290"/>
            <a:ext cx="8229600" cy="6500858"/>
          </a:xfrm>
        </p:spPr>
        <p:txBody>
          <a:bodyPr>
            <a:normAutofit/>
          </a:bodyPr>
          <a:lstStyle/>
          <a:p>
            <a:r>
              <a:rPr lang="cs-CZ" dirty="0" smtClean="0"/>
              <a:t>http://www.</a:t>
            </a:r>
            <a:r>
              <a:rPr lang="cs-CZ" dirty="0" err="1" smtClean="0"/>
              <a:t>hotelstars.cz</a:t>
            </a:r>
            <a:r>
              <a:rPr lang="cs-CZ" dirty="0" smtClean="0"/>
              <a:t>/</a:t>
            </a:r>
            <a:r>
              <a:rPr lang="cs-CZ" dirty="0" err="1" smtClean="0"/>
              <a:t>resources</a:t>
            </a:r>
            <a:r>
              <a:rPr lang="cs-CZ" dirty="0" smtClean="0"/>
              <a:t>/</a:t>
            </a:r>
            <a:r>
              <a:rPr lang="cs-CZ" dirty="0" err="1" smtClean="0"/>
              <a:t>sections</a:t>
            </a:r>
            <a:r>
              <a:rPr lang="cs-CZ" dirty="0" smtClean="0"/>
              <a:t>/</a:t>
            </a:r>
            <a:r>
              <a:rPr lang="cs-CZ" dirty="0" err="1" smtClean="0"/>
              <a:t>technicka</a:t>
            </a:r>
            <a:r>
              <a:rPr lang="cs-CZ" dirty="0" smtClean="0"/>
              <a:t>-kriteria-</a:t>
            </a:r>
            <a:r>
              <a:rPr lang="cs-CZ" dirty="0" err="1" smtClean="0"/>
              <a:t>liberec.pdf</a:t>
            </a:r>
            <a:endParaRPr lang="cs-CZ" dirty="0" smtClean="0"/>
          </a:p>
          <a:p>
            <a:r>
              <a:rPr lang="cs-CZ" b="1" dirty="0" smtClean="0"/>
              <a:t>Zjednodušené srovnání tříd kategorie:</a:t>
            </a:r>
          </a:p>
          <a:p>
            <a:pPr>
              <a:buNone/>
            </a:pPr>
            <a:r>
              <a:rPr lang="cs-CZ" dirty="0" smtClean="0"/>
              <a:t>http://www.hotelstars.cz/porovnani-trid#1</a:t>
            </a:r>
          </a:p>
          <a:p>
            <a:r>
              <a:rPr lang="en-US" dirty="0" err="1" smtClean="0"/>
              <a:t>Certifikaci</a:t>
            </a:r>
            <a:r>
              <a:rPr lang="en-US" dirty="0" smtClean="0"/>
              <a:t> </a:t>
            </a:r>
            <a:r>
              <a:rPr lang="en-US" dirty="0" err="1" smtClean="0"/>
              <a:t>jednotlivá</a:t>
            </a:r>
            <a:r>
              <a:rPr lang="en-US" dirty="0" smtClean="0"/>
              <a:t> </a:t>
            </a:r>
            <a:r>
              <a:rPr lang="en-US" dirty="0" err="1" smtClean="0"/>
              <a:t>profesní</a:t>
            </a:r>
            <a:r>
              <a:rPr lang="en-US" dirty="0" smtClean="0"/>
              <a:t> </a:t>
            </a:r>
            <a:r>
              <a:rPr lang="en-US" dirty="0" err="1" smtClean="0"/>
              <a:t>zájmová</a:t>
            </a:r>
            <a:r>
              <a:rPr lang="en-US" dirty="0" smtClean="0"/>
              <a:t> </a:t>
            </a:r>
            <a:r>
              <a:rPr lang="en-US" dirty="0" err="1" smtClean="0"/>
              <a:t>sdružení</a:t>
            </a:r>
            <a:r>
              <a:rPr lang="en-US" dirty="0" smtClean="0"/>
              <a:t> </a:t>
            </a:r>
            <a:r>
              <a:rPr lang="en-US" dirty="0" err="1" smtClean="0"/>
              <a:t>provádějí</a:t>
            </a:r>
            <a:r>
              <a:rPr lang="en-US" dirty="0" smtClean="0"/>
              <a:t> </a:t>
            </a:r>
            <a:r>
              <a:rPr lang="en-US" dirty="0" err="1" smtClean="0"/>
              <a:t>jak</a:t>
            </a:r>
            <a:r>
              <a:rPr lang="en-US" dirty="0" smtClean="0"/>
              <a:t> pro </a:t>
            </a:r>
            <a:r>
              <a:rPr lang="en-US" dirty="0" err="1" smtClean="0"/>
              <a:t>své</a:t>
            </a:r>
            <a:r>
              <a:rPr lang="en-US" dirty="0" smtClean="0"/>
              <a:t> </a:t>
            </a:r>
            <a:r>
              <a:rPr lang="en-US" dirty="0" err="1" smtClean="0"/>
              <a:t>členy</a:t>
            </a:r>
            <a:r>
              <a:rPr lang="en-US" dirty="0" smtClean="0"/>
              <a:t>, </a:t>
            </a:r>
            <a:r>
              <a:rPr lang="en-US" dirty="0" err="1" smtClean="0"/>
              <a:t>tak</a:t>
            </a:r>
            <a:r>
              <a:rPr lang="en-US" dirty="0" smtClean="0"/>
              <a:t> </a:t>
            </a:r>
            <a:r>
              <a:rPr lang="en-US" dirty="0" err="1" smtClean="0"/>
              <a:t>i</a:t>
            </a:r>
            <a:r>
              <a:rPr lang="en-US" dirty="0" smtClean="0"/>
              <a:t> pro </a:t>
            </a:r>
            <a:r>
              <a:rPr lang="en-US" dirty="0" err="1" smtClean="0"/>
              <a:t>další</a:t>
            </a:r>
            <a:r>
              <a:rPr lang="en-US" dirty="0" smtClean="0"/>
              <a:t> </a:t>
            </a:r>
            <a:r>
              <a:rPr lang="en-US" dirty="0" err="1" smtClean="0"/>
              <a:t>zájemce</a:t>
            </a:r>
            <a:r>
              <a:rPr lang="en-US" dirty="0" smtClean="0"/>
              <a:t> (</a:t>
            </a:r>
            <a:r>
              <a:rPr lang="en-US" dirty="0" err="1" smtClean="0"/>
              <a:t>nečleny</a:t>
            </a:r>
            <a:r>
              <a:rPr lang="en-US" dirty="0" smtClean="0"/>
              <a:t>). </a:t>
            </a:r>
            <a:endParaRPr lang="cs-CZ" dirty="0" smtClean="0"/>
          </a:p>
          <a:p>
            <a:r>
              <a:rPr lang="en-US" dirty="0" err="1" smtClean="0"/>
              <a:t>Certifikovaná</a:t>
            </a:r>
            <a:r>
              <a:rPr lang="en-US" dirty="0" smtClean="0"/>
              <a:t> </a:t>
            </a:r>
            <a:r>
              <a:rPr lang="en-US" dirty="0" err="1" smtClean="0"/>
              <a:t>ubytovací</a:t>
            </a:r>
            <a:r>
              <a:rPr lang="en-US" dirty="0" smtClean="0"/>
              <a:t> </a:t>
            </a:r>
            <a:r>
              <a:rPr lang="en-US" dirty="0" err="1" smtClean="0"/>
              <a:t>zařízení</a:t>
            </a:r>
            <a:r>
              <a:rPr lang="en-US" dirty="0" smtClean="0"/>
              <a:t> </a:t>
            </a:r>
            <a:r>
              <a:rPr lang="en-US" dirty="0" err="1" smtClean="0"/>
              <a:t>budou</a:t>
            </a:r>
            <a:r>
              <a:rPr lang="en-US" dirty="0" smtClean="0"/>
              <a:t> </a:t>
            </a:r>
            <a:r>
              <a:rPr lang="en-US" b="1" dirty="0" err="1" smtClean="0"/>
              <a:t>přednostně</a:t>
            </a:r>
            <a:r>
              <a:rPr lang="en-US" b="1" dirty="0" smtClean="0"/>
              <a:t> </a:t>
            </a:r>
            <a:r>
              <a:rPr lang="en-US" b="1" dirty="0" err="1" smtClean="0"/>
              <a:t>propagována</a:t>
            </a:r>
            <a:r>
              <a:rPr lang="en-US" b="1" dirty="0" smtClean="0"/>
              <a:t> </a:t>
            </a:r>
            <a:r>
              <a:rPr lang="en-US" b="1" dirty="0" err="1" smtClean="0"/>
              <a:t>Českou</a:t>
            </a:r>
            <a:r>
              <a:rPr lang="en-US" b="1" dirty="0" smtClean="0"/>
              <a:t> </a:t>
            </a:r>
            <a:r>
              <a:rPr lang="en-US" b="1" dirty="0" err="1" smtClean="0"/>
              <a:t>centrálou</a:t>
            </a:r>
            <a:r>
              <a:rPr lang="en-US" b="1" dirty="0" smtClean="0"/>
              <a:t> </a:t>
            </a:r>
            <a:r>
              <a:rPr lang="en-US" b="1" dirty="0" err="1" smtClean="0"/>
              <a:t>cestovního</a:t>
            </a:r>
            <a:r>
              <a:rPr lang="en-US" b="1" dirty="0" smtClean="0"/>
              <a:t> </a:t>
            </a:r>
            <a:r>
              <a:rPr lang="en-US" b="1" dirty="0" err="1" smtClean="0"/>
              <a:t>ruchu</a:t>
            </a:r>
            <a:r>
              <a:rPr lang="cs-CZ" b="1" dirty="0" smtClean="0"/>
              <a:t> </a:t>
            </a:r>
            <a:r>
              <a:rPr lang="cs-CZ" b="1" dirty="0" err="1" smtClean="0"/>
              <a:t>CzechTourism</a:t>
            </a:r>
            <a:r>
              <a:rPr lang="en-US" b="1" dirty="0" smtClean="0"/>
              <a:t> </a:t>
            </a:r>
            <a:r>
              <a:rPr lang="en-US" dirty="0" err="1" smtClean="0"/>
              <a:t>na</a:t>
            </a:r>
            <a:r>
              <a:rPr lang="en-US" dirty="0" smtClean="0"/>
              <a:t> </a:t>
            </a:r>
            <a:r>
              <a:rPr lang="en-US" dirty="0" err="1" smtClean="0"/>
              <a:t>veletrzích</a:t>
            </a:r>
            <a:r>
              <a:rPr lang="en-US" dirty="0" smtClean="0"/>
              <a:t> a </a:t>
            </a:r>
            <a:r>
              <a:rPr lang="en-US" dirty="0" err="1" smtClean="0"/>
              <a:t>výstavách</a:t>
            </a:r>
            <a:r>
              <a:rPr lang="en-US" dirty="0" smtClean="0"/>
              <a:t> </a:t>
            </a:r>
            <a:r>
              <a:rPr lang="en-US" dirty="0" err="1" smtClean="0"/>
              <a:t>cestovního</a:t>
            </a:r>
            <a:r>
              <a:rPr lang="en-US" dirty="0" smtClean="0"/>
              <a:t> </a:t>
            </a:r>
            <a:r>
              <a:rPr lang="en-US" dirty="0" err="1" smtClean="0"/>
              <a:t>ruchu</a:t>
            </a:r>
            <a:r>
              <a:rPr lang="en-US" dirty="0" smtClean="0"/>
              <a:t> </a:t>
            </a:r>
            <a:r>
              <a:rPr lang="en-US" dirty="0" err="1" smtClean="0"/>
              <a:t>doma</a:t>
            </a:r>
            <a:r>
              <a:rPr lang="en-US" dirty="0" smtClean="0"/>
              <a:t> </a:t>
            </a:r>
            <a:r>
              <a:rPr lang="cs-CZ" dirty="0" smtClean="0"/>
              <a:t> </a:t>
            </a:r>
            <a:r>
              <a:rPr lang="en-US" dirty="0" smtClean="0"/>
              <a:t>a v </a:t>
            </a:r>
            <a:r>
              <a:rPr lang="en-US" dirty="0" err="1" smtClean="0"/>
              <a:t>zahraničí</a:t>
            </a:r>
            <a:r>
              <a:rPr lang="en-US" dirty="0" smtClean="0"/>
              <a:t>. </a:t>
            </a:r>
            <a:endParaRPr lang="cs-CZ" dirty="0" smtClean="0"/>
          </a:p>
          <a:p>
            <a:r>
              <a:rPr lang="en-US" dirty="0" err="1" smtClean="0"/>
              <a:t>Klasifikační</a:t>
            </a:r>
            <a:r>
              <a:rPr lang="en-US" dirty="0" smtClean="0"/>
              <a:t> </a:t>
            </a:r>
            <a:r>
              <a:rPr lang="en-US" dirty="0" err="1" smtClean="0"/>
              <a:t>komise</a:t>
            </a:r>
            <a:r>
              <a:rPr lang="en-US" dirty="0" smtClean="0"/>
              <a:t>, </a:t>
            </a:r>
            <a:r>
              <a:rPr lang="en-US" dirty="0" err="1" smtClean="0"/>
              <a:t>zastoupen</a:t>
            </a:r>
            <a:r>
              <a:rPr lang="cs-CZ" dirty="0" smtClean="0"/>
              <a:t>a</a:t>
            </a:r>
            <a:r>
              <a:rPr lang="en-US" dirty="0" smtClean="0"/>
              <a:t> </a:t>
            </a:r>
            <a:r>
              <a:rPr lang="en-US" dirty="0" err="1" smtClean="0"/>
              <a:t>všemi</a:t>
            </a:r>
            <a:r>
              <a:rPr lang="en-US" dirty="0" smtClean="0"/>
              <a:t> </a:t>
            </a:r>
            <a:r>
              <a:rPr lang="en-US" dirty="0" err="1" smtClean="0"/>
              <a:t>subjekty</a:t>
            </a:r>
            <a:r>
              <a:rPr lang="en-US" dirty="0" smtClean="0"/>
              <a:t>, </a:t>
            </a:r>
            <a:r>
              <a:rPr lang="en-US" dirty="0" err="1" smtClean="0"/>
              <a:t>původní</a:t>
            </a:r>
            <a:r>
              <a:rPr lang="en-US" dirty="0" smtClean="0"/>
              <a:t> </a:t>
            </a:r>
            <a:r>
              <a:rPr lang="en-US" dirty="0" err="1" smtClean="0"/>
              <a:t>systém</a:t>
            </a:r>
            <a:r>
              <a:rPr lang="en-US" dirty="0" smtClean="0"/>
              <a:t> </a:t>
            </a:r>
            <a:r>
              <a:rPr lang="en-US" dirty="0" err="1" smtClean="0"/>
              <a:t>aktualizovala</a:t>
            </a:r>
            <a:r>
              <a:rPr lang="en-US" dirty="0" smtClean="0"/>
              <a:t>. </a:t>
            </a:r>
            <a:endParaRPr lang="cs-CZ" dirty="0" smtClean="0"/>
          </a:p>
          <a:p>
            <a:r>
              <a:rPr lang="en-US" dirty="0" err="1" smtClean="0"/>
              <a:t>Aktualizace</a:t>
            </a:r>
            <a:r>
              <a:rPr lang="en-US" dirty="0" smtClean="0"/>
              <a:t> </a:t>
            </a:r>
            <a:r>
              <a:rPr lang="en-US" dirty="0" err="1" smtClean="0"/>
              <a:t>vychází</a:t>
            </a:r>
            <a:r>
              <a:rPr lang="en-US" dirty="0" smtClean="0"/>
              <a:t> </a:t>
            </a:r>
            <a:r>
              <a:rPr lang="en-US" dirty="0" err="1" smtClean="0"/>
              <a:t>ze</a:t>
            </a:r>
            <a:r>
              <a:rPr lang="en-US" dirty="0" smtClean="0"/>
              <a:t> </a:t>
            </a:r>
            <a:r>
              <a:rPr lang="en-US" dirty="0" err="1" smtClean="0"/>
              <a:t>studií</a:t>
            </a:r>
            <a:r>
              <a:rPr lang="en-US" dirty="0" smtClean="0"/>
              <a:t> a </a:t>
            </a:r>
            <a:r>
              <a:rPr lang="en-US" dirty="0" err="1" smtClean="0"/>
              <a:t>porovnání</a:t>
            </a:r>
            <a:r>
              <a:rPr lang="en-US" dirty="0" smtClean="0"/>
              <a:t> </a:t>
            </a:r>
            <a:r>
              <a:rPr lang="en-US" dirty="0" err="1" smtClean="0"/>
              <a:t>evropských</a:t>
            </a:r>
            <a:r>
              <a:rPr lang="en-US" dirty="0" smtClean="0"/>
              <a:t> </a:t>
            </a:r>
            <a:r>
              <a:rPr lang="en-US" dirty="0" err="1" smtClean="0"/>
              <a:t>systémů</a:t>
            </a:r>
            <a:r>
              <a:rPr lang="en-US" dirty="0" smtClean="0"/>
              <a:t>, </a:t>
            </a:r>
            <a:r>
              <a:rPr lang="en-US" dirty="0" err="1" smtClean="0"/>
              <a:t>doporučení</a:t>
            </a:r>
            <a:r>
              <a:rPr lang="en-US" dirty="0" smtClean="0"/>
              <a:t> HOTREC a z </a:t>
            </a:r>
            <a:r>
              <a:rPr lang="en-US" dirty="0" err="1" smtClean="0"/>
              <a:t>připomínek</a:t>
            </a:r>
            <a:r>
              <a:rPr lang="en-US" dirty="0" smtClean="0"/>
              <a:t> </a:t>
            </a:r>
            <a:r>
              <a:rPr lang="en-US" dirty="0" err="1" smtClean="0"/>
              <a:t>samotných</a:t>
            </a:r>
            <a:r>
              <a:rPr lang="en-US" dirty="0" smtClean="0"/>
              <a:t> </a:t>
            </a:r>
            <a:r>
              <a:rPr lang="en-US" dirty="0" err="1" smtClean="0"/>
              <a:t>provozovatelů</a:t>
            </a:r>
            <a:r>
              <a:rPr lang="en-US" dirty="0" smtClean="0"/>
              <a:t> </a:t>
            </a:r>
            <a:r>
              <a:rPr lang="en-US" dirty="0" err="1" smtClean="0"/>
              <a:t>ubytovacích</a:t>
            </a:r>
            <a:r>
              <a:rPr lang="en-US" dirty="0" smtClean="0"/>
              <a:t> </a:t>
            </a:r>
            <a:r>
              <a:rPr lang="en-US" dirty="0" err="1" smtClean="0"/>
              <a:t>zařízení</a:t>
            </a:r>
            <a:r>
              <a:rPr lang="en-US" dirty="0" smtClean="0"/>
              <a:t>. </a:t>
            </a:r>
            <a:endParaRPr lang="cs-CZ" dirty="0" smtClean="0"/>
          </a:p>
          <a:p>
            <a:endParaRPr lang="cs-CZ" dirty="0" smtClean="0"/>
          </a:p>
          <a:p>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0"/>
            <a:ext cx="8229600" cy="1143000"/>
          </a:xfrm>
        </p:spPr>
        <p:txBody>
          <a:bodyPr>
            <a:normAutofit/>
          </a:bodyPr>
          <a:lstStyle/>
          <a:p>
            <a:r>
              <a:rPr lang="en-US" b="1" dirty="0" err="1" smtClean="0"/>
              <a:t>Hlavní</a:t>
            </a:r>
            <a:r>
              <a:rPr lang="en-US" b="1" dirty="0" smtClean="0"/>
              <a:t> </a:t>
            </a:r>
            <a:r>
              <a:rPr lang="en-US" b="1" dirty="0" err="1" smtClean="0"/>
              <a:t>cíle</a:t>
            </a:r>
            <a:r>
              <a:rPr lang="en-US" b="1" dirty="0" smtClean="0"/>
              <a:t>:</a:t>
            </a:r>
            <a:r>
              <a:rPr lang="cs-CZ" b="1" dirty="0" smtClean="0"/>
              <a:t/>
            </a:r>
            <a:br>
              <a:rPr lang="cs-CZ" b="1" dirty="0" smtClean="0"/>
            </a:br>
            <a:endParaRPr lang="cs-CZ" b="1" dirty="0"/>
          </a:p>
        </p:txBody>
      </p:sp>
      <p:sp>
        <p:nvSpPr>
          <p:cNvPr id="3" name="Zástupný symbol pro obsah 2"/>
          <p:cNvSpPr>
            <a:spLocks noGrp="1"/>
          </p:cNvSpPr>
          <p:nvPr>
            <p:ph sz="quarter" idx="1"/>
          </p:nvPr>
        </p:nvSpPr>
        <p:spPr>
          <a:xfrm>
            <a:off x="539552" y="1052736"/>
            <a:ext cx="8229600" cy="6000768"/>
          </a:xfrm>
        </p:spPr>
        <p:txBody>
          <a:bodyPr>
            <a:noAutofit/>
          </a:bodyPr>
          <a:lstStyle/>
          <a:p>
            <a:pPr lvl="0"/>
            <a:r>
              <a:rPr lang="en-US" dirty="0" err="1" smtClean="0"/>
              <a:t>Přibližovat</a:t>
            </a:r>
            <a:r>
              <a:rPr lang="en-US" dirty="0" smtClean="0"/>
              <a:t> </a:t>
            </a:r>
            <a:r>
              <a:rPr lang="en-US" dirty="0" err="1" smtClean="0"/>
              <a:t>postupně</a:t>
            </a:r>
            <a:r>
              <a:rPr lang="en-US" dirty="0" smtClean="0"/>
              <a:t> </a:t>
            </a:r>
            <a:r>
              <a:rPr lang="en-US" b="1" dirty="0" err="1" smtClean="0"/>
              <a:t>Oficiální</a:t>
            </a:r>
            <a:r>
              <a:rPr lang="en-US" b="1" dirty="0" smtClean="0"/>
              <a:t> </a:t>
            </a:r>
            <a:r>
              <a:rPr lang="en-US" b="1" dirty="0" err="1" smtClean="0"/>
              <a:t>jednotnou</a:t>
            </a:r>
            <a:r>
              <a:rPr lang="en-US" b="1" dirty="0" smtClean="0"/>
              <a:t> </a:t>
            </a:r>
            <a:r>
              <a:rPr lang="en-US" b="1" dirty="0" err="1" smtClean="0"/>
              <a:t>klasifikaci</a:t>
            </a:r>
            <a:r>
              <a:rPr lang="en-US" b="1" dirty="0" smtClean="0"/>
              <a:t> </a:t>
            </a:r>
            <a:r>
              <a:rPr lang="en-US" b="1" dirty="0" err="1" smtClean="0"/>
              <a:t>ubytovacích</a:t>
            </a:r>
            <a:r>
              <a:rPr lang="en-US" b="1" dirty="0" smtClean="0"/>
              <a:t> </a:t>
            </a:r>
            <a:r>
              <a:rPr lang="en-US" b="1" dirty="0" err="1" smtClean="0"/>
              <a:t>zařízení</a:t>
            </a:r>
            <a:r>
              <a:rPr lang="en-US" b="1" dirty="0" smtClean="0"/>
              <a:t> </a:t>
            </a:r>
            <a:r>
              <a:rPr lang="en-US" dirty="0" err="1" smtClean="0"/>
              <a:t>doporučením</a:t>
            </a:r>
            <a:r>
              <a:rPr lang="en-US" dirty="0" smtClean="0"/>
              <a:t> a </a:t>
            </a:r>
            <a:r>
              <a:rPr lang="en-US" dirty="0" err="1" smtClean="0"/>
              <a:t>harmonizací</a:t>
            </a:r>
            <a:r>
              <a:rPr lang="en-US" dirty="0" smtClean="0"/>
              <a:t> </a:t>
            </a:r>
            <a:r>
              <a:rPr lang="en-US" dirty="0" err="1" smtClean="0"/>
              <a:t>systému</a:t>
            </a:r>
            <a:r>
              <a:rPr lang="en-US" dirty="0" smtClean="0"/>
              <a:t> </a:t>
            </a:r>
            <a:r>
              <a:rPr lang="en-US" dirty="0" err="1" smtClean="0"/>
              <a:t>tak</a:t>
            </a:r>
            <a:r>
              <a:rPr lang="en-US" dirty="0" smtClean="0"/>
              <a:t>, </a:t>
            </a:r>
            <a:r>
              <a:rPr lang="en-US" dirty="0" err="1" smtClean="0"/>
              <a:t>jak</a:t>
            </a:r>
            <a:r>
              <a:rPr lang="en-US" dirty="0" smtClean="0"/>
              <a:t> </a:t>
            </a:r>
            <a:r>
              <a:rPr lang="en-US" dirty="0" err="1" smtClean="0"/>
              <a:t>ji</a:t>
            </a:r>
            <a:r>
              <a:rPr lang="en-US" dirty="0" smtClean="0"/>
              <a:t> </a:t>
            </a:r>
            <a:r>
              <a:rPr lang="en-US" dirty="0" err="1" smtClean="0"/>
              <a:t>předkládá</a:t>
            </a:r>
            <a:r>
              <a:rPr lang="en-US" dirty="0" smtClean="0"/>
              <a:t> HOTREC.</a:t>
            </a:r>
            <a:endParaRPr lang="cs-CZ" dirty="0" smtClean="0"/>
          </a:p>
          <a:p>
            <a:pPr lvl="0"/>
            <a:r>
              <a:rPr lang="en-US" dirty="0" err="1" smtClean="0"/>
              <a:t>Zrevidovat</a:t>
            </a:r>
            <a:r>
              <a:rPr lang="en-US" dirty="0" smtClean="0"/>
              <a:t> a </a:t>
            </a:r>
            <a:r>
              <a:rPr lang="en-US" dirty="0" err="1" smtClean="0"/>
              <a:t>rozšířit</a:t>
            </a:r>
            <a:r>
              <a:rPr lang="en-US" dirty="0" smtClean="0"/>
              <a:t> </a:t>
            </a:r>
            <a:r>
              <a:rPr lang="en-US" dirty="0" err="1" smtClean="0"/>
              <a:t>specifikaci</a:t>
            </a:r>
            <a:r>
              <a:rPr lang="en-US" dirty="0" smtClean="0"/>
              <a:t> </a:t>
            </a:r>
            <a:r>
              <a:rPr lang="en-US" dirty="0" err="1" smtClean="0"/>
              <a:t>požadavků</a:t>
            </a:r>
            <a:r>
              <a:rPr lang="en-US" dirty="0" smtClean="0"/>
              <a:t> u </a:t>
            </a:r>
            <a:r>
              <a:rPr lang="en-US" dirty="0" err="1" smtClean="0"/>
              <a:t>jednotlivých</a:t>
            </a:r>
            <a:r>
              <a:rPr lang="en-US" dirty="0" smtClean="0"/>
              <a:t> </a:t>
            </a:r>
            <a:r>
              <a:rPr lang="en-US" dirty="0" err="1" smtClean="0"/>
              <a:t>tříd</a:t>
            </a:r>
            <a:r>
              <a:rPr lang="en-US" dirty="0" smtClean="0"/>
              <a:t> </a:t>
            </a:r>
            <a:r>
              <a:rPr lang="cs-CZ" dirty="0" smtClean="0"/>
              <a:t> </a:t>
            </a:r>
            <a:r>
              <a:rPr lang="en-US" dirty="0" err="1" smtClean="0"/>
              <a:t>na</a:t>
            </a:r>
            <a:r>
              <a:rPr lang="en-US" dirty="0" smtClean="0"/>
              <a:t> </a:t>
            </a:r>
            <a:r>
              <a:rPr lang="en-US" dirty="0" err="1" smtClean="0"/>
              <a:t>základě</a:t>
            </a:r>
            <a:r>
              <a:rPr lang="en-US" dirty="0" smtClean="0"/>
              <a:t> </a:t>
            </a:r>
            <a:r>
              <a:rPr lang="en-US" dirty="0" err="1" smtClean="0"/>
              <a:t>nových</a:t>
            </a:r>
            <a:r>
              <a:rPr lang="en-US" dirty="0" smtClean="0"/>
              <a:t> </a:t>
            </a:r>
            <a:r>
              <a:rPr lang="en-US" dirty="0" err="1" smtClean="0"/>
              <a:t>trendů</a:t>
            </a:r>
            <a:r>
              <a:rPr lang="en-US" dirty="0" smtClean="0"/>
              <a:t> a </a:t>
            </a:r>
            <a:r>
              <a:rPr lang="en-US" dirty="0" err="1" smtClean="0"/>
              <a:t>požadavků</a:t>
            </a:r>
            <a:r>
              <a:rPr lang="en-US" dirty="0" smtClean="0"/>
              <a:t> </a:t>
            </a:r>
            <a:r>
              <a:rPr lang="en-US" dirty="0" err="1" smtClean="0"/>
              <a:t>zákazníků</a:t>
            </a:r>
            <a:r>
              <a:rPr lang="en-US" dirty="0" smtClean="0"/>
              <a:t>.</a:t>
            </a:r>
            <a:endParaRPr lang="cs-CZ" dirty="0" smtClean="0"/>
          </a:p>
          <a:p>
            <a:pPr lvl="0"/>
            <a:r>
              <a:rPr lang="en-US" dirty="0" err="1" smtClean="0"/>
              <a:t>Zajistit</a:t>
            </a:r>
            <a:r>
              <a:rPr lang="en-US" dirty="0" smtClean="0"/>
              <a:t> </a:t>
            </a:r>
            <a:r>
              <a:rPr lang="en-US" dirty="0" err="1" smtClean="0"/>
              <a:t>důsledný</a:t>
            </a:r>
            <a:r>
              <a:rPr lang="en-US" dirty="0" smtClean="0"/>
              <a:t> </a:t>
            </a:r>
            <a:r>
              <a:rPr lang="en-US" dirty="0" err="1" smtClean="0"/>
              <a:t>systém</a:t>
            </a:r>
            <a:r>
              <a:rPr lang="en-US" dirty="0" smtClean="0"/>
              <a:t> </a:t>
            </a:r>
            <a:r>
              <a:rPr lang="en-US" dirty="0" err="1" smtClean="0"/>
              <a:t>kontroly</a:t>
            </a:r>
            <a:r>
              <a:rPr lang="en-US" dirty="0" smtClean="0"/>
              <a:t> </a:t>
            </a:r>
            <a:r>
              <a:rPr lang="en-US" dirty="0" err="1" smtClean="0"/>
              <a:t>před</a:t>
            </a:r>
            <a:r>
              <a:rPr lang="en-US" dirty="0" smtClean="0"/>
              <a:t> </a:t>
            </a:r>
            <a:r>
              <a:rPr lang="en-US" dirty="0" err="1" smtClean="0"/>
              <a:t>přidělením</a:t>
            </a:r>
            <a:r>
              <a:rPr lang="en-US" dirty="0" smtClean="0"/>
              <a:t> a </a:t>
            </a:r>
            <a:r>
              <a:rPr lang="en-US" dirty="0" err="1" smtClean="0"/>
              <a:t>následném</a:t>
            </a:r>
            <a:r>
              <a:rPr lang="en-US" dirty="0" smtClean="0"/>
              <a:t> </a:t>
            </a:r>
            <a:r>
              <a:rPr lang="en-US" dirty="0" err="1" smtClean="0"/>
              <a:t>obnovování</a:t>
            </a:r>
            <a:r>
              <a:rPr lang="en-US" dirty="0" smtClean="0"/>
              <a:t> </a:t>
            </a:r>
            <a:r>
              <a:rPr lang="en-US" dirty="0" err="1" smtClean="0"/>
              <a:t>klasifikace</a:t>
            </a:r>
            <a:r>
              <a:rPr lang="en-US" dirty="0" smtClean="0"/>
              <a:t>. </a:t>
            </a:r>
            <a:endParaRPr lang="cs-CZ" dirty="0" smtClean="0"/>
          </a:p>
          <a:p>
            <a:pPr lvl="0"/>
            <a:r>
              <a:rPr lang="en-US" dirty="0" err="1" smtClean="0"/>
              <a:t>Zajistit</a:t>
            </a:r>
            <a:r>
              <a:rPr lang="en-US" dirty="0" smtClean="0"/>
              <a:t> </a:t>
            </a:r>
            <a:r>
              <a:rPr lang="en-US" dirty="0" err="1" smtClean="0"/>
              <a:t>větší</a:t>
            </a:r>
            <a:r>
              <a:rPr lang="en-US" dirty="0" smtClean="0"/>
              <a:t> </a:t>
            </a:r>
            <a:r>
              <a:rPr lang="en-US" dirty="0" err="1" smtClean="0"/>
              <a:t>transparentnost</a:t>
            </a:r>
            <a:r>
              <a:rPr lang="en-US" dirty="0" smtClean="0"/>
              <a:t> pro </a:t>
            </a:r>
            <a:r>
              <a:rPr lang="en-US" dirty="0" err="1" smtClean="0"/>
              <a:t>hosty</a:t>
            </a:r>
            <a:r>
              <a:rPr lang="en-US" dirty="0" smtClean="0"/>
              <a:t> – </a:t>
            </a:r>
            <a:r>
              <a:rPr lang="en-US" dirty="0" err="1" smtClean="0"/>
              <a:t>informovat</a:t>
            </a:r>
            <a:r>
              <a:rPr lang="en-US" dirty="0" smtClean="0"/>
              <a:t> o </a:t>
            </a:r>
            <a:r>
              <a:rPr lang="en-US" dirty="0" err="1" smtClean="0"/>
              <a:t>rozdílech</a:t>
            </a:r>
            <a:r>
              <a:rPr lang="en-US" dirty="0" smtClean="0"/>
              <a:t> </a:t>
            </a:r>
            <a:r>
              <a:rPr lang="cs-CZ" dirty="0" smtClean="0"/>
              <a:t>  </a:t>
            </a:r>
            <a:r>
              <a:rPr lang="en-US" dirty="0" smtClean="0"/>
              <a:t>v </a:t>
            </a:r>
            <a:r>
              <a:rPr lang="en-US" dirty="0" err="1" smtClean="0"/>
              <a:t>jednotlivých</a:t>
            </a:r>
            <a:r>
              <a:rPr lang="en-US" dirty="0" smtClean="0"/>
              <a:t> </a:t>
            </a:r>
            <a:r>
              <a:rPr lang="en-US" dirty="0" err="1" smtClean="0"/>
              <a:t>třídách</a:t>
            </a:r>
            <a:r>
              <a:rPr lang="en-US" dirty="0" smtClean="0"/>
              <a:t> – co </a:t>
            </a:r>
            <a:r>
              <a:rPr lang="en-US" dirty="0" err="1" smtClean="0"/>
              <a:t>mohou</a:t>
            </a:r>
            <a:r>
              <a:rPr lang="en-US" dirty="0" smtClean="0"/>
              <a:t> </a:t>
            </a:r>
            <a:r>
              <a:rPr lang="en-US" dirty="0" err="1" smtClean="0"/>
              <a:t>očekávat</a:t>
            </a:r>
            <a:r>
              <a:rPr lang="en-US" dirty="0" smtClean="0"/>
              <a:t>. </a:t>
            </a:r>
            <a:endParaRPr lang="cs-CZ" dirty="0" smtClean="0"/>
          </a:p>
          <a:p>
            <a:pPr lvl="0"/>
            <a:r>
              <a:rPr lang="en-US" dirty="0" err="1" smtClean="0"/>
              <a:t>Větší</a:t>
            </a:r>
            <a:r>
              <a:rPr lang="en-US" dirty="0" smtClean="0"/>
              <a:t>, </a:t>
            </a:r>
            <a:r>
              <a:rPr lang="en-US" dirty="0" err="1" smtClean="0"/>
              <a:t>systematická</a:t>
            </a:r>
            <a:r>
              <a:rPr lang="en-US" dirty="0" smtClean="0"/>
              <a:t> a </a:t>
            </a:r>
            <a:r>
              <a:rPr lang="en-US" dirty="0" err="1" smtClean="0"/>
              <a:t>cílená</a:t>
            </a:r>
            <a:r>
              <a:rPr lang="en-US" dirty="0" smtClean="0"/>
              <a:t> </a:t>
            </a:r>
            <a:r>
              <a:rPr lang="en-US" dirty="0" err="1" smtClean="0"/>
              <a:t>propagace</a:t>
            </a:r>
            <a:r>
              <a:rPr lang="en-US" dirty="0" smtClean="0"/>
              <a:t> a </a:t>
            </a:r>
            <a:r>
              <a:rPr lang="en-US" dirty="0" err="1" smtClean="0"/>
              <a:t>podpora</a:t>
            </a:r>
            <a:r>
              <a:rPr lang="en-US" dirty="0" smtClean="0"/>
              <a:t> </a:t>
            </a:r>
            <a:r>
              <a:rPr lang="en-US" dirty="0" err="1" smtClean="0"/>
              <a:t>klasifikace</a:t>
            </a:r>
            <a:r>
              <a:rPr lang="en-US" dirty="0" smtClean="0"/>
              <a:t>.</a:t>
            </a:r>
            <a:endParaRPr lang="cs-CZ" dirty="0" smtClean="0"/>
          </a:p>
          <a:p>
            <a:pPr lvl="0"/>
            <a:r>
              <a:rPr lang="en-US" dirty="0" err="1" smtClean="0"/>
              <a:t>Délka</a:t>
            </a:r>
            <a:r>
              <a:rPr lang="en-US" dirty="0" smtClean="0"/>
              <a:t> </a:t>
            </a:r>
            <a:r>
              <a:rPr lang="en-US" dirty="0" err="1" smtClean="0"/>
              <a:t>platnosti</a:t>
            </a:r>
            <a:r>
              <a:rPr lang="en-US" dirty="0" smtClean="0"/>
              <a:t> je 4 </a:t>
            </a:r>
            <a:r>
              <a:rPr lang="en-US" dirty="0" err="1" smtClean="0"/>
              <a:t>roky</a:t>
            </a:r>
            <a:r>
              <a:rPr lang="en-US" dirty="0" smtClean="0"/>
              <a:t>. </a:t>
            </a:r>
            <a:endParaRPr lang="cs-CZ" dirty="0" smtClean="0"/>
          </a:p>
          <a:p>
            <a:pPr lvl="0"/>
            <a:r>
              <a:rPr lang="en-US" dirty="0" smtClean="0"/>
              <a:t>Je </a:t>
            </a:r>
            <a:r>
              <a:rPr lang="en-US" dirty="0" err="1" smtClean="0"/>
              <a:t>také</a:t>
            </a:r>
            <a:r>
              <a:rPr lang="en-US" dirty="0" smtClean="0"/>
              <a:t> </a:t>
            </a:r>
            <a:r>
              <a:rPr lang="en-US" dirty="0" err="1" smtClean="0"/>
              <a:t>možné</a:t>
            </a:r>
            <a:r>
              <a:rPr lang="en-US" dirty="0" smtClean="0"/>
              <a:t> </a:t>
            </a:r>
            <a:r>
              <a:rPr lang="en-US" dirty="0" err="1" smtClean="0"/>
              <a:t>certifikovat</a:t>
            </a:r>
            <a:r>
              <a:rPr lang="en-US" dirty="0" smtClean="0"/>
              <a:t> </a:t>
            </a:r>
            <a:r>
              <a:rPr lang="en-US" dirty="0" err="1" smtClean="0"/>
              <a:t>i</a:t>
            </a:r>
            <a:r>
              <a:rPr lang="en-US" dirty="0" smtClean="0"/>
              <a:t> </a:t>
            </a:r>
            <a:r>
              <a:rPr lang="en-US" dirty="0" err="1" smtClean="0"/>
              <a:t>dependance</a:t>
            </a:r>
            <a:r>
              <a:rPr lang="en-US" dirty="0" smtClean="0"/>
              <a:t>. </a:t>
            </a:r>
            <a:endParaRPr lang="cs-CZ" dirty="0" smtClean="0"/>
          </a:p>
          <a:p>
            <a:endParaRPr lang="cs-CZ" sz="2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395536" y="1268760"/>
            <a:ext cx="7467600" cy="6669360"/>
          </a:xfrm>
        </p:spPr>
        <p:txBody>
          <a:bodyPr/>
          <a:lstStyle/>
          <a:p>
            <a:pPr lvl="0"/>
            <a:r>
              <a:rPr lang="en-US" dirty="0" err="1" smtClean="0"/>
              <a:t>Umožnit</a:t>
            </a:r>
            <a:r>
              <a:rPr lang="en-US" dirty="0" smtClean="0"/>
              <a:t> </a:t>
            </a:r>
            <a:r>
              <a:rPr lang="en-US" dirty="0" err="1" smtClean="0"/>
              <a:t>flexibilitu</a:t>
            </a:r>
            <a:r>
              <a:rPr lang="en-US" dirty="0" smtClean="0"/>
              <a:t> </a:t>
            </a:r>
            <a:r>
              <a:rPr lang="en-US" dirty="0" err="1" smtClean="0"/>
              <a:t>systému</a:t>
            </a:r>
            <a:r>
              <a:rPr lang="en-US" dirty="0" smtClean="0"/>
              <a:t> – </a:t>
            </a:r>
            <a:r>
              <a:rPr lang="en-US" dirty="0" err="1" smtClean="0"/>
              <a:t>minimální</a:t>
            </a:r>
            <a:r>
              <a:rPr lang="en-US" dirty="0" smtClean="0"/>
              <a:t> </a:t>
            </a:r>
            <a:r>
              <a:rPr lang="en-US" dirty="0" err="1" smtClean="0"/>
              <a:t>limity</a:t>
            </a:r>
            <a:r>
              <a:rPr lang="en-US" dirty="0" smtClean="0"/>
              <a:t> (</a:t>
            </a:r>
            <a:r>
              <a:rPr lang="en-US" dirty="0" err="1" smtClean="0"/>
              <a:t>namísto</a:t>
            </a:r>
            <a:r>
              <a:rPr lang="en-US" dirty="0" smtClean="0"/>
              <a:t> </a:t>
            </a:r>
            <a:r>
              <a:rPr lang="en-US" dirty="0" err="1" smtClean="0"/>
              <a:t>současného</a:t>
            </a:r>
            <a:r>
              <a:rPr lang="en-US" dirty="0" smtClean="0"/>
              <a:t> </a:t>
            </a:r>
            <a:r>
              <a:rPr lang="en-US" dirty="0" err="1" smtClean="0"/>
              <a:t>požadavku</a:t>
            </a:r>
            <a:r>
              <a:rPr lang="en-US" dirty="0" smtClean="0"/>
              <a:t> </a:t>
            </a:r>
            <a:r>
              <a:rPr lang="en-US" dirty="0" err="1" smtClean="0"/>
              <a:t>na</a:t>
            </a:r>
            <a:r>
              <a:rPr lang="en-US" dirty="0" smtClean="0"/>
              <a:t> 100% </a:t>
            </a:r>
            <a:r>
              <a:rPr lang="en-US" dirty="0" err="1" smtClean="0"/>
              <a:t>plnění</a:t>
            </a:r>
            <a:r>
              <a:rPr lang="en-US" dirty="0" smtClean="0"/>
              <a:t> </a:t>
            </a:r>
            <a:r>
              <a:rPr lang="en-US" dirty="0" err="1" smtClean="0"/>
              <a:t>všech</a:t>
            </a:r>
            <a:r>
              <a:rPr lang="en-US" dirty="0" smtClean="0"/>
              <a:t> </a:t>
            </a:r>
            <a:r>
              <a:rPr lang="en-US" dirty="0" err="1" smtClean="0"/>
              <a:t>parametrů</a:t>
            </a:r>
            <a:r>
              <a:rPr lang="en-US" dirty="0" smtClean="0"/>
              <a:t>). </a:t>
            </a:r>
            <a:r>
              <a:rPr lang="en-US" dirty="0" err="1" smtClean="0"/>
              <a:t>Systém</a:t>
            </a:r>
            <a:r>
              <a:rPr lang="en-US" dirty="0" smtClean="0"/>
              <a:t> je </a:t>
            </a:r>
            <a:r>
              <a:rPr lang="en-US" dirty="0" err="1" smtClean="0"/>
              <a:t>flexibilní</a:t>
            </a:r>
            <a:r>
              <a:rPr lang="en-US" dirty="0" smtClean="0"/>
              <a:t> a </a:t>
            </a:r>
            <a:r>
              <a:rPr lang="en-US" dirty="0" err="1" smtClean="0"/>
              <a:t>dává</a:t>
            </a:r>
            <a:r>
              <a:rPr lang="en-US" dirty="0" smtClean="0"/>
              <a:t> </a:t>
            </a:r>
            <a:r>
              <a:rPr lang="en-US" dirty="0" err="1" smtClean="0"/>
              <a:t>žadatelům</a:t>
            </a:r>
            <a:r>
              <a:rPr lang="en-US" dirty="0" smtClean="0"/>
              <a:t> </a:t>
            </a:r>
            <a:r>
              <a:rPr lang="en-US" dirty="0" err="1" smtClean="0"/>
              <a:t>i</a:t>
            </a:r>
            <a:r>
              <a:rPr lang="en-US" dirty="0" smtClean="0"/>
              <a:t> </a:t>
            </a:r>
            <a:r>
              <a:rPr lang="en-US" dirty="0" err="1" smtClean="0"/>
              <a:t>komisi</a:t>
            </a:r>
            <a:r>
              <a:rPr lang="en-US" dirty="0" smtClean="0"/>
              <a:t> </a:t>
            </a:r>
            <a:r>
              <a:rPr lang="en-US" dirty="0" err="1" smtClean="0"/>
              <a:t>větší</a:t>
            </a:r>
            <a:r>
              <a:rPr lang="en-US" dirty="0" smtClean="0"/>
              <a:t> </a:t>
            </a:r>
            <a:r>
              <a:rPr lang="en-US" dirty="0" err="1" smtClean="0"/>
              <a:t>volnost</a:t>
            </a:r>
            <a:r>
              <a:rPr lang="en-US" dirty="0" smtClean="0"/>
              <a:t>. </a:t>
            </a:r>
            <a:r>
              <a:rPr lang="en-US" dirty="0" err="1" smtClean="0"/>
              <a:t>Jednotlivé</a:t>
            </a:r>
            <a:r>
              <a:rPr lang="en-US" dirty="0" smtClean="0"/>
              <a:t> </a:t>
            </a:r>
            <a:r>
              <a:rPr lang="en-US" dirty="0" err="1" smtClean="0"/>
              <a:t>požadavky</a:t>
            </a:r>
            <a:r>
              <a:rPr lang="en-US" dirty="0" smtClean="0"/>
              <a:t> </a:t>
            </a:r>
            <a:r>
              <a:rPr lang="en-US" dirty="0" err="1" smtClean="0"/>
              <a:t>jsou</a:t>
            </a:r>
            <a:r>
              <a:rPr lang="en-US" dirty="0" smtClean="0"/>
              <a:t> </a:t>
            </a:r>
            <a:r>
              <a:rPr lang="en-US" dirty="0" err="1" smtClean="0"/>
              <a:t>rozděleny</a:t>
            </a:r>
            <a:r>
              <a:rPr lang="en-US" dirty="0" smtClean="0"/>
              <a:t> </a:t>
            </a:r>
            <a:r>
              <a:rPr lang="en-US" dirty="0" err="1" smtClean="0"/>
              <a:t>na</a:t>
            </a:r>
            <a:r>
              <a:rPr lang="en-US" dirty="0" smtClean="0"/>
              <a:t> </a:t>
            </a:r>
            <a:r>
              <a:rPr lang="en-US" dirty="0" err="1" smtClean="0"/>
              <a:t>povinné</a:t>
            </a:r>
            <a:r>
              <a:rPr lang="en-US" dirty="0" smtClean="0"/>
              <a:t> a </a:t>
            </a:r>
            <a:r>
              <a:rPr lang="en-US" dirty="0" err="1" smtClean="0"/>
              <a:t>tzv</a:t>
            </a:r>
            <a:r>
              <a:rPr lang="en-US" dirty="0" smtClean="0"/>
              <a:t>. </a:t>
            </a:r>
            <a:r>
              <a:rPr lang="en-US" dirty="0" err="1" smtClean="0"/>
              <a:t>povinně</a:t>
            </a:r>
            <a:r>
              <a:rPr lang="en-US" dirty="0" smtClean="0"/>
              <a:t> </a:t>
            </a:r>
            <a:r>
              <a:rPr lang="en-US" dirty="0" err="1" smtClean="0"/>
              <a:t>volitelné</a:t>
            </a:r>
            <a:r>
              <a:rPr lang="en-US" dirty="0" smtClean="0"/>
              <a:t>. </a:t>
            </a:r>
            <a:r>
              <a:rPr lang="cs-CZ" dirty="0" smtClean="0"/>
              <a:t>      </a:t>
            </a:r>
          </a:p>
          <a:p>
            <a:pPr lvl="0"/>
            <a:r>
              <a:rPr lang="en-US" dirty="0" smtClean="0"/>
              <a:t>Z </a:t>
            </a:r>
            <a:r>
              <a:rPr lang="en-US" dirty="0" err="1" smtClean="0"/>
              <a:t>povinně</a:t>
            </a:r>
            <a:r>
              <a:rPr lang="en-US" dirty="0" smtClean="0"/>
              <a:t> </a:t>
            </a:r>
            <a:r>
              <a:rPr lang="en-US" dirty="0" err="1" smtClean="0"/>
              <a:t>volitelných</a:t>
            </a:r>
            <a:r>
              <a:rPr lang="en-US" dirty="0" smtClean="0"/>
              <a:t> </a:t>
            </a:r>
            <a:r>
              <a:rPr lang="en-US" dirty="0" err="1" smtClean="0"/>
              <a:t>bude</a:t>
            </a:r>
            <a:r>
              <a:rPr lang="en-US" dirty="0" smtClean="0"/>
              <a:t> </a:t>
            </a:r>
            <a:r>
              <a:rPr lang="en-US" dirty="0" err="1" smtClean="0"/>
              <a:t>muset</a:t>
            </a:r>
            <a:r>
              <a:rPr lang="en-US" dirty="0" smtClean="0"/>
              <a:t> </a:t>
            </a:r>
            <a:r>
              <a:rPr lang="en-US" dirty="0" err="1" smtClean="0"/>
              <a:t>žadatel</a:t>
            </a:r>
            <a:r>
              <a:rPr lang="en-US" dirty="0" smtClean="0"/>
              <a:t> </a:t>
            </a:r>
            <a:r>
              <a:rPr lang="en-US" dirty="0" err="1" smtClean="0"/>
              <a:t>splnit</a:t>
            </a:r>
            <a:r>
              <a:rPr lang="en-US" dirty="0" smtClean="0"/>
              <a:t> </a:t>
            </a:r>
            <a:r>
              <a:rPr lang="en-US" dirty="0" err="1" smtClean="0"/>
              <a:t>cca</a:t>
            </a:r>
            <a:r>
              <a:rPr lang="en-US" dirty="0" smtClean="0"/>
              <a:t> 70 %, </a:t>
            </a:r>
            <a:r>
              <a:rPr lang="en-US" dirty="0" err="1" smtClean="0"/>
              <a:t>aby</a:t>
            </a:r>
            <a:r>
              <a:rPr lang="en-US" dirty="0" smtClean="0"/>
              <a:t> </a:t>
            </a:r>
            <a:r>
              <a:rPr lang="en-US" dirty="0" err="1" smtClean="0"/>
              <a:t>mohl</a:t>
            </a:r>
            <a:r>
              <a:rPr lang="en-US" dirty="0" smtClean="0"/>
              <a:t> </a:t>
            </a:r>
            <a:r>
              <a:rPr lang="en-US" dirty="0" err="1" smtClean="0"/>
              <a:t>klasifikační</a:t>
            </a:r>
            <a:r>
              <a:rPr lang="en-US" dirty="0" smtClean="0"/>
              <a:t> </a:t>
            </a:r>
            <a:r>
              <a:rPr lang="en-US" dirty="0" err="1" smtClean="0"/>
              <a:t>znak</a:t>
            </a:r>
            <a:r>
              <a:rPr lang="en-US" dirty="0" smtClean="0"/>
              <a:t> </a:t>
            </a:r>
            <a:r>
              <a:rPr lang="en-US" dirty="0" err="1" smtClean="0"/>
              <a:t>získat</a:t>
            </a:r>
            <a:r>
              <a:rPr lang="en-US" dirty="0" smtClean="0"/>
              <a:t>. To mu </a:t>
            </a:r>
            <a:r>
              <a:rPr lang="en-US" dirty="0" err="1" smtClean="0"/>
              <a:t>přináší</a:t>
            </a:r>
            <a:r>
              <a:rPr lang="en-US" dirty="0" smtClean="0"/>
              <a:t> </a:t>
            </a:r>
            <a:r>
              <a:rPr lang="en-US" dirty="0" err="1" smtClean="0"/>
              <a:t>jistou</a:t>
            </a:r>
            <a:r>
              <a:rPr lang="en-US" dirty="0" smtClean="0"/>
              <a:t> </a:t>
            </a:r>
            <a:r>
              <a:rPr lang="en-US" dirty="0" err="1" smtClean="0"/>
              <a:t>flexibilitu</a:t>
            </a:r>
            <a:r>
              <a:rPr lang="en-US" dirty="0" smtClean="0"/>
              <a:t>, </a:t>
            </a:r>
            <a:r>
              <a:rPr lang="en-US" dirty="0" err="1" smtClean="0"/>
              <a:t>kdy</a:t>
            </a:r>
            <a:r>
              <a:rPr lang="en-US" dirty="0" smtClean="0"/>
              <a:t> </a:t>
            </a:r>
            <a:r>
              <a:rPr lang="en-US" dirty="0" err="1" smtClean="0"/>
              <a:t>může</a:t>
            </a:r>
            <a:r>
              <a:rPr lang="en-US" dirty="0" smtClean="0"/>
              <a:t> </a:t>
            </a:r>
            <a:r>
              <a:rPr lang="en-US" dirty="0" err="1" smtClean="0"/>
              <a:t>sám</a:t>
            </a:r>
            <a:r>
              <a:rPr lang="en-US" dirty="0" smtClean="0"/>
              <a:t> </a:t>
            </a:r>
            <a:r>
              <a:rPr lang="en-US" dirty="0" err="1" smtClean="0"/>
              <a:t>zvážit</a:t>
            </a:r>
            <a:r>
              <a:rPr lang="en-US" dirty="0" smtClean="0"/>
              <a:t>, </a:t>
            </a:r>
            <a:r>
              <a:rPr lang="en-US" dirty="0" err="1" smtClean="0"/>
              <a:t>které</a:t>
            </a:r>
            <a:r>
              <a:rPr lang="en-US" dirty="0" smtClean="0"/>
              <a:t> </a:t>
            </a:r>
            <a:r>
              <a:rPr lang="en-US" dirty="0" err="1" smtClean="0"/>
              <a:t>požadavky</a:t>
            </a:r>
            <a:r>
              <a:rPr lang="en-US" dirty="0" smtClean="0"/>
              <a:t> </a:t>
            </a:r>
            <a:r>
              <a:rPr lang="en-US" dirty="0" err="1" smtClean="0"/>
              <a:t>jsou</a:t>
            </a:r>
            <a:r>
              <a:rPr lang="en-US" dirty="0" smtClean="0"/>
              <a:t> pro </a:t>
            </a:r>
            <a:r>
              <a:rPr lang="en-US" dirty="0" err="1" smtClean="0"/>
              <a:t>něj</a:t>
            </a:r>
            <a:r>
              <a:rPr lang="en-US" dirty="0" smtClean="0"/>
              <a:t> </a:t>
            </a:r>
            <a:r>
              <a:rPr lang="en-US" dirty="0" err="1" smtClean="0"/>
              <a:t>finančně</a:t>
            </a:r>
            <a:r>
              <a:rPr lang="en-US" dirty="0" smtClean="0"/>
              <a:t> </a:t>
            </a:r>
            <a:r>
              <a:rPr lang="en-US" dirty="0" err="1" smtClean="0"/>
              <a:t>tak</a:t>
            </a:r>
            <a:r>
              <a:rPr lang="en-US" dirty="0" smtClean="0"/>
              <a:t> </a:t>
            </a:r>
            <a:r>
              <a:rPr lang="en-US" dirty="0" err="1" smtClean="0"/>
              <a:t>náročné</a:t>
            </a:r>
            <a:r>
              <a:rPr lang="en-US" dirty="0" smtClean="0"/>
              <a:t>, </a:t>
            </a:r>
            <a:r>
              <a:rPr lang="en-US" dirty="0" err="1" smtClean="0"/>
              <a:t>že</a:t>
            </a:r>
            <a:r>
              <a:rPr lang="en-US" dirty="0" smtClean="0"/>
              <a:t> je </a:t>
            </a:r>
            <a:r>
              <a:rPr lang="en-US" dirty="0" err="1" smtClean="0"/>
              <a:t>musí</a:t>
            </a:r>
            <a:r>
              <a:rPr lang="en-US" dirty="0" smtClean="0"/>
              <a:t> </a:t>
            </a:r>
            <a:r>
              <a:rPr lang="en-US" dirty="0" err="1" smtClean="0"/>
              <a:t>realizovat</a:t>
            </a:r>
            <a:r>
              <a:rPr lang="en-US" dirty="0" smtClean="0"/>
              <a:t> </a:t>
            </a:r>
            <a:r>
              <a:rPr lang="en-US" dirty="0" err="1" smtClean="0"/>
              <a:t>postupně</a:t>
            </a:r>
            <a:r>
              <a:rPr lang="en-US" dirty="0" smtClean="0"/>
              <a:t>, </a:t>
            </a:r>
            <a:r>
              <a:rPr lang="en-US" dirty="0" err="1" smtClean="0"/>
              <a:t>nebo</a:t>
            </a:r>
            <a:r>
              <a:rPr lang="en-US" dirty="0" smtClean="0"/>
              <a:t> </a:t>
            </a:r>
            <a:r>
              <a:rPr lang="en-US" dirty="0" err="1" smtClean="0"/>
              <a:t>případně</a:t>
            </a:r>
            <a:r>
              <a:rPr lang="en-US" dirty="0" smtClean="0"/>
              <a:t> </a:t>
            </a:r>
            <a:r>
              <a:rPr lang="en-US" dirty="0" err="1" smtClean="0"/>
              <a:t>jisté</a:t>
            </a:r>
            <a:r>
              <a:rPr lang="en-US" dirty="0" smtClean="0"/>
              <a:t> </a:t>
            </a:r>
            <a:r>
              <a:rPr lang="en-US" dirty="0" err="1" smtClean="0"/>
              <a:t>prvky</a:t>
            </a:r>
            <a:r>
              <a:rPr lang="en-US" dirty="0" smtClean="0"/>
              <a:t> </a:t>
            </a:r>
            <a:r>
              <a:rPr lang="cs-CZ" dirty="0" smtClean="0"/>
              <a:t> </a:t>
            </a:r>
            <a:r>
              <a:rPr lang="en-US" dirty="0" smtClean="0"/>
              <a:t>(v </a:t>
            </a:r>
            <a:r>
              <a:rPr lang="en-US" dirty="0" err="1" smtClean="0"/>
              <a:t>rozsahu</a:t>
            </a:r>
            <a:r>
              <a:rPr lang="en-US" dirty="0" smtClean="0"/>
              <a:t> 3 – 9 </a:t>
            </a:r>
            <a:r>
              <a:rPr lang="en-US" dirty="0" err="1" smtClean="0"/>
              <a:t>bodů</a:t>
            </a:r>
            <a:r>
              <a:rPr lang="en-US" dirty="0" smtClean="0"/>
              <a:t> </a:t>
            </a:r>
            <a:r>
              <a:rPr lang="en-US" dirty="0" err="1" smtClean="0"/>
              <a:t>podle</a:t>
            </a:r>
            <a:r>
              <a:rPr lang="en-US" dirty="0" smtClean="0"/>
              <a:t> </a:t>
            </a:r>
            <a:r>
              <a:rPr lang="en-US" dirty="0" err="1" smtClean="0"/>
              <a:t>třídy</a:t>
            </a:r>
            <a:r>
              <a:rPr lang="en-US" dirty="0" smtClean="0"/>
              <a:t>) </a:t>
            </a:r>
            <a:r>
              <a:rPr lang="en-US" dirty="0" err="1" smtClean="0"/>
              <a:t>vynechat</a:t>
            </a:r>
            <a:r>
              <a:rPr lang="en-US" dirty="0" smtClean="0"/>
              <a:t>. </a:t>
            </a:r>
            <a:endParaRPr lang="cs-CZ" dirty="0" smtClean="0"/>
          </a:p>
          <a:p>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214290"/>
            <a:ext cx="7467600" cy="1143000"/>
          </a:xfrm>
        </p:spPr>
        <p:txBody>
          <a:bodyPr>
            <a:normAutofit fontScale="90000"/>
          </a:bodyPr>
          <a:lstStyle/>
          <a:p>
            <a:r>
              <a:rPr lang="en-US" b="1" dirty="0" err="1" smtClean="0"/>
              <a:t>Klasifikace</a:t>
            </a:r>
            <a:r>
              <a:rPr lang="en-US" b="1" dirty="0" smtClean="0"/>
              <a:t> </a:t>
            </a:r>
            <a:r>
              <a:rPr lang="en-US" b="1" dirty="0" err="1" smtClean="0"/>
              <a:t>služeb</a:t>
            </a:r>
            <a:r>
              <a:rPr lang="en-US" b="1" dirty="0" smtClean="0"/>
              <a:t> </a:t>
            </a:r>
            <a:r>
              <a:rPr lang="cs-CZ" b="1" dirty="0" smtClean="0"/>
              <a:t/>
            </a:r>
            <a:br>
              <a:rPr lang="cs-CZ" b="1" dirty="0" smtClean="0"/>
            </a:br>
            <a:r>
              <a:rPr lang="en-US" b="1" dirty="0" smtClean="0"/>
              <a:t>se </a:t>
            </a:r>
            <a:r>
              <a:rPr lang="en-US" b="1" dirty="0" err="1" smtClean="0"/>
              <a:t>provádí</a:t>
            </a:r>
            <a:r>
              <a:rPr lang="en-US" b="1" dirty="0" smtClean="0"/>
              <a:t> v </a:t>
            </a:r>
            <a:r>
              <a:rPr lang="en-US" b="1" dirty="0" err="1" smtClean="0"/>
              <a:t>několika</a:t>
            </a:r>
            <a:r>
              <a:rPr lang="en-US" b="1" dirty="0" smtClean="0"/>
              <a:t> </a:t>
            </a:r>
            <a:r>
              <a:rPr lang="en-US" b="1" dirty="0" err="1" smtClean="0"/>
              <a:t>úrovních</a:t>
            </a:r>
            <a:r>
              <a:rPr lang="en-US" b="1" dirty="0" smtClean="0"/>
              <a:t>: </a:t>
            </a:r>
            <a:r>
              <a:rPr lang="cs-CZ" b="1" dirty="0" smtClean="0"/>
              <a:t/>
            </a:r>
            <a:br>
              <a:rPr lang="cs-CZ" b="1" dirty="0" smtClean="0"/>
            </a:br>
            <a:endParaRPr lang="cs-CZ" b="1" dirty="0"/>
          </a:p>
        </p:txBody>
      </p:sp>
      <p:sp>
        <p:nvSpPr>
          <p:cNvPr id="3" name="Zástupný symbol pro obsah 2"/>
          <p:cNvSpPr>
            <a:spLocks noGrp="1"/>
          </p:cNvSpPr>
          <p:nvPr>
            <p:ph sz="quarter" idx="1"/>
          </p:nvPr>
        </p:nvSpPr>
        <p:spPr>
          <a:xfrm>
            <a:off x="457200" y="1071546"/>
            <a:ext cx="8229600" cy="5786454"/>
          </a:xfrm>
        </p:spPr>
        <p:txBody>
          <a:bodyPr>
            <a:normAutofit fontScale="92500" lnSpcReduction="10000"/>
          </a:bodyPr>
          <a:lstStyle/>
          <a:p>
            <a:r>
              <a:rPr lang="en-US" b="1" dirty="0" err="1" smtClean="0"/>
              <a:t>Klasifikace</a:t>
            </a:r>
            <a:r>
              <a:rPr lang="en-US" b="1" dirty="0" smtClean="0"/>
              <a:t> v </a:t>
            </a:r>
            <a:r>
              <a:rPr lang="en-US" b="1" dirty="0" err="1" smtClean="0"/>
              <a:t>rámci</a:t>
            </a:r>
            <a:r>
              <a:rPr lang="en-US" b="1" dirty="0" smtClean="0"/>
              <a:t> </a:t>
            </a:r>
            <a:r>
              <a:rPr lang="en-US" b="1" dirty="0" err="1" smtClean="0"/>
              <a:t>hotelových</a:t>
            </a:r>
            <a:r>
              <a:rPr lang="en-US" b="1" dirty="0" smtClean="0"/>
              <a:t> </a:t>
            </a:r>
            <a:r>
              <a:rPr lang="en-US" b="1" dirty="0" err="1" smtClean="0"/>
              <a:t>řetězců</a:t>
            </a:r>
            <a:r>
              <a:rPr lang="en-US" b="1" dirty="0" smtClean="0"/>
              <a:t> </a:t>
            </a:r>
            <a:r>
              <a:rPr lang="en-US" dirty="0" smtClean="0"/>
              <a:t>je </a:t>
            </a:r>
            <a:r>
              <a:rPr lang="en-US" dirty="0" err="1" smtClean="0"/>
              <a:t>dána</a:t>
            </a:r>
            <a:r>
              <a:rPr lang="en-US" dirty="0" smtClean="0"/>
              <a:t> </a:t>
            </a:r>
            <a:r>
              <a:rPr lang="en-US" dirty="0" err="1" smtClean="0"/>
              <a:t>manuály</a:t>
            </a:r>
            <a:r>
              <a:rPr lang="en-US" dirty="0" smtClean="0"/>
              <a:t> </a:t>
            </a:r>
            <a:r>
              <a:rPr lang="en-US" dirty="0" err="1" smtClean="0"/>
              <a:t>kvality</a:t>
            </a:r>
            <a:r>
              <a:rPr lang="en-US" dirty="0" smtClean="0"/>
              <a:t> s </a:t>
            </a:r>
            <a:r>
              <a:rPr lang="en-US" dirty="0" err="1" smtClean="0"/>
              <a:t>podrobně</a:t>
            </a:r>
            <a:r>
              <a:rPr lang="en-US" dirty="0" smtClean="0"/>
              <a:t> </a:t>
            </a:r>
            <a:r>
              <a:rPr lang="en-US" dirty="0" err="1" smtClean="0"/>
              <a:t>zpracovanými</a:t>
            </a:r>
            <a:r>
              <a:rPr lang="en-US" dirty="0" smtClean="0"/>
              <a:t> </a:t>
            </a:r>
            <a:r>
              <a:rPr lang="en-US" dirty="0" err="1" smtClean="0"/>
              <a:t>pracovními</a:t>
            </a:r>
            <a:r>
              <a:rPr lang="en-US" dirty="0" smtClean="0"/>
              <a:t> </a:t>
            </a:r>
            <a:r>
              <a:rPr lang="en-US" dirty="0" err="1" smtClean="0"/>
              <a:t>postupy</a:t>
            </a:r>
            <a:r>
              <a:rPr lang="en-US" dirty="0" smtClean="0"/>
              <a:t> a </a:t>
            </a:r>
            <a:r>
              <a:rPr lang="en-US" dirty="0" err="1" smtClean="0"/>
              <a:t>standardy</a:t>
            </a:r>
            <a:r>
              <a:rPr lang="en-US" dirty="0" smtClean="0"/>
              <a:t> </a:t>
            </a:r>
            <a:r>
              <a:rPr lang="en-US" dirty="0" err="1" smtClean="0"/>
              <a:t>vybavenosti</a:t>
            </a:r>
            <a:r>
              <a:rPr lang="en-US" dirty="0" smtClean="0"/>
              <a:t> </a:t>
            </a:r>
            <a:r>
              <a:rPr lang="en-US" dirty="0" err="1" smtClean="0"/>
              <a:t>zařízení</a:t>
            </a:r>
            <a:r>
              <a:rPr lang="en-US" dirty="0" smtClean="0"/>
              <a:t> </a:t>
            </a:r>
            <a:r>
              <a:rPr lang="en-US" dirty="0" err="1" smtClean="0"/>
              <a:t>podle</a:t>
            </a:r>
            <a:r>
              <a:rPr lang="en-US" dirty="0" smtClean="0"/>
              <a:t> </a:t>
            </a:r>
            <a:r>
              <a:rPr lang="en-US" dirty="0" err="1" smtClean="0"/>
              <a:t>zařazení</a:t>
            </a:r>
            <a:r>
              <a:rPr lang="en-US" dirty="0" smtClean="0"/>
              <a:t> </a:t>
            </a:r>
            <a:r>
              <a:rPr lang="en-US" dirty="0" err="1" smtClean="0"/>
              <a:t>hotelu</a:t>
            </a:r>
            <a:r>
              <a:rPr lang="en-US" dirty="0" smtClean="0"/>
              <a:t> do </a:t>
            </a:r>
            <a:r>
              <a:rPr lang="en-US" dirty="0" err="1" smtClean="0"/>
              <a:t>příslušné</a:t>
            </a:r>
            <a:r>
              <a:rPr lang="en-US" dirty="0" smtClean="0"/>
              <a:t> </a:t>
            </a:r>
            <a:r>
              <a:rPr lang="en-US" dirty="0" err="1" smtClean="0"/>
              <a:t>třídy</a:t>
            </a:r>
            <a:r>
              <a:rPr lang="en-US" dirty="0" smtClean="0"/>
              <a:t>, </a:t>
            </a:r>
            <a:r>
              <a:rPr lang="en-US" dirty="0" err="1" smtClean="0"/>
              <a:t>zároveň</a:t>
            </a:r>
            <a:r>
              <a:rPr lang="en-US" dirty="0" smtClean="0"/>
              <a:t> </a:t>
            </a:r>
            <a:r>
              <a:rPr lang="en-US" dirty="0" err="1" smtClean="0"/>
              <a:t>slouží</a:t>
            </a:r>
            <a:r>
              <a:rPr lang="en-US" dirty="0" smtClean="0"/>
              <a:t> </a:t>
            </a:r>
            <a:r>
              <a:rPr lang="cs-CZ" dirty="0" smtClean="0"/>
              <a:t>    </a:t>
            </a:r>
            <a:r>
              <a:rPr lang="en-US" dirty="0" smtClean="0"/>
              <a:t>pro </a:t>
            </a:r>
            <a:r>
              <a:rPr lang="en-US" dirty="0" err="1" smtClean="0"/>
              <a:t>kontrolu</a:t>
            </a:r>
            <a:r>
              <a:rPr lang="en-US" dirty="0" smtClean="0"/>
              <a:t> </a:t>
            </a:r>
            <a:r>
              <a:rPr lang="en-US" dirty="0" err="1" smtClean="0"/>
              <a:t>kvality</a:t>
            </a:r>
            <a:r>
              <a:rPr lang="en-US" dirty="0" smtClean="0"/>
              <a:t>, </a:t>
            </a:r>
            <a:r>
              <a:rPr lang="en-US" dirty="0" err="1" smtClean="0"/>
              <a:t>která</a:t>
            </a:r>
            <a:r>
              <a:rPr lang="en-US" dirty="0" smtClean="0"/>
              <a:t> je </a:t>
            </a:r>
            <a:r>
              <a:rPr lang="en-US" dirty="0" err="1" smtClean="0"/>
              <a:t>prováděna</a:t>
            </a:r>
            <a:r>
              <a:rPr lang="en-US" dirty="0" smtClean="0"/>
              <a:t> z </a:t>
            </a:r>
            <a:r>
              <a:rPr lang="en-US" dirty="0" err="1" smtClean="0"/>
              <a:t>centra</a:t>
            </a:r>
            <a:r>
              <a:rPr lang="en-US" dirty="0" smtClean="0"/>
              <a:t> </a:t>
            </a:r>
            <a:r>
              <a:rPr lang="en-US" dirty="0" err="1" smtClean="0"/>
              <a:t>hotelového</a:t>
            </a:r>
            <a:r>
              <a:rPr lang="en-US" dirty="0" smtClean="0"/>
              <a:t> </a:t>
            </a:r>
            <a:r>
              <a:rPr lang="en-US" dirty="0" err="1" smtClean="0"/>
              <a:t>řetězce</a:t>
            </a:r>
            <a:r>
              <a:rPr lang="en-US" dirty="0" smtClean="0"/>
              <a:t>. </a:t>
            </a:r>
            <a:r>
              <a:rPr lang="en-US" dirty="0" err="1" smtClean="0"/>
              <a:t>Tato</a:t>
            </a:r>
            <a:r>
              <a:rPr lang="en-US" dirty="0" smtClean="0"/>
              <a:t> </a:t>
            </a:r>
            <a:r>
              <a:rPr lang="en-US" dirty="0" err="1" smtClean="0"/>
              <a:t>klasifikace</a:t>
            </a:r>
            <a:r>
              <a:rPr lang="en-US" dirty="0" smtClean="0"/>
              <a:t> </a:t>
            </a:r>
            <a:r>
              <a:rPr lang="en-US" dirty="0" err="1" smtClean="0"/>
              <a:t>často</a:t>
            </a:r>
            <a:r>
              <a:rPr lang="en-US" dirty="0" smtClean="0"/>
              <a:t> </a:t>
            </a:r>
            <a:r>
              <a:rPr lang="en-US" dirty="0" err="1" smtClean="0"/>
              <a:t>přesahuje</a:t>
            </a:r>
            <a:r>
              <a:rPr lang="en-US" dirty="0" smtClean="0"/>
              <a:t> </a:t>
            </a:r>
            <a:r>
              <a:rPr lang="en-US" dirty="0" err="1" smtClean="0"/>
              <a:t>hranice</a:t>
            </a:r>
            <a:r>
              <a:rPr lang="en-US" dirty="0" smtClean="0"/>
              <a:t> </a:t>
            </a:r>
            <a:r>
              <a:rPr lang="en-US" dirty="0" err="1" smtClean="0"/>
              <a:t>státu</a:t>
            </a:r>
            <a:r>
              <a:rPr lang="en-US" dirty="0" smtClean="0"/>
              <a:t> a je pro </a:t>
            </a:r>
            <a:r>
              <a:rPr lang="en-US" dirty="0" err="1" smtClean="0"/>
              <a:t>danou</a:t>
            </a:r>
            <a:r>
              <a:rPr lang="en-US" dirty="0" smtClean="0"/>
              <a:t> </a:t>
            </a:r>
            <a:r>
              <a:rPr lang="en-US" dirty="0" err="1" smtClean="0"/>
              <a:t>hotelovou</a:t>
            </a:r>
            <a:r>
              <a:rPr lang="en-US" dirty="0" smtClean="0"/>
              <a:t> </a:t>
            </a:r>
            <a:r>
              <a:rPr lang="en-US" dirty="0" err="1" smtClean="0"/>
              <a:t>skupinu</a:t>
            </a:r>
            <a:r>
              <a:rPr lang="en-US" dirty="0" smtClean="0"/>
              <a:t> </a:t>
            </a:r>
            <a:r>
              <a:rPr lang="en-US" dirty="0" err="1" smtClean="0"/>
              <a:t>závazná</a:t>
            </a:r>
            <a:r>
              <a:rPr lang="en-US" dirty="0" smtClean="0"/>
              <a:t>.</a:t>
            </a:r>
            <a:endParaRPr lang="cs-CZ" dirty="0" smtClean="0"/>
          </a:p>
          <a:p>
            <a:r>
              <a:rPr lang="en-US" b="1" dirty="0" err="1" smtClean="0"/>
              <a:t>Klasifikace</a:t>
            </a:r>
            <a:r>
              <a:rPr lang="en-US" b="1" dirty="0" smtClean="0"/>
              <a:t> </a:t>
            </a:r>
            <a:r>
              <a:rPr lang="en-US" b="1" dirty="0" err="1" smtClean="0"/>
              <a:t>na</a:t>
            </a:r>
            <a:r>
              <a:rPr lang="en-US" b="1" dirty="0" smtClean="0"/>
              <a:t> </a:t>
            </a:r>
            <a:r>
              <a:rPr lang="en-US" b="1" dirty="0" err="1" smtClean="0"/>
              <a:t>národní</a:t>
            </a:r>
            <a:r>
              <a:rPr lang="en-US" b="1" dirty="0" smtClean="0"/>
              <a:t> </a:t>
            </a:r>
            <a:r>
              <a:rPr lang="en-US" b="1" dirty="0" err="1" smtClean="0"/>
              <a:t>úrovni</a:t>
            </a:r>
            <a:r>
              <a:rPr lang="en-US" b="1" dirty="0" smtClean="0"/>
              <a:t> </a:t>
            </a:r>
            <a:r>
              <a:rPr lang="en-US" dirty="0" smtClean="0"/>
              <a:t>je </a:t>
            </a:r>
            <a:r>
              <a:rPr lang="en-US" dirty="0" err="1" smtClean="0"/>
              <a:t>ve</a:t>
            </a:r>
            <a:r>
              <a:rPr lang="en-US" dirty="0" smtClean="0"/>
              <a:t> </a:t>
            </a:r>
            <a:r>
              <a:rPr lang="en-US" dirty="0" err="1" smtClean="0"/>
              <a:t>většině</a:t>
            </a:r>
            <a:r>
              <a:rPr lang="en-US" dirty="0" smtClean="0"/>
              <a:t> </a:t>
            </a:r>
            <a:r>
              <a:rPr lang="en-US" dirty="0" err="1" smtClean="0"/>
              <a:t>případů</a:t>
            </a:r>
            <a:r>
              <a:rPr lang="en-US" dirty="0" smtClean="0"/>
              <a:t> </a:t>
            </a:r>
            <a:r>
              <a:rPr lang="en-US" b="1" dirty="0" err="1" smtClean="0"/>
              <a:t>dobrovolná</a:t>
            </a:r>
            <a:r>
              <a:rPr lang="en-US" dirty="0" smtClean="0"/>
              <a:t>, </a:t>
            </a:r>
            <a:r>
              <a:rPr lang="en-US" dirty="0" err="1" smtClean="0"/>
              <a:t>pravidla</a:t>
            </a:r>
            <a:r>
              <a:rPr lang="en-US" dirty="0" smtClean="0"/>
              <a:t> </a:t>
            </a:r>
            <a:r>
              <a:rPr lang="en-US" dirty="0" err="1" smtClean="0"/>
              <a:t>často</a:t>
            </a:r>
            <a:r>
              <a:rPr lang="en-US" dirty="0" smtClean="0"/>
              <a:t> </a:t>
            </a:r>
            <a:r>
              <a:rPr lang="en-US" dirty="0" err="1" smtClean="0"/>
              <a:t>určuje</a:t>
            </a:r>
            <a:r>
              <a:rPr lang="en-US" dirty="0" smtClean="0"/>
              <a:t> </a:t>
            </a:r>
            <a:r>
              <a:rPr lang="en-US" dirty="0" err="1" smtClean="0"/>
              <a:t>stát</a:t>
            </a:r>
            <a:r>
              <a:rPr lang="en-US" dirty="0" smtClean="0"/>
              <a:t>, </a:t>
            </a:r>
            <a:r>
              <a:rPr lang="en-US" dirty="0" err="1" smtClean="0"/>
              <a:t>profesní</a:t>
            </a:r>
            <a:r>
              <a:rPr lang="en-US" dirty="0" smtClean="0"/>
              <a:t> </a:t>
            </a:r>
            <a:r>
              <a:rPr lang="en-US" dirty="0" err="1" smtClean="0"/>
              <a:t>svazy</a:t>
            </a:r>
            <a:r>
              <a:rPr lang="en-US" dirty="0" smtClean="0"/>
              <a:t> a </a:t>
            </a:r>
            <a:r>
              <a:rPr lang="en-US" dirty="0" err="1" smtClean="0"/>
              <a:t>asociace</a:t>
            </a:r>
            <a:r>
              <a:rPr lang="en-US" dirty="0" smtClean="0"/>
              <a:t>.</a:t>
            </a:r>
            <a:endParaRPr lang="cs-CZ" dirty="0" smtClean="0"/>
          </a:p>
          <a:p>
            <a:r>
              <a:rPr lang="en-US" b="1" dirty="0" err="1" smtClean="0"/>
              <a:t>Řada</a:t>
            </a:r>
            <a:r>
              <a:rPr lang="en-US" b="1" dirty="0" smtClean="0"/>
              <a:t> </a:t>
            </a:r>
            <a:r>
              <a:rPr lang="en-US" b="1" dirty="0" err="1" smtClean="0"/>
              <a:t>podniků</a:t>
            </a:r>
            <a:r>
              <a:rPr lang="en-US" b="1" dirty="0" smtClean="0"/>
              <a:t> </a:t>
            </a:r>
            <a:r>
              <a:rPr lang="en-US" dirty="0" err="1" smtClean="0"/>
              <a:t>cestovního</a:t>
            </a:r>
            <a:r>
              <a:rPr lang="en-US" dirty="0" smtClean="0"/>
              <a:t> </a:t>
            </a:r>
            <a:r>
              <a:rPr lang="en-US" dirty="0" err="1" smtClean="0"/>
              <a:t>ruchu</a:t>
            </a:r>
            <a:r>
              <a:rPr lang="en-US" dirty="0" smtClean="0"/>
              <a:t> </a:t>
            </a:r>
            <a:r>
              <a:rPr lang="en-US" dirty="0" err="1" smtClean="0"/>
              <a:t>si</a:t>
            </a:r>
            <a:r>
              <a:rPr lang="en-US" dirty="0" smtClean="0"/>
              <a:t> </a:t>
            </a:r>
            <a:r>
              <a:rPr lang="en-US" dirty="0" err="1" smtClean="0"/>
              <a:t>vytváří</a:t>
            </a:r>
            <a:r>
              <a:rPr lang="en-US" dirty="0" smtClean="0"/>
              <a:t> </a:t>
            </a:r>
            <a:r>
              <a:rPr lang="en-US" b="1" dirty="0" err="1" smtClean="0"/>
              <a:t>vlastní</a:t>
            </a:r>
            <a:r>
              <a:rPr lang="en-US" b="1" dirty="0" smtClean="0"/>
              <a:t> </a:t>
            </a:r>
            <a:r>
              <a:rPr lang="en-US" b="1" dirty="0" err="1" smtClean="0"/>
              <a:t>klasifikaci</a:t>
            </a:r>
            <a:r>
              <a:rPr lang="en-US" dirty="0" smtClean="0"/>
              <a:t>, </a:t>
            </a:r>
            <a:r>
              <a:rPr lang="en-US" dirty="0" err="1" smtClean="0"/>
              <a:t>která</a:t>
            </a:r>
            <a:r>
              <a:rPr lang="en-US" dirty="0" smtClean="0"/>
              <a:t> </a:t>
            </a:r>
            <a:r>
              <a:rPr lang="en-US" dirty="0" err="1" smtClean="0"/>
              <a:t>slouží</a:t>
            </a:r>
            <a:r>
              <a:rPr lang="en-US" dirty="0" smtClean="0"/>
              <a:t> pro </a:t>
            </a:r>
            <a:r>
              <a:rPr lang="en-US" dirty="0" err="1" smtClean="0"/>
              <a:t>potřeby</a:t>
            </a:r>
            <a:r>
              <a:rPr lang="en-US" dirty="0" smtClean="0"/>
              <a:t> </a:t>
            </a:r>
            <a:r>
              <a:rPr lang="en-US" dirty="0" err="1" smtClean="0"/>
              <a:t>daného</a:t>
            </a:r>
            <a:r>
              <a:rPr lang="en-US" dirty="0" smtClean="0"/>
              <a:t> </a:t>
            </a:r>
            <a:r>
              <a:rPr lang="en-US" dirty="0" err="1" smtClean="0"/>
              <a:t>subjektu</a:t>
            </a:r>
            <a:r>
              <a:rPr lang="en-US" dirty="0" smtClean="0"/>
              <a:t> a </a:t>
            </a:r>
            <a:r>
              <a:rPr lang="en-US" dirty="0" err="1" smtClean="0"/>
              <a:t>nemusí</a:t>
            </a:r>
            <a:r>
              <a:rPr lang="en-US" dirty="0" smtClean="0"/>
              <a:t> se </a:t>
            </a:r>
            <a:r>
              <a:rPr lang="en-US" dirty="0" err="1" smtClean="0"/>
              <a:t>shodovat</a:t>
            </a:r>
            <a:r>
              <a:rPr lang="en-US" dirty="0" smtClean="0"/>
              <a:t> s </a:t>
            </a:r>
            <a:r>
              <a:rPr lang="en-US" dirty="0" err="1" smtClean="0"/>
              <a:t>oficiálním</a:t>
            </a:r>
            <a:r>
              <a:rPr lang="en-US" dirty="0" smtClean="0"/>
              <a:t> </a:t>
            </a:r>
            <a:r>
              <a:rPr lang="en-US" dirty="0" err="1" smtClean="0"/>
              <a:t>zařazením</a:t>
            </a:r>
            <a:r>
              <a:rPr lang="en-US" dirty="0" smtClean="0"/>
              <a:t> </a:t>
            </a:r>
            <a:r>
              <a:rPr lang="en-US" dirty="0" err="1" smtClean="0"/>
              <a:t>hotelu</a:t>
            </a:r>
            <a:r>
              <a:rPr lang="en-US" dirty="0" smtClean="0"/>
              <a:t> </a:t>
            </a:r>
            <a:r>
              <a:rPr lang="cs-CZ" dirty="0" smtClean="0"/>
              <a:t>  </a:t>
            </a:r>
            <a:r>
              <a:rPr lang="en-US" dirty="0" smtClean="0"/>
              <a:t>do </a:t>
            </a:r>
            <a:r>
              <a:rPr lang="en-US" dirty="0" err="1" smtClean="0"/>
              <a:t>příslušné</a:t>
            </a:r>
            <a:r>
              <a:rPr lang="en-US" dirty="0" smtClean="0"/>
              <a:t> </a:t>
            </a:r>
            <a:r>
              <a:rPr lang="en-US" dirty="0" err="1" smtClean="0"/>
              <a:t>třídy</a:t>
            </a:r>
            <a:r>
              <a:rPr lang="cs-CZ" dirty="0" smtClean="0"/>
              <a:t> (např. názvy tříd u </a:t>
            </a:r>
            <a:r>
              <a:rPr lang="cs-CZ" dirty="0" err="1" smtClean="0"/>
              <a:t>Choice</a:t>
            </a:r>
            <a:r>
              <a:rPr lang="cs-CZ" dirty="0" smtClean="0"/>
              <a:t> </a:t>
            </a:r>
            <a:r>
              <a:rPr lang="cs-CZ" dirty="0" err="1" smtClean="0"/>
              <a:t>Hotels</a:t>
            </a:r>
            <a:r>
              <a:rPr lang="cs-CZ" dirty="0" smtClean="0"/>
              <a:t>: </a:t>
            </a:r>
            <a:r>
              <a:rPr lang="cs-CZ" b="1" dirty="0" err="1" smtClean="0"/>
              <a:t>Upscale</a:t>
            </a:r>
            <a:r>
              <a:rPr lang="cs-CZ" dirty="0" smtClean="0"/>
              <a:t> - </a:t>
            </a:r>
            <a:r>
              <a:rPr lang="cs-CZ" dirty="0" err="1" smtClean="0"/>
              <a:t>Ascend</a:t>
            </a:r>
            <a:r>
              <a:rPr lang="cs-CZ" dirty="0" smtClean="0"/>
              <a:t> Hotel </a:t>
            </a:r>
            <a:r>
              <a:rPr lang="cs-CZ" dirty="0" err="1" smtClean="0"/>
              <a:t>Collection</a:t>
            </a:r>
            <a:r>
              <a:rPr lang="cs-CZ" dirty="0" smtClean="0"/>
              <a:t>, </a:t>
            </a:r>
            <a:r>
              <a:rPr lang="cs-CZ" dirty="0" err="1" smtClean="0"/>
              <a:t>Cambria</a:t>
            </a:r>
            <a:r>
              <a:rPr lang="cs-CZ" dirty="0" smtClean="0"/>
              <a:t> </a:t>
            </a:r>
            <a:r>
              <a:rPr lang="cs-CZ" dirty="0" err="1" smtClean="0"/>
              <a:t>hotels</a:t>
            </a:r>
            <a:r>
              <a:rPr lang="cs-CZ" dirty="0" smtClean="0"/>
              <a:t>, </a:t>
            </a:r>
            <a:r>
              <a:rPr lang="cs-CZ" b="1" dirty="0" err="1" smtClean="0"/>
              <a:t>Upper</a:t>
            </a:r>
            <a:r>
              <a:rPr lang="cs-CZ" b="1" dirty="0" smtClean="0"/>
              <a:t> </a:t>
            </a:r>
            <a:r>
              <a:rPr lang="cs-CZ" b="1" dirty="0" err="1" smtClean="0"/>
              <a:t>Midscale</a:t>
            </a:r>
            <a:r>
              <a:rPr lang="cs-CZ" b="1" dirty="0" smtClean="0"/>
              <a:t> </a:t>
            </a:r>
            <a:r>
              <a:rPr lang="cs-CZ" dirty="0" smtClean="0"/>
              <a:t>- </a:t>
            </a:r>
            <a:r>
              <a:rPr lang="cs-CZ" dirty="0" err="1" smtClean="0"/>
              <a:t>Comfort</a:t>
            </a:r>
            <a:r>
              <a:rPr lang="cs-CZ" dirty="0" smtClean="0"/>
              <a:t> Inn, </a:t>
            </a:r>
            <a:r>
              <a:rPr lang="cs-CZ" dirty="0" err="1" smtClean="0"/>
              <a:t>Comfort</a:t>
            </a:r>
            <a:r>
              <a:rPr lang="cs-CZ" dirty="0" smtClean="0"/>
              <a:t> </a:t>
            </a:r>
            <a:r>
              <a:rPr lang="cs-CZ" dirty="0" err="1" smtClean="0"/>
              <a:t>Suites</a:t>
            </a:r>
            <a:r>
              <a:rPr lang="cs-CZ" dirty="0" smtClean="0"/>
              <a:t> </a:t>
            </a:r>
            <a:r>
              <a:rPr lang="cs-CZ" dirty="0" err="1" smtClean="0"/>
              <a:t>hotels</a:t>
            </a:r>
            <a:r>
              <a:rPr lang="cs-CZ" dirty="0" smtClean="0"/>
              <a:t>, </a:t>
            </a:r>
            <a:r>
              <a:rPr lang="cs-CZ" b="1" dirty="0" err="1" smtClean="0"/>
              <a:t>Midscale</a:t>
            </a:r>
            <a:r>
              <a:rPr lang="cs-CZ" dirty="0" smtClean="0"/>
              <a:t> - </a:t>
            </a:r>
            <a:r>
              <a:rPr lang="cs-CZ" dirty="0" err="1" smtClean="0"/>
              <a:t>Clarion</a:t>
            </a:r>
            <a:r>
              <a:rPr lang="cs-CZ" dirty="0" smtClean="0"/>
              <a:t>, </a:t>
            </a:r>
            <a:r>
              <a:rPr lang="cs-CZ" dirty="0" err="1" smtClean="0"/>
              <a:t>Quality</a:t>
            </a:r>
            <a:r>
              <a:rPr lang="cs-CZ" dirty="0" smtClean="0"/>
              <a:t>, </a:t>
            </a:r>
            <a:r>
              <a:rPr lang="cs-CZ" dirty="0" err="1" smtClean="0"/>
              <a:t>Sleep</a:t>
            </a:r>
            <a:r>
              <a:rPr lang="cs-CZ" dirty="0" smtClean="0"/>
              <a:t> Inn, </a:t>
            </a:r>
            <a:r>
              <a:rPr lang="cs-CZ" dirty="0" err="1" smtClean="0"/>
              <a:t>MainStay</a:t>
            </a:r>
            <a:r>
              <a:rPr lang="cs-CZ" dirty="0" smtClean="0"/>
              <a:t> </a:t>
            </a:r>
            <a:r>
              <a:rPr lang="cs-CZ" dirty="0" err="1" smtClean="0"/>
              <a:t>Suites</a:t>
            </a:r>
            <a:r>
              <a:rPr lang="cs-CZ" dirty="0" smtClean="0"/>
              <a:t> a </a:t>
            </a:r>
            <a:r>
              <a:rPr lang="cs-CZ" b="1" dirty="0" err="1" smtClean="0"/>
              <a:t>Economy</a:t>
            </a:r>
            <a:r>
              <a:rPr lang="cs-CZ" dirty="0" smtClean="0"/>
              <a:t> – </a:t>
            </a:r>
            <a:r>
              <a:rPr lang="cs-CZ" dirty="0" err="1" smtClean="0"/>
              <a:t>Suburban</a:t>
            </a:r>
            <a:r>
              <a:rPr lang="cs-CZ" dirty="0" smtClean="0"/>
              <a:t>, </a:t>
            </a:r>
            <a:r>
              <a:rPr lang="cs-CZ" dirty="0" err="1" smtClean="0"/>
              <a:t>EconoLodge</a:t>
            </a:r>
            <a:r>
              <a:rPr lang="cs-CZ" dirty="0" smtClean="0"/>
              <a:t>, </a:t>
            </a:r>
            <a:r>
              <a:rPr lang="cs-CZ" dirty="0" err="1" smtClean="0"/>
              <a:t>Rodeway</a:t>
            </a:r>
            <a:r>
              <a:rPr lang="cs-CZ" dirty="0" smtClean="0"/>
              <a:t> Inn ).</a:t>
            </a:r>
          </a:p>
          <a:p>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214290"/>
            <a:ext cx="8229600" cy="6643710"/>
          </a:xfrm>
        </p:spPr>
        <p:txBody>
          <a:bodyPr>
            <a:normAutofit/>
          </a:bodyPr>
          <a:lstStyle/>
          <a:p>
            <a:r>
              <a:rPr lang="en-US" dirty="0" err="1" smtClean="0"/>
              <a:t>Klasifikace</a:t>
            </a:r>
            <a:r>
              <a:rPr lang="en-US" dirty="0" smtClean="0"/>
              <a:t> </a:t>
            </a:r>
            <a:r>
              <a:rPr lang="en-US" dirty="0" err="1" smtClean="0"/>
              <a:t>ubytovacích</a:t>
            </a:r>
            <a:r>
              <a:rPr lang="en-US" dirty="0" smtClean="0"/>
              <a:t> </a:t>
            </a:r>
            <a:r>
              <a:rPr lang="en-US" dirty="0" err="1" smtClean="0"/>
              <a:t>zařízení</a:t>
            </a:r>
            <a:r>
              <a:rPr lang="en-US" dirty="0" smtClean="0"/>
              <a:t> v </a:t>
            </a:r>
            <a:r>
              <a:rPr lang="en-US" dirty="0" err="1" smtClean="0"/>
              <a:t>České</a:t>
            </a:r>
            <a:r>
              <a:rPr lang="en-US" dirty="0" smtClean="0"/>
              <a:t> </a:t>
            </a:r>
            <a:r>
              <a:rPr lang="en-US" dirty="0" err="1" smtClean="0"/>
              <a:t>republice</a:t>
            </a:r>
            <a:r>
              <a:rPr lang="en-US" dirty="0" smtClean="0"/>
              <a:t> </a:t>
            </a:r>
            <a:r>
              <a:rPr lang="en-US" dirty="0" err="1" smtClean="0"/>
              <a:t>má</a:t>
            </a:r>
            <a:r>
              <a:rPr lang="en-US" dirty="0" smtClean="0"/>
              <a:t> </a:t>
            </a:r>
            <a:r>
              <a:rPr lang="en-US" dirty="0" err="1" smtClean="0"/>
              <a:t>svou</a:t>
            </a:r>
            <a:r>
              <a:rPr lang="en-US" dirty="0" smtClean="0"/>
              <a:t> </a:t>
            </a:r>
            <a:r>
              <a:rPr lang="en-US" dirty="0" err="1" smtClean="0"/>
              <a:t>tradici</a:t>
            </a:r>
            <a:r>
              <a:rPr lang="en-US" dirty="0" smtClean="0"/>
              <a:t> a v </a:t>
            </a:r>
            <a:r>
              <a:rPr lang="en-US" dirty="0" err="1" smtClean="0"/>
              <a:t>průběhu</a:t>
            </a:r>
            <a:r>
              <a:rPr lang="en-US" dirty="0" smtClean="0"/>
              <a:t> let </a:t>
            </a:r>
            <a:r>
              <a:rPr lang="en-US" dirty="0" err="1" smtClean="0"/>
              <a:t>prošla</a:t>
            </a:r>
            <a:r>
              <a:rPr lang="en-US" dirty="0" smtClean="0"/>
              <a:t> </a:t>
            </a:r>
            <a:r>
              <a:rPr lang="en-US" b="1" dirty="0" err="1" smtClean="0"/>
              <a:t>složitým</a:t>
            </a:r>
            <a:r>
              <a:rPr lang="en-US" b="1" dirty="0" smtClean="0"/>
              <a:t> </a:t>
            </a:r>
            <a:r>
              <a:rPr lang="en-US" b="1" dirty="0" err="1" smtClean="0"/>
              <a:t>vývojem</a:t>
            </a:r>
            <a:r>
              <a:rPr lang="en-US" dirty="0" smtClean="0"/>
              <a:t>. </a:t>
            </a:r>
            <a:endParaRPr lang="cs-CZ" dirty="0" smtClean="0"/>
          </a:p>
          <a:p>
            <a:r>
              <a:rPr lang="en-US" dirty="0" smtClean="0"/>
              <a:t>V </a:t>
            </a:r>
            <a:r>
              <a:rPr lang="en-US" dirty="0" err="1" smtClean="0"/>
              <a:t>minulosti</a:t>
            </a:r>
            <a:r>
              <a:rPr lang="en-US" dirty="0" smtClean="0"/>
              <a:t> </a:t>
            </a:r>
            <a:r>
              <a:rPr lang="en-US" dirty="0" err="1" smtClean="0"/>
              <a:t>Zákon</a:t>
            </a:r>
            <a:r>
              <a:rPr lang="en-US" dirty="0" smtClean="0"/>
              <a:t> č. 649/1919 Sb. </a:t>
            </a:r>
            <a:r>
              <a:rPr lang="en-US" dirty="0" err="1" smtClean="0"/>
              <a:t>zřídil</a:t>
            </a:r>
            <a:r>
              <a:rPr lang="en-US" dirty="0" smtClean="0"/>
              <a:t> "</a:t>
            </a:r>
            <a:r>
              <a:rPr lang="en-US" b="1" dirty="0" err="1" smtClean="0"/>
              <a:t>Instruktorát</a:t>
            </a:r>
            <a:r>
              <a:rPr lang="en-US" b="1" dirty="0" smtClean="0"/>
              <a:t> pro </a:t>
            </a:r>
            <a:r>
              <a:rPr lang="en-US" b="1" dirty="0" err="1" smtClean="0"/>
              <a:t>podniky</a:t>
            </a:r>
            <a:r>
              <a:rPr lang="en-US" b="1" dirty="0" smtClean="0"/>
              <a:t> k </a:t>
            </a:r>
            <a:r>
              <a:rPr lang="en-US" b="1" dirty="0" err="1" smtClean="0"/>
              <a:t>přechovávání</a:t>
            </a:r>
            <a:r>
              <a:rPr lang="en-US" b="1" dirty="0" smtClean="0"/>
              <a:t> </a:t>
            </a:r>
            <a:r>
              <a:rPr lang="en-US" b="1" dirty="0" err="1" smtClean="0"/>
              <a:t>cizinců</a:t>
            </a:r>
            <a:r>
              <a:rPr lang="en-US" dirty="0" smtClean="0"/>
              <a:t>", </a:t>
            </a:r>
            <a:r>
              <a:rPr lang="en-US" dirty="0" err="1" smtClean="0"/>
              <a:t>který</a:t>
            </a:r>
            <a:r>
              <a:rPr lang="en-US" dirty="0" smtClean="0"/>
              <a:t> </a:t>
            </a:r>
            <a:r>
              <a:rPr lang="en-US" dirty="0" err="1" smtClean="0"/>
              <a:t>byl</a:t>
            </a:r>
            <a:r>
              <a:rPr lang="en-US" dirty="0" smtClean="0"/>
              <a:t> </a:t>
            </a:r>
            <a:r>
              <a:rPr lang="en-US" dirty="0" err="1" smtClean="0"/>
              <a:t>podřízený</a:t>
            </a:r>
            <a:r>
              <a:rPr lang="en-US" dirty="0" smtClean="0"/>
              <a:t> </a:t>
            </a:r>
            <a:r>
              <a:rPr lang="en-US" dirty="0" err="1" smtClean="0"/>
              <a:t>Ministerstvu</a:t>
            </a:r>
            <a:r>
              <a:rPr lang="en-US" dirty="0" smtClean="0"/>
              <a:t> </a:t>
            </a:r>
            <a:r>
              <a:rPr lang="en-US" dirty="0" err="1" smtClean="0"/>
              <a:t>průmyslu</a:t>
            </a:r>
            <a:r>
              <a:rPr lang="en-US" dirty="0" smtClean="0"/>
              <a:t>, </a:t>
            </a:r>
            <a:r>
              <a:rPr lang="en-US" dirty="0" err="1" smtClean="0"/>
              <a:t>obchodu</a:t>
            </a:r>
            <a:r>
              <a:rPr lang="en-US" dirty="0" smtClean="0"/>
              <a:t> a </a:t>
            </a:r>
            <a:r>
              <a:rPr lang="en-US" dirty="0" err="1" smtClean="0"/>
              <a:t>živností</a:t>
            </a:r>
            <a:r>
              <a:rPr lang="en-US" dirty="0" smtClean="0"/>
              <a:t>. </a:t>
            </a:r>
            <a:r>
              <a:rPr lang="en-US" dirty="0" err="1" smtClean="0"/>
              <a:t>Inspektor</a:t>
            </a:r>
            <a:r>
              <a:rPr lang="en-US" dirty="0" smtClean="0"/>
              <a:t> </a:t>
            </a:r>
            <a:r>
              <a:rPr lang="en-US" dirty="0" err="1" smtClean="0"/>
              <a:t>dohlížel</a:t>
            </a:r>
            <a:r>
              <a:rPr lang="en-US" dirty="0" smtClean="0"/>
              <a:t> </a:t>
            </a:r>
            <a:r>
              <a:rPr lang="en-US" dirty="0" err="1" smtClean="0"/>
              <a:t>na</a:t>
            </a:r>
            <a:r>
              <a:rPr lang="en-US" dirty="0" smtClean="0"/>
              <a:t> to, </a:t>
            </a:r>
            <a:r>
              <a:rPr lang="en-US" dirty="0" err="1" smtClean="0"/>
              <a:t>aby</a:t>
            </a:r>
            <a:r>
              <a:rPr lang="en-US" dirty="0" smtClean="0"/>
              <a:t> </a:t>
            </a:r>
            <a:r>
              <a:rPr lang="en-US" dirty="0" err="1" smtClean="0"/>
              <a:t>ubytovací</a:t>
            </a:r>
            <a:r>
              <a:rPr lang="en-US" dirty="0" smtClean="0"/>
              <a:t> </a:t>
            </a:r>
            <a:r>
              <a:rPr lang="en-US" dirty="0" err="1" smtClean="0"/>
              <a:t>zařízení</a:t>
            </a:r>
            <a:r>
              <a:rPr lang="en-US" dirty="0" smtClean="0"/>
              <a:t> </a:t>
            </a:r>
            <a:r>
              <a:rPr lang="en-US" dirty="0" err="1" smtClean="0"/>
              <a:t>vyhovovala</a:t>
            </a:r>
            <a:r>
              <a:rPr lang="en-US" dirty="0" smtClean="0"/>
              <a:t> </a:t>
            </a:r>
            <a:r>
              <a:rPr lang="en-US" dirty="0" err="1" smtClean="0"/>
              <a:t>provozním</a:t>
            </a:r>
            <a:r>
              <a:rPr lang="en-US" dirty="0" smtClean="0"/>
              <a:t> </a:t>
            </a:r>
            <a:r>
              <a:rPr lang="en-US" dirty="0" err="1" smtClean="0"/>
              <a:t>podmínkám</a:t>
            </a:r>
            <a:r>
              <a:rPr lang="en-US" dirty="0" smtClean="0"/>
              <a:t>. </a:t>
            </a:r>
            <a:endParaRPr lang="cs-CZ" dirty="0" smtClean="0"/>
          </a:p>
          <a:p>
            <a:r>
              <a:rPr lang="en-US" b="1" dirty="0" err="1" smtClean="0"/>
              <a:t>Vládní</a:t>
            </a:r>
            <a:r>
              <a:rPr lang="en-US" b="1" dirty="0" smtClean="0"/>
              <a:t> </a:t>
            </a:r>
            <a:r>
              <a:rPr lang="en-US" b="1" dirty="0" err="1" smtClean="0"/>
              <a:t>nařízení</a:t>
            </a:r>
            <a:r>
              <a:rPr lang="en-US" b="1" dirty="0" smtClean="0"/>
              <a:t> č.194/1939 </a:t>
            </a:r>
            <a:r>
              <a:rPr lang="en-US" dirty="0" err="1" smtClean="0"/>
              <a:t>znamenalo</a:t>
            </a:r>
            <a:r>
              <a:rPr lang="en-US" dirty="0" smtClean="0"/>
              <a:t> </a:t>
            </a:r>
            <a:r>
              <a:rPr lang="en-US" dirty="0" err="1" smtClean="0"/>
              <a:t>první</a:t>
            </a:r>
            <a:r>
              <a:rPr lang="en-US" dirty="0" smtClean="0"/>
              <a:t> </a:t>
            </a:r>
            <a:r>
              <a:rPr lang="en-US" dirty="0" err="1" smtClean="0"/>
              <a:t>vymezení</a:t>
            </a:r>
            <a:r>
              <a:rPr lang="en-US" dirty="0" smtClean="0"/>
              <a:t> </a:t>
            </a:r>
            <a:r>
              <a:rPr lang="en-US" dirty="0" err="1" smtClean="0"/>
              <a:t>kategorií</a:t>
            </a:r>
            <a:r>
              <a:rPr lang="en-US" dirty="0" smtClean="0"/>
              <a:t> (</a:t>
            </a:r>
            <a:r>
              <a:rPr lang="en-US" dirty="0" err="1" smtClean="0"/>
              <a:t>druhy</a:t>
            </a:r>
            <a:r>
              <a:rPr lang="en-US" dirty="0" smtClean="0"/>
              <a:t>) a </a:t>
            </a:r>
            <a:r>
              <a:rPr lang="en-US" dirty="0" err="1" smtClean="0"/>
              <a:t>tříd</a:t>
            </a:r>
            <a:r>
              <a:rPr lang="en-US" dirty="0" smtClean="0"/>
              <a:t> (</a:t>
            </a:r>
            <a:r>
              <a:rPr lang="en-US" dirty="0" err="1" smtClean="0"/>
              <a:t>skupiny</a:t>
            </a:r>
            <a:r>
              <a:rPr lang="en-US" dirty="0" smtClean="0"/>
              <a:t>) </a:t>
            </a:r>
            <a:r>
              <a:rPr lang="en-US" dirty="0" err="1" smtClean="0"/>
              <a:t>ubytovacích</a:t>
            </a:r>
            <a:r>
              <a:rPr lang="en-US" dirty="0" smtClean="0"/>
              <a:t> </a:t>
            </a:r>
            <a:r>
              <a:rPr lang="en-US" dirty="0" err="1" smtClean="0"/>
              <a:t>zařízení</a:t>
            </a:r>
            <a:r>
              <a:rPr lang="en-US" dirty="0" smtClean="0"/>
              <a:t>. </a:t>
            </a:r>
            <a:r>
              <a:rPr lang="en-US" dirty="0" err="1" smtClean="0"/>
              <a:t>Třídy</a:t>
            </a:r>
            <a:r>
              <a:rPr lang="en-US" dirty="0" smtClean="0"/>
              <a:t> (</a:t>
            </a:r>
            <a:r>
              <a:rPr lang="en-US" dirty="0" err="1" smtClean="0"/>
              <a:t>skupiny</a:t>
            </a:r>
            <a:r>
              <a:rPr lang="en-US" dirty="0" smtClean="0"/>
              <a:t>) </a:t>
            </a:r>
            <a:r>
              <a:rPr lang="en-US" dirty="0" err="1" smtClean="0"/>
              <a:t>byly</a:t>
            </a:r>
            <a:r>
              <a:rPr lang="en-US" dirty="0" smtClean="0"/>
              <a:t> A, B, C </a:t>
            </a:r>
            <a:r>
              <a:rPr lang="cs-CZ" dirty="0" smtClean="0"/>
              <a:t>        </a:t>
            </a:r>
            <a:r>
              <a:rPr lang="en-US" dirty="0" smtClean="0"/>
              <a:t>a D, </a:t>
            </a:r>
            <a:r>
              <a:rPr lang="en-US" dirty="0" err="1" smtClean="0"/>
              <a:t>první</a:t>
            </a:r>
            <a:r>
              <a:rPr lang="en-US" dirty="0" smtClean="0"/>
              <a:t> </a:t>
            </a:r>
            <a:r>
              <a:rPr lang="en-US" dirty="0" err="1" smtClean="0"/>
              <a:t>tři</a:t>
            </a:r>
            <a:r>
              <a:rPr lang="en-US" dirty="0" smtClean="0"/>
              <a:t> </a:t>
            </a:r>
            <a:r>
              <a:rPr lang="en-US" dirty="0" err="1" smtClean="0"/>
              <a:t>označovaly</a:t>
            </a:r>
            <a:r>
              <a:rPr lang="en-US" dirty="0" smtClean="0"/>
              <a:t> </a:t>
            </a:r>
            <a:r>
              <a:rPr lang="en-US" dirty="0" err="1" smtClean="0"/>
              <a:t>hotely</a:t>
            </a:r>
            <a:r>
              <a:rPr lang="en-US" dirty="0" smtClean="0"/>
              <a:t>, </a:t>
            </a:r>
            <a:r>
              <a:rPr lang="en-US" dirty="0" err="1" smtClean="0"/>
              <a:t>třída</a:t>
            </a:r>
            <a:r>
              <a:rPr lang="en-US" dirty="0" smtClean="0"/>
              <a:t> (</a:t>
            </a:r>
            <a:r>
              <a:rPr lang="en-US" dirty="0" err="1" smtClean="0"/>
              <a:t>skupina</a:t>
            </a:r>
            <a:r>
              <a:rPr lang="en-US" dirty="0" smtClean="0"/>
              <a:t>) D </a:t>
            </a:r>
            <a:r>
              <a:rPr lang="en-US" dirty="0" err="1" smtClean="0"/>
              <a:t>označovala</a:t>
            </a:r>
            <a:r>
              <a:rPr lang="en-US" dirty="0" smtClean="0"/>
              <a:t> </a:t>
            </a:r>
            <a:r>
              <a:rPr lang="en-US" dirty="0" err="1" smtClean="0"/>
              <a:t>ubytovací</a:t>
            </a:r>
            <a:r>
              <a:rPr lang="en-US" dirty="0" smtClean="0"/>
              <a:t> </a:t>
            </a:r>
            <a:r>
              <a:rPr lang="en-US" dirty="0" err="1" smtClean="0"/>
              <a:t>hostince</a:t>
            </a:r>
            <a:r>
              <a:rPr lang="en-US" dirty="0" smtClean="0"/>
              <a:t>. O </a:t>
            </a:r>
            <a:r>
              <a:rPr lang="en-US" dirty="0" err="1" smtClean="0"/>
              <a:t>zařazení</a:t>
            </a:r>
            <a:r>
              <a:rPr lang="en-US" dirty="0" smtClean="0"/>
              <a:t> do </a:t>
            </a:r>
            <a:r>
              <a:rPr lang="en-US" dirty="0" err="1" smtClean="0"/>
              <a:t>určité</a:t>
            </a:r>
            <a:r>
              <a:rPr lang="en-US" dirty="0" smtClean="0"/>
              <a:t> </a:t>
            </a:r>
            <a:r>
              <a:rPr lang="en-US" dirty="0" err="1" smtClean="0"/>
              <a:t>třídy</a:t>
            </a:r>
            <a:r>
              <a:rPr lang="en-US" dirty="0" smtClean="0"/>
              <a:t> (</a:t>
            </a:r>
            <a:r>
              <a:rPr lang="en-US" dirty="0" err="1" smtClean="0"/>
              <a:t>skupiny</a:t>
            </a:r>
            <a:r>
              <a:rPr lang="en-US" dirty="0" smtClean="0"/>
              <a:t>) </a:t>
            </a:r>
            <a:r>
              <a:rPr lang="en-US" dirty="0" err="1" smtClean="0"/>
              <a:t>rozhodoval</a:t>
            </a:r>
            <a:r>
              <a:rPr lang="en-US" dirty="0" smtClean="0"/>
              <a:t> </a:t>
            </a:r>
            <a:r>
              <a:rPr lang="en-US" dirty="0" err="1" smtClean="0"/>
              <a:t>příslušný</a:t>
            </a:r>
            <a:r>
              <a:rPr lang="en-US" dirty="0" smtClean="0"/>
              <a:t> </a:t>
            </a:r>
            <a:r>
              <a:rPr lang="en-US" dirty="0" err="1" smtClean="0"/>
              <a:t>živnostenský</a:t>
            </a:r>
            <a:r>
              <a:rPr lang="en-US" dirty="0" smtClean="0"/>
              <a:t> </a:t>
            </a:r>
            <a:r>
              <a:rPr lang="en-US" dirty="0" err="1" smtClean="0"/>
              <a:t>úřad</a:t>
            </a:r>
            <a:r>
              <a:rPr lang="en-US" dirty="0" smtClean="0"/>
              <a:t> </a:t>
            </a:r>
            <a:r>
              <a:rPr lang="en-US" dirty="0" err="1" smtClean="0"/>
              <a:t>po</a:t>
            </a:r>
            <a:r>
              <a:rPr lang="en-US" dirty="0" smtClean="0"/>
              <a:t> </a:t>
            </a:r>
            <a:r>
              <a:rPr lang="en-US" dirty="0" err="1" smtClean="0"/>
              <a:t>vyjádření</a:t>
            </a:r>
            <a:r>
              <a:rPr lang="en-US" dirty="0" smtClean="0"/>
              <a:t> </a:t>
            </a:r>
            <a:r>
              <a:rPr lang="en-US" dirty="0" err="1" smtClean="0"/>
              <a:t>živnostenského</a:t>
            </a:r>
            <a:r>
              <a:rPr lang="en-US" dirty="0" smtClean="0"/>
              <a:t> </a:t>
            </a:r>
            <a:r>
              <a:rPr lang="en-US" dirty="0" err="1" smtClean="0"/>
              <a:t>společenstva</a:t>
            </a:r>
            <a:r>
              <a:rPr lang="en-US" dirty="0" smtClean="0"/>
              <a:t>, </a:t>
            </a:r>
            <a:r>
              <a:rPr lang="en-US" dirty="0" err="1" smtClean="0"/>
              <a:t>jehož</a:t>
            </a:r>
            <a:r>
              <a:rPr lang="en-US" dirty="0" smtClean="0"/>
              <a:t> </a:t>
            </a:r>
            <a:r>
              <a:rPr lang="en-US" dirty="0" err="1" smtClean="0"/>
              <a:t>byl</a:t>
            </a:r>
            <a:r>
              <a:rPr lang="en-US" dirty="0" smtClean="0"/>
              <a:t> </a:t>
            </a:r>
            <a:r>
              <a:rPr lang="en-US" dirty="0" err="1" smtClean="0"/>
              <a:t>žadatel</a:t>
            </a:r>
            <a:r>
              <a:rPr lang="en-US" dirty="0" smtClean="0"/>
              <a:t> </a:t>
            </a:r>
            <a:r>
              <a:rPr lang="en-US" dirty="0" err="1" smtClean="0"/>
              <a:t>členem</a:t>
            </a:r>
            <a:r>
              <a:rPr lang="en-US" dirty="0" smtClean="0"/>
              <a:t>. </a:t>
            </a:r>
            <a:endParaRPr lang="cs-CZ" dirty="0" smtClean="0"/>
          </a:p>
          <a:p>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2910" y="1071546"/>
            <a:ext cx="8229600" cy="1500190"/>
          </a:xfrm>
        </p:spPr>
        <p:txBody>
          <a:bodyPr>
            <a:normAutofit/>
          </a:bodyPr>
          <a:lstStyle/>
          <a:p>
            <a:r>
              <a:rPr lang="cs-CZ" b="1" dirty="0" smtClean="0"/>
              <a:t>Klasifikace ubytovacích zařízení – rozdělení do tříd</a:t>
            </a:r>
            <a:r>
              <a:rPr lang="cs-CZ" b="1" i="1" dirty="0" smtClean="0"/>
              <a:t/>
            </a:r>
            <a:br>
              <a:rPr lang="cs-CZ" b="1" i="1" dirty="0" smtClean="0"/>
            </a:br>
            <a:endParaRPr lang="cs-CZ" b="1" dirty="0"/>
          </a:p>
        </p:txBody>
      </p:sp>
      <p:sp>
        <p:nvSpPr>
          <p:cNvPr id="3" name="Zástupný symbol pro obsah 2"/>
          <p:cNvSpPr>
            <a:spLocks noGrp="1"/>
          </p:cNvSpPr>
          <p:nvPr>
            <p:ph sz="quarter" idx="1"/>
          </p:nvPr>
        </p:nvSpPr>
        <p:spPr>
          <a:xfrm>
            <a:off x="500034" y="2857496"/>
            <a:ext cx="8229600" cy="4525963"/>
          </a:xfrm>
        </p:spPr>
        <p:txBody>
          <a:bodyPr/>
          <a:lstStyle/>
          <a:p>
            <a:pPr>
              <a:buNone/>
            </a:pPr>
            <a:r>
              <a:rPr lang="cs-CZ" dirty="0" smtClean="0"/>
              <a:t>	* </a:t>
            </a:r>
            <a:r>
              <a:rPr lang="cs-CZ" dirty="0" err="1"/>
              <a:t>Tourist</a:t>
            </a:r>
            <a:r>
              <a:rPr lang="cs-CZ" dirty="0"/>
              <a:t> </a:t>
            </a:r>
            <a:br>
              <a:rPr lang="cs-CZ" dirty="0"/>
            </a:br>
            <a:r>
              <a:rPr lang="cs-CZ" dirty="0"/>
              <a:t>** </a:t>
            </a:r>
            <a:r>
              <a:rPr lang="cs-CZ" dirty="0" err="1"/>
              <a:t>Economy</a:t>
            </a:r>
            <a:r>
              <a:rPr lang="cs-CZ" dirty="0"/>
              <a:t> </a:t>
            </a:r>
            <a:br>
              <a:rPr lang="cs-CZ" dirty="0"/>
            </a:br>
            <a:r>
              <a:rPr lang="cs-CZ" dirty="0"/>
              <a:t>*** Standard</a:t>
            </a:r>
            <a:br>
              <a:rPr lang="cs-CZ" dirty="0"/>
            </a:br>
            <a:r>
              <a:rPr lang="cs-CZ" dirty="0"/>
              <a:t>**** </a:t>
            </a:r>
            <a:r>
              <a:rPr lang="cs-CZ" dirty="0" err="1"/>
              <a:t>First</a:t>
            </a:r>
            <a:r>
              <a:rPr lang="cs-CZ" dirty="0"/>
              <a:t> </a:t>
            </a:r>
            <a:r>
              <a:rPr lang="cs-CZ" dirty="0" err="1"/>
              <a:t>Class</a:t>
            </a:r>
            <a:r>
              <a:rPr lang="cs-CZ" dirty="0"/>
              <a:t/>
            </a:r>
            <a:br>
              <a:rPr lang="cs-CZ" dirty="0"/>
            </a:br>
            <a:r>
              <a:rPr lang="cs-CZ" dirty="0"/>
              <a:t>***** </a:t>
            </a:r>
            <a:r>
              <a:rPr lang="cs-CZ" dirty="0" err="1"/>
              <a:t>Luxury</a:t>
            </a:r>
            <a:endParaRPr lang="cs-CZ" dirty="0"/>
          </a:p>
          <a:p>
            <a:endParaRPr lang="cs-CZ"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1472" y="-214338"/>
            <a:ext cx="7467600" cy="1143000"/>
          </a:xfrm>
        </p:spPr>
        <p:txBody>
          <a:bodyPr/>
          <a:lstStyle/>
          <a:p>
            <a:r>
              <a:rPr lang="cs-CZ" b="1" dirty="0" smtClean="0"/>
              <a:t>Charakteristika kategorií:</a:t>
            </a:r>
            <a:endParaRPr lang="cs-CZ" b="1" dirty="0"/>
          </a:p>
        </p:txBody>
      </p:sp>
      <p:sp>
        <p:nvSpPr>
          <p:cNvPr id="3" name="Zástupný symbol pro obsah 2"/>
          <p:cNvSpPr>
            <a:spLocks noGrp="1"/>
          </p:cNvSpPr>
          <p:nvPr>
            <p:ph sz="quarter" idx="1"/>
          </p:nvPr>
        </p:nvSpPr>
        <p:spPr>
          <a:xfrm>
            <a:off x="457200" y="928670"/>
            <a:ext cx="8229600" cy="5786478"/>
          </a:xfrm>
        </p:spPr>
        <p:txBody>
          <a:bodyPr>
            <a:normAutofit fontScale="92500"/>
          </a:bodyPr>
          <a:lstStyle/>
          <a:p>
            <a:pPr lvl="0"/>
            <a:r>
              <a:rPr lang="cs-CZ" b="1" dirty="0"/>
              <a:t>hotel </a:t>
            </a:r>
            <a:r>
              <a:rPr lang="cs-CZ" dirty="0"/>
              <a:t>je ubytovací zařízení s nejméně 10 pokoji pro hosty, vybavené pro poskytování přechodného ubytování a služby s tím spojené (zejména stravovací), hotely se člení do pěti tříd, hotel </a:t>
            </a:r>
            <a:r>
              <a:rPr lang="cs-CZ" dirty="0" err="1"/>
              <a:t>garni</a:t>
            </a:r>
            <a:r>
              <a:rPr lang="cs-CZ" dirty="0"/>
              <a:t> má vybavení jen pro omezený rozsah stravování (nejméně snídaně) a člení se do čtyř tříd,</a:t>
            </a:r>
          </a:p>
          <a:p>
            <a:pPr lvl="0"/>
            <a:r>
              <a:rPr lang="cs-CZ" b="1" dirty="0"/>
              <a:t>motel </a:t>
            </a:r>
            <a:r>
              <a:rPr lang="cs-CZ" dirty="0"/>
              <a:t>je ubytovací zařízení s nejméně 10 pokoji pro hosty, poskytující přechodné ubytování a služby s tím spojené pro motoristy a člení se do čtyř tříd,</a:t>
            </a:r>
          </a:p>
          <a:p>
            <a:pPr lvl="0"/>
            <a:r>
              <a:rPr lang="cs-CZ" b="1" dirty="0"/>
              <a:t>pension </a:t>
            </a:r>
            <a:r>
              <a:rPr lang="cs-CZ" dirty="0"/>
              <a:t>je ubytovací zařízení s nejméně pěti pokoji, s omezeným rozsahem společenských a doplňkových služeb, avšak s ubytovacími službami srovnatelnými s hotelem, a člení se do čtyř tříd,</a:t>
            </a:r>
          </a:p>
          <a:p>
            <a:pPr lvl="0"/>
            <a:r>
              <a:rPr lang="cs-CZ" b="1" dirty="0"/>
              <a:t>ostatní ubytovací zařízení jsou turistické ubytovny, kempy a skupiny chat (bungalovů), </a:t>
            </a:r>
            <a:r>
              <a:rPr lang="cs-CZ" dirty="0"/>
              <a:t>popřípadě kulturní nebo památkové objekty využívané pro přechodné ubytování.</a:t>
            </a:r>
          </a:p>
          <a:p>
            <a:endParaRPr lang="cs-CZ"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7467600" cy="1143000"/>
          </a:xfrm>
        </p:spPr>
        <p:txBody>
          <a:bodyPr>
            <a:normAutofit/>
          </a:bodyPr>
          <a:lstStyle/>
          <a:p>
            <a:r>
              <a:rPr lang="cs-CZ" b="1" dirty="0" smtClean="0"/>
              <a:t>Typy ubytovacích jednotek: </a:t>
            </a:r>
            <a:r>
              <a:rPr lang="cs-CZ" dirty="0" smtClean="0"/>
              <a:t/>
            </a:r>
            <a:br>
              <a:rPr lang="cs-CZ" dirty="0" smtClean="0"/>
            </a:br>
            <a:endParaRPr lang="cs-CZ" dirty="0"/>
          </a:p>
        </p:txBody>
      </p:sp>
      <p:sp>
        <p:nvSpPr>
          <p:cNvPr id="3" name="Zástupný symbol pro obsah 2"/>
          <p:cNvSpPr>
            <a:spLocks noGrp="1"/>
          </p:cNvSpPr>
          <p:nvPr>
            <p:ph sz="quarter" idx="1"/>
          </p:nvPr>
        </p:nvSpPr>
        <p:spPr>
          <a:xfrm>
            <a:off x="395536" y="1268760"/>
            <a:ext cx="8229600" cy="5857916"/>
          </a:xfrm>
        </p:spPr>
        <p:txBody>
          <a:bodyPr>
            <a:normAutofit/>
          </a:bodyPr>
          <a:lstStyle/>
          <a:p>
            <a:pPr lvl="0"/>
            <a:r>
              <a:rPr lang="cs-CZ" b="1" dirty="0" smtClean="0"/>
              <a:t>jednolůžkový </a:t>
            </a:r>
            <a:r>
              <a:rPr lang="cs-CZ" b="1" dirty="0"/>
              <a:t>pokoj</a:t>
            </a:r>
            <a:r>
              <a:rPr lang="cs-CZ" dirty="0"/>
              <a:t>: </a:t>
            </a:r>
            <a:r>
              <a:rPr lang="cs-CZ" dirty="0" err="1"/>
              <a:t>pokoj</a:t>
            </a:r>
            <a:r>
              <a:rPr lang="cs-CZ" dirty="0"/>
              <a:t> s lůžkem pro jednu osobu</a:t>
            </a:r>
          </a:p>
          <a:p>
            <a:pPr lvl="0"/>
            <a:r>
              <a:rPr lang="cs-CZ" b="1" dirty="0"/>
              <a:t>dvoulůžkový pokoj</a:t>
            </a:r>
            <a:r>
              <a:rPr lang="cs-CZ" dirty="0"/>
              <a:t>: </a:t>
            </a:r>
            <a:r>
              <a:rPr lang="cs-CZ" dirty="0" err="1"/>
              <a:t>pokoj</a:t>
            </a:r>
            <a:r>
              <a:rPr lang="cs-CZ" dirty="0"/>
              <a:t> se dvěma lůžky, a to ve formě dvoulůžka nebo ve formě dvou lůžek umístěných vedle sebe</a:t>
            </a:r>
          </a:p>
          <a:p>
            <a:pPr lvl="0"/>
            <a:r>
              <a:rPr lang="cs-CZ" b="1" dirty="0"/>
              <a:t>dvoulůžkový pokoj – </a:t>
            </a:r>
            <a:r>
              <a:rPr lang="cs-CZ" b="1" dirty="0" err="1"/>
              <a:t>twin</a:t>
            </a:r>
            <a:r>
              <a:rPr lang="cs-CZ" dirty="0"/>
              <a:t>: pokoj se dvěma oddělenými lůžky</a:t>
            </a:r>
          </a:p>
          <a:p>
            <a:pPr lvl="0"/>
            <a:r>
              <a:rPr lang="cs-CZ" dirty="0"/>
              <a:t>vícelůžkový pokoj: </a:t>
            </a:r>
            <a:r>
              <a:rPr lang="cs-CZ" dirty="0" err="1"/>
              <a:t>pokoj</a:t>
            </a:r>
            <a:r>
              <a:rPr lang="cs-CZ" dirty="0"/>
              <a:t> se třemi nebo více lůžky</a:t>
            </a:r>
          </a:p>
          <a:p>
            <a:pPr lvl="0"/>
            <a:r>
              <a:rPr lang="cs-CZ" b="1" dirty="0"/>
              <a:t>rodinný pokoj</a:t>
            </a:r>
            <a:r>
              <a:rPr lang="cs-CZ" dirty="0"/>
              <a:t>: </a:t>
            </a:r>
            <a:r>
              <a:rPr lang="cs-CZ" dirty="0" err="1"/>
              <a:t>pokoj</a:t>
            </a:r>
            <a:r>
              <a:rPr lang="cs-CZ" dirty="0"/>
              <a:t> se třemi nebo více lůžky, z nichž alespoň dvě jsou vhodná pro dospělé osoby</a:t>
            </a:r>
          </a:p>
          <a:p>
            <a:pPr lvl="0"/>
            <a:r>
              <a:rPr lang="cs-CZ" b="1" dirty="0"/>
              <a:t>společná ložnice </a:t>
            </a:r>
            <a:r>
              <a:rPr lang="cs-CZ" dirty="0"/>
              <a:t>– vícelůžkový pokoj nabízející lůžka pro osoby, které mohou nebo nemusí patřit k určité skupině</a:t>
            </a:r>
          </a:p>
          <a:p>
            <a:endParaRPr lang="cs-CZ"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611560" y="620688"/>
            <a:ext cx="7467600" cy="5976664"/>
          </a:xfrm>
        </p:spPr>
        <p:txBody>
          <a:bodyPr>
            <a:normAutofit/>
          </a:bodyPr>
          <a:lstStyle/>
          <a:p>
            <a:pPr lvl="0"/>
            <a:r>
              <a:rPr lang="cs-CZ" b="1" dirty="0" smtClean="0"/>
              <a:t>junior </a:t>
            </a:r>
            <a:r>
              <a:rPr lang="cs-CZ" b="1" dirty="0" err="1" smtClean="0"/>
              <a:t>suite</a:t>
            </a:r>
            <a:r>
              <a:rPr lang="cs-CZ" dirty="0" smtClean="0"/>
              <a:t>: ubytování se zvláštním místem pro sezení v jednom pokoji</a:t>
            </a:r>
          </a:p>
          <a:p>
            <a:pPr lvl="0"/>
            <a:r>
              <a:rPr lang="cs-CZ" b="1" dirty="0" err="1" smtClean="0"/>
              <a:t>suite</a:t>
            </a:r>
            <a:r>
              <a:rPr lang="cs-CZ" b="1" dirty="0" smtClean="0"/>
              <a:t>: </a:t>
            </a:r>
            <a:r>
              <a:rPr lang="cs-CZ" dirty="0" smtClean="0"/>
              <a:t>ubytování poskytované ve vzájemně oddělených propojených místnostech s lůžkem (ložnice) a sedací soupravou (obývací pokoj)</a:t>
            </a:r>
          </a:p>
          <a:p>
            <a:pPr lvl="0"/>
            <a:r>
              <a:rPr lang="cs-CZ" b="1" dirty="0" smtClean="0"/>
              <a:t>apartmá/</a:t>
            </a:r>
            <a:r>
              <a:rPr lang="cs-CZ" b="1" dirty="0" err="1" smtClean="0"/>
              <a:t>appartment</a:t>
            </a:r>
            <a:r>
              <a:rPr lang="cs-CZ" b="1" dirty="0" smtClean="0"/>
              <a:t>:</a:t>
            </a:r>
            <a:r>
              <a:rPr lang="cs-CZ" dirty="0" smtClean="0"/>
              <a:t> ubytování poskytující oddělenou místnost pro spaní a místnost se sedací soupravou a kuchyňským koutem</a:t>
            </a:r>
          </a:p>
          <a:p>
            <a:pPr lvl="0"/>
            <a:r>
              <a:rPr lang="cs-CZ" b="1" dirty="0" smtClean="0"/>
              <a:t>studio:</a:t>
            </a:r>
            <a:r>
              <a:rPr lang="cs-CZ" dirty="0" smtClean="0"/>
              <a:t> ubytování v jednom pokoji s kuchyňským koutem</a:t>
            </a:r>
          </a:p>
          <a:p>
            <a:pPr lvl="0"/>
            <a:r>
              <a:rPr lang="cs-CZ" b="1" dirty="0" smtClean="0"/>
              <a:t>spojené pokoje: </a:t>
            </a:r>
            <a:r>
              <a:rPr lang="cs-CZ" dirty="0" smtClean="0"/>
              <a:t>samostatné pokoje s lůžky propojené spojovacími dveřmi</a:t>
            </a:r>
          </a:p>
          <a:p>
            <a:pPr lvl="0"/>
            <a:endParaRPr lang="cs-CZ" dirty="0" smtClean="0"/>
          </a:p>
          <a:p>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7467600" cy="1143000"/>
          </a:xfrm>
        </p:spPr>
        <p:txBody>
          <a:bodyPr>
            <a:normAutofit/>
          </a:bodyPr>
          <a:lstStyle/>
          <a:p>
            <a:r>
              <a:rPr lang="cs-CZ" b="1" dirty="0" smtClean="0"/>
              <a:t>Sazba: </a:t>
            </a:r>
            <a:r>
              <a:rPr lang="cs-CZ" dirty="0" smtClean="0"/>
              <a:t/>
            </a:r>
            <a:br>
              <a:rPr lang="cs-CZ" dirty="0" smtClean="0"/>
            </a:br>
            <a:endParaRPr lang="cs-CZ" dirty="0"/>
          </a:p>
        </p:txBody>
      </p:sp>
      <p:sp>
        <p:nvSpPr>
          <p:cNvPr id="3" name="Zástupný symbol pro obsah 2"/>
          <p:cNvSpPr>
            <a:spLocks noGrp="1"/>
          </p:cNvSpPr>
          <p:nvPr>
            <p:ph sz="quarter" idx="1"/>
          </p:nvPr>
        </p:nvSpPr>
        <p:spPr>
          <a:xfrm>
            <a:off x="395536" y="1412776"/>
            <a:ext cx="8229600" cy="5929330"/>
          </a:xfrm>
        </p:spPr>
        <p:txBody>
          <a:bodyPr>
            <a:normAutofit/>
          </a:bodyPr>
          <a:lstStyle/>
          <a:p>
            <a:pPr lvl="0"/>
            <a:r>
              <a:rPr lang="cs-CZ" b="1" dirty="0" smtClean="0"/>
              <a:t>Ubytování </a:t>
            </a:r>
            <a:r>
              <a:rPr lang="cs-CZ" b="1" dirty="0"/>
              <a:t>bez snídaně</a:t>
            </a:r>
            <a:r>
              <a:rPr lang="cs-CZ" dirty="0"/>
              <a:t> – sazba, při které cena ubytování neobsahuje jídla ani nápoje</a:t>
            </a:r>
          </a:p>
          <a:p>
            <a:pPr lvl="0"/>
            <a:r>
              <a:rPr lang="cs-CZ" b="1" dirty="0"/>
              <a:t>Ubytování se snídaní</a:t>
            </a:r>
            <a:r>
              <a:rPr lang="cs-CZ" dirty="0"/>
              <a:t> – sazba, při které je do ceny ubytování zahrnuta snídaně</a:t>
            </a:r>
          </a:p>
          <a:p>
            <a:pPr lvl="0"/>
            <a:r>
              <a:rPr lang="cs-CZ" b="1" dirty="0"/>
              <a:t>Polopenze</a:t>
            </a:r>
            <a:r>
              <a:rPr lang="cs-CZ" dirty="0"/>
              <a:t> – sazba, při které je do ceny ubytování zahrnuta snídaně a dále </a:t>
            </a:r>
            <a:r>
              <a:rPr lang="cs-CZ" dirty="0" err="1"/>
              <a:t>buě</a:t>
            </a:r>
            <a:r>
              <a:rPr lang="cs-CZ" dirty="0"/>
              <a:t> oběd, nebo večeře</a:t>
            </a:r>
          </a:p>
          <a:p>
            <a:pPr lvl="0"/>
            <a:r>
              <a:rPr lang="cs-CZ" b="1" dirty="0"/>
              <a:t>Plná penze</a:t>
            </a:r>
            <a:r>
              <a:rPr lang="cs-CZ" dirty="0"/>
              <a:t> – sazba, při které je do ceny ubytování zahrnuta snídaně, oběd a večeře</a:t>
            </a:r>
          </a:p>
          <a:p>
            <a:pPr lvl="0"/>
            <a:r>
              <a:rPr lang="cs-CZ" b="1" dirty="0" err="1"/>
              <a:t>All</a:t>
            </a:r>
            <a:r>
              <a:rPr lang="cs-CZ" b="1" dirty="0"/>
              <a:t> </a:t>
            </a:r>
            <a:r>
              <a:rPr lang="cs-CZ" b="1" dirty="0" err="1"/>
              <a:t>inclusive</a:t>
            </a:r>
            <a:r>
              <a:rPr lang="cs-CZ" dirty="0"/>
              <a:t>, vše v ceně – sazba, při které je do ceny zahrnuto ubytování, strava a určené nápoje, společně s užíváním stanovených zařízení</a:t>
            </a:r>
          </a:p>
          <a:p>
            <a:endParaRPr lang="cs-CZ"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7467600" cy="1143000"/>
          </a:xfrm>
        </p:spPr>
        <p:txBody>
          <a:bodyPr>
            <a:normAutofit/>
          </a:bodyPr>
          <a:lstStyle/>
          <a:p>
            <a:r>
              <a:rPr lang="cs-CZ" b="1" dirty="0" smtClean="0"/>
              <a:t>Pokrmy a nápoje: </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fontScale="92500" lnSpcReduction="10000"/>
          </a:bodyPr>
          <a:lstStyle/>
          <a:p>
            <a:pPr lvl="0"/>
            <a:r>
              <a:rPr lang="cs-CZ" b="1" dirty="0" smtClean="0"/>
              <a:t>Kontinentální snídaně</a:t>
            </a:r>
            <a:r>
              <a:rPr lang="cs-CZ" dirty="0" smtClean="0"/>
              <a:t> – </a:t>
            </a:r>
            <a:r>
              <a:rPr lang="cs-CZ" dirty="0" err="1" smtClean="0"/>
              <a:t>snídaně</a:t>
            </a:r>
            <a:r>
              <a:rPr lang="cs-CZ" dirty="0" smtClean="0"/>
              <a:t> obsahující alespoň chléb</a:t>
            </a:r>
            <a:r>
              <a:rPr lang="cs-CZ" smtClean="0"/>
              <a:t>, pečivo, máslo</a:t>
            </a:r>
            <a:r>
              <a:rPr lang="cs-CZ" dirty="0" smtClean="0"/>
              <a:t>, marmeládu anebo džem a horký nápoj</a:t>
            </a:r>
          </a:p>
          <a:p>
            <a:pPr lvl="0"/>
            <a:r>
              <a:rPr lang="cs-CZ" b="1" dirty="0" smtClean="0"/>
              <a:t>Rozšířená snídaně</a:t>
            </a:r>
            <a:r>
              <a:rPr lang="cs-CZ" dirty="0" smtClean="0"/>
              <a:t> – kontinentální snídaně doplněná o větší výběr pečiva, marmelády anebo džemu, studených nápojů a sýrů anebo studených masných výrobků</a:t>
            </a:r>
          </a:p>
          <a:p>
            <a:pPr lvl="0"/>
            <a:r>
              <a:rPr lang="cs-CZ" b="1" dirty="0" smtClean="0"/>
              <a:t>Snídaně formou švédských stolů</a:t>
            </a:r>
            <a:r>
              <a:rPr lang="cs-CZ" dirty="0" smtClean="0"/>
              <a:t> (bufetová snídaně) – samoobslužný volný výběr přinejmenším v rozsahu rozšířené snídaně</a:t>
            </a:r>
          </a:p>
          <a:p>
            <a:pPr lvl="0"/>
            <a:r>
              <a:rPr lang="cs-CZ" b="1" dirty="0" smtClean="0"/>
              <a:t>Anglická snídaně</a:t>
            </a:r>
            <a:r>
              <a:rPr lang="cs-CZ" dirty="0" smtClean="0"/>
              <a:t> – rozšířená snídaně doplněná dalšími horkými a studenými pokrmy Poznámka: v některých zemích je uváděna jako úplná nebo americká snídaně.</a:t>
            </a:r>
          </a:p>
          <a:p>
            <a:endParaRPr lang="cs-CZ"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smtClean="0"/>
              <a:t>Kategorie hotel, </a:t>
            </a:r>
            <a:r>
              <a:rPr lang="cs-CZ" dirty="0" err="1" smtClean="0"/>
              <a:t>hotel</a:t>
            </a:r>
            <a:r>
              <a:rPr lang="cs-CZ" dirty="0" smtClean="0"/>
              <a:t> </a:t>
            </a:r>
            <a:r>
              <a:rPr lang="cs-CZ" dirty="0" err="1" smtClean="0"/>
              <a:t>garni</a:t>
            </a:r>
            <a:r>
              <a:rPr lang="cs-CZ" dirty="0" smtClean="0"/>
              <a:t>, penzion, motel a botel“ pro období let 2015–2020.</a:t>
            </a:r>
          </a:p>
          <a:p>
            <a:r>
              <a:rPr lang="cs-CZ" dirty="0" smtClean="0"/>
              <a:t>Konfederace HOTREC zastřešuje hotely a restaurace na </a:t>
            </a:r>
            <a:r>
              <a:rPr lang="cs-CZ" dirty="0" err="1" smtClean="0"/>
              <a:t>urovni</a:t>
            </a:r>
            <a:r>
              <a:rPr lang="cs-CZ" dirty="0" smtClean="0"/>
              <a:t> </a:t>
            </a:r>
            <a:r>
              <a:rPr lang="cs-CZ" dirty="0" err="1" smtClean="0"/>
              <a:t>Evropske</a:t>
            </a:r>
            <a:endParaRPr lang="cs-CZ" dirty="0" smtClean="0"/>
          </a:p>
          <a:p>
            <a:pPr>
              <a:buNone/>
            </a:pPr>
            <a:r>
              <a:rPr lang="cs-CZ" dirty="0" smtClean="0"/>
              <a:t>Unie. </a:t>
            </a:r>
            <a:r>
              <a:rPr lang="cs-CZ" dirty="0" err="1" smtClean="0"/>
              <a:t>Klasifikačni</a:t>
            </a:r>
            <a:r>
              <a:rPr lang="cs-CZ" dirty="0" smtClean="0"/>
              <a:t> </a:t>
            </a:r>
            <a:r>
              <a:rPr lang="cs-CZ" dirty="0" err="1" smtClean="0"/>
              <a:t>systemy</a:t>
            </a:r>
            <a:r>
              <a:rPr lang="cs-CZ" dirty="0" smtClean="0"/>
              <a:t> </a:t>
            </a:r>
            <a:r>
              <a:rPr lang="cs-CZ" dirty="0" err="1" smtClean="0"/>
              <a:t>jednotlivych</a:t>
            </a:r>
            <a:r>
              <a:rPr lang="cs-CZ" dirty="0" smtClean="0"/>
              <a:t> zemi směřuji k </a:t>
            </a:r>
            <a:r>
              <a:rPr lang="cs-CZ" dirty="0" err="1" smtClean="0"/>
              <a:t>postupne</a:t>
            </a:r>
            <a:r>
              <a:rPr lang="cs-CZ" dirty="0" smtClean="0"/>
              <a:t> harmonizaci, </a:t>
            </a:r>
            <a:r>
              <a:rPr lang="cs-CZ" dirty="0" err="1" smtClean="0"/>
              <a:t>členove</a:t>
            </a:r>
            <a:r>
              <a:rPr lang="cs-CZ" dirty="0" smtClean="0"/>
              <a:t> HOTREC přijali dokument 21 kriterii </a:t>
            </a:r>
            <a:r>
              <a:rPr lang="cs-CZ" dirty="0" err="1" smtClean="0"/>
              <a:t>sjednocujici</a:t>
            </a:r>
            <a:r>
              <a:rPr lang="cs-CZ" dirty="0" smtClean="0"/>
              <a:t> </a:t>
            </a:r>
            <a:r>
              <a:rPr lang="cs-CZ" dirty="0" err="1" smtClean="0"/>
              <a:t>evropske</a:t>
            </a:r>
            <a:r>
              <a:rPr lang="cs-CZ" dirty="0" smtClean="0"/>
              <a:t> </a:t>
            </a:r>
            <a:r>
              <a:rPr lang="cs-CZ" dirty="0" err="1" smtClean="0"/>
              <a:t>klasifikačni</a:t>
            </a:r>
            <a:r>
              <a:rPr lang="cs-CZ" dirty="0" smtClean="0"/>
              <a:t> </a:t>
            </a:r>
            <a:r>
              <a:rPr lang="cs-CZ" dirty="0" err="1" smtClean="0"/>
              <a:t>systemy</a:t>
            </a:r>
            <a:r>
              <a:rPr lang="cs-CZ" dirty="0" smtClean="0"/>
              <a:t>. </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285728"/>
            <a:ext cx="8229600" cy="6572272"/>
          </a:xfrm>
        </p:spPr>
        <p:txBody>
          <a:bodyPr>
            <a:normAutofit/>
          </a:bodyPr>
          <a:lstStyle/>
          <a:p>
            <a:r>
              <a:rPr lang="en-US" b="1" dirty="0" err="1" smtClean="0"/>
              <a:t>Oborová</a:t>
            </a:r>
            <a:r>
              <a:rPr lang="en-US" b="1" dirty="0" smtClean="0"/>
              <a:t> </a:t>
            </a:r>
            <a:r>
              <a:rPr lang="en-US" b="1" dirty="0" err="1" smtClean="0"/>
              <a:t>norma</a:t>
            </a:r>
            <a:r>
              <a:rPr lang="en-US" b="1" dirty="0" smtClean="0"/>
              <a:t> ON 735412 „</a:t>
            </a:r>
            <a:r>
              <a:rPr lang="en-US" b="1" dirty="0" err="1" smtClean="0"/>
              <a:t>Kategorizace</a:t>
            </a:r>
            <a:r>
              <a:rPr lang="en-US" b="1" dirty="0" smtClean="0"/>
              <a:t> </a:t>
            </a:r>
            <a:r>
              <a:rPr lang="en-US" b="1" dirty="0" err="1" smtClean="0"/>
              <a:t>ubytovacích</a:t>
            </a:r>
            <a:r>
              <a:rPr lang="en-US" b="1" dirty="0" smtClean="0"/>
              <a:t> </a:t>
            </a:r>
            <a:r>
              <a:rPr lang="en-US" b="1" dirty="0" err="1" smtClean="0"/>
              <a:t>zařízení</a:t>
            </a:r>
            <a:r>
              <a:rPr lang="en-US" b="1" dirty="0" smtClean="0"/>
              <a:t> a </a:t>
            </a:r>
            <a:r>
              <a:rPr lang="en-US" b="1" dirty="0" err="1" smtClean="0"/>
              <a:t>klasifikační</a:t>
            </a:r>
            <a:r>
              <a:rPr lang="en-US" b="1" dirty="0" smtClean="0"/>
              <a:t> </a:t>
            </a:r>
            <a:r>
              <a:rPr lang="en-US" b="1" dirty="0" err="1" smtClean="0"/>
              <a:t>znaky</a:t>
            </a:r>
            <a:r>
              <a:rPr lang="en-US" b="1" dirty="0" smtClean="0"/>
              <a:t> pro </a:t>
            </a:r>
            <a:r>
              <a:rPr lang="en-US" b="1" dirty="0" err="1" smtClean="0"/>
              <a:t>jejich</a:t>
            </a:r>
            <a:r>
              <a:rPr lang="en-US" b="1" dirty="0" smtClean="0"/>
              <a:t> </a:t>
            </a:r>
            <a:r>
              <a:rPr lang="en-US" b="1" dirty="0" err="1" smtClean="0"/>
              <a:t>zařazování</a:t>
            </a:r>
            <a:r>
              <a:rPr lang="en-US" b="1" dirty="0" smtClean="0"/>
              <a:t> do </a:t>
            </a:r>
            <a:r>
              <a:rPr lang="en-US" b="1" dirty="0" err="1" smtClean="0"/>
              <a:t>tříd</a:t>
            </a:r>
            <a:r>
              <a:rPr lang="en-US" b="1" dirty="0" smtClean="0"/>
              <a:t>“</a:t>
            </a:r>
            <a:r>
              <a:rPr lang="en-US" dirty="0" smtClean="0"/>
              <a:t> </a:t>
            </a:r>
            <a:r>
              <a:rPr lang="en-US" dirty="0" err="1" smtClean="0"/>
              <a:t>platila</a:t>
            </a:r>
            <a:r>
              <a:rPr lang="en-US" dirty="0" smtClean="0"/>
              <a:t> </a:t>
            </a:r>
            <a:r>
              <a:rPr lang="en-US" dirty="0" err="1" smtClean="0"/>
              <a:t>až</a:t>
            </a:r>
            <a:r>
              <a:rPr lang="en-US" dirty="0" smtClean="0"/>
              <a:t> do </a:t>
            </a:r>
            <a:r>
              <a:rPr lang="en-US" dirty="0" err="1" smtClean="0"/>
              <a:t>roku</a:t>
            </a:r>
            <a:r>
              <a:rPr lang="en-US" dirty="0" smtClean="0"/>
              <a:t> 1993 a </a:t>
            </a:r>
            <a:r>
              <a:rPr lang="en-US" dirty="0" err="1" smtClean="0"/>
              <a:t>byla</a:t>
            </a:r>
            <a:r>
              <a:rPr lang="en-US" dirty="0" smtClean="0"/>
              <a:t> </a:t>
            </a:r>
            <a:r>
              <a:rPr lang="en-US" dirty="0" err="1" smtClean="0"/>
              <a:t>novelizována</a:t>
            </a:r>
            <a:r>
              <a:rPr lang="en-US" dirty="0" smtClean="0"/>
              <a:t> v </a:t>
            </a:r>
            <a:r>
              <a:rPr lang="en-US" dirty="0" err="1" smtClean="0"/>
              <a:t>letech</a:t>
            </a:r>
            <a:r>
              <a:rPr lang="en-US" dirty="0" smtClean="0"/>
              <a:t> 1972, 1976 a 1991. V </a:t>
            </a:r>
            <a:r>
              <a:rPr lang="en-US" dirty="0" err="1" smtClean="0"/>
              <a:t>novém</a:t>
            </a:r>
            <a:r>
              <a:rPr lang="en-US" dirty="0" smtClean="0"/>
              <a:t> </a:t>
            </a:r>
            <a:r>
              <a:rPr lang="en-US" dirty="0" err="1" smtClean="0"/>
              <a:t>znění</a:t>
            </a:r>
            <a:r>
              <a:rPr lang="cs-CZ" dirty="0" smtClean="0"/>
              <a:t> </a:t>
            </a:r>
            <a:r>
              <a:rPr lang="en-US" dirty="0" err="1" smtClean="0"/>
              <a:t>od</a:t>
            </a:r>
            <a:r>
              <a:rPr lang="en-US" dirty="0" smtClean="0"/>
              <a:t> 1.4.1991 </a:t>
            </a:r>
            <a:r>
              <a:rPr lang="en-US" dirty="0" err="1" smtClean="0"/>
              <a:t>byly</a:t>
            </a:r>
            <a:r>
              <a:rPr lang="en-US" dirty="0" smtClean="0"/>
              <a:t> </a:t>
            </a:r>
            <a:r>
              <a:rPr lang="en-US" dirty="0" err="1" smtClean="0"/>
              <a:t>navíc</a:t>
            </a:r>
            <a:r>
              <a:rPr lang="en-US" dirty="0" smtClean="0"/>
              <a:t> </a:t>
            </a:r>
            <a:r>
              <a:rPr lang="en-US" dirty="0" err="1" smtClean="0"/>
              <a:t>přidány</a:t>
            </a:r>
            <a:r>
              <a:rPr lang="en-US" dirty="0" smtClean="0"/>
              <a:t> </a:t>
            </a:r>
            <a:r>
              <a:rPr lang="en-US" dirty="0" err="1" smtClean="0"/>
              <a:t>klasifikační</a:t>
            </a:r>
            <a:r>
              <a:rPr lang="en-US" dirty="0" smtClean="0"/>
              <a:t> </a:t>
            </a:r>
            <a:r>
              <a:rPr lang="en-US" dirty="0" err="1" smtClean="0"/>
              <a:t>znaky</a:t>
            </a:r>
            <a:r>
              <a:rPr lang="en-US" dirty="0" smtClean="0"/>
              <a:t> pro </a:t>
            </a:r>
            <a:r>
              <a:rPr lang="en-US" dirty="0" err="1" smtClean="0"/>
              <a:t>kategorizaci</a:t>
            </a:r>
            <a:r>
              <a:rPr lang="en-US" dirty="0" smtClean="0"/>
              <a:t> </a:t>
            </a:r>
            <a:r>
              <a:rPr lang="en-US" dirty="0" err="1" smtClean="0"/>
              <a:t>ubytování</a:t>
            </a:r>
            <a:r>
              <a:rPr lang="en-US" dirty="0" smtClean="0"/>
              <a:t> v </a:t>
            </a:r>
            <a:r>
              <a:rPr lang="en-US" dirty="0" err="1" smtClean="0"/>
              <a:t>soukromí</a:t>
            </a:r>
            <a:r>
              <a:rPr lang="en-US" dirty="0" smtClean="0"/>
              <a:t>. </a:t>
            </a:r>
            <a:endParaRPr lang="cs-CZ" dirty="0" smtClean="0"/>
          </a:p>
          <a:p>
            <a:r>
              <a:rPr lang="en-US" dirty="0" smtClean="0"/>
              <a:t>Po </a:t>
            </a:r>
            <a:r>
              <a:rPr lang="en-US" dirty="0" err="1" smtClean="0"/>
              <a:t>novele</a:t>
            </a:r>
            <a:r>
              <a:rPr lang="en-US" dirty="0" smtClean="0"/>
              <a:t> </a:t>
            </a:r>
            <a:r>
              <a:rPr lang="en-US" dirty="0" err="1" smtClean="0"/>
              <a:t>Oborové</a:t>
            </a:r>
            <a:r>
              <a:rPr lang="en-US" dirty="0" smtClean="0"/>
              <a:t> </a:t>
            </a:r>
            <a:r>
              <a:rPr lang="en-US" dirty="0" err="1" smtClean="0"/>
              <a:t>normy</a:t>
            </a:r>
            <a:r>
              <a:rPr lang="en-US" dirty="0" smtClean="0"/>
              <a:t> ON 735412 </a:t>
            </a:r>
            <a:r>
              <a:rPr lang="en-US" dirty="0" err="1" smtClean="0"/>
              <a:t>si</a:t>
            </a:r>
            <a:r>
              <a:rPr lang="en-US" dirty="0" smtClean="0"/>
              <a:t> </a:t>
            </a:r>
            <a:r>
              <a:rPr lang="en-US" dirty="0" err="1" smtClean="0"/>
              <a:t>od</a:t>
            </a:r>
            <a:r>
              <a:rPr lang="en-US" dirty="0" smtClean="0"/>
              <a:t> </a:t>
            </a:r>
            <a:r>
              <a:rPr lang="en-US" dirty="0" err="1" smtClean="0"/>
              <a:t>roku</a:t>
            </a:r>
            <a:r>
              <a:rPr lang="en-US" dirty="0" smtClean="0"/>
              <a:t> 1988 </a:t>
            </a:r>
            <a:r>
              <a:rPr lang="en-US" dirty="0" err="1" smtClean="0"/>
              <a:t>až</a:t>
            </a:r>
            <a:r>
              <a:rPr lang="en-US" dirty="0" smtClean="0"/>
              <a:t> </a:t>
            </a:r>
            <a:r>
              <a:rPr lang="en-US" dirty="0" err="1" smtClean="0"/>
              <a:t>konce</a:t>
            </a:r>
            <a:r>
              <a:rPr lang="en-US" dirty="0" smtClean="0"/>
              <a:t> </a:t>
            </a:r>
            <a:r>
              <a:rPr lang="en-US" dirty="0" err="1" smtClean="0"/>
              <a:t>roku</a:t>
            </a:r>
            <a:r>
              <a:rPr lang="en-US" dirty="0" smtClean="0"/>
              <a:t> 1993 </a:t>
            </a:r>
            <a:r>
              <a:rPr lang="en-US" dirty="0" err="1" smtClean="0"/>
              <a:t>ubytovací</a:t>
            </a:r>
            <a:r>
              <a:rPr lang="en-US" dirty="0" smtClean="0"/>
              <a:t> </a:t>
            </a:r>
            <a:r>
              <a:rPr lang="en-US" dirty="0" err="1" smtClean="0"/>
              <a:t>zařízení</a:t>
            </a:r>
            <a:r>
              <a:rPr lang="en-US" dirty="0" smtClean="0"/>
              <a:t> do </a:t>
            </a:r>
            <a:r>
              <a:rPr lang="en-US" dirty="0" err="1" smtClean="0"/>
              <a:t>kategorie</a:t>
            </a:r>
            <a:r>
              <a:rPr lang="en-US" dirty="0" smtClean="0"/>
              <a:t> a </a:t>
            </a:r>
            <a:r>
              <a:rPr lang="en-US" dirty="0" err="1" smtClean="0"/>
              <a:t>třídy</a:t>
            </a:r>
            <a:r>
              <a:rPr lang="en-US" dirty="0" smtClean="0"/>
              <a:t> </a:t>
            </a:r>
            <a:r>
              <a:rPr lang="en-US" dirty="0" err="1" smtClean="0"/>
              <a:t>zařazoval</a:t>
            </a:r>
            <a:r>
              <a:rPr lang="en-US" dirty="0" smtClean="0"/>
              <a:t> </a:t>
            </a:r>
            <a:r>
              <a:rPr lang="en-US" dirty="0" err="1" smtClean="0"/>
              <a:t>provozovatel</a:t>
            </a:r>
            <a:r>
              <a:rPr lang="en-US" dirty="0" smtClean="0"/>
              <a:t> </a:t>
            </a:r>
            <a:r>
              <a:rPr lang="en-US" dirty="0" err="1" smtClean="0"/>
              <a:t>sám</a:t>
            </a:r>
            <a:r>
              <a:rPr lang="en-US" dirty="0" smtClean="0"/>
              <a:t> v </a:t>
            </a:r>
            <a:r>
              <a:rPr lang="en-US" dirty="0" err="1" smtClean="0"/>
              <a:t>souladu</a:t>
            </a:r>
            <a:r>
              <a:rPr lang="en-US" dirty="0" smtClean="0"/>
              <a:t> s </a:t>
            </a:r>
            <a:r>
              <a:rPr lang="en-US" dirty="0" err="1" smtClean="0"/>
              <a:t>touto</a:t>
            </a:r>
            <a:r>
              <a:rPr lang="en-US" dirty="0" smtClean="0"/>
              <a:t> </a:t>
            </a:r>
            <a:r>
              <a:rPr lang="en-US" dirty="0" err="1" smtClean="0"/>
              <a:t>normou</a:t>
            </a:r>
            <a:r>
              <a:rPr lang="en-US" dirty="0" smtClean="0"/>
              <a:t>. </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285728"/>
            <a:ext cx="8229600" cy="6429420"/>
          </a:xfrm>
        </p:spPr>
        <p:txBody>
          <a:bodyPr>
            <a:normAutofit/>
          </a:bodyPr>
          <a:lstStyle/>
          <a:p>
            <a:r>
              <a:rPr lang="en-US" smtClean="0"/>
              <a:t>V roce 19</a:t>
            </a:r>
            <a:r>
              <a:rPr lang="en-US" dirty="0" smtClean="0"/>
              <a:t>94</a:t>
            </a:r>
            <a:r>
              <a:rPr lang="en-US" dirty="0" err="1" smtClean="0"/>
              <a:t> Min</a:t>
            </a:r>
            <a:r>
              <a:rPr lang="en-US" dirty="0" smtClean="0"/>
              <a:t>isters</a:t>
            </a:r>
            <a:r>
              <a:rPr lang="en-US" dirty="0" err="1" smtClean="0"/>
              <a:t>tvo hospodář</a:t>
            </a:r>
            <a:r>
              <a:rPr lang="en-US" dirty="0" smtClean="0"/>
              <a:t>s</a:t>
            </a:r>
            <a:r>
              <a:rPr lang="en-US" dirty="0" err="1" smtClean="0"/>
              <a:t>tví České re</a:t>
            </a:r>
            <a:r>
              <a:rPr lang="en-US" dirty="0" smtClean="0"/>
              <a:t>p</a:t>
            </a:r>
            <a:r>
              <a:rPr lang="en-US" dirty="0" err="1" smtClean="0"/>
              <a:t>ublik</a:t>
            </a:r>
            <a:r>
              <a:rPr lang="en-US" dirty="0" smtClean="0"/>
              <a:t>y</a:t>
            </a:r>
            <a:r>
              <a:rPr lang="en-US" dirty="0" err="1" smtClean="0"/>
              <a:t> ve spolu</a:t>
            </a:r>
            <a:r>
              <a:rPr lang="en-US" dirty="0" smtClean="0"/>
              <a:t>p</a:t>
            </a:r>
            <a:r>
              <a:rPr lang="en-US" dirty="0" err="1" smtClean="0"/>
              <a:t>rá</a:t>
            </a:r>
            <a:r>
              <a:rPr lang="en-US" dirty="0" smtClean="0"/>
              <a:t>c</a:t>
            </a:r>
            <a:r>
              <a:rPr lang="en-US" dirty="0" err="1" smtClean="0"/>
              <a:t>i s odborn</a:t>
            </a:r>
            <a:r>
              <a:rPr lang="en-US" dirty="0" smtClean="0"/>
              <a:t>íky</a:t>
            </a:r>
            <a:r>
              <a:rPr lang="en-US" dirty="0" err="1" smtClean="0"/>
              <a:t> cestovní</a:t>
            </a:r>
            <a:r>
              <a:rPr lang="en-US" dirty="0" smtClean="0"/>
              <a:t>h</a:t>
            </a:r>
            <a:r>
              <a:rPr lang="en-US" dirty="0" err="1" smtClean="0"/>
              <a:t>o ruchu vy</a:t>
            </a:r>
            <a:r>
              <a:rPr lang="en-US" dirty="0" smtClean="0"/>
              <a:t>p</a:t>
            </a:r>
            <a:r>
              <a:rPr lang="en-US" dirty="0" err="1" smtClean="0"/>
              <a:t>racov</a:t>
            </a:r>
            <a:r>
              <a:rPr lang="en-US" dirty="0" smtClean="0"/>
              <a:t>a</a:t>
            </a:r>
            <a:r>
              <a:rPr lang="en-US" dirty="0" err="1" smtClean="0"/>
              <a:t>lo tzv. „</a:t>
            </a:r>
            <a:r>
              <a:rPr lang="en-US" b="1" dirty="0" err="1" smtClean="0"/>
              <a:t>Do</a:t>
            </a:r>
            <a:r>
              <a:rPr lang="en-US" b="1" dirty="0" smtClean="0"/>
              <a:t>p</a:t>
            </a:r>
            <a:r>
              <a:rPr lang="en-US" b="1" dirty="0" err="1" smtClean="0"/>
              <a:t>oru</a:t>
            </a:r>
            <a:r>
              <a:rPr lang="en-US" b="1" dirty="0" smtClean="0"/>
              <a:t>čen</a:t>
            </a:r>
            <a:r>
              <a:rPr lang="en-US" b="1" dirty="0" err="1" smtClean="0"/>
              <a:t>í upravují</a:t>
            </a:r>
            <a:r>
              <a:rPr lang="en-US" b="1" dirty="0" smtClean="0"/>
              <a:t>c</a:t>
            </a:r>
            <a:r>
              <a:rPr lang="en-US" b="1" dirty="0" err="1" smtClean="0"/>
              <a:t>í základní</a:t>
            </a:r>
            <a:r>
              <a:rPr lang="en-US" b="1" dirty="0" smtClean="0"/>
              <a:t> </a:t>
            </a:r>
            <a:r>
              <a:rPr lang="en-US" b="1" dirty="0" err="1" smtClean="0"/>
              <a:t>ukazatel</a:t>
            </a:r>
            <a:r>
              <a:rPr lang="en-US" b="1" dirty="0" smtClean="0"/>
              <a:t>e</a:t>
            </a:r>
            <a:r>
              <a:rPr lang="en-US" b="1" dirty="0" err="1" smtClean="0"/>
              <a:t> pro kate</a:t>
            </a:r>
            <a:r>
              <a:rPr lang="en-US" b="1" dirty="0" smtClean="0"/>
              <a:t>goriz</a:t>
            </a:r>
            <a:r>
              <a:rPr lang="en-US" b="1" dirty="0" err="1" smtClean="0"/>
              <a:t>aci </a:t>
            </a:r>
            <a:r>
              <a:rPr lang="en-US" b="1" err="1" smtClean="0"/>
              <a:t>hostinsk</a:t>
            </a:r>
            <a:r>
              <a:rPr lang="en-US" b="1" smtClean="0"/>
              <a:t>ý</a:t>
            </a:r>
            <a:r>
              <a:rPr lang="en-US" b="1" err="1" smtClean="0"/>
              <a:t>ch </a:t>
            </a:r>
            <a:r>
              <a:rPr lang="cs-CZ" b="1" smtClean="0"/>
              <a:t>               </a:t>
            </a:r>
            <a:r>
              <a:rPr lang="en-US" b="1" smtClean="0"/>
              <a:t>a </a:t>
            </a:r>
            <a:r>
              <a:rPr lang="en-US" b="1" dirty="0" err="1" smtClean="0"/>
              <a:t>ubytov</a:t>
            </a:r>
            <a:r>
              <a:rPr lang="en-US" b="1" dirty="0" smtClean="0"/>
              <a:t>ací</a:t>
            </a:r>
            <a:r>
              <a:rPr lang="en-US" b="1" dirty="0" err="1" smtClean="0"/>
              <a:t>ch zařízení</a:t>
            </a:r>
            <a:r>
              <a:rPr lang="en-US" b="1" smtClean="0"/>
              <a:t>“</a:t>
            </a:r>
            <a:r>
              <a:rPr lang="en-US" b="1" err="1" smtClean="0"/>
              <a:t>, </a:t>
            </a:r>
            <a:endParaRPr lang="cs-CZ" b="1" smtClean="0"/>
          </a:p>
          <a:p>
            <a:r>
              <a:rPr lang="en-US" smtClean="0"/>
              <a:t>Materiál </a:t>
            </a:r>
            <a:r>
              <a:rPr lang="en-US" dirty="0" err="1" smtClean="0"/>
              <a:t>reaguje </a:t>
            </a:r>
            <a:r>
              <a:rPr lang="en-US" dirty="0" smtClean="0"/>
              <a:t>n</a:t>
            </a:r>
            <a:r>
              <a:rPr lang="en-US" dirty="0" err="1" smtClean="0"/>
              <a:t>a metod</a:t>
            </a:r>
            <a:r>
              <a:rPr lang="en-US" dirty="0" smtClean="0"/>
              <a:t>i</a:t>
            </a:r>
            <a:r>
              <a:rPr lang="en-US" dirty="0" err="1" smtClean="0"/>
              <a:t>ku</a:t>
            </a:r>
            <a:r>
              <a:rPr lang="en-US" dirty="0" smtClean="0"/>
              <a:t> </a:t>
            </a:r>
            <a:r>
              <a:rPr lang="en-US" err="1" smtClean="0"/>
              <a:t>EUROSTAT</a:t>
            </a:r>
            <a:r>
              <a:rPr lang="en-US" smtClean="0"/>
              <a:t>U </a:t>
            </a:r>
            <a:r>
              <a:rPr lang="cs-CZ" smtClean="0"/>
              <a:t>               </a:t>
            </a:r>
            <a:r>
              <a:rPr lang="en-US" smtClean="0"/>
              <a:t>a </a:t>
            </a:r>
            <a:r>
              <a:rPr lang="en-US" dirty="0" smtClean="0"/>
              <a:t>doporučen</a:t>
            </a:r>
            <a:r>
              <a:rPr lang="en-US" dirty="0" err="1" smtClean="0"/>
              <a:t>í UN WTO k</a:t>
            </a:r>
            <a:r>
              <a:rPr lang="en-US" dirty="0" smtClean="0"/>
              <a:t>e statis</a:t>
            </a:r>
            <a:r>
              <a:rPr lang="en-US" dirty="0" err="1" smtClean="0"/>
              <a:t>ti</a:t>
            </a:r>
            <a:r>
              <a:rPr lang="en-US" dirty="0" smtClean="0"/>
              <a:t>c</a:t>
            </a:r>
            <a:r>
              <a:rPr lang="en-US" dirty="0" err="1" smtClean="0"/>
              <a:t>e cestovní</a:t>
            </a:r>
            <a:r>
              <a:rPr lang="en-US" dirty="0" smtClean="0"/>
              <a:t>h</a:t>
            </a:r>
            <a:r>
              <a:rPr lang="en-US" dirty="0" err="1" smtClean="0"/>
              <a:t>o ruchu z </a:t>
            </a:r>
            <a:r>
              <a:rPr lang="en-US" dirty="0" smtClean="0"/>
              <a:t>r</a:t>
            </a:r>
            <a:r>
              <a:rPr lang="en-US" dirty="0" err="1" smtClean="0"/>
              <a:t>oku 1</a:t>
            </a:r>
            <a:r>
              <a:rPr lang="en-US" dirty="0" smtClean="0"/>
              <a:t>990</a:t>
            </a:r>
            <a:r>
              <a:rPr lang="en-US" dirty="0" err="1" smtClean="0"/>
              <a:t> a p</a:t>
            </a:r>
            <a:r>
              <a:rPr lang="en-US" dirty="0" smtClean="0"/>
              <a:t>řihlíží </a:t>
            </a:r>
            <a:r>
              <a:rPr lang="en-US" dirty="0" err="1" smtClean="0"/>
              <a:t>ke klasi</a:t>
            </a:r>
            <a:r>
              <a:rPr lang="en-US" dirty="0" smtClean="0"/>
              <a:t>f</a:t>
            </a:r>
            <a:r>
              <a:rPr lang="en-US" dirty="0" err="1" smtClean="0"/>
              <a:t>ik</a:t>
            </a:r>
            <a:r>
              <a:rPr lang="en-US" dirty="0" smtClean="0"/>
              <a:t>a</a:t>
            </a:r>
            <a:r>
              <a:rPr lang="en-US" dirty="0" err="1" smtClean="0"/>
              <a:t>ci </a:t>
            </a:r>
            <a:r>
              <a:rPr lang="en-US" err="1" smtClean="0"/>
              <a:t>používan</a:t>
            </a:r>
            <a:r>
              <a:rPr lang="en-US" smtClean="0"/>
              <a:t>é</a:t>
            </a:r>
            <a:r>
              <a:rPr lang="en-US" err="1" smtClean="0"/>
              <a:t> </a:t>
            </a:r>
            <a:r>
              <a:rPr lang="cs-CZ" smtClean="0"/>
              <a:t>             </a:t>
            </a:r>
            <a:r>
              <a:rPr lang="en-US" smtClean="0"/>
              <a:t>v </a:t>
            </a:r>
            <a:r>
              <a:rPr lang="en-US" dirty="0" err="1" smtClean="0"/>
              <a:t>zemích</a:t>
            </a:r>
            <a:r>
              <a:rPr lang="en-US" dirty="0" smtClean="0"/>
              <a:t> Ev</a:t>
            </a:r>
            <a:r>
              <a:rPr lang="en-US" dirty="0" err="1" smtClean="0"/>
              <a:t>ropské</a:t>
            </a:r>
            <a:r>
              <a:rPr lang="en-US" dirty="0" smtClean="0"/>
              <a:t> </a:t>
            </a:r>
            <a:r>
              <a:rPr lang="en-US" dirty="0" err="1" smtClean="0"/>
              <a:t>Unie</a:t>
            </a:r>
            <a:r>
              <a:rPr lang="en-US" err="1" smtClean="0"/>
              <a:t>. </a:t>
            </a:r>
            <a:endParaRPr lang="cs-CZ" smtClean="0"/>
          </a:p>
          <a:p>
            <a:r>
              <a:rPr lang="en-US" smtClean="0"/>
              <a:t>Materiál </a:t>
            </a:r>
            <a:r>
              <a:rPr lang="en-US" dirty="0" err="1" smtClean="0"/>
              <a:t>sloužil </a:t>
            </a:r>
            <a:r>
              <a:rPr lang="en-US" dirty="0" smtClean="0"/>
              <a:t>p</a:t>
            </a:r>
            <a:r>
              <a:rPr lang="en-US" dirty="0" err="1" smtClean="0"/>
              <a:t>odnikat</a:t>
            </a:r>
            <a:r>
              <a:rPr lang="en-US" dirty="0" smtClean="0"/>
              <a:t>e</a:t>
            </a:r>
            <a:r>
              <a:rPr lang="en-US" dirty="0" err="1" smtClean="0"/>
              <a:t>lům pro </a:t>
            </a:r>
            <a:r>
              <a:rPr lang="en-US" err="1" smtClean="0"/>
              <a:t>orie</a:t>
            </a:r>
            <a:r>
              <a:rPr lang="en-US" smtClean="0"/>
              <a:t>ntaci</a:t>
            </a:r>
            <a:r>
              <a:rPr lang="en-US" err="1" smtClean="0"/>
              <a:t> </a:t>
            </a:r>
            <a:r>
              <a:rPr lang="cs-CZ" smtClean="0"/>
              <a:t>                 </a:t>
            </a:r>
            <a:r>
              <a:rPr lang="en-US" smtClean="0"/>
              <a:t>v </a:t>
            </a:r>
            <a:r>
              <a:rPr lang="en-US" dirty="0" err="1" smtClean="0"/>
              <a:t>dané p</a:t>
            </a:r>
            <a:r>
              <a:rPr lang="en-US" dirty="0" smtClean="0"/>
              <a:t>rob</a:t>
            </a:r>
            <a:r>
              <a:rPr lang="en-US" dirty="0" err="1" smtClean="0"/>
              <a:t>lema</a:t>
            </a:r>
            <a:r>
              <a:rPr lang="en-US" dirty="0" smtClean="0"/>
              <a:t>t</a:t>
            </a:r>
            <a:r>
              <a:rPr lang="en-US" dirty="0" err="1" smtClean="0"/>
              <a:t>ice, zařazen</a:t>
            </a:r>
            <a:r>
              <a:rPr lang="en-US" dirty="0" smtClean="0"/>
              <a:t>í </a:t>
            </a:r>
            <a:r>
              <a:rPr lang="en-US" dirty="0" err="1" smtClean="0"/>
              <a:t>provozov</a:t>
            </a:r>
            <a:r>
              <a:rPr lang="en-US" dirty="0" smtClean="0"/>
              <a:t>n</a:t>
            </a:r>
            <a:r>
              <a:rPr lang="en-US" dirty="0" err="1" smtClean="0"/>
              <a:t>y do kateg</a:t>
            </a:r>
            <a:r>
              <a:rPr lang="en-US" dirty="0" smtClean="0"/>
              <a:t>orie</a:t>
            </a:r>
            <a:r>
              <a:rPr lang="en-US" dirty="0" err="1" smtClean="0"/>
              <a:t> a třídy </a:t>
            </a:r>
            <a:r>
              <a:rPr lang="en-US" dirty="0" smtClean="0"/>
              <a:t>se </a:t>
            </a:r>
            <a:r>
              <a:rPr lang="en-US" dirty="0" err="1" smtClean="0"/>
              <a:t>prová</a:t>
            </a:r>
            <a:r>
              <a:rPr lang="en-US" dirty="0" smtClean="0"/>
              <a:t>dělo</a:t>
            </a:r>
            <a:r>
              <a:rPr lang="en-US" dirty="0" err="1" smtClean="0"/>
              <a:t> na zákla</a:t>
            </a:r>
            <a:r>
              <a:rPr lang="en-US" dirty="0" smtClean="0"/>
              <a:t>d</a:t>
            </a:r>
            <a:r>
              <a:rPr lang="en-US" dirty="0" err="1" smtClean="0"/>
              <a:t>ě </a:t>
            </a:r>
            <a:r>
              <a:rPr lang="en-US" dirty="0" smtClean="0"/>
              <a:t>p</a:t>
            </a:r>
            <a:r>
              <a:rPr lang="en-US" dirty="0" err="1" smtClean="0"/>
              <a:t>orovnán</a:t>
            </a:r>
            <a:r>
              <a:rPr lang="en-US" dirty="0" smtClean="0"/>
              <a:t>í</a:t>
            </a:r>
            <a:r>
              <a:rPr lang="en-US" dirty="0" err="1" smtClean="0"/>
              <a:t> zásad, k</a:t>
            </a:r>
            <a:r>
              <a:rPr lang="en-US" dirty="0" smtClean="0"/>
              <a:t>t</a:t>
            </a:r>
            <a:r>
              <a:rPr lang="en-US" dirty="0" err="1" smtClean="0"/>
              <a:t>eré j</a:t>
            </a:r>
            <a:r>
              <a:rPr lang="en-US" dirty="0" smtClean="0"/>
              <a:t>so</a:t>
            </a:r>
            <a:r>
              <a:rPr lang="en-US" dirty="0" err="1" smtClean="0"/>
              <a:t>u uve</a:t>
            </a:r>
            <a:r>
              <a:rPr lang="en-US" dirty="0" smtClean="0"/>
              <a:t>d</a:t>
            </a:r>
            <a:r>
              <a:rPr lang="en-US" dirty="0" err="1" smtClean="0"/>
              <a:t>eny </a:t>
            </a:r>
            <a:r>
              <a:rPr lang="en-US" dirty="0" smtClean="0"/>
              <a:t>v</a:t>
            </a:r>
            <a:r>
              <a:rPr lang="en-US" dirty="0" err="1" smtClean="0"/>
              <a:t> Doporu</a:t>
            </a:r>
            <a:r>
              <a:rPr lang="en-US" dirty="0" smtClean="0"/>
              <a:t>čen</a:t>
            </a:r>
            <a:r>
              <a:rPr lang="en-US" dirty="0" err="1" smtClean="0"/>
              <a:t>í se skute</a:t>
            </a:r>
            <a:r>
              <a:rPr lang="en-US" dirty="0" smtClean="0"/>
              <a:t>čným</a:t>
            </a:r>
            <a:r>
              <a:rPr lang="en-US" dirty="0" err="1" smtClean="0"/>
              <a:t> stavem. </a:t>
            </a:r>
            <a:endParaRPr lang="cs-CZ" smtClean="0"/>
          </a:p>
          <a:p>
            <a:endParaRPr lang="cs-C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285728"/>
            <a:ext cx="8229600" cy="6429420"/>
          </a:xfrm>
        </p:spPr>
        <p:txBody>
          <a:bodyPr>
            <a:normAutofit/>
          </a:bodyPr>
          <a:lstStyle/>
          <a:p>
            <a:r>
              <a:rPr lang="en-US" dirty="0" smtClean="0"/>
              <a:t>V </a:t>
            </a:r>
            <a:r>
              <a:rPr lang="en-US" dirty="0" err="1" smtClean="0"/>
              <a:t>roce</a:t>
            </a:r>
            <a:r>
              <a:rPr lang="en-US" dirty="0" smtClean="0"/>
              <a:t> 1999 </a:t>
            </a:r>
            <a:r>
              <a:rPr lang="en-US" dirty="0" err="1" smtClean="0"/>
              <a:t>vznikla</a:t>
            </a:r>
            <a:r>
              <a:rPr lang="en-US" dirty="0" smtClean="0"/>
              <a:t> </a:t>
            </a:r>
            <a:r>
              <a:rPr lang="en-US" b="1" dirty="0" err="1" smtClean="0"/>
              <a:t>nová</a:t>
            </a:r>
            <a:r>
              <a:rPr lang="en-US" b="1" dirty="0" smtClean="0"/>
              <a:t> </a:t>
            </a:r>
            <a:r>
              <a:rPr lang="en-US" b="1" dirty="0" err="1" smtClean="0"/>
              <a:t>Hotelová</a:t>
            </a:r>
            <a:r>
              <a:rPr lang="en-US" b="1" dirty="0" smtClean="0"/>
              <a:t> </a:t>
            </a:r>
            <a:r>
              <a:rPr lang="en-US" b="1" dirty="0" err="1" smtClean="0"/>
              <a:t>klasifikace</a:t>
            </a:r>
            <a:r>
              <a:rPr lang="en-US" dirty="0" smtClean="0"/>
              <a:t>, </a:t>
            </a:r>
            <a:r>
              <a:rPr lang="en-US" dirty="0" err="1" smtClean="0"/>
              <a:t>která</a:t>
            </a:r>
            <a:r>
              <a:rPr lang="en-US" dirty="0" smtClean="0"/>
              <a:t> </a:t>
            </a:r>
            <a:r>
              <a:rPr lang="en-US" dirty="0" err="1" smtClean="0"/>
              <a:t>akceptovala</a:t>
            </a:r>
            <a:r>
              <a:rPr lang="en-US" dirty="0" smtClean="0"/>
              <a:t> </a:t>
            </a:r>
            <a:r>
              <a:rPr lang="en-US" dirty="0" err="1" smtClean="0"/>
              <a:t>platné</a:t>
            </a:r>
            <a:r>
              <a:rPr lang="en-US" dirty="0" smtClean="0"/>
              <a:t> </a:t>
            </a:r>
            <a:r>
              <a:rPr lang="en-US" dirty="0" err="1" smtClean="0"/>
              <a:t>zákony</a:t>
            </a:r>
            <a:r>
              <a:rPr lang="en-US" dirty="0" smtClean="0"/>
              <a:t> a </a:t>
            </a:r>
            <a:r>
              <a:rPr lang="en-US" dirty="0" err="1" smtClean="0"/>
              <a:t>vyhlášky</a:t>
            </a:r>
            <a:r>
              <a:rPr lang="en-US" dirty="0" smtClean="0"/>
              <a:t> </a:t>
            </a:r>
            <a:r>
              <a:rPr lang="en-US" dirty="0" err="1" smtClean="0"/>
              <a:t>České</a:t>
            </a:r>
            <a:r>
              <a:rPr lang="en-US" dirty="0" smtClean="0"/>
              <a:t> </a:t>
            </a:r>
            <a:r>
              <a:rPr lang="en-US" dirty="0" err="1" smtClean="0"/>
              <a:t>republiky</a:t>
            </a:r>
            <a:r>
              <a:rPr lang="en-US" dirty="0" smtClean="0"/>
              <a:t>, </a:t>
            </a:r>
            <a:r>
              <a:rPr lang="en-US" dirty="0" err="1" smtClean="0"/>
              <a:t>přihlížela</a:t>
            </a:r>
            <a:r>
              <a:rPr lang="en-US" dirty="0" smtClean="0"/>
              <a:t> k </a:t>
            </a:r>
            <a:r>
              <a:rPr lang="en-US" dirty="0" err="1" smtClean="0"/>
              <a:t>vývoji</a:t>
            </a:r>
            <a:r>
              <a:rPr lang="en-US" dirty="0" smtClean="0"/>
              <a:t> </a:t>
            </a:r>
            <a:r>
              <a:rPr lang="en-US" dirty="0" err="1" smtClean="0"/>
              <a:t>cestovního</a:t>
            </a:r>
            <a:r>
              <a:rPr lang="en-US" dirty="0" smtClean="0"/>
              <a:t> </a:t>
            </a:r>
            <a:r>
              <a:rPr lang="en-US" dirty="0" err="1" smtClean="0"/>
              <a:t>ruchu</a:t>
            </a:r>
            <a:r>
              <a:rPr lang="en-US" dirty="0" smtClean="0"/>
              <a:t> </a:t>
            </a:r>
            <a:r>
              <a:rPr lang="en-US" dirty="0" err="1" smtClean="0"/>
              <a:t>ve</a:t>
            </a:r>
            <a:r>
              <a:rPr lang="en-US" dirty="0" smtClean="0"/>
              <a:t> </a:t>
            </a:r>
            <a:r>
              <a:rPr lang="en-US" dirty="0" err="1" smtClean="0"/>
              <a:t>světě</a:t>
            </a:r>
            <a:r>
              <a:rPr lang="en-US" dirty="0" smtClean="0"/>
              <a:t> a </a:t>
            </a:r>
            <a:r>
              <a:rPr lang="en-US" dirty="0" err="1" smtClean="0"/>
              <a:t>dbala</a:t>
            </a:r>
            <a:r>
              <a:rPr lang="en-US" dirty="0" smtClean="0"/>
              <a:t> </a:t>
            </a:r>
            <a:r>
              <a:rPr lang="en-US" dirty="0" err="1" smtClean="0"/>
              <a:t>na</a:t>
            </a:r>
            <a:r>
              <a:rPr lang="en-US" dirty="0" smtClean="0"/>
              <a:t> </a:t>
            </a:r>
            <a:r>
              <a:rPr lang="en-US" dirty="0" err="1" smtClean="0"/>
              <a:t>národní</a:t>
            </a:r>
            <a:r>
              <a:rPr lang="en-US" dirty="0" smtClean="0"/>
              <a:t> a </a:t>
            </a:r>
            <a:r>
              <a:rPr lang="en-US" dirty="0" err="1" smtClean="0"/>
              <a:t>regionální</a:t>
            </a:r>
            <a:r>
              <a:rPr lang="en-US" dirty="0" smtClean="0"/>
              <a:t> </a:t>
            </a:r>
            <a:r>
              <a:rPr lang="en-US" dirty="0" err="1" smtClean="0"/>
              <a:t>zvláštnosti</a:t>
            </a:r>
            <a:r>
              <a:rPr lang="en-US" dirty="0" smtClean="0"/>
              <a:t>. </a:t>
            </a:r>
            <a:endParaRPr lang="cs-CZ" dirty="0" smtClean="0"/>
          </a:p>
          <a:p>
            <a:r>
              <a:rPr lang="en-US" dirty="0" err="1" smtClean="0"/>
              <a:t>Byla</a:t>
            </a:r>
            <a:r>
              <a:rPr lang="en-US" dirty="0" smtClean="0"/>
              <a:t> </a:t>
            </a:r>
            <a:r>
              <a:rPr lang="en-US" dirty="0" err="1" smtClean="0"/>
              <a:t>založena</a:t>
            </a:r>
            <a:r>
              <a:rPr lang="en-US" dirty="0" smtClean="0"/>
              <a:t> </a:t>
            </a:r>
            <a:r>
              <a:rPr lang="en-US" b="1" dirty="0" err="1" smtClean="0"/>
              <a:t>na</a:t>
            </a:r>
            <a:r>
              <a:rPr lang="en-US" b="1" dirty="0" smtClean="0"/>
              <a:t> </a:t>
            </a:r>
            <a:r>
              <a:rPr lang="en-US" b="1" dirty="0" err="1" smtClean="0"/>
              <a:t>bázi</a:t>
            </a:r>
            <a:r>
              <a:rPr lang="en-US" b="1" dirty="0" smtClean="0"/>
              <a:t> </a:t>
            </a:r>
            <a:r>
              <a:rPr lang="en-US" b="1" dirty="0" err="1" smtClean="0"/>
              <a:t>dobrovolnosti</a:t>
            </a:r>
            <a:r>
              <a:rPr lang="en-US" dirty="0" smtClean="0"/>
              <a:t>, </a:t>
            </a:r>
            <a:r>
              <a:rPr lang="en-US" dirty="0" err="1" smtClean="0"/>
              <a:t>řídila</a:t>
            </a:r>
            <a:r>
              <a:rPr lang="en-US" dirty="0" smtClean="0"/>
              <a:t> se </a:t>
            </a:r>
            <a:r>
              <a:rPr lang="en-US" dirty="0" err="1" smtClean="0"/>
              <a:t>pevně</a:t>
            </a:r>
            <a:r>
              <a:rPr lang="en-US" dirty="0" smtClean="0"/>
              <a:t> </a:t>
            </a:r>
            <a:r>
              <a:rPr lang="en-US" dirty="0" err="1" smtClean="0"/>
              <a:t>stanoveným</a:t>
            </a:r>
            <a:r>
              <a:rPr lang="en-US" dirty="0" smtClean="0"/>
              <a:t> </a:t>
            </a:r>
            <a:r>
              <a:rPr lang="en-US" dirty="0" err="1" smtClean="0"/>
              <a:t>řádem</a:t>
            </a:r>
            <a:r>
              <a:rPr lang="en-US" dirty="0" smtClean="0"/>
              <a:t> a </a:t>
            </a:r>
            <a:r>
              <a:rPr lang="en-US" dirty="0" err="1" smtClean="0"/>
              <a:t>způsobem</a:t>
            </a:r>
            <a:r>
              <a:rPr lang="en-US" dirty="0" smtClean="0"/>
              <a:t> </a:t>
            </a:r>
            <a:r>
              <a:rPr lang="en-US" dirty="0" err="1" smtClean="0"/>
              <a:t>vyhodnocování</a:t>
            </a:r>
            <a:r>
              <a:rPr lang="en-US" dirty="0" smtClean="0"/>
              <a:t>, </a:t>
            </a:r>
            <a:r>
              <a:rPr lang="en-US" dirty="0" err="1" smtClean="0"/>
              <a:t>které</a:t>
            </a:r>
            <a:r>
              <a:rPr lang="en-US" dirty="0" smtClean="0"/>
              <a:t> </a:t>
            </a:r>
            <a:r>
              <a:rPr lang="en-US" dirty="0" err="1" smtClean="0"/>
              <a:t>prováděla</a:t>
            </a:r>
            <a:r>
              <a:rPr lang="en-US" dirty="0" smtClean="0"/>
              <a:t> </a:t>
            </a:r>
            <a:r>
              <a:rPr lang="en-US" dirty="0" err="1" smtClean="0"/>
              <a:t>komise</a:t>
            </a:r>
            <a:r>
              <a:rPr lang="en-US" dirty="0" smtClean="0"/>
              <a:t> </a:t>
            </a:r>
            <a:r>
              <a:rPr lang="en-US" dirty="0" err="1" smtClean="0"/>
              <a:t>odborníků</a:t>
            </a:r>
            <a:r>
              <a:rPr lang="en-US" dirty="0" smtClean="0"/>
              <a:t> a </a:t>
            </a:r>
            <a:r>
              <a:rPr lang="en-US" dirty="0" err="1" smtClean="0"/>
              <a:t>jejím</a:t>
            </a:r>
            <a:r>
              <a:rPr lang="en-US" dirty="0" smtClean="0"/>
              <a:t> </a:t>
            </a:r>
            <a:r>
              <a:rPr lang="en-US" dirty="0" err="1" smtClean="0"/>
              <a:t>výsledkem</a:t>
            </a:r>
            <a:r>
              <a:rPr lang="en-US" dirty="0" smtClean="0"/>
              <a:t> </a:t>
            </a:r>
            <a:r>
              <a:rPr lang="en-US" dirty="0" err="1" smtClean="0"/>
              <a:t>byl</a:t>
            </a:r>
            <a:r>
              <a:rPr lang="en-US" dirty="0" smtClean="0"/>
              <a:t> </a:t>
            </a:r>
            <a:r>
              <a:rPr lang="en-US" dirty="0" err="1" smtClean="0"/>
              <a:t>jednotný</a:t>
            </a:r>
            <a:r>
              <a:rPr lang="en-US" dirty="0" smtClean="0"/>
              <a:t> </a:t>
            </a:r>
            <a:r>
              <a:rPr lang="en-US" dirty="0" err="1" smtClean="0"/>
              <a:t>klasifikační</a:t>
            </a:r>
            <a:r>
              <a:rPr lang="en-US" dirty="0" smtClean="0"/>
              <a:t> </a:t>
            </a:r>
            <a:r>
              <a:rPr lang="en-US" dirty="0" err="1" smtClean="0"/>
              <a:t>znak</a:t>
            </a:r>
            <a:r>
              <a:rPr lang="en-US" dirty="0" smtClean="0"/>
              <a:t> a </a:t>
            </a:r>
            <a:r>
              <a:rPr lang="en-US" dirty="0" err="1" smtClean="0"/>
              <a:t>certifikát</a:t>
            </a:r>
            <a:r>
              <a:rPr lang="en-US" dirty="0" smtClean="0"/>
              <a:t>. </a:t>
            </a:r>
            <a:endParaRPr lang="cs-CZ" dirty="0" smtClean="0"/>
          </a:p>
          <a:p>
            <a:r>
              <a:rPr lang="en-US" dirty="0" err="1" smtClean="0"/>
              <a:t>Klasifikace</a:t>
            </a:r>
            <a:r>
              <a:rPr lang="en-US" dirty="0" smtClean="0"/>
              <a:t> </a:t>
            </a:r>
            <a:r>
              <a:rPr lang="en-US" dirty="0" err="1" smtClean="0"/>
              <a:t>platila</a:t>
            </a:r>
            <a:r>
              <a:rPr lang="en-US" dirty="0" smtClean="0"/>
              <a:t> pro </a:t>
            </a:r>
            <a:r>
              <a:rPr lang="en-US" dirty="0" err="1" smtClean="0"/>
              <a:t>dobu</a:t>
            </a:r>
            <a:r>
              <a:rPr lang="en-US" dirty="0" smtClean="0"/>
              <a:t> </a:t>
            </a:r>
            <a:r>
              <a:rPr lang="en-US" dirty="0" err="1" smtClean="0"/>
              <a:t>dvou</a:t>
            </a:r>
            <a:r>
              <a:rPr lang="en-US" dirty="0" smtClean="0"/>
              <a:t> let a </a:t>
            </a:r>
            <a:r>
              <a:rPr lang="en-US" dirty="0" err="1" smtClean="0"/>
              <a:t>zanikla</a:t>
            </a:r>
            <a:r>
              <a:rPr lang="en-US" dirty="0" smtClean="0"/>
              <a:t> </a:t>
            </a:r>
            <a:r>
              <a:rPr lang="en-US" dirty="0" err="1" smtClean="0"/>
              <a:t>při</a:t>
            </a:r>
            <a:r>
              <a:rPr lang="en-US" dirty="0" smtClean="0"/>
              <a:t> </a:t>
            </a:r>
            <a:r>
              <a:rPr lang="en-US" dirty="0" err="1" smtClean="0"/>
              <a:t>změně</a:t>
            </a:r>
            <a:r>
              <a:rPr lang="en-US" dirty="0" smtClean="0"/>
              <a:t> </a:t>
            </a:r>
            <a:r>
              <a:rPr lang="en-US" dirty="0" err="1" smtClean="0"/>
              <a:t>provozovatele</a:t>
            </a:r>
            <a:r>
              <a:rPr lang="en-US" dirty="0" smtClean="0"/>
              <a:t>. </a:t>
            </a:r>
            <a:r>
              <a:rPr lang="en-US" b="1" dirty="0" err="1" smtClean="0"/>
              <a:t>Stanovovala</a:t>
            </a:r>
            <a:r>
              <a:rPr lang="en-US" b="1" dirty="0" smtClean="0"/>
              <a:t> </a:t>
            </a:r>
            <a:r>
              <a:rPr lang="en-US" b="1" dirty="0" err="1" smtClean="0"/>
              <a:t>určité</a:t>
            </a:r>
            <a:r>
              <a:rPr lang="en-US" b="1" dirty="0" smtClean="0"/>
              <a:t> </a:t>
            </a:r>
            <a:r>
              <a:rPr lang="en-US" b="1" dirty="0" err="1" smtClean="0"/>
              <a:t>minimální</a:t>
            </a:r>
            <a:r>
              <a:rPr lang="en-US" b="1" dirty="0" smtClean="0"/>
              <a:t> </a:t>
            </a:r>
            <a:r>
              <a:rPr lang="en-US" b="1" dirty="0" err="1" smtClean="0"/>
              <a:t>požadavky</a:t>
            </a:r>
            <a:r>
              <a:rPr lang="en-US" b="1" dirty="0" smtClean="0"/>
              <a:t> </a:t>
            </a:r>
            <a:r>
              <a:rPr lang="en-US" b="1" dirty="0" err="1" smtClean="0"/>
              <a:t>na</a:t>
            </a:r>
            <a:r>
              <a:rPr lang="en-US" b="1" dirty="0" smtClean="0"/>
              <a:t> standard </a:t>
            </a:r>
            <a:r>
              <a:rPr lang="en-US" b="1" dirty="0" err="1" smtClean="0"/>
              <a:t>zařízení</a:t>
            </a:r>
            <a:r>
              <a:rPr lang="en-US" b="1" dirty="0" smtClean="0"/>
              <a:t> v </a:t>
            </a:r>
            <a:r>
              <a:rPr lang="en-US" b="1" dirty="0" err="1" smtClean="0"/>
              <a:t>rámci</a:t>
            </a:r>
            <a:r>
              <a:rPr lang="en-US" b="1" dirty="0" smtClean="0"/>
              <a:t> </a:t>
            </a:r>
            <a:r>
              <a:rPr lang="en-US" b="1" dirty="0" err="1" smtClean="0"/>
              <a:t>povinných</a:t>
            </a:r>
            <a:r>
              <a:rPr lang="en-US" b="1" dirty="0" smtClean="0"/>
              <a:t> </a:t>
            </a:r>
            <a:r>
              <a:rPr lang="en-US" b="1" dirty="0" err="1" smtClean="0"/>
              <a:t>kritérií</a:t>
            </a:r>
            <a:r>
              <a:rPr lang="en-US" b="1" dirty="0" smtClean="0"/>
              <a:t> a </a:t>
            </a:r>
            <a:r>
              <a:rPr lang="en-US" b="1" dirty="0" err="1" smtClean="0"/>
              <a:t>fakultativních</a:t>
            </a:r>
            <a:r>
              <a:rPr lang="en-US" b="1" dirty="0" smtClean="0"/>
              <a:t> </a:t>
            </a:r>
            <a:r>
              <a:rPr lang="en-US" b="1" dirty="0" err="1" smtClean="0"/>
              <a:t>znaků</a:t>
            </a:r>
            <a:r>
              <a:rPr lang="en-US" b="1" dirty="0" smtClean="0"/>
              <a:t> pro </a:t>
            </a:r>
            <a:r>
              <a:rPr lang="en-US" b="1" dirty="0" err="1" smtClean="0"/>
              <a:t>kategorie</a:t>
            </a:r>
            <a:r>
              <a:rPr lang="en-US" b="1" dirty="0" smtClean="0"/>
              <a:t> hotel, hotel </a:t>
            </a:r>
            <a:r>
              <a:rPr lang="en-US" b="1" dirty="0" err="1" smtClean="0"/>
              <a:t>garni</a:t>
            </a:r>
            <a:r>
              <a:rPr lang="en-US" b="1" dirty="0" smtClean="0"/>
              <a:t>, motel a </a:t>
            </a:r>
            <a:r>
              <a:rPr lang="en-US" b="1" dirty="0" err="1" smtClean="0"/>
              <a:t>penzion</a:t>
            </a:r>
            <a:r>
              <a:rPr lang="en-US" b="1" dirty="0" smtClean="0"/>
              <a:t>. </a:t>
            </a:r>
            <a:r>
              <a:rPr lang="en-US" dirty="0" smtClean="0"/>
              <a:t>V </a:t>
            </a:r>
            <a:r>
              <a:rPr lang="en-US" dirty="0" err="1" smtClean="0"/>
              <a:t>praxi</a:t>
            </a:r>
            <a:r>
              <a:rPr lang="en-US" dirty="0" smtClean="0"/>
              <a:t> se </a:t>
            </a:r>
            <a:r>
              <a:rPr lang="en-US" dirty="0" err="1" smtClean="0"/>
              <a:t>toto</a:t>
            </a:r>
            <a:r>
              <a:rPr lang="en-US" dirty="0" smtClean="0"/>
              <a:t> </a:t>
            </a:r>
            <a:r>
              <a:rPr lang="en-US" dirty="0" err="1" smtClean="0"/>
              <a:t>doporučení</a:t>
            </a:r>
            <a:r>
              <a:rPr lang="en-US" dirty="0" smtClean="0"/>
              <a:t> </a:t>
            </a:r>
            <a:r>
              <a:rPr lang="en-US" dirty="0" err="1" smtClean="0"/>
              <a:t>příliš</a:t>
            </a:r>
            <a:r>
              <a:rPr lang="en-US" dirty="0" smtClean="0"/>
              <a:t> </a:t>
            </a:r>
            <a:r>
              <a:rPr lang="en-US" dirty="0" err="1" smtClean="0"/>
              <a:t>neujalo</a:t>
            </a:r>
            <a:r>
              <a:rPr lang="en-US" dirty="0" smtClean="0"/>
              <a:t> a </a:t>
            </a:r>
            <a:r>
              <a:rPr lang="en-US" dirty="0" err="1" smtClean="0"/>
              <a:t>ani</a:t>
            </a:r>
            <a:r>
              <a:rPr lang="en-US" dirty="0" smtClean="0"/>
              <a:t> se </a:t>
            </a:r>
            <a:r>
              <a:rPr lang="en-US" dirty="0" err="1" smtClean="0"/>
              <a:t>nepodařilo</a:t>
            </a:r>
            <a:r>
              <a:rPr lang="en-US" dirty="0" smtClean="0"/>
              <a:t> </a:t>
            </a:r>
            <a:r>
              <a:rPr lang="en-US" dirty="0" err="1" smtClean="0"/>
              <a:t>vytvořit</a:t>
            </a:r>
            <a:r>
              <a:rPr lang="en-US" dirty="0" smtClean="0"/>
              <a:t> </a:t>
            </a:r>
            <a:r>
              <a:rPr lang="en-US" dirty="0" err="1" smtClean="0"/>
              <a:t>jednotný</a:t>
            </a:r>
            <a:r>
              <a:rPr lang="en-US" dirty="0" smtClean="0"/>
              <a:t> </a:t>
            </a:r>
            <a:r>
              <a:rPr lang="en-US" dirty="0" err="1" smtClean="0"/>
              <a:t>aplikační</a:t>
            </a:r>
            <a:r>
              <a:rPr lang="en-US" dirty="0" smtClean="0"/>
              <a:t> </a:t>
            </a:r>
            <a:r>
              <a:rPr lang="en-US" dirty="0" err="1" smtClean="0"/>
              <a:t>systém</a:t>
            </a:r>
            <a:r>
              <a:rPr lang="en-US" dirty="0" smtClean="0"/>
              <a:t>. </a:t>
            </a:r>
            <a:endParaRPr lang="cs-CZ" dirty="0" smtClean="0"/>
          </a:p>
          <a:p>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285728"/>
            <a:ext cx="8229600" cy="6572272"/>
          </a:xfrm>
        </p:spPr>
        <p:txBody>
          <a:bodyPr>
            <a:normAutofit/>
          </a:bodyPr>
          <a:lstStyle/>
          <a:p>
            <a:r>
              <a:rPr lang="cs-CZ" b="1" dirty="0" smtClean="0"/>
              <a:t>Živnostenský </a:t>
            </a:r>
            <a:r>
              <a:rPr lang="cs-CZ" b="1" dirty="0"/>
              <a:t>zákon č. 455/1991 Sb</a:t>
            </a:r>
            <a:r>
              <a:rPr lang="cs-CZ" dirty="0"/>
              <a:t>. </a:t>
            </a:r>
            <a:r>
              <a:rPr lang="cs-CZ" b="1" dirty="0"/>
              <a:t>respektive jeho novela č. 356/1999 Sb</a:t>
            </a:r>
            <a:r>
              <a:rPr lang="cs-CZ" dirty="0"/>
              <a:t>. ze dne 9. prosince 1999 doplňuje v § 17 v odstavci 8 povinnosti provozovatelů ubytovacích zařízení.</a:t>
            </a:r>
          </a:p>
          <a:p>
            <a:pPr>
              <a:buNone/>
            </a:pPr>
            <a:r>
              <a:rPr lang="cs-CZ" dirty="0" smtClean="0"/>
              <a:t>	</a:t>
            </a:r>
            <a:r>
              <a:rPr lang="cs-CZ" b="1" dirty="0" smtClean="0"/>
              <a:t>Provozovna</a:t>
            </a:r>
            <a:r>
              <a:rPr lang="cs-CZ" dirty="0" smtClean="0"/>
              <a:t> </a:t>
            </a:r>
            <a:r>
              <a:rPr lang="cs-CZ" dirty="0"/>
              <a:t>určená pro prodej zboží nebo poskytování služeb spotřebitelům </a:t>
            </a:r>
            <a:r>
              <a:rPr lang="cs-CZ" b="1" dirty="0"/>
              <a:t>musí být trvale a zvenčí viditelně označena </a:t>
            </a:r>
            <a:r>
              <a:rPr lang="cs-CZ" dirty="0"/>
              <a:t>také </a:t>
            </a:r>
            <a:br>
              <a:rPr lang="cs-CZ" dirty="0"/>
            </a:br>
            <a:r>
              <a:rPr lang="cs-CZ" dirty="0"/>
              <a:t>a) jménem a příjmením osoby odpovědné za činnost provozovny, </a:t>
            </a:r>
            <a:br>
              <a:rPr lang="cs-CZ" dirty="0"/>
            </a:br>
            <a:r>
              <a:rPr lang="cs-CZ" dirty="0"/>
              <a:t>b) prodejní nebo provozní dobou určenou pro styk se spotřebiteli, nejedná-li se o stánek nebo obdobné zařízení, </a:t>
            </a:r>
            <a:br>
              <a:rPr lang="cs-CZ" dirty="0"/>
            </a:br>
            <a:r>
              <a:rPr lang="cs-CZ" dirty="0"/>
              <a:t>c) </a:t>
            </a:r>
            <a:r>
              <a:rPr lang="cs-CZ" b="1" dirty="0"/>
              <a:t>kategorií a třídou u ubytovacího zařízení </a:t>
            </a:r>
            <a:r>
              <a:rPr lang="cs-CZ" dirty="0" smtClean="0"/>
              <a:t> </a:t>
            </a:r>
            <a:r>
              <a:rPr lang="cs-CZ" dirty="0"/>
              <a:t>poskytujícího přechodné </a:t>
            </a:r>
            <a:r>
              <a:rPr lang="cs-CZ" dirty="0" smtClean="0"/>
              <a:t>ubytování.</a:t>
            </a:r>
          </a:p>
          <a:p>
            <a:endParaRPr lang="cs-CZ" dirty="0"/>
          </a:p>
          <a:p>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67544" y="1052736"/>
            <a:ext cx="8229600" cy="6743672"/>
          </a:xfrm>
        </p:spPr>
        <p:txBody>
          <a:bodyPr>
            <a:normAutofit/>
          </a:bodyPr>
          <a:lstStyle/>
          <a:p>
            <a:r>
              <a:rPr lang="en-US" sz="2800" dirty="0" smtClean="0"/>
              <a:t>V </a:t>
            </a:r>
            <a:r>
              <a:rPr lang="en-US" sz="2800" dirty="0" err="1" smtClean="0"/>
              <a:t>roce</a:t>
            </a:r>
            <a:r>
              <a:rPr lang="en-US" sz="2800" dirty="0" smtClean="0"/>
              <a:t> 2006 </a:t>
            </a:r>
            <a:r>
              <a:rPr lang="en-US" sz="2800" dirty="0" err="1" smtClean="0"/>
              <a:t>vešla</a:t>
            </a:r>
            <a:r>
              <a:rPr lang="en-US" sz="2800" dirty="0" smtClean="0"/>
              <a:t> v </a:t>
            </a:r>
            <a:r>
              <a:rPr lang="en-US" sz="2800" dirty="0" err="1" smtClean="0"/>
              <a:t>platnost</a:t>
            </a:r>
            <a:r>
              <a:rPr lang="en-US" sz="2800" dirty="0" smtClean="0"/>
              <a:t> </a:t>
            </a:r>
            <a:r>
              <a:rPr lang="en-US" sz="2800" b="1" dirty="0" err="1" smtClean="0"/>
              <a:t>nová</a:t>
            </a:r>
            <a:r>
              <a:rPr lang="en-US" sz="2800" b="1" dirty="0" smtClean="0"/>
              <a:t> </a:t>
            </a:r>
            <a:r>
              <a:rPr lang="en-US" sz="2800" b="1" dirty="0" err="1" smtClean="0"/>
              <a:t>Oficiální</a:t>
            </a:r>
            <a:r>
              <a:rPr lang="en-US" sz="2800" b="1" dirty="0" smtClean="0"/>
              <a:t> </a:t>
            </a:r>
            <a:r>
              <a:rPr lang="en-US" sz="2800" b="1" dirty="0" err="1" smtClean="0"/>
              <a:t>jednotná</a:t>
            </a:r>
            <a:r>
              <a:rPr lang="en-US" sz="2800" b="1" dirty="0" smtClean="0"/>
              <a:t> </a:t>
            </a:r>
            <a:r>
              <a:rPr lang="en-US" sz="2800" b="1" dirty="0" err="1" smtClean="0"/>
              <a:t>klasifikace</a:t>
            </a:r>
            <a:r>
              <a:rPr lang="en-US" sz="2800" b="1" dirty="0" smtClean="0"/>
              <a:t> </a:t>
            </a:r>
            <a:r>
              <a:rPr lang="en-US" sz="2800" b="1" dirty="0" err="1" smtClean="0"/>
              <a:t>ubytovacích</a:t>
            </a:r>
            <a:r>
              <a:rPr lang="en-US" sz="2800" b="1" dirty="0" smtClean="0"/>
              <a:t> </a:t>
            </a:r>
            <a:r>
              <a:rPr lang="en-US" sz="2800" b="1" dirty="0" err="1" smtClean="0"/>
              <a:t>zařízení</a:t>
            </a:r>
            <a:r>
              <a:rPr lang="en-US" sz="2800" dirty="0" smtClean="0"/>
              <a:t>, </a:t>
            </a:r>
            <a:r>
              <a:rPr lang="en-US" sz="2800" dirty="0" err="1" smtClean="0"/>
              <a:t>platná</a:t>
            </a:r>
            <a:r>
              <a:rPr lang="en-US" sz="2800" dirty="0" smtClean="0"/>
              <a:t> od 4.1.2006 do </a:t>
            </a:r>
            <a:r>
              <a:rPr lang="en-US" sz="2800" dirty="0" err="1" smtClean="0"/>
              <a:t>roku</a:t>
            </a:r>
            <a:r>
              <a:rPr lang="en-US" sz="2800" dirty="0" smtClean="0"/>
              <a:t> 2009. </a:t>
            </a:r>
            <a:endParaRPr lang="cs-CZ" sz="2800" dirty="0" smtClean="0"/>
          </a:p>
          <a:p>
            <a:r>
              <a:rPr lang="en-US" sz="2800" b="1" dirty="0" err="1" smtClean="0"/>
              <a:t>Hlavním</a:t>
            </a:r>
            <a:r>
              <a:rPr lang="en-US" sz="2800" b="1" dirty="0" smtClean="0"/>
              <a:t> </a:t>
            </a:r>
            <a:r>
              <a:rPr lang="en-US" sz="2800" b="1" dirty="0" err="1" smtClean="0"/>
              <a:t>důvodem</a:t>
            </a:r>
            <a:r>
              <a:rPr lang="en-US" sz="2800" b="1" dirty="0" smtClean="0"/>
              <a:t> </a:t>
            </a:r>
            <a:r>
              <a:rPr lang="en-US" sz="2800" b="1" dirty="0" err="1" smtClean="0"/>
              <a:t>jejího</a:t>
            </a:r>
            <a:r>
              <a:rPr lang="en-US" sz="2800" b="1" dirty="0" smtClean="0"/>
              <a:t> </a:t>
            </a:r>
            <a:r>
              <a:rPr lang="en-US" sz="2800" b="1" dirty="0" err="1" smtClean="0"/>
              <a:t>vzniku</a:t>
            </a:r>
            <a:r>
              <a:rPr lang="en-US" sz="2800" b="1" dirty="0" smtClean="0"/>
              <a:t> </a:t>
            </a:r>
            <a:r>
              <a:rPr lang="en-US" sz="2800" b="1" dirty="0" err="1" smtClean="0"/>
              <a:t>byla</a:t>
            </a:r>
            <a:r>
              <a:rPr lang="en-US" sz="2800" b="1" dirty="0" smtClean="0"/>
              <a:t> </a:t>
            </a:r>
            <a:r>
              <a:rPr lang="en-US" sz="2800" b="1" dirty="0" err="1" smtClean="0"/>
              <a:t>nutnost</a:t>
            </a:r>
            <a:r>
              <a:rPr lang="en-US" sz="2800" b="1" dirty="0" smtClean="0"/>
              <a:t> </a:t>
            </a:r>
            <a:r>
              <a:rPr lang="en-US" sz="2800" b="1" dirty="0" err="1" smtClean="0"/>
              <a:t>zajistit</a:t>
            </a:r>
            <a:r>
              <a:rPr lang="en-US" sz="2800" b="1" dirty="0" smtClean="0"/>
              <a:t> a </a:t>
            </a:r>
            <a:r>
              <a:rPr lang="en-US" sz="2800" b="1" dirty="0" err="1" smtClean="0"/>
              <a:t>deklarovat</a:t>
            </a:r>
            <a:r>
              <a:rPr lang="en-US" sz="2800" b="1" dirty="0" smtClean="0"/>
              <a:t> </a:t>
            </a:r>
            <a:r>
              <a:rPr lang="en-US" sz="2800" b="1" dirty="0" err="1" smtClean="0"/>
              <a:t>kvalitu</a:t>
            </a:r>
            <a:r>
              <a:rPr lang="en-US" sz="2800" b="1" dirty="0" smtClean="0"/>
              <a:t> a </a:t>
            </a:r>
            <a:r>
              <a:rPr lang="en-US" sz="2800" b="1" dirty="0" err="1" smtClean="0"/>
              <a:t>úroveň</a:t>
            </a:r>
            <a:r>
              <a:rPr lang="en-US" sz="2800" b="1" dirty="0" smtClean="0"/>
              <a:t> </a:t>
            </a:r>
            <a:r>
              <a:rPr lang="en-US" sz="2800" b="1" dirty="0" err="1" smtClean="0"/>
              <a:t>vybavení</a:t>
            </a:r>
            <a:r>
              <a:rPr lang="en-US" sz="2800" b="1" dirty="0" smtClean="0"/>
              <a:t> </a:t>
            </a:r>
            <a:r>
              <a:rPr lang="en-US" sz="2800" b="1" dirty="0" err="1" smtClean="0"/>
              <a:t>ubytovacích</a:t>
            </a:r>
            <a:r>
              <a:rPr lang="en-US" sz="2800" b="1" dirty="0" smtClean="0"/>
              <a:t> </a:t>
            </a:r>
            <a:r>
              <a:rPr lang="en-US" sz="2800" b="1" dirty="0" err="1" smtClean="0"/>
              <a:t>zařízení</a:t>
            </a:r>
            <a:r>
              <a:rPr lang="en-US" sz="2800" b="1" dirty="0" smtClean="0"/>
              <a:t> </a:t>
            </a:r>
            <a:r>
              <a:rPr lang="en-US" sz="2800" b="1" dirty="0" err="1" smtClean="0"/>
              <a:t>podle</a:t>
            </a:r>
            <a:r>
              <a:rPr lang="en-US" sz="2800" b="1" dirty="0" smtClean="0"/>
              <a:t> </a:t>
            </a:r>
            <a:r>
              <a:rPr lang="en-US" sz="2800" b="1" dirty="0" err="1" smtClean="0"/>
              <a:t>kategorií</a:t>
            </a:r>
            <a:r>
              <a:rPr lang="en-US" sz="2800" b="1" dirty="0" smtClean="0"/>
              <a:t> a </a:t>
            </a:r>
            <a:r>
              <a:rPr lang="en-US" sz="2800" b="1" dirty="0" err="1" smtClean="0"/>
              <a:t>tříd</a:t>
            </a:r>
            <a:r>
              <a:rPr lang="en-US" sz="2800" b="1" dirty="0" smtClean="0"/>
              <a:t> a </a:t>
            </a:r>
            <a:r>
              <a:rPr lang="en-US" sz="2800" b="1" dirty="0" err="1" smtClean="0"/>
              <a:t>učinit</a:t>
            </a:r>
            <a:r>
              <a:rPr lang="en-US" sz="2800" b="1" dirty="0" smtClean="0"/>
              <a:t> </a:t>
            </a:r>
            <a:r>
              <a:rPr lang="en-US" sz="2800" b="1" dirty="0" err="1" smtClean="0"/>
              <a:t>tak</a:t>
            </a:r>
            <a:r>
              <a:rPr lang="en-US" sz="2800" b="1" dirty="0" smtClean="0"/>
              <a:t> </a:t>
            </a:r>
            <a:r>
              <a:rPr lang="en-US" sz="2800" b="1" dirty="0" err="1" smtClean="0"/>
              <a:t>tuto</a:t>
            </a:r>
            <a:r>
              <a:rPr lang="en-US" sz="2800" b="1" dirty="0" smtClean="0"/>
              <a:t> </a:t>
            </a:r>
            <a:r>
              <a:rPr lang="en-US" sz="2800" b="1" dirty="0" err="1" smtClean="0"/>
              <a:t>službu</a:t>
            </a:r>
            <a:r>
              <a:rPr lang="en-US" sz="2800" b="1" dirty="0" smtClean="0"/>
              <a:t> </a:t>
            </a:r>
            <a:r>
              <a:rPr lang="en-US" sz="2800" b="1" dirty="0" err="1" smtClean="0"/>
              <a:t>přehlednou</a:t>
            </a:r>
            <a:r>
              <a:rPr lang="en-US" sz="2800" b="1" dirty="0" smtClean="0"/>
              <a:t> z </a:t>
            </a:r>
            <a:r>
              <a:rPr lang="en-US" sz="2800" b="1" dirty="0" err="1" smtClean="0"/>
              <a:t>pohledu</a:t>
            </a:r>
            <a:r>
              <a:rPr lang="en-US" sz="2800" b="1" dirty="0" smtClean="0"/>
              <a:t> </a:t>
            </a:r>
            <a:r>
              <a:rPr lang="en-US" sz="2800" b="1" dirty="0" err="1" smtClean="0"/>
              <a:t>hosta</a:t>
            </a:r>
            <a:r>
              <a:rPr lang="en-US" sz="2800" b="1" dirty="0" smtClean="0"/>
              <a:t> </a:t>
            </a:r>
            <a:r>
              <a:rPr lang="en-US" sz="2800" b="1" dirty="0" err="1" smtClean="0"/>
              <a:t>i</a:t>
            </a:r>
            <a:r>
              <a:rPr lang="en-US" sz="2800" b="1" dirty="0" smtClean="0"/>
              <a:t> z </a:t>
            </a:r>
            <a:r>
              <a:rPr lang="en-US" sz="2800" b="1" dirty="0" err="1" smtClean="0"/>
              <a:t>pohledu</a:t>
            </a:r>
            <a:r>
              <a:rPr lang="cs-CZ" sz="2800" b="1" dirty="0"/>
              <a:t> </a:t>
            </a:r>
            <a:r>
              <a:rPr lang="en-US" sz="2800" b="1" dirty="0" err="1" smtClean="0"/>
              <a:t>provozovatelů</a:t>
            </a:r>
            <a:r>
              <a:rPr lang="en-US" sz="2800" b="1" dirty="0" smtClean="0"/>
              <a:t> </a:t>
            </a:r>
            <a:r>
              <a:rPr lang="en-US" sz="2800" b="1" dirty="0" err="1" smtClean="0"/>
              <a:t>samotných</a:t>
            </a:r>
            <a:r>
              <a:rPr lang="en-US" sz="2800" b="1" dirty="0" smtClean="0"/>
              <a:t>.   </a:t>
            </a:r>
            <a:endParaRPr lang="cs-CZ" sz="2800" b="1" dirty="0" smtClean="0"/>
          </a:p>
          <a:p>
            <a:endParaRPr lang="cs-CZ" dirty="0"/>
          </a:p>
        </p:txBody>
      </p:sp>
    </p:spTree>
    <p:extLst>
      <p:ext uri="{BB962C8B-B14F-4D97-AF65-F5344CB8AC3E}">
        <p14:creationId xmlns:p14="http://schemas.microsoft.com/office/powerpoint/2010/main" val="3885698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457200" y="476672"/>
            <a:ext cx="7467600" cy="5997280"/>
          </a:xfrm>
        </p:spPr>
        <p:txBody>
          <a:bodyPr/>
          <a:lstStyle/>
          <a:p>
            <a:pPr marL="0" indent="0">
              <a:buNone/>
            </a:pPr>
            <a:r>
              <a:rPr lang="en-US" sz="2800" b="1" dirty="0" err="1" smtClean="0"/>
              <a:t>Oficiální</a:t>
            </a:r>
            <a:r>
              <a:rPr lang="en-US" sz="2800" b="1" dirty="0" smtClean="0"/>
              <a:t> </a:t>
            </a:r>
            <a:r>
              <a:rPr lang="en-US" sz="2800" b="1" dirty="0" err="1" smtClean="0"/>
              <a:t>jednotná</a:t>
            </a:r>
            <a:r>
              <a:rPr lang="en-US" sz="2800" b="1" dirty="0" smtClean="0"/>
              <a:t> </a:t>
            </a:r>
            <a:r>
              <a:rPr lang="en-US" sz="2800" b="1" dirty="0" err="1" smtClean="0"/>
              <a:t>klasifikace</a:t>
            </a:r>
            <a:r>
              <a:rPr lang="en-US" sz="2800" b="1" dirty="0" smtClean="0"/>
              <a:t> </a:t>
            </a:r>
            <a:r>
              <a:rPr lang="en-US" sz="2800" b="1" dirty="0" err="1" smtClean="0"/>
              <a:t>ubytovacích</a:t>
            </a:r>
            <a:r>
              <a:rPr lang="en-US" sz="2800" b="1" dirty="0" smtClean="0"/>
              <a:t> </a:t>
            </a:r>
            <a:r>
              <a:rPr lang="en-US" sz="2800" b="1" dirty="0" err="1" smtClean="0"/>
              <a:t>zařízení</a:t>
            </a:r>
            <a:r>
              <a:rPr lang="en-US" sz="2800" dirty="0" smtClean="0"/>
              <a:t> </a:t>
            </a:r>
            <a:r>
              <a:rPr lang="en-US" sz="2800" dirty="0" err="1" smtClean="0"/>
              <a:t>vznikla</a:t>
            </a:r>
            <a:r>
              <a:rPr lang="en-US" sz="2800" dirty="0" smtClean="0"/>
              <a:t> z </a:t>
            </a:r>
            <a:r>
              <a:rPr lang="en-US" sz="2800" dirty="0" err="1" smtClean="0"/>
              <a:t>podnětu</a:t>
            </a:r>
            <a:r>
              <a:rPr lang="en-US" sz="2800" dirty="0" smtClean="0"/>
              <a:t> </a:t>
            </a:r>
            <a:r>
              <a:rPr lang="en-US" sz="2800" dirty="0" err="1" smtClean="0"/>
              <a:t>odborných</a:t>
            </a:r>
            <a:r>
              <a:rPr lang="en-US" sz="2800" dirty="0" smtClean="0"/>
              <a:t> </a:t>
            </a:r>
            <a:r>
              <a:rPr lang="en-US" sz="2800" dirty="0" err="1" smtClean="0"/>
              <a:t>sdružení</a:t>
            </a:r>
            <a:r>
              <a:rPr lang="en-US" sz="2800" dirty="0" smtClean="0"/>
              <a:t> </a:t>
            </a:r>
            <a:r>
              <a:rPr lang="en-US" sz="2800" dirty="0" err="1" smtClean="0"/>
              <a:t>Národní</a:t>
            </a:r>
            <a:r>
              <a:rPr lang="en-US" sz="2800" dirty="0" smtClean="0"/>
              <a:t> </a:t>
            </a:r>
            <a:r>
              <a:rPr lang="en-US" sz="2800" dirty="0" err="1" smtClean="0"/>
              <a:t>federace</a:t>
            </a:r>
            <a:r>
              <a:rPr lang="en-US" sz="2800" dirty="0" smtClean="0"/>
              <a:t> </a:t>
            </a:r>
            <a:r>
              <a:rPr lang="en-US" sz="2800" dirty="0" err="1" smtClean="0"/>
              <a:t>hotelů</a:t>
            </a:r>
            <a:r>
              <a:rPr lang="en-US" sz="2800" dirty="0" smtClean="0"/>
              <a:t> a </a:t>
            </a:r>
            <a:r>
              <a:rPr lang="en-US" sz="2800" dirty="0" err="1" smtClean="0"/>
              <a:t>restaurací</a:t>
            </a:r>
            <a:r>
              <a:rPr lang="en-US" sz="2800" dirty="0" smtClean="0"/>
              <a:t> </a:t>
            </a:r>
            <a:r>
              <a:rPr lang="cs-CZ" sz="2800" dirty="0" smtClean="0"/>
              <a:t>ČR</a:t>
            </a:r>
            <a:r>
              <a:rPr lang="en-US" sz="2800" dirty="0" smtClean="0"/>
              <a:t>a HO.RE.KA </a:t>
            </a:r>
            <a:r>
              <a:rPr lang="cs-CZ" sz="2800" dirty="0" smtClean="0"/>
              <a:t>ČR</a:t>
            </a:r>
            <a:r>
              <a:rPr lang="en-US" sz="2800" dirty="0" smtClean="0"/>
              <a:t>, </a:t>
            </a:r>
            <a:r>
              <a:rPr lang="en-US" sz="2800" dirty="0" err="1" smtClean="0"/>
              <a:t>Sdružení</a:t>
            </a:r>
            <a:r>
              <a:rPr lang="en-US" sz="2800" dirty="0" smtClean="0"/>
              <a:t> </a:t>
            </a:r>
            <a:r>
              <a:rPr lang="en-US" sz="2800" dirty="0" err="1" smtClean="0"/>
              <a:t>podnikatelů</a:t>
            </a:r>
            <a:r>
              <a:rPr lang="en-US" sz="2800" dirty="0" smtClean="0"/>
              <a:t> v </a:t>
            </a:r>
            <a:r>
              <a:rPr lang="en-US" sz="2800" dirty="0" err="1" smtClean="0"/>
              <a:t>pohostinství</a:t>
            </a:r>
            <a:r>
              <a:rPr lang="en-US" sz="2800" dirty="0" smtClean="0"/>
              <a:t> a </a:t>
            </a:r>
            <a:r>
              <a:rPr lang="en-US" sz="2800" dirty="0" err="1" smtClean="0"/>
              <a:t>cestovním</a:t>
            </a:r>
            <a:r>
              <a:rPr lang="en-US" sz="2800" dirty="0" smtClean="0"/>
              <a:t> </a:t>
            </a:r>
            <a:r>
              <a:rPr lang="en-US" sz="2800" dirty="0" err="1" smtClean="0"/>
              <a:t>ruchu</a:t>
            </a:r>
            <a:r>
              <a:rPr lang="en-US" sz="2800" dirty="0" smtClean="0"/>
              <a:t>, </a:t>
            </a:r>
            <a:r>
              <a:rPr lang="en-US" sz="2800" dirty="0" err="1" smtClean="0"/>
              <a:t>která</a:t>
            </a:r>
            <a:r>
              <a:rPr lang="en-US" sz="2800" dirty="0" smtClean="0"/>
              <a:t> </a:t>
            </a:r>
            <a:r>
              <a:rPr lang="en-US" sz="2800" dirty="0" err="1" smtClean="0"/>
              <a:t>zastupují</a:t>
            </a:r>
            <a:r>
              <a:rPr lang="en-US" sz="2800" dirty="0" smtClean="0"/>
              <a:t> </a:t>
            </a:r>
            <a:r>
              <a:rPr lang="en-US" sz="2800" dirty="0" err="1" smtClean="0"/>
              <a:t>zájmy</a:t>
            </a:r>
            <a:r>
              <a:rPr lang="en-US" sz="2800" dirty="0" smtClean="0"/>
              <a:t> </a:t>
            </a:r>
            <a:r>
              <a:rPr lang="en-US" sz="2800" dirty="0" err="1" smtClean="0"/>
              <a:t>provozovatelů</a:t>
            </a:r>
            <a:r>
              <a:rPr lang="en-US" sz="2800" dirty="0" smtClean="0"/>
              <a:t> </a:t>
            </a:r>
            <a:r>
              <a:rPr lang="en-US" sz="2800" dirty="0" err="1" smtClean="0"/>
              <a:t>ubytovacích</a:t>
            </a:r>
            <a:r>
              <a:rPr lang="en-US" sz="2800" dirty="0" smtClean="0"/>
              <a:t> a </a:t>
            </a:r>
            <a:r>
              <a:rPr lang="en-US" sz="2800" dirty="0" err="1" smtClean="0"/>
              <a:t>gastronomických</a:t>
            </a:r>
            <a:r>
              <a:rPr lang="en-US" sz="2800" dirty="0" smtClean="0"/>
              <a:t> </a:t>
            </a:r>
            <a:r>
              <a:rPr lang="en-US" sz="2800" dirty="0" err="1" smtClean="0"/>
              <a:t>zařízení</a:t>
            </a:r>
            <a:r>
              <a:rPr lang="en-US" sz="2800" dirty="0" smtClean="0"/>
              <a:t> v </a:t>
            </a:r>
            <a:r>
              <a:rPr lang="en-US" sz="2800" dirty="0" err="1" smtClean="0"/>
              <a:t>České</a:t>
            </a:r>
            <a:r>
              <a:rPr lang="en-US" sz="2800" dirty="0" smtClean="0"/>
              <a:t> </a:t>
            </a:r>
            <a:r>
              <a:rPr lang="en-US" sz="2800" dirty="0" err="1" smtClean="0"/>
              <a:t>republice</a:t>
            </a:r>
            <a:r>
              <a:rPr lang="en-US" sz="2800" dirty="0" smtClean="0"/>
              <a:t> a </a:t>
            </a:r>
            <a:r>
              <a:rPr lang="en-US" sz="2800" dirty="0" err="1" smtClean="0"/>
              <a:t>za</a:t>
            </a:r>
            <a:r>
              <a:rPr lang="en-US" sz="2800" dirty="0" smtClean="0"/>
              <a:t> </a:t>
            </a:r>
            <a:r>
              <a:rPr lang="en-US" sz="2800" dirty="0" err="1" smtClean="0"/>
              <a:t>podpory</a:t>
            </a:r>
            <a:r>
              <a:rPr lang="en-US" sz="2800" dirty="0" smtClean="0"/>
              <a:t> </a:t>
            </a:r>
            <a:r>
              <a:rPr lang="en-US" sz="2800" dirty="0" err="1" smtClean="0"/>
              <a:t>Ministerstva</a:t>
            </a:r>
            <a:r>
              <a:rPr lang="en-US" sz="2800" dirty="0" smtClean="0"/>
              <a:t> pro </a:t>
            </a:r>
            <a:r>
              <a:rPr lang="en-US" sz="2800" dirty="0" err="1" smtClean="0"/>
              <a:t>místní</a:t>
            </a:r>
            <a:r>
              <a:rPr lang="en-US" sz="2800" dirty="0" smtClean="0"/>
              <a:t> </a:t>
            </a:r>
            <a:r>
              <a:rPr lang="en-US" sz="2800" dirty="0" err="1" smtClean="0"/>
              <a:t>rozvoj</a:t>
            </a:r>
            <a:r>
              <a:rPr lang="en-US" sz="2800" dirty="0" smtClean="0"/>
              <a:t>, </a:t>
            </a:r>
            <a:r>
              <a:rPr lang="en-US" sz="2800" dirty="0" err="1" smtClean="0"/>
              <a:t>agentury</a:t>
            </a:r>
            <a:r>
              <a:rPr lang="en-US" sz="2800" dirty="0" smtClean="0"/>
              <a:t> </a:t>
            </a:r>
            <a:r>
              <a:rPr lang="en-US" sz="2800" dirty="0" err="1" smtClean="0"/>
              <a:t>CzechTourism</a:t>
            </a:r>
            <a:r>
              <a:rPr lang="en-US" sz="2800" dirty="0" smtClean="0"/>
              <a:t>, </a:t>
            </a:r>
            <a:r>
              <a:rPr lang="en-US" sz="2800" dirty="0" err="1" smtClean="0"/>
              <a:t>Sdružení</a:t>
            </a:r>
            <a:r>
              <a:rPr lang="en-US" sz="2800" dirty="0" smtClean="0"/>
              <a:t> </a:t>
            </a:r>
            <a:r>
              <a:rPr lang="en-US" sz="2800" dirty="0" err="1" smtClean="0"/>
              <a:t>českých</a:t>
            </a:r>
            <a:r>
              <a:rPr lang="en-US" sz="2800" dirty="0" smtClean="0"/>
              <a:t> </a:t>
            </a:r>
            <a:r>
              <a:rPr lang="en-US" sz="2800" dirty="0" err="1" smtClean="0"/>
              <a:t>spotřebitelů</a:t>
            </a:r>
            <a:r>
              <a:rPr lang="en-US" sz="2800" dirty="0" smtClean="0"/>
              <a:t> a </a:t>
            </a:r>
            <a:r>
              <a:rPr lang="en-US" sz="2800" dirty="0" err="1" smtClean="0"/>
              <a:t>Sdružení</a:t>
            </a:r>
            <a:r>
              <a:rPr lang="en-US" sz="2800" dirty="0" smtClean="0"/>
              <a:t> </a:t>
            </a:r>
            <a:r>
              <a:rPr lang="en-US" sz="2800" dirty="0" err="1" smtClean="0"/>
              <a:t>obrany</a:t>
            </a:r>
            <a:r>
              <a:rPr lang="en-US" sz="2800" dirty="0" smtClean="0"/>
              <a:t> </a:t>
            </a:r>
            <a:r>
              <a:rPr lang="en-US" sz="2800" dirty="0" err="1" smtClean="0"/>
              <a:t>spotřebitelů</a:t>
            </a:r>
            <a:r>
              <a:rPr lang="en-US" sz="2800" dirty="0" smtClean="0"/>
              <a:t> </a:t>
            </a:r>
            <a:r>
              <a:rPr lang="cs-CZ" sz="2800" dirty="0" smtClean="0"/>
              <a:t>ČR a </a:t>
            </a:r>
            <a:r>
              <a:rPr lang="en-US" sz="2800" dirty="0" err="1" smtClean="0"/>
              <a:t>ostravské</a:t>
            </a:r>
            <a:r>
              <a:rPr lang="en-US" sz="2800" dirty="0" smtClean="0"/>
              <a:t> </a:t>
            </a:r>
            <a:r>
              <a:rPr lang="en-US" sz="2800" dirty="0" err="1" smtClean="0"/>
              <a:t>profesní</a:t>
            </a:r>
            <a:r>
              <a:rPr lang="en-US" sz="2800" dirty="0" smtClean="0"/>
              <a:t> </a:t>
            </a:r>
            <a:r>
              <a:rPr lang="en-US" sz="2800" dirty="0" err="1" smtClean="0"/>
              <a:t>sdružení</a:t>
            </a:r>
            <a:r>
              <a:rPr lang="en-US" sz="2800" dirty="0" smtClean="0"/>
              <a:t> </a:t>
            </a:r>
            <a:r>
              <a:rPr lang="en-US" sz="2800" dirty="0" err="1" smtClean="0"/>
              <a:t>Unihost</a:t>
            </a:r>
            <a:r>
              <a:rPr lang="en-US" sz="2800" dirty="0" smtClean="0"/>
              <a:t>.</a:t>
            </a:r>
            <a:endParaRPr lang="cs-CZ" sz="2800" dirty="0" smtClean="0"/>
          </a:p>
          <a:p>
            <a:endParaRPr lang="cs-CZ" dirty="0"/>
          </a:p>
        </p:txBody>
      </p:sp>
    </p:spTree>
    <p:extLst>
      <p:ext uri="{BB962C8B-B14F-4D97-AF65-F5344CB8AC3E}">
        <p14:creationId xmlns:p14="http://schemas.microsoft.com/office/powerpoint/2010/main" val="4278027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259</TotalTime>
  <Words>3150</Words>
  <Application>Microsoft Office PowerPoint</Application>
  <PresentationFormat>Předvádění na obrazovce (4:3)</PresentationFormat>
  <Paragraphs>148</Paragraphs>
  <Slides>36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36</vt:i4>
      </vt:variant>
    </vt:vector>
  </HeadingPairs>
  <TitlesOfParts>
    <vt:vector size="40" baseType="lpstr">
      <vt:lpstr>Century Schoolbook</vt:lpstr>
      <vt:lpstr>Wingdings</vt:lpstr>
      <vt:lpstr>Wingdings 2</vt:lpstr>
      <vt:lpstr>Arkýř</vt:lpstr>
      <vt:lpstr>Standardizace a klasifikace ubytovacích zařízení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Doporučení upravující základní ukazatele  pro poskytování ubytovacích služeb v rámci ubytování v soukromí, v kempech a chatových osadách a turistických ubytovnách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Kategorie ubytovacích zařízení </vt:lpstr>
      <vt:lpstr>Prezentace aplikace PowerPoint</vt:lpstr>
      <vt:lpstr>hotelstars</vt:lpstr>
      <vt:lpstr>Prezentace aplikace PowerPoint</vt:lpstr>
      <vt:lpstr>Ukázky certifikačního znaku: </vt:lpstr>
      <vt:lpstr>Prezentace aplikace PowerPoint</vt:lpstr>
      <vt:lpstr>Prezentace aplikace PowerPoint</vt:lpstr>
      <vt:lpstr>Hlavní cíle: </vt:lpstr>
      <vt:lpstr>Prezentace aplikace PowerPoint</vt:lpstr>
      <vt:lpstr>Klasifikace služeb  se provádí v několika úrovních:  </vt:lpstr>
      <vt:lpstr>Klasifikace ubytovacích zařízení – rozdělení do tříd </vt:lpstr>
      <vt:lpstr>Charakteristika kategorií:</vt:lpstr>
      <vt:lpstr>Typy ubytovacích jednotek:  </vt:lpstr>
      <vt:lpstr>Prezentace aplikace PowerPoint</vt:lpstr>
      <vt:lpstr>Sazba:  </vt:lpstr>
      <vt:lpstr>Pokrmy a nápoje:  </vt:lpstr>
      <vt:lpstr>Prezentace aplikace PowerPoint</vt:lpstr>
    </vt:vector>
  </TitlesOfParts>
  <Company>SO pro zachranu velryb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Standardizace a klasifikace ubytovacích zařízení</dc:title>
  <dc:creator>Filip</dc:creator>
  <cp:lastModifiedBy>kos0005</cp:lastModifiedBy>
  <cp:revision>26</cp:revision>
  <dcterms:created xsi:type="dcterms:W3CDTF">2009-11-19T08:31:21Z</dcterms:created>
  <dcterms:modified xsi:type="dcterms:W3CDTF">2020-10-01T09:16:57Z</dcterms:modified>
</cp:coreProperties>
</file>