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78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
        <p:cNvGrpSpPr/>
        <p:nvPr/>
      </p:nvGrpSpPr>
      <p:grpSpPr>
        <a:xfrm>
          <a:off x="0" y="0"/>
          <a:ext cx="0" cy="0"/>
          <a:chOff x="0" y="0"/>
          <a:chExt cx="0" cy="0"/>
        </a:xfrm>
      </p:grpSpPr>
      <p:sp>
        <p:nvSpPr>
          <p:cNvPr id="20" name="Google Shape;20;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 name="Google Shape;2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ad0739713a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gad0739713a_0_3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7" name="Google Shape;87;gad0739713a_0_3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ad0739713a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3" name="Google Shape;93;gad0739713a_0_3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4" name="Google Shape;94;gad0739713a_0_3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ad0739713a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gad0739713a_0_4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1" name="Google Shape;101;gad0739713a_0_4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ad0739713a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gad0739713a_0_5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8" name="Google Shape;108;gad0739713a_0_5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4" name="Google Shape;114;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5" name="Google Shape;115;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ad0739713a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1" name="Google Shape;121;gad0739713a_0_6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2" name="Google Shape;122;gad0739713a_0_6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8" name="Google Shape;128;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9" name="Google Shape;129;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6" name="Google Shape;136;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3" name="Google Shape;143;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0" name="Google Shape;150;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 name="Google Shape;30;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1" name="Google Shape;31;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7" name="Google Shape;157;p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4" name="Google Shape;164;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1" name="Google Shape;171;p1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8" name="Google Shape;178;p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4" name="Google Shape;184;p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5" name="Google Shape;185;p1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p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2" name="Google Shape;192;p1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8" name="Google Shape;198;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9" name="Google Shape;199;p1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p1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6" name="Google Shape;206;p1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2" name="Google Shape;212;p1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3" name="Google Shape;213;p1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p2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0" name="Google Shape;220;p2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Google Shape;36;gad0739713a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 name="Google Shape;37;gad0739713a_0_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8" name="Google Shape;38;gad0739713a_0_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gad0739713a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4" name="Google Shape;44;gad0739713a_0_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5" name="Google Shape;45;gad0739713a_0_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gad0739713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1" name="Google Shape;51;gad0739713a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2" name="Google Shape;52;gad0739713a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ad0739713a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ad0739713a_0_2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9" name="Google Shape;59;gad0739713a_0_2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5" name="Google Shape;65;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66" name="Google Shape;66;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2" name="Google Shape;72;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3" name="Google Shape;73;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9" name="Google Shape;79;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0" name="Google Shape;80;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ulní strana">
  <p:cSld name="Titulní strana">
    <p:spTree>
      <p:nvGrpSpPr>
        <p:cNvPr id="1" name="Shape 10"/>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List - obecný">
  <p:cSld name="List - obecný">
    <p:spTree>
      <p:nvGrpSpPr>
        <p:cNvPr id="1" name="Shape 11"/>
        <p:cNvGrpSpPr/>
        <p:nvPr/>
      </p:nvGrpSpPr>
      <p:grpSpPr>
        <a:xfrm>
          <a:off x="0" y="0"/>
          <a:ext cx="0" cy="0"/>
          <a:chOff x="0" y="0"/>
          <a:chExt cx="0" cy="0"/>
        </a:xfrm>
      </p:grpSpPr>
      <p:pic>
        <p:nvPicPr>
          <p:cNvPr id="12" name="Google Shape;12;p3"/>
          <p:cNvPicPr preferRelativeResize="0"/>
          <p:nvPr/>
        </p:nvPicPr>
        <p:blipFill rotWithShape="1">
          <a:blip r:embed="rId2">
            <a:alphaModFix/>
          </a:blip>
          <a:srcRect/>
          <a:stretch/>
        </p:blipFill>
        <p:spPr>
          <a:xfrm>
            <a:off x="7955996" y="226939"/>
            <a:ext cx="956040" cy="745712"/>
          </a:xfrm>
          <a:prstGeom prst="rect">
            <a:avLst/>
          </a:prstGeom>
          <a:noFill/>
          <a:ln>
            <a:noFill/>
          </a:ln>
        </p:spPr>
      </p:pic>
      <p:sp>
        <p:nvSpPr>
          <p:cNvPr id="13" name="Google Shape;13;p3"/>
          <p:cNvSpPr txBox="1">
            <a:spLocks noGrp="1"/>
          </p:cNvSpPr>
          <p:nvPr>
            <p:ph type="title"/>
          </p:nvPr>
        </p:nvSpPr>
        <p:spPr>
          <a:xfrm>
            <a:off x="251520" y="195486"/>
            <a:ext cx="4536504" cy="507703"/>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cxnSp>
        <p:nvCxnSpPr>
          <p:cNvPr id="14" name="Google Shape;14;p3"/>
          <p:cNvCxnSpPr/>
          <p:nvPr/>
        </p:nvCxnSpPr>
        <p:spPr>
          <a:xfrm>
            <a:off x="251520" y="699542"/>
            <a:ext cx="7416824" cy="0"/>
          </a:xfrm>
          <a:prstGeom prst="straightConnector1">
            <a:avLst/>
          </a:prstGeom>
          <a:noFill/>
          <a:ln w="9525" cap="flat" cmpd="sng">
            <a:solidFill>
              <a:srgbClr val="307871"/>
            </a:solidFill>
            <a:prstDash val="dot"/>
            <a:round/>
            <a:headEnd type="none" w="sm" len="sm"/>
            <a:tailEnd type="none" w="sm" len="sm"/>
          </a:ln>
        </p:spPr>
      </p:cxnSp>
      <p:cxnSp>
        <p:nvCxnSpPr>
          <p:cNvPr id="15" name="Google Shape;15;p3"/>
          <p:cNvCxnSpPr/>
          <p:nvPr/>
        </p:nvCxnSpPr>
        <p:spPr>
          <a:xfrm>
            <a:off x="251520" y="4731990"/>
            <a:ext cx="8660516" cy="0"/>
          </a:xfrm>
          <a:prstGeom prst="straightConnector1">
            <a:avLst/>
          </a:prstGeom>
          <a:noFill/>
          <a:ln w="9525" cap="flat" cmpd="sng">
            <a:solidFill>
              <a:srgbClr val="307871"/>
            </a:solidFill>
            <a:prstDash val="dot"/>
            <a:round/>
            <a:headEnd type="none" w="sm" len="sm"/>
            <a:tailEnd type="none" w="sm" len="sm"/>
          </a:ln>
        </p:spPr>
      </p:cxnSp>
      <p:sp>
        <p:nvSpPr>
          <p:cNvPr id="16" name="Google Shape;16;p3"/>
          <p:cNvSpPr txBox="1">
            <a:spLocks noGrp="1"/>
          </p:cNvSpPr>
          <p:nvPr>
            <p:ph type="ftr" idx="11"/>
          </p:nvPr>
        </p:nvSpPr>
        <p:spPr>
          <a:xfrm>
            <a:off x="236240" y="4731990"/>
            <a:ext cx="2895600" cy="273844"/>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00" b="0" i="0" u="none" strike="noStrike" cap="none">
                <a:solidFill>
                  <a:srgbClr val="30787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sldNum" idx="12"/>
          </p:nvPr>
        </p:nvSpPr>
        <p:spPr>
          <a:xfrm>
            <a:off x="7812360" y="4731990"/>
            <a:ext cx="1080120" cy="273844"/>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rázdný list">
  <p:cSld name="Prázdný list">
    <p:spTree>
      <p:nvGrpSpPr>
        <p:cNvPr id="1" name="Shape 1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pic>
        <p:nvPicPr>
          <p:cNvPr id="23" name="Google Shape;23;p5"/>
          <p:cNvPicPr preferRelativeResize="0"/>
          <p:nvPr/>
        </p:nvPicPr>
        <p:blipFill rotWithShape="1">
          <a:blip r:embed="rId3">
            <a:alphaModFix/>
          </a:blip>
          <a:srcRect/>
          <a:stretch/>
        </p:blipFill>
        <p:spPr>
          <a:xfrm>
            <a:off x="6948263" y="555525"/>
            <a:ext cx="1699500" cy="1325611"/>
          </a:xfrm>
          <a:prstGeom prst="rect">
            <a:avLst/>
          </a:prstGeom>
          <a:noFill/>
          <a:ln>
            <a:noFill/>
          </a:ln>
        </p:spPr>
      </p:pic>
      <p:sp>
        <p:nvSpPr>
          <p:cNvPr id="24" name="Google Shape;24;p5"/>
          <p:cNvSpPr/>
          <p:nvPr/>
        </p:nvSpPr>
        <p:spPr>
          <a:xfrm>
            <a:off x="251520" y="267494"/>
            <a:ext cx="5616624" cy="4608512"/>
          </a:xfrm>
          <a:prstGeom prst="rect">
            <a:avLst/>
          </a:prstGeom>
          <a:solidFill>
            <a:srgbClr val="30787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rgbClr val="FF0000"/>
              </a:solidFill>
              <a:latin typeface="Times New Roman"/>
              <a:ea typeface="Times New Roman"/>
              <a:cs typeface="Times New Roman"/>
              <a:sym typeface="Times New Roman"/>
            </a:endParaRPr>
          </a:p>
        </p:txBody>
      </p:sp>
      <p:sp>
        <p:nvSpPr>
          <p:cNvPr id="25" name="Google Shape;25;p5"/>
          <p:cNvSpPr txBox="1">
            <a:spLocks noGrp="1"/>
          </p:cNvSpPr>
          <p:nvPr>
            <p:ph type="ctrTitle"/>
          </p:nvPr>
        </p:nvSpPr>
        <p:spPr>
          <a:xfrm>
            <a:off x="467544" y="699542"/>
            <a:ext cx="5256584" cy="216024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4000"/>
              <a:buFont typeface="Times New Roman"/>
              <a:buNone/>
            </a:pPr>
            <a:r>
              <a:rPr lang="cs-CZ" sz="4000" b="1" i="0" u="none" strike="noStrike" cap="none">
                <a:solidFill>
                  <a:schemeClr val="lt1"/>
                </a:solidFill>
                <a:latin typeface="Times New Roman"/>
                <a:ea typeface="Times New Roman"/>
                <a:cs typeface="Times New Roman"/>
                <a:sym typeface="Times New Roman"/>
              </a:rPr>
              <a:t>6. Přednáška</a:t>
            </a:r>
            <a:br>
              <a:rPr lang="cs-CZ" sz="4000" b="1" i="0" u="none" strike="noStrike" cap="none">
                <a:solidFill>
                  <a:schemeClr val="lt1"/>
                </a:solidFill>
                <a:latin typeface="Times New Roman"/>
                <a:ea typeface="Times New Roman"/>
                <a:cs typeface="Times New Roman"/>
                <a:sym typeface="Times New Roman"/>
              </a:rPr>
            </a:br>
            <a:r>
              <a:rPr lang="cs-CZ" sz="2800" b="1" i="0" u="none" strike="noStrike" cap="none">
                <a:solidFill>
                  <a:schemeClr val="lt1"/>
                </a:solidFill>
                <a:latin typeface="Times New Roman"/>
                <a:ea typeface="Times New Roman"/>
                <a:cs typeface="Times New Roman"/>
                <a:sym typeface="Times New Roman"/>
              </a:rPr>
              <a:t> Distribuční systémy v hotelnictví, rezervační činnost hotelu</a:t>
            </a:r>
            <a:endParaRPr sz="2800" b="1" i="0" u="none" strike="noStrike" cap="none">
              <a:solidFill>
                <a:schemeClr val="lt1"/>
              </a:solidFill>
              <a:latin typeface="Times New Roman"/>
              <a:ea typeface="Times New Roman"/>
              <a:cs typeface="Times New Roman"/>
              <a:sym typeface="Times New Roman"/>
            </a:endParaRPr>
          </a:p>
        </p:txBody>
      </p:sp>
      <p:sp>
        <p:nvSpPr>
          <p:cNvPr id="26" name="Google Shape;26;p5"/>
          <p:cNvSpPr txBox="1"/>
          <p:nvPr/>
        </p:nvSpPr>
        <p:spPr>
          <a:xfrm>
            <a:off x="5868150" y="3435850"/>
            <a:ext cx="3273300" cy="1152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307871"/>
              </a:buClr>
              <a:buSzPts val="1800"/>
              <a:buFont typeface="Arial"/>
              <a:buNone/>
            </a:pPr>
            <a:r>
              <a:rPr lang="cs-CZ" sz="1800" b="1" i="0" u="none" strike="noStrike" cap="none">
                <a:solidFill>
                  <a:srgbClr val="307871"/>
                </a:solidFill>
                <a:latin typeface="Times New Roman"/>
                <a:ea typeface="Times New Roman"/>
                <a:cs typeface="Times New Roman"/>
                <a:sym typeface="Times New Roman"/>
              </a:rPr>
              <a:t>PhDr. Nazim Afana, LL.M.</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360"/>
              </a:spcBef>
              <a:spcAft>
                <a:spcPts val="0"/>
              </a:spcAft>
              <a:buClr>
                <a:srgbClr val="307871"/>
              </a:buClr>
              <a:buSzPts val="1800"/>
              <a:buFont typeface="Arial"/>
              <a:buNone/>
            </a:pPr>
            <a:r>
              <a:rPr lang="cs-CZ" sz="1800" b="0" i="0" u="none" strike="noStrike" cap="none">
                <a:solidFill>
                  <a:srgbClr val="307871"/>
                </a:solidFill>
                <a:latin typeface="Times New Roman"/>
                <a:ea typeface="Times New Roman"/>
                <a:cs typeface="Times New Roman"/>
                <a:sym typeface="Times New Roman"/>
              </a:rPr>
              <a:t>Předmět: </a:t>
            </a:r>
            <a:r>
              <a:rPr lang="cs-CZ" sz="1800" b="1" i="0" u="none" strike="noStrike" cap="none">
                <a:solidFill>
                  <a:srgbClr val="307871"/>
                </a:solidFill>
                <a:latin typeface="Times New Roman"/>
                <a:ea typeface="Times New Roman"/>
                <a:cs typeface="Times New Roman"/>
                <a:sym typeface="Times New Roman"/>
              </a:rPr>
              <a:t>Podnikání v hotelnictví</a:t>
            </a:r>
            <a:endParaRPr sz="1800" b="1" i="0" u="none" strike="noStrike" cap="none">
              <a:solidFill>
                <a:srgbClr val="307871"/>
              </a:solidFill>
              <a:latin typeface="Times New Roman"/>
              <a:ea typeface="Times New Roman"/>
              <a:cs typeface="Times New Roman"/>
              <a:sym typeface="Times New Roman"/>
            </a:endParaRPr>
          </a:p>
        </p:txBody>
      </p:sp>
      <p:pic>
        <p:nvPicPr>
          <p:cNvPr id="27" name="Google Shape;27;p5"/>
          <p:cNvPicPr preferRelativeResize="0"/>
          <p:nvPr/>
        </p:nvPicPr>
        <p:blipFill rotWithShape="1">
          <a:blip r:embed="rId4">
            <a:alphaModFix/>
          </a:blip>
          <a:srcRect/>
          <a:stretch/>
        </p:blipFill>
        <p:spPr>
          <a:xfrm>
            <a:off x="1468884" y="2893398"/>
            <a:ext cx="3181896" cy="17430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4"/>
          <p:cNvSpPr/>
          <p:nvPr/>
        </p:nvSpPr>
        <p:spPr>
          <a:xfrm>
            <a:off x="179512" y="724992"/>
            <a:ext cx="7488900" cy="4401300"/>
          </a:xfrm>
          <a:prstGeom prst="rect">
            <a:avLst/>
          </a:prstGeom>
          <a:noFill/>
          <a:ln>
            <a:noFill/>
          </a:ln>
        </p:spPr>
        <p:txBody>
          <a:bodyPr spcFirstLastPara="1" wrap="square" lIns="91425" tIns="45700" rIns="91425" bIns="45700" anchor="t" anchorCtr="0">
            <a:noAutofit/>
          </a:bodyPr>
          <a:lstStyle/>
          <a:p>
            <a:pPr marL="457200" marR="0" lvl="0" indent="0" algn="just" rtl="0">
              <a:lnSpc>
                <a:spcPct val="100000"/>
              </a:lnSpc>
              <a:spcBef>
                <a:spcPts val="0"/>
              </a:spcBef>
              <a:spcAft>
                <a:spcPts val="0"/>
              </a:spcAft>
              <a:buNone/>
            </a:pPr>
            <a:endParaRPr sz="20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000" b="1">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a:solidFill>
                  <a:schemeClr val="dk1"/>
                </a:solidFill>
                <a:latin typeface="Times New Roman"/>
                <a:ea typeface="Times New Roman"/>
                <a:cs typeface="Times New Roman"/>
                <a:sym typeface="Times New Roman"/>
              </a:rPr>
              <a:t>V moderní době jsou tyto systémy důležitou součástí snad každého většího ubytovacího zařízení. Výrazně mění způsob zprostředkování služeb a jsou také efektivním způsobem pro individualizaci služeb. Tyto systémy existují i odděleně jako rezervační systémy a informační systémy, ale v oboru cestovní ruch je jejich oddělení nevýhodné, protože se navzájem velmi dobře doplňují. 20 Informační systém je zdrojem informací a dat, které jsou zprostředkovávány ke konečnému spotřebiteli. Rezervační systém pak slouží k organizaci služeb i transakcí v hotelu a zároveň k samotné rezervaci.</a:t>
            </a:r>
            <a:endParaRPr sz="2000" i="0" u="none" strike="noStrike" cap="none">
              <a:solidFill>
                <a:schemeClr val="dk1"/>
              </a:solidFill>
              <a:latin typeface="Times New Roman"/>
              <a:ea typeface="Times New Roman"/>
              <a:cs typeface="Times New Roman"/>
              <a:sym typeface="Times New Roman"/>
            </a:endParaRPr>
          </a:p>
        </p:txBody>
      </p:sp>
      <p:sp>
        <p:nvSpPr>
          <p:cNvPr id="90" name="Google Shape;90;p14"/>
          <p:cNvSpPr txBox="1">
            <a:spLocks noGrp="1"/>
          </p:cNvSpPr>
          <p:nvPr>
            <p:ph type="title"/>
          </p:nvPr>
        </p:nvSpPr>
        <p:spPr>
          <a:xfrm>
            <a:off x="251526" y="195475"/>
            <a:ext cx="54309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RS - informačně-rezervační systémy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5"/>
          <p:cNvSpPr/>
          <p:nvPr/>
        </p:nvSpPr>
        <p:spPr>
          <a:xfrm>
            <a:off x="179512" y="724992"/>
            <a:ext cx="7488900" cy="4401300"/>
          </a:xfrm>
          <a:prstGeom prst="rect">
            <a:avLst/>
          </a:prstGeom>
          <a:noFill/>
          <a:ln>
            <a:noFill/>
          </a:ln>
        </p:spPr>
        <p:txBody>
          <a:bodyPr spcFirstLastPara="1" wrap="square" lIns="91425" tIns="45700" rIns="91425" bIns="45700" anchor="t" anchorCtr="0">
            <a:noAutofit/>
          </a:bodyPr>
          <a:lstStyle/>
          <a:p>
            <a:pPr marL="457200" marR="0" lvl="0" indent="0" algn="just" rtl="0">
              <a:lnSpc>
                <a:spcPct val="100000"/>
              </a:lnSpc>
              <a:spcBef>
                <a:spcPts val="0"/>
              </a:spcBef>
              <a:spcAft>
                <a:spcPts val="0"/>
              </a:spcAft>
              <a:buNone/>
            </a:pPr>
            <a:r>
              <a:rPr lang="cs-CZ" sz="2000" b="1">
                <a:solidFill>
                  <a:schemeClr val="dk1"/>
                </a:solidFill>
                <a:latin typeface="Times New Roman"/>
                <a:ea typeface="Times New Roman"/>
                <a:cs typeface="Times New Roman"/>
                <a:sym typeface="Times New Roman"/>
              </a:rPr>
              <a:t>Dělení:</a:t>
            </a:r>
            <a:endParaRPr sz="20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000" b="1">
              <a:solidFill>
                <a:schemeClr val="dk1"/>
              </a:solidFill>
              <a:latin typeface="Times New Roman"/>
              <a:ea typeface="Times New Roman"/>
              <a:cs typeface="Times New Roman"/>
              <a:sym typeface="Times New Roman"/>
            </a:endParaRPr>
          </a:p>
          <a:p>
            <a:pPr marL="457200" marR="0" lvl="0" indent="-355600" algn="just" rtl="0">
              <a:lnSpc>
                <a:spcPct val="100000"/>
              </a:lnSpc>
              <a:spcBef>
                <a:spcPts val="0"/>
              </a:spcBef>
              <a:spcAft>
                <a:spcPts val="0"/>
              </a:spcAft>
              <a:buClr>
                <a:schemeClr val="dk1"/>
              </a:buClr>
              <a:buSzPts val="2000"/>
              <a:buFont typeface="Times New Roman"/>
              <a:buChar char="-"/>
            </a:pPr>
            <a:r>
              <a:rPr lang="cs-CZ" sz="2000" b="1">
                <a:solidFill>
                  <a:schemeClr val="dk1"/>
                </a:solidFill>
                <a:latin typeface="Times New Roman"/>
                <a:ea typeface="Times New Roman"/>
                <a:cs typeface="Times New Roman"/>
                <a:sym typeface="Times New Roman"/>
              </a:rPr>
              <a:t>lokální rezervační systémy</a:t>
            </a:r>
            <a:endParaRPr sz="2000" b="1">
              <a:solidFill>
                <a:schemeClr val="dk1"/>
              </a:solidFill>
              <a:latin typeface="Times New Roman"/>
              <a:ea typeface="Times New Roman"/>
              <a:cs typeface="Times New Roman"/>
              <a:sym typeface="Times New Roman"/>
            </a:endParaRPr>
          </a:p>
          <a:p>
            <a:pPr marL="914400" marR="0" lvl="0" indent="0" algn="just" rtl="0">
              <a:lnSpc>
                <a:spcPct val="100000"/>
              </a:lnSpc>
              <a:spcBef>
                <a:spcPts val="0"/>
              </a:spcBef>
              <a:spcAft>
                <a:spcPts val="0"/>
              </a:spcAft>
              <a:buNone/>
            </a:pPr>
            <a:r>
              <a:rPr lang="cs-CZ" sz="2000">
                <a:solidFill>
                  <a:schemeClr val="dk1"/>
                </a:solidFill>
                <a:latin typeface="Times New Roman"/>
                <a:ea typeface="Times New Roman"/>
                <a:cs typeface="Times New Roman"/>
                <a:sym typeface="Times New Roman"/>
              </a:rPr>
              <a:t>Tyto systémy pracují buď na izolovaném počítači, nebo na lokální počítačové síti, která se nazývá intranet. Tyto systémy jsou tedy přístupně pouze individuálním subjektům cestovního ruchu, v našem případě jednomu hotelu.</a:t>
            </a:r>
            <a:endParaRPr sz="2000">
              <a:solidFill>
                <a:schemeClr val="dk1"/>
              </a:solidFill>
              <a:latin typeface="Times New Roman"/>
              <a:ea typeface="Times New Roman"/>
              <a:cs typeface="Times New Roman"/>
              <a:sym typeface="Times New Roman"/>
            </a:endParaRPr>
          </a:p>
          <a:p>
            <a:pPr marL="914400" marR="0" lvl="0" indent="0" algn="just" rtl="0">
              <a:lnSpc>
                <a:spcPct val="100000"/>
              </a:lnSpc>
              <a:spcBef>
                <a:spcPts val="0"/>
              </a:spcBef>
              <a:spcAft>
                <a:spcPts val="0"/>
              </a:spcAft>
              <a:buNone/>
            </a:pPr>
            <a:endParaRPr sz="2000">
              <a:solidFill>
                <a:schemeClr val="dk1"/>
              </a:solidFill>
              <a:latin typeface="Times New Roman"/>
              <a:ea typeface="Times New Roman"/>
              <a:cs typeface="Times New Roman"/>
              <a:sym typeface="Times New Roman"/>
            </a:endParaRPr>
          </a:p>
          <a:p>
            <a:pPr marL="457200" marR="0" lvl="0" indent="-355600" algn="just" rtl="0">
              <a:lnSpc>
                <a:spcPct val="100000"/>
              </a:lnSpc>
              <a:spcBef>
                <a:spcPts val="0"/>
              </a:spcBef>
              <a:spcAft>
                <a:spcPts val="0"/>
              </a:spcAft>
              <a:buClr>
                <a:schemeClr val="dk1"/>
              </a:buClr>
              <a:buSzPts val="2000"/>
              <a:buFont typeface="Times New Roman"/>
              <a:buChar char="-"/>
            </a:pPr>
            <a:r>
              <a:rPr lang="cs-CZ" sz="2000" b="1">
                <a:solidFill>
                  <a:schemeClr val="dk1"/>
                </a:solidFill>
                <a:latin typeface="Times New Roman"/>
                <a:ea typeface="Times New Roman"/>
                <a:cs typeface="Times New Roman"/>
                <a:sym typeface="Times New Roman"/>
              </a:rPr>
              <a:t>regionální informačně-rezervační systémy</a:t>
            </a:r>
            <a:endParaRPr sz="2000" b="1">
              <a:solidFill>
                <a:schemeClr val="dk1"/>
              </a:solidFill>
              <a:latin typeface="Times New Roman"/>
              <a:ea typeface="Times New Roman"/>
              <a:cs typeface="Times New Roman"/>
              <a:sym typeface="Times New Roman"/>
            </a:endParaRPr>
          </a:p>
          <a:p>
            <a:pPr marL="899999" marR="0" lvl="0" indent="0" algn="just" rtl="0">
              <a:lnSpc>
                <a:spcPct val="100000"/>
              </a:lnSpc>
              <a:spcBef>
                <a:spcPts val="0"/>
              </a:spcBef>
              <a:spcAft>
                <a:spcPts val="0"/>
              </a:spcAft>
              <a:buNone/>
            </a:pPr>
            <a:r>
              <a:rPr lang="cs-CZ" sz="2000">
                <a:solidFill>
                  <a:schemeClr val="dk1"/>
                </a:solidFill>
                <a:latin typeface="Times New Roman"/>
                <a:ea typeface="Times New Roman"/>
                <a:cs typeface="Times New Roman"/>
                <a:sym typeface="Times New Roman"/>
              </a:rPr>
              <a:t>Regionální informačně-rezervační systémy jsou různě silně propojené a koordinované celky skládající se z různých částí, umístěných v regionu i mimo region. </a:t>
            </a:r>
            <a:endParaRPr sz="2000">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r>
              <a:rPr lang="cs-CZ" sz="2000" b="1">
                <a:solidFill>
                  <a:schemeClr val="dk1"/>
                </a:solidFill>
                <a:latin typeface="Times New Roman"/>
                <a:ea typeface="Times New Roman"/>
                <a:cs typeface="Times New Roman"/>
                <a:sym typeface="Times New Roman"/>
              </a:rPr>
              <a:t> </a:t>
            </a:r>
            <a:endParaRPr sz="20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000" b="1">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1" i="0" u="none" strike="noStrike" cap="none">
                <a:solidFill>
                  <a:schemeClr val="dk1"/>
                </a:solidFill>
                <a:latin typeface="Times New Roman"/>
                <a:ea typeface="Times New Roman"/>
                <a:cs typeface="Times New Roman"/>
                <a:sym typeface="Times New Roman"/>
              </a:rPr>
              <a:t>Rezervační systém umožňuje:</a:t>
            </a:r>
            <a:r>
              <a:rPr lang="cs-CZ" sz="2000" b="0" i="0" u="none" strike="noStrike" cap="none">
                <a:solidFill>
                  <a:schemeClr val="dk1"/>
                </a:solidFill>
                <a:latin typeface="Times New Roman"/>
                <a:ea typeface="Times New Roman"/>
                <a:cs typeface="Times New Roman"/>
                <a:sym typeface="Times New Roman"/>
              </a:rPr>
              <a:t> Evidenci objednávek, automatické účtování telefonních hovorů, příchody hostů, správa účtů, objednávání služeb, flexibilní cenotvorbu pomocí cenových profilů, rezervace prostorů, vedení statistiky obsazenosti, tržeb, evidenci pokladny a recepčního skladu, provádění webových rezervací, natěžování tržeb za konzumaci v jiných střediscích na účet ubytovaného hosta, vícejazyčnost či schopnost komunikovat s jinými systémy.</a:t>
            </a:r>
            <a:endParaRPr sz="2000" b="0" i="0" u="none" strike="noStrike" cap="none">
              <a:solidFill>
                <a:schemeClr val="dk1"/>
              </a:solidFill>
              <a:latin typeface="Times New Roman"/>
              <a:ea typeface="Times New Roman"/>
              <a:cs typeface="Times New Roman"/>
              <a:sym typeface="Times New Roman"/>
            </a:endParaRPr>
          </a:p>
        </p:txBody>
      </p:sp>
      <p:sp>
        <p:nvSpPr>
          <p:cNvPr id="97" name="Google Shape;97;p15"/>
          <p:cNvSpPr txBox="1">
            <a:spLocks noGrp="1"/>
          </p:cNvSpPr>
          <p:nvPr>
            <p:ph type="title"/>
          </p:nvPr>
        </p:nvSpPr>
        <p:spPr>
          <a:xfrm>
            <a:off x="251527" y="195475"/>
            <a:ext cx="6416700" cy="507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RS - informačně-rezervační systémy</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p:nvPr/>
        </p:nvSpPr>
        <p:spPr>
          <a:xfrm>
            <a:off x="179512" y="724992"/>
            <a:ext cx="7488900" cy="4401300"/>
          </a:xfrm>
          <a:prstGeom prst="rect">
            <a:avLst/>
          </a:prstGeom>
          <a:noFill/>
          <a:ln>
            <a:noFill/>
          </a:ln>
        </p:spPr>
        <p:txBody>
          <a:bodyPr spcFirstLastPara="1" wrap="square" lIns="91425" tIns="45700" rIns="91425" bIns="45700" anchor="t" anchorCtr="0">
            <a:noAutofit/>
          </a:bodyPr>
          <a:lstStyle/>
          <a:p>
            <a:pPr marL="457200" marR="0" lvl="0" indent="0" algn="just" rtl="0">
              <a:lnSpc>
                <a:spcPct val="100000"/>
              </a:lnSpc>
              <a:spcBef>
                <a:spcPts val="0"/>
              </a:spcBef>
              <a:spcAft>
                <a:spcPts val="0"/>
              </a:spcAft>
              <a:buNone/>
            </a:pPr>
            <a:endParaRPr sz="2000" b="1">
              <a:solidFill>
                <a:schemeClr val="dk1"/>
              </a:solidFill>
              <a:latin typeface="Times New Roman"/>
              <a:ea typeface="Times New Roman"/>
              <a:cs typeface="Times New Roman"/>
              <a:sym typeface="Times New Roman"/>
            </a:endParaRPr>
          </a:p>
          <a:p>
            <a:pPr marL="914400" lvl="0" indent="-355600" algn="just" rtl="0">
              <a:spcBef>
                <a:spcPts val="0"/>
              </a:spcBef>
              <a:spcAft>
                <a:spcPts val="0"/>
              </a:spcAft>
              <a:buClr>
                <a:schemeClr val="dk1"/>
              </a:buClr>
              <a:buSzPts val="2000"/>
              <a:buFont typeface="Times New Roman"/>
              <a:buChar char="-"/>
            </a:pPr>
            <a:r>
              <a:rPr lang="cs-CZ" sz="2000" b="1">
                <a:solidFill>
                  <a:schemeClr val="dk1"/>
                </a:solidFill>
                <a:latin typeface="Times New Roman"/>
                <a:ea typeface="Times New Roman"/>
                <a:cs typeface="Times New Roman"/>
                <a:sym typeface="Times New Roman"/>
              </a:rPr>
              <a:t>celostátní informačně-rezervační systémy</a:t>
            </a:r>
            <a:endParaRPr sz="2000" b="1">
              <a:solidFill>
                <a:schemeClr val="dk1"/>
              </a:solidFill>
              <a:latin typeface="Times New Roman"/>
              <a:ea typeface="Times New Roman"/>
              <a:cs typeface="Times New Roman"/>
              <a:sym typeface="Times New Roman"/>
            </a:endParaRPr>
          </a:p>
          <a:p>
            <a:pPr marL="1349999" lvl="0" indent="0" algn="just" rtl="0">
              <a:spcBef>
                <a:spcPts val="0"/>
              </a:spcBef>
              <a:spcAft>
                <a:spcPts val="0"/>
              </a:spcAft>
              <a:buNone/>
            </a:pPr>
            <a:r>
              <a:rPr lang="cs-CZ" sz="2000">
                <a:solidFill>
                  <a:schemeClr val="dk1"/>
                </a:solidFill>
                <a:latin typeface="Times New Roman"/>
                <a:ea typeface="Times New Roman"/>
                <a:cs typeface="Times New Roman"/>
                <a:sym typeface="Times New Roman"/>
              </a:rPr>
              <a:t>Jeho hlavním úkolem je vzájemné propojení jednotlivých existujících regionálních informačně-rezervačních systémů pomocí internetu. Tyto systémy slouží například k zjištění volné kapacity poskytovaných služeb nebo jejich rezervaci v komplexech po celém státě.</a:t>
            </a:r>
            <a:endParaRPr sz="2000">
              <a:solidFill>
                <a:schemeClr val="dk1"/>
              </a:solidFill>
              <a:latin typeface="Times New Roman"/>
              <a:ea typeface="Times New Roman"/>
              <a:cs typeface="Times New Roman"/>
              <a:sym typeface="Times New Roman"/>
            </a:endParaRPr>
          </a:p>
        </p:txBody>
      </p:sp>
      <p:sp>
        <p:nvSpPr>
          <p:cNvPr id="104" name="Google Shape;104;p16"/>
          <p:cNvSpPr txBox="1">
            <a:spLocks noGrp="1"/>
          </p:cNvSpPr>
          <p:nvPr>
            <p:ph type="title"/>
          </p:nvPr>
        </p:nvSpPr>
        <p:spPr>
          <a:xfrm>
            <a:off x="251527" y="195475"/>
            <a:ext cx="6170100" cy="507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RS - informačně-rezervační systémy</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p:nvPr/>
        </p:nvSpPr>
        <p:spPr>
          <a:xfrm>
            <a:off x="179512" y="724992"/>
            <a:ext cx="7488900" cy="44013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Jednoduchost uživatelského rozhraní</a:t>
            </a:r>
            <a:endParaRPr sz="2000" b="1">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Výhodná cena licence</a:t>
            </a:r>
            <a:endParaRPr sz="2000" b="1">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Správa rezervací - měla by být možnost rezervací individuálních a skupinových nebo opčních a fixních</a:t>
            </a:r>
            <a:endParaRPr sz="2000" b="1">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Přehled obsazenosti pokojů</a:t>
            </a:r>
            <a:endParaRPr sz="2000" b="1">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Revenue management, Yield management </a:t>
            </a:r>
            <a:endParaRPr sz="2000" b="1">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Grafické multifunkční štafle zobrazující rezervace v závislosti na čísle pokoje a termínu pobytu, většinou lepší když jsou pohyblivé  </a:t>
            </a:r>
            <a:endParaRPr sz="2000" b="1">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Napojení na zámkový či kartový systém</a:t>
            </a:r>
            <a:endParaRPr sz="2000" b="1">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Napojení na telefonní ústřednu </a:t>
            </a:r>
            <a:endParaRPr sz="2000" b="1">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Směnárenská činnost  </a:t>
            </a:r>
            <a:endParaRPr sz="2000" b="0" i="0" u="none" strike="noStrike" cap="none">
              <a:solidFill>
                <a:schemeClr val="dk1"/>
              </a:solidFill>
              <a:latin typeface="Times New Roman"/>
              <a:ea typeface="Times New Roman"/>
              <a:cs typeface="Times New Roman"/>
              <a:sym typeface="Times New Roman"/>
            </a:endParaRPr>
          </a:p>
        </p:txBody>
      </p:sp>
      <p:sp>
        <p:nvSpPr>
          <p:cNvPr id="111" name="Google Shape;111;p17"/>
          <p:cNvSpPr txBox="1">
            <a:spLocks noGrp="1"/>
          </p:cNvSpPr>
          <p:nvPr>
            <p:ph type="title"/>
          </p:nvPr>
        </p:nvSpPr>
        <p:spPr>
          <a:xfrm>
            <a:off x="251526" y="195475"/>
            <a:ext cx="50613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Hotelový rezervační systém - funkce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8"/>
          <p:cNvSpPr/>
          <p:nvPr/>
        </p:nvSpPr>
        <p:spPr>
          <a:xfrm>
            <a:off x="107504" y="915566"/>
            <a:ext cx="8208912" cy="3477875"/>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200"/>
              <a:buFont typeface="Noto Sans Symbols"/>
              <a:buChar char="❑"/>
            </a:pPr>
            <a:r>
              <a:rPr lang="cs-CZ" sz="2200">
                <a:solidFill>
                  <a:schemeClr val="dk1"/>
                </a:solidFill>
                <a:latin typeface="Times New Roman"/>
                <a:ea typeface="Times New Roman"/>
                <a:cs typeface="Times New Roman"/>
                <a:sym typeface="Times New Roman"/>
              </a:rPr>
              <a:t>Jedná se o proces plánování dosažení co nevyšších cen pokojů a nejziskovějších hostů v hotelu. Jedná se o ty hosty, kteří nejvíce utratí za jídlo, nápoje, dárkové předměty nebo třeba v hotelových lázních. Tento management nabádá pracovníky Front Office, generální manažery a zaměstnance pro marketing, aby se zaměřili na prodejní období a rozvíjeli plány prodeje tak, aby co nejvíce maximalizovali zisk.</a:t>
            </a:r>
            <a:endParaRPr sz="2200" b="0" i="0" u="none" strike="noStrike" cap="none">
              <a:solidFill>
                <a:schemeClr val="dk1"/>
              </a:solidFill>
              <a:latin typeface="Times New Roman"/>
              <a:ea typeface="Times New Roman"/>
              <a:cs typeface="Times New Roman"/>
              <a:sym typeface="Times New Roman"/>
            </a:endParaRPr>
          </a:p>
        </p:txBody>
      </p:sp>
      <p:sp>
        <p:nvSpPr>
          <p:cNvPr id="118" name="Google Shape;118;p18"/>
          <p:cNvSpPr txBox="1">
            <a:spLocks noGrp="1"/>
          </p:cNvSpPr>
          <p:nvPr>
            <p:ph type="title"/>
          </p:nvPr>
        </p:nvSpPr>
        <p:spPr>
          <a:xfrm>
            <a:off x="251528" y="195475"/>
            <a:ext cx="68169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Rezervační systém - Revenue management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9"/>
          <p:cNvSpPr/>
          <p:nvPr/>
        </p:nvSpPr>
        <p:spPr>
          <a:xfrm>
            <a:off x="107504" y="915566"/>
            <a:ext cx="8208900" cy="34779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200"/>
              <a:buFont typeface="Noto Sans Symbols"/>
              <a:buChar char="❑"/>
            </a:pPr>
            <a:r>
              <a:rPr lang="cs-CZ" sz="2200">
                <a:solidFill>
                  <a:schemeClr val="dk1"/>
                </a:solidFill>
                <a:latin typeface="Times New Roman"/>
                <a:ea typeface="Times New Roman"/>
                <a:cs typeface="Times New Roman"/>
                <a:sym typeface="Times New Roman"/>
              </a:rPr>
              <a:t>Zabývá se prací s cenovými hladinami. Podle ukazatelů jako je situace na trhu nebo obsazenost hotelu určuje, kterou poptávku je výhodné přijmout a které naopak odmítnout. Aby došlo k realizaci různých cenových hladin, je třeba trh, hladiny potřeb zákazníků a jejich sezónní chování neustále sledovat. Hotel je následně povinen maximálně vyplnit potřeby jednotlivých zákazníků tak, jak slíbil a to následně povede k maximální obsazenosti hotelu za nejvyšší ceny.</a:t>
            </a:r>
            <a:endParaRPr sz="2200" b="0" i="0" u="none" strike="noStrike" cap="none">
              <a:solidFill>
                <a:schemeClr val="dk1"/>
              </a:solidFill>
              <a:latin typeface="Times New Roman"/>
              <a:ea typeface="Times New Roman"/>
              <a:cs typeface="Times New Roman"/>
              <a:sym typeface="Times New Roman"/>
            </a:endParaRPr>
          </a:p>
        </p:txBody>
      </p:sp>
      <p:sp>
        <p:nvSpPr>
          <p:cNvPr id="125" name="Google Shape;125;p19"/>
          <p:cNvSpPr txBox="1">
            <a:spLocks noGrp="1"/>
          </p:cNvSpPr>
          <p:nvPr>
            <p:ph type="title"/>
          </p:nvPr>
        </p:nvSpPr>
        <p:spPr>
          <a:xfrm>
            <a:off x="251528" y="195475"/>
            <a:ext cx="68169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Rezervační systém - Yield management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0"/>
          <p:cNvSpPr/>
          <p:nvPr/>
        </p:nvSpPr>
        <p:spPr>
          <a:xfrm>
            <a:off x="107504" y="915566"/>
            <a:ext cx="8856984" cy="3816429"/>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200"/>
              <a:buFont typeface="Noto Sans Symbols"/>
              <a:buChar char="❑"/>
            </a:pPr>
            <a:r>
              <a:rPr lang="cs-CZ" sz="2200" b="0" i="0" u="none" strike="noStrike" cap="none">
                <a:solidFill>
                  <a:schemeClr val="dk1"/>
                </a:solidFill>
                <a:latin typeface="Times New Roman"/>
                <a:ea typeface="Times New Roman"/>
                <a:cs typeface="Times New Roman"/>
                <a:sym typeface="Times New Roman"/>
              </a:rPr>
              <a:t>Nadstavbový modul </a:t>
            </a:r>
            <a:r>
              <a:rPr lang="cs-CZ" sz="2200" b="1" i="0" u="none" strike="noStrike" cap="none">
                <a:solidFill>
                  <a:schemeClr val="dk1"/>
                </a:solidFill>
                <a:latin typeface="Times New Roman"/>
                <a:ea typeface="Times New Roman"/>
                <a:cs typeface="Times New Roman"/>
                <a:sym typeface="Times New Roman"/>
              </a:rPr>
              <a:t>Web booking</a:t>
            </a:r>
            <a:r>
              <a:rPr lang="cs-CZ" sz="2200" b="0" i="0" u="none" strike="noStrike" cap="none">
                <a:solidFill>
                  <a:schemeClr val="dk1"/>
                </a:solidFill>
                <a:latin typeface="Times New Roman"/>
                <a:ea typeface="Times New Roman"/>
                <a:cs typeface="Times New Roman"/>
                <a:sym typeface="Times New Roman"/>
              </a:rPr>
              <a:t> umožňuje vytvoření rezervace prostřednictvím internetových stránek hotelu. </a:t>
            </a:r>
            <a:r>
              <a:rPr lang="cs-CZ" sz="2200" b="1" i="0" u="none" strike="noStrike" cap="none">
                <a:solidFill>
                  <a:schemeClr val="dk1"/>
                </a:solidFill>
                <a:latin typeface="Times New Roman"/>
                <a:ea typeface="Times New Roman"/>
                <a:cs typeface="Times New Roman"/>
                <a:sym typeface="Times New Roman"/>
              </a:rPr>
              <a:t>Automatizuje management internetových rezervací.</a:t>
            </a:r>
            <a:r>
              <a:rPr lang="cs-CZ" sz="2200" b="0" i="0" u="none" strike="noStrike" cap="none">
                <a:solidFill>
                  <a:schemeClr val="dk1"/>
                </a:solidFill>
                <a:latin typeface="Times New Roman"/>
                <a:ea typeface="Times New Roman"/>
                <a:cs typeface="Times New Roman"/>
                <a:sym typeface="Times New Roman"/>
              </a:rPr>
              <a:t> Je nainstalován na hotelových stránkách a umožní nabídku volných kapacit dostupných v reálném čase (výběr hotelového pokoje, rozpis ceny, garance kreditní kartou, ceníky, obsazenost pokojů, automatický zápis rezervací).</a:t>
            </a:r>
            <a:r>
              <a:rPr lang="cs-CZ" sz="2200" b="1" i="0" u="none" strike="noStrike" cap="none">
                <a:solidFill>
                  <a:schemeClr val="dk1"/>
                </a:solidFill>
                <a:latin typeface="Times New Roman"/>
                <a:ea typeface="Times New Roman"/>
                <a:cs typeface="Times New Roman"/>
                <a:sym typeface="Times New Roman"/>
              </a:rPr>
              <a:t> Umožňuje:</a:t>
            </a: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Noto Sans Symbols"/>
              <a:buChar char="❑"/>
            </a:pPr>
            <a:r>
              <a:rPr lang="cs-CZ" sz="2200" b="0" i="0" u="none" strike="noStrike" cap="none">
                <a:solidFill>
                  <a:schemeClr val="dk1"/>
                </a:solidFill>
                <a:latin typeface="Times New Roman"/>
                <a:ea typeface="Times New Roman"/>
                <a:cs typeface="Times New Roman"/>
                <a:sym typeface="Times New Roman"/>
              </a:rPr>
              <a:t>nabídka aktuálních cen a dostupnost pokojů</a:t>
            </a: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rezervaci za definovanou cenu</a:t>
            </a: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platba kreditní kartou</a:t>
            </a: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24 hodinový automatický provoz</a:t>
            </a: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potvrzení mailem</a:t>
            </a:r>
            <a:endParaRPr sz="2200" b="0" i="0" u="none" strike="noStrike" cap="none">
              <a:solidFill>
                <a:schemeClr val="dk1"/>
              </a:solidFill>
              <a:latin typeface="Times New Roman"/>
              <a:ea typeface="Times New Roman"/>
              <a:cs typeface="Times New Roman"/>
              <a:sym typeface="Times New Roman"/>
            </a:endParaRPr>
          </a:p>
        </p:txBody>
      </p:sp>
      <p:sp>
        <p:nvSpPr>
          <p:cNvPr id="132" name="Google Shape;132;p20"/>
          <p:cNvSpPr txBox="1">
            <a:spLocks noGrp="1"/>
          </p:cNvSpPr>
          <p:nvPr>
            <p:ph type="title"/>
          </p:nvPr>
        </p:nvSpPr>
        <p:spPr>
          <a:xfrm>
            <a:off x="251520" y="195486"/>
            <a:ext cx="7056784" cy="50770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Rezervační systém - modul Web booking</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1"/>
          <p:cNvSpPr txBox="1">
            <a:spLocks noGrp="1"/>
          </p:cNvSpPr>
          <p:nvPr>
            <p:ph type="title"/>
          </p:nvPr>
        </p:nvSpPr>
        <p:spPr>
          <a:xfrm>
            <a:off x="251520" y="195486"/>
            <a:ext cx="7056784" cy="50770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Systém EFTPOS - manipulace s penězi</a:t>
            </a:r>
            <a:endParaRPr/>
          </a:p>
        </p:txBody>
      </p:sp>
      <p:sp>
        <p:nvSpPr>
          <p:cNvPr id="139" name="Google Shape;139;p21"/>
          <p:cNvSpPr/>
          <p:nvPr/>
        </p:nvSpPr>
        <p:spPr>
          <a:xfrm>
            <a:off x="0" y="843558"/>
            <a:ext cx="9036496" cy="4093428"/>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000"/>
              <a:buFont typeface="Noto Sans Symbols"/>
              <a:buChar char="❑"/>
            </a:pPr>
            <a:r>
              <a:rPr lang="cs-CZ" sz="2000" b="1" i="0" u="none" strike="noStrike" cap="none">
                <a:solidFill>
                  <a:schemeClr val="dk1"/>
                </a:solidFill>
                <a:latin typeface="Times New Roman"/>
                <a:ea typeface="Times New Roman"/>
                <a:cs typeface="Times New Roman"/>
                <a:sym typeface="Times New Roman"/>
              </a:rPr>
              <a:t>Electronic Fund Transfer at Point of Sale</a:t>
            </a:r>
            <a:endParaRPr sz="2000" b="1"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000"/>
              <a:buFont typeface="Arial"/>
              <a:buNone/>
            </a:pPr>
            <a:endParaRPr sz="20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0" i="0" u="none" strike="noStrike" cap="none">
                <a:solidFill>
                  <a:schemeClr val="dk1"/>
                </a:solidFill>
                <a:latin typeface="Times New Roman"/>
                <a:ea typeface="Times New Roman"/>
                <a:cs typeface="Times New Roman"/>
                <a:sym typeface="Times New Roman"/>
              </a:rPr>
              <a:t>Elektronický přesun kapitálu v místě prodeje. Může ověřit platnost kreditní karty, vytisknout účet, zlepšit kontrolu nad operacemi na recepci, odstranit zbytečné papírování, problémy spojené např. se ztrátami poukázek na čerpání služeb, redukovat zbytečné náklady (zejména náklady na obsluhující personál), poskytnout hostům rychlejší služby, automatizovat často se opakující operace a omezit manipulaci s hotovými penězi.</a:t>
            </a:r>
            <a:endParaRPr sz="20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Times New Roman"/>
              <a:buChar char="❑"/>
            </a:pPr>
            <a:r>
              <a:rPr lang="cs-CZ" sz="2000" b="0" i="0" u="none" strike="noStrike" cap="none">
                <a:solidFill>
                  <a:schemeClr val="dk1"/>
                </a:solidFill>
                <a:latin typeface="Times New Roman"/>
                <a:ea typeface="Times New Roman"/>
                <a:cs typeface="Times New Roman"/>
                <a:sym typeface="Times New Roman"/>
              </a:rPr>
              <a:t>Při příjezdu do hotelu je host tázán na způsob, kterým si přeje vyřizovat své platby. Přeje-li si platit svoji kreditní kartou, je tato protažena pracovníkem recepce čtečkou kreditních karet, která v sobě udržuje denně aktualizované informace o neplatných, ukradených či ztracených kreditních kartách</a:t>
            </a:r>
            <a:endParaRPr sz="2000" b="0" i="0" u="none" strike="noStrike" cap="none">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2"/>
          <p:cNvSpPr txBox="1">
            <a:spLocks noGrp="1"/>
          </p:cNvSpPr>
          <p:nvPr>
            <p:ph type="title"/>
          </p:nvPr>
        </p:nvSpPr>
        <p:spPr>
          <a:xfrm>
            <a:off x="251520" y="195486"/>
            <a:ext cx="7056784" cy="50770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Systém EFTPOS - manipulace s penězi</a:t>
            </a:r>
            <a:endParaRPr/>
          </a:p>
        </p:txBody>
      </p:sp>
      <p:sp>
        <p:nvSpPr>
          <p:cNvPr id="146" name="Google Shape;146;p22"/>
          <p:cNvSpPr/>
          <p:nvPr/>
        </p:nvSpPr>
        <p:spPr>
          <a:xfrm>
            <a:off x="251520" y="843558"/>
            <a:ext cx="8784976" cy="4093428"/>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000"/>
              <a:buFont typeface="Noto Sans Symbols"/>
              <a:buChar char="❑"/>
            </a:pPr>
            <a:r>
              <a:rPr lang="cs-CZ" sz="2000" b="0" i="0" u="none" strike="noStrike" cap="none">
                <a:solidFill>
                  <a:schemeClr val="dk1"/>
                </a:solidFill>
                <a:latin typeface="Times New Roman"/>
                <a:ea typeface="Times New Roman"/>
                <a:cs typeface="Times New Roman"/>
                <a:sym typeface="Times New Roman"/>
              </a:rPr>
              <a:t>Přínosem pro recepci je skutečnost, že informace je aktuální, přesná a je k dispozici mnohem rychleji, zdokonaluje se systém přihlašování hostů k pobytu v hotelu. Host se může ubytovat, aniž by musel kontaktovat pracovníka recepce. Stačí vložit hostovu kreditní kartu do terminálu umístěného ve vestibulu hotelu a zadat odpovídající podrobnosti.</a:t>
            </a:r>
            <a:endParaRPr sz="20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Times New Roman"/>
              <a:buChar char="❑"/>
            </a:pPr>
            <a:r>
              <a:rPr lang="cs-CZ" sz="2000" b="0" i="0" u="none" strike="noStrike" cap="none">
                <a:solidFill>
                  <a:schemeClr val="dk1"/>
                </a:solidFill>
                <a:latin typeface="Times New Roman"/>
                <a:ea typeface="Times New Roman"/>
                <a:cs typeface="Times New Roman"/>
                <a:sym typeface="Times New Roman"/>
              </a:rPr>
              <a:t>Dalším přínosem může být elektronická indikace informací recepce, zda je host přítomen na svém pokoji, úklid pokoje může být poskytován, aniž je host rušen. Pokoj hosta je napojen na vnější informační systém, například letové řády aerolinek, průvodce, informace o burze cenných papírů, informace o místních restauracích atd.</a:t>
            </a:r>
            <a:endParaRPr sz="2000" b="0"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3"/>
          <p:cNvSpPr txBox="1">
            <a:spLocks noGrp="1"/>
          </p:cNvSpPr>
          <p:nvPr>
            <p:ph type="title"/>
          </p:nvPr>
        </p:nvSpPr>
        <p:spPr>
          <a:xfrm>
            <a:off x="251520" y="195486"/>
            <a:ext cx="7056784" cy="50770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Systém pro gastronomické provozy</a:t>
            </a:r>
            <a:endParaRPr/>
          </a:p>
        </p:txBody>
      </p:sp>
      <p:sp>
        <p:nvSpPr>
          <p:cNvPr id="153" name="Google Shape;153;p23"/>
          <p:cNvSpPr/>
          <p:nvPr/>
        </p:nvSpPr>
        <p:spPr>
          <a:xfrm>
            <a:off x="0" y="987574"/>
            <a:ext cx="8784976" cy="1631216"/>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000"/>
              <a:buFont typeface="Noto Sans Symbols"/>
              <a:buChar char="❑"/>
            </a:pPr>
            <a:r>
              <a:rPr lang="cs-CZ" sz="2000" b="0" i="0" u="none" strike="noStrike" cap="none">
                <a:solidFill>
                  <a:schemeClr val="dk1"/>
                </a:solidFill>
                <a:latin typeface="Times New Roman"/>
                <a:ea typeface="Times New Roman"/>
                <a:cs typeface="Times New Roman"/>
                <a:sym typeface="Times New Roman"/>
              </a:rPr>
              <a:t>Recepční hotelový software je propojitelný s restauračním systémem. Systém pro stravovací provoz pokrývá:</a:t>
            </a:r>
            <a:endParaRPr sz="20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Times New Roman"/>
              <a:buChar char="❑"/>
            </a:pPr>
            <a:endParaRPr sz="2000" b="0" i="0" u="none" strike="noStrike" cap="none">
              <a:solidFill>
                <a:schemeClr val="dk1"/>
              </a:solidFill>
              <a:latin typeface="Times New Roman"/>
              <a:ea typeface="Times New Roman"/>
              <a:cs typeface="Times New Roman"/>
              <a:sym typeface="Times New Roman"/>
            </a:endParaRPr>
          </a:p>
          <a:p>
            <a:pPr marL="457200" marR="0" lvl="0" indent="-355600" algn="just" rtl="0">
              <a:lnSpc>
                <a:spcPct val="100000"/>
              </a:lnSpc>
              <a:spcBef>
                <a:spcPts val="0"/>
              </a:spcBef>
              <a:spcAft>
                <a:spcPts val="0"/>
              </a:spcAft>
              <a:buClr>
                <a:schemeClr val="dk1"/>
              </a:buClr>
              <a:buSzPts val="2000"/>
              <a:buFont typeface="Times New Roman"/>
              <a:buChar char="-"/>
            </a:pPr>
            <a:r>
              <a:rPr lang="cs-CZ" sz="2000" b="0" i="0" u="none" strike="noStrike" cap="none">
                <a:solidFill>
                  <a:schemeClr val="dk1"/>
                </a:solidFill>
                <a:latin typeface="Times New Roman"/>
                <a:ea typeface="Times New Roman"/>
                <a:cs typeface="Times New Roman"/>
                <a:sym typeface="Times New Roman"/>
              </a:rPr>
              <a:t>skladové hospodářství</a:t>
            </a:r>
            <a:endParaRPr sz="2000" b="0" i="0" u="none" strike="noStrike" cap="none">
              <a:solidFill>
                <a:schemeClr val="dk1"/>
              </a:solidFill>
              <a:latin typeface="Times New Roman"/>
              <a:ea typeface="Times New Roman"/>
              <a:cs typeface="Times New Roman"/>
              <a:sym typeface="Times New Roman"/>
            </a:endParaRPr>
          </a:p>
          <a:p>
            <a:pPr marL="457200" marR="0" lvl="0" indent="-355600" algn="just" rtl="0">
              <a:lnSpc>
                <a:spcPct val="100000"/>
              </a:lnSpc>
              <a:spcBef>
                <a:spcPts val="0"/>
              </a:spcBef>
              <a:spcAft>
                <a:spcPts val="0"/>
              </a:spcAft>
              <a:buClr>
                <a:schemeClr val="dk1"/>
              </a:buClr>
              <a:buSzPts val="2000"/>
              <a:buFont typeface="Times New Roman"/>
              <a:buChar char="-"/>
            </a:pPr>
            <a:r>
              <a:rPr lang="cs-CZ" sz="2000" b="0" i="0" u="none" strike="noStrike" cap="none">
                <a:solidFill>
                  <a:schemeClr val="dk1"/>
                </a:solidFill>
                <a:latin typeface="Times New Roman"/>
                <a:ea typeface="Times New Roman"/>
                <a:cs typeface="Times New Roman"/>
                <a:sym typeface="Times New Roman"/>
              </a:rPr>
              <a:t>receptury a kalkulace jídla</a:t>
            </a:r>
            <a:endParaRPr sz="2000" b="0" i="0" u="none" strike="noStrike" cap="none">
              <a:solidFill>
                <a:schemeClr val="dk1"/>
              </a:solidFill>
              <a:latin typeface="Times New Roman"/>
              <a:ea typeface="Times New Roman"/>
              <a:cs typeface="Times New Roman"/>
              <a:sym typeface="Times New Roman"/>
            </a:endParaRPr>
          </a:p>
          <a:p>
            <a:pPr marL="457200" marR="0" lvl="0" indent="-355600" algn="just" rtl="0">
              <a:lnSpc>
                <a:spcPct val="100000"/>
              </a:lnSpc>
              <a:spcBef>
                <a:spcPts val="0"/>
              </a:spcBef>
              <a:spcAft>
                <a:spcPts val="0"/>
              </a:spcAft>
              <a:buClr>
                <a:schemeClr val="dk1"/>
              </a:buClr>
              <a:buSzPts val="2000"/>
              <a:buFont typeface="Times New Roman"/>
              <a:buChar char="-"/>
            </a:pPr>
            <a:r>
              <a:rPr lang="cs-CZ" sz="2000" b="0" i="0" u="none" strike="noStrike" cap="none">
                <a:solidFill>
                  <a:schemeClr val="dk1"/>
                </a:solidFill>
                <a:latin typeface="Times New Roman"/>
                <a:ea typeface="Times New Roman"/>
                <a:cs typeface="Times New Roman"/>
                <a:sym typeface="Times New Roman"/>
              </a:rPr>
              <a:t>plánování denního menu</a:t>
            </a:r>
            <a:endParaRPr sz="2000" b="0" i="0" u="none" strike="noStrike" cap="none">
              <a:solidFill>
                <a:schemeClr val="dk1"/>
              </a:solidFill>
              <a:latin typeface="Times New Roman"/>
              <a:ea typeface="Times New Roman"/>
              <a:cs typeface="Times New Roman"/>
              <a:sym typeface="Times New Roman"/>
            </a:endParaRPr>
          </a:p>
          <a:p>
            <a:pPr marL="457200" marR="0" lvl="0" indent="-355600" algn="just" rtl="0">
              <a:lnSpc>
                <a:spcPct val="100000"/>
              </a:lnSpc>
              <a:spcBef>
                <a:spcPts val="0"/>
              </a:spcBef>
              <a:spcAft>
                <a:spcPts val="0"/>
              </a:spcAft>
              <a:buClr>
                <a:schemeClr val="dk1"/>
              </a:buClr>
              <a:buSzPts val="2000"/>
              <a:buFont typeface="Times New Roman"/>
              <a:buChar char="-"/>
            </a:pPr>
            <a:r>
              <a:rPr lang="cs-CZ" sz="2000" b="0" i="0" u="none" strike="noStrike" cap="none">
                <a:solidFill>
                  <a:schemeClr val="dk1"/>
                </a:solidFill>
                <a:latin typeface="Times New Roman"/>
                <a:ea typeface="Times New Roman"/>
                <a:cs typeface="Times New Roman"/>
                <a:sym typeface="Times New Roman"/>
              </a:rPr>
              <a:t>statistiky</a:t>
            </a:r>
            <a:endParaRPr sz="2000" b="0" i="0" u="none" strike="noStrike" cap="none">
              <a:solidFill>
                <a:schemeClr val="dk1"/>
              </a:solidFill>
              <a:latin typeface="Times New Roman"/>
              <a:ea typeface="Times New Roman"/>
              <a:cs typeface="Times New Roman"/>
              <a:sym typeface="Times New Roman"/>
            </a:endParaRPr>
          </a:p>
          <a:p>
            <a:pPr marL="457200" marR="0" lvl="0" indent="-355600" algn="just" rtl="0">
              <a:lnSpc>
                <a:spcPct val="100000"/>
              </a:lnSpc>
              <a:spcBef>
                <a:spcPts val="0"/>
              </a:spcBef>
              <a:spcAft>
                <a:spcPts val="0"/>
              </a:spcAft>
              <a:buClr>
                <a:schemeClr val="dk1"/>
              </a:buClr>
              <a:buSzPts val="2000"/>
              <a:buFont typeface="Times New Roman"/>
              <a:buChar char="-"/>
            </a:pPr>
            <a:r>
              <a:rPr lang="cs-CZ" sz="2000" b="0" i="0" u="none" strike="noStrike" cap="none">
                <a:solidFill>
                  <a:schemeClr val="dk1"/>
                </a:solidFill>
                <a:latin typeface="Times New Roman"/>
                <a:ea typeface="Times New Roman"/>
                <a:cs typeface="Times New Roman"/>
                <a:sym typeface="Times New Roman"/>
              </a:rPr>
              <a:t>řízení výroby zboží</a:t>
            </a:r>
            <a:endParaRPr sz="20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Times New Roman"/>
              <a:buChar char="❑"/>
            </a:pPr>
            <a:r>
              <a:rPr lang="cs-CZ" sz="2000" b="0" i="0" u="none" strike="noStrike" cap="none">
                <a:solidFill>
                  <a:schemeClr val="dk1"/>
                </a:solidFill>
                <a:latin typeface="Times New Roman"/>
                <a:ea typeface="Times New Roman"/>
                <a:cs typeface="Times New Roman"/>
                <a:sym typeface="Times New Roman"/>
              </a:rPr>
              <a:t>Systém je schopen přizpůsobit se potřebám konkrétního provozu a současně propojit jej se systémy souvisejících provozů, například se systémem pro řízení wellness zařízení nebo aquaparků či zábavních podniků, kde bývá gastronomie také součástí služeb.</a:t>
            </a:r>
            <a:endParaRPr sz="2000" b="0"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395522" y="195475"/>
            <a:ext cx="54873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Elektronické distribuční systémy (EDS)</a:t>
            </a:r>
            <a:endParaRPr/>
          </a:p>
        </p:txBody>
      </p:sp>
      <p:sp>
        <p:nvSpPr>
          <p:cNvPr id="34" name="Google Shape;34;p6"/>
          <p:cNvSpPr/>
          <p:nvPr/>
        </p:nvSpPr>
        <p:spPr>
          <a:xfrm>
            <a:off x="35614" y="915566"/>
            <a:ext cx="8496826" cy="4154984"/>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200"/>
              <a:buFont typeface="Noto Sans Symbols"/>
              <a:buChar char="❑"/>
            </a:pPr>
            <a:r>
              <a:rPr lang="cs-CZ" sz="2200">
                <a:solidFill>
                  <a:schemeClr val="dk1"/>
                </a:solidFill>
                <a:latin typeface="Times New Roman"/>
                <a:ea typeface="Times New Roman"/>
                <a:cs typeface="Times New Roman"/>
                <a:sym typeface="Times New Roman"/>
              </a:rPr>
              <a:t>Podle definice P. Kotlera je distribuční kanál (prodejní) sbírka nezávislých organizací zapojených do výrobního procesu výrobku nebo služby, které jsou jednotlivým spotřebitelům a podnikovým uživatelům k dispozici.</a:t>
            </a:r>
            <a:endParaRPr sz="22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Noto Sans Symbols"/>
              <a:buChar char="❑"/>
            </a:pPr>
            <a:r>
              <a:rPr lang="cs-CZ" sz="2200">
                <a:solidFill>
                  <a:schemeClr val="dk1"/>
                </a:solidFill>
                <a:latin typeface="Times New Roman"/>
                <a:ea typeface="Times New Roman"/>
                <a:cs typeface="Times New Roman"/>
                <a:sym typeface="Times New Roman"/>
              </a:rPr>
              <a:t>Elektronické distribuční kanály znamenají v hotelnictví prodej hotelových pokojů a služeb online – přes internet. Rozděleny do 3 skupin:  </a:t>
            </a:r>
            <a:endParaRPr sz="2200">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Globální rezervační systémy (GDS)  </a:t>
            </a:r>
            <a:endParaRPr sz="2200">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Internetové rezervační systémy (IRS) </a:t>
            </a:r>
            <a:endParaRPr sz="2200">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Vlastní webové stránky </a:t>
            </a:r>
            <a:endParaRPr sz="2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4"/>
          <p:cNvSpPr/>
          <p:nvPr/>
        </p:nvSpPr>
        <p:spPr>
          <a:xfrm>
            <a:off x="107504" y="915566"/>
            <a:ext cx="8208912" cy="3816429"/>
          </a:xfrm>
          <a:prstGeom prst="rect">
            <a:avLst/>
          </a:prstGeom>
          <a:noFill/>
          <a:ln>
            <a:noFill/>
          </a:ln>
        </p:spPr>
        <p:txBody>
          <a:bodyPr spcFirstLastPara="1" wrap="square" lIns="91425" tIns="45700" rIns="91425" bIns="45700" anchor="t" anchorCtr="0">
            <a:noAutofit/>
          </a:bodyPr>
          <a:lstStyle/>
          <a:p>
            <a:pPr marL="457200" marR="0" lvl="0" indent="0" algn="just" rtl="0">
              <a:lnSpc>
                <a:spcPct val="100000"/>
              </a:lnSpc>
              <a:spcBef>
                <a:spcPts val="0"/>
              </a:spcBef>
              <a:spcAft>
                <a:spcPts val="0"/>
              </a:spcAft>
              <a:buClr>
                <a:srgbClr val="000000"/>
              </a:buClr>
              <a:buSzPts val="2200"/>
              <a:buFont typeface="Arial"/>
              <a:buNone/>
            </a:pPr>
            <a:endParaRPr sz="2200" b="1" i="0" u="none" strike="noStrike" cap="none">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2200"/>
              <a:buFont typeface="Arial"/>
              <a:buNone/>
            </a:pP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Noto Sans Symbols"/>
              <a:buChar char="❑"/>
            </a:pPr>
            <a:r>
              <a:rPr lang="cs-CZ" sz="2200" b="1" i="0" u="none" strike="noStrike" cap="none">
                <a:solidFill>
                  <a:schemeClr val="dk1"/>
                </a:solidFill>
                <a:latin typeface="Times New Roman"/>
                <a:ea typeface="Times New Roman"/>
                <a:cs typeface="Times New Roman"/>
                <a:sym typeface="Times New Roman"/>
              </a:rPr>
              <a:t>Systém poskytuje kompletní sledování skladového hospodářství a pohybu materiálu</a:t>
            </a:r>
            <a:r>
              <a:rPr lang="cs-CZ" sz="2200" b="0" i="0" u="none" strike="noStrike" cap="none">
                <a:solidFill>
                  <a:schemeClr val="dk1"/>
                </a:solidFill>
                <a:latin typeface="Times New Roman"/>
                <a:ea typeface="Times New Roman"/>
                <a:cs typeface="Times New Roman"/>
                <a:sym typeface="Times New Roman"/>
              </a:rPr>
              <a:t> od příjmu na hlavní sklad, přes zpracování surovin ve výrobních střediscích až po prodej finálních výrobků (hotových jídel) hostům. Systém představuje sledování zásob podle položek s flexibilní evidencí skladových karet a evidencí zásob v plovoucích cenách. Tím se snižuje sortiment skladových karet, což snižuje pracnost inventur i vlastní evidence.</a:t>
            </a:r>
            <a:endParaRPr sz="2200" b="0" i="0" u="none" strike="noStrike" cap="none">
              <a:solidFill>
                <a:schemeClr val="dk1"/>
              </a:solidFill>
              <a:latin typeface="Times New Roman"/>
              <a:ea typeface="Times New Roman"/>
              <a:cs typeface="Times New Roman"/>
              <a:sym typeface="Times New Roman"/>
            </a:endParaRPr>
          </a:p>
        </p:txBody>
      </p:sp>
      <p:sp>
        <p:nvSpPr>
          <p:cNvPr id="160" name="Google Shape;160;p24"/>
          <p:cNvSpPr txBox="1">
            <a:spLocks noGrp="1"/>
          </p:cNvSpPr>
          <p:nvPr>
            <p:ph type="title"/>
          </p:nvPr>
        </p:nvSpPr>
        <p:spPr>
          <a:xfrm>
            <a:off x="251520" y="195486"/>
            <a:ext cx="4536504" cy="50770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Pokladní systémy</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5"/>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200"/>
              <a:buFont typeface="Noto Sans Symbols"/>
              <a:buChar char="❑"/>
            </a:pPr>
            <a:r>
              <a:rPr lang="cs-CZ" sz="2200" b="1" i="0" u="none" strike="noStrike" cap="none">
                <a:solidFill>
                  <a:schemeClr val="dk1"/>
                </a:solidFill>
                <a:latin typeface="Times New Roman"/>
                <a:ea typeface="Times New Roman"/>
                <a:cs typeface="Times New Roman"/>
                <a:sym typeface="Times New Roman"/>
              </a:rPr>
              <a:t>Modul Pokladna umožní markovat číšníkům jídla a nápoje, které si hosté objednali.</a:t>
            </a:r>
            <a:endParaRPr sz="2200" b="1"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200"/>
              <a:buFont typeface="Arial"/>
              <a:buNone/>
            </a:pP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Pokladna umožňuje práci buď v režimu s mapou stolů, nebo v režimu s evidencí pouze otevřených stolů. Poskytuje obsluze funkce jako např. storno objednávky, převod objednávky na jiný stůl, platba celého účtu nebo jeho části hotově, kreditními kartami, na úvěr.</a:t>
            </a:r>
            <a:endParaRPr sz="22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Jedná-li se o bydlícího hosta, lze útratou v restauraci přímo zatížit hotelový účet.</a:t>
            </a:r>
            <a:endParaRPr sz="2200" b="0" i="0" u="none" strike="noStrike" cap="none">
              <a:solidFill>
                <a:schemeClr val="dk1"/>
              </a:solidFill>
              <a:latin typeface="Times New Roman"/>
              <a:ea typeface="Times New Roman"/>
              <a:cs typeface="Times New Roman"/>
              <a:sym typeface="Times New Roman"/>
            </a:endParaRPr>
          </a:p>
        </p:txBody>
      </p:sp>
      <p:sp>
        <p:nvSpPr>
          <p:cNvPr id="167" name="Google Shape;167;p25"/>
          <p:cNvSpPr txBox="1">
            <a:spLocks noGrp="1"/>
          </p:cNvSpPr>
          <p:nvPr>
            <p:ph type="title"/>
          </p:nvPr>
        </p:nvSpPr>
        <p:spPr>
          <a:xfrm>
            <a:off x="251520" y="195486"/>
            <a:ext cx="45366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Pokladní systémy</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6"/>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Pokladna může být provozována i na přenosných číšnických terminálech s dot</a:t>
            </a:r>
            <a:r>
              <a:rPr lang="cs-CZ" sz="2200">
                <a:solidFill>
                  <a:schemeClr val="dk1"/>
                </a:solidFill>
                <a:latin typeface="Times New Roman"/>
                <a:ea typeface="Times New Roman"/>
                <a:cs typeface="Times New Roman"/>
                <a:sym typeface="Times New Roman"/>
              </a:rPr>
              <a:t>y</a:t>
            </a:r>
            <a:r>
              <a:rPr lang="cs-CZ" sz="2200" b="0" i="0" u="none" strike="noStrike" cap="none">
                <a:solidFill>
                  <a:schemeClr val="dk1"/>
                </a:solidFill>
                <a:latin typeface="Times New Roman"/>
                <a:ea typeface="Times New Roman"/>
                <a:cs typeface="Times New Roman"/>
                <a:sym typeface="Times New Roman"/>
              </a:rPr>
              <a:t>kovou obrazovkou a r</a:t>
            </a:r>
            <a:r>
              <a:rPr lang="cs-CZ" sz="2200">
                <a:solidFill>
                  <a:schemeClr val="dk1"/>
                </a:solidFill>
                <a:latin typeface="Times New Roman"/>
                <a:ea typeface="Times New Roman"/>
                <a:cs typeface="Times New Roman"/>
                <a:sym typeface="Times New Roman"/>
              </a:rPr>
              <a:t>á</a:t>
            </a:r>
            <a:r>
              <a:rPr lang="cs-CZ" sz="2200" b="0" i="0" u="none" strike="noStrike" cap="none">
                <a:solidFill>
                  <a:schemeClr val="dk1"/>
                </a:solidFill>
                <a:latin typeface="Times New Roman"/>
                <a:ea typeface="Times New Roman"/>
                <a:cs typeface="Times New Roman"/>
                <a:sym typeface="Times New Roman"/>
              </a:rPr>
              <a:t>diovou komunikací, které nabízejí stejné funkce, jako pokladna stacionární. Existuje možnost přímého propojení na platební terminály, tj. v případě zadání druhu platby kreditní kartou, proběhne po jejím přečtení na pokladně ověření přes platební terminál a v případě platnosti karty je tento druh platby povolen. </a:t>
            </a:r>
            <a:endParaRPr sz="2200" b="0" i="0" u="none" strike="noStrike" cap="none">
              <a:solidFill>
                <a:schemeClr val="dk1"/>
              </a:solidFill>
              <a:latin typeface="Times New Roman"/>
              <a:ea typeface="Times New Roman"/>
              <a:cs typeface="Times New Roman"/>
              <a:sym typeface="Times New Roman"/>
            </a:endParaRPr>
          </a:p>
        </p:txBody>
      </p:sp>
      <p:sp>
        <p:nvSpPr>
          <p:cNvPr id="174" name="Google Shape;174;p26"/>
          <p:cNvSpPr txBox="1">
            <a:spLocks noGrp="1"/>
          </p:cNvSpPr>
          <p:nvPr>
            <p:ph type="title"/>
          </p:nvPr>
        </p:nvSpPr>
        <p:spPr>
          <a:xfrm>
            <a:off x="251520" y="195486"/>
            <a:ext cx="45366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Pokladní systémy</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7"/>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45720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Modul Hlavní sklad</a:t>
            </a: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Modul Manager</a:t>
            </a: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Modul Cenař</a:t>
            </a: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Modul Kredit</a:t>
            </a: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Modul Orderman</a:t>
            </a: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Modul docházkový systém</a:t>
            </a: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Modul kontroly nápojů</a:t>
            </a:r>
            <a:endParaRPr sz="2200" b="0" i="0" u="none" strike="noStrike" cap="none">
              <a:solidFill>
                <a:schemeClr val="dk1"/>
              </a:solidFill>
              <a:latin typeface="Times New Roman"/>
              <a:ea typeface="Times New Roman"/>
              <a:cs typeface="Times New Roman"/>
              <a:sym typeface="Times New Roman"/>
            </a:endParaRPr>
          </a:p>
        </p:txBody>
      </p:sp>
      <p:sp>
        <p:nvSpPr>
          <p:cNvPr id="181" name="Google Shape;181;p27"/>
          <p:cNvSpPr txBox="1">
            <a:spLocks noGrp="1"/>
          </p:cNvSpPr>
          <p:nvPr>
            <p:ph type="title"/>
          </p:nvPr>
        </p:nvSpPr>
        <p:spPr>
          <a:xfrm>
            <a:off x="251520" y="195486"/>
            <a:ext cx="45366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Pokladní systémy - moduly</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28"/>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000000"/>
              </a:buClr>
              <a:buSzPts val="2200"/>
              <a:buFont typeface="Arial"/>
              <a:buNone/>
            </a:pPr>
            <a:r>
              <a:rPr lang="cs-CZ" sz="2200" b="0" i="0" u="none" strike="noStrike" cap="none">
                <a:solidFill>
                  <a:schemeClr val="dk1"/>
                </a:solidFill>
                <a:latin typeface="Times New Roman"/>
                <a:ea typeface="Times New Roman"/>
                <a:cs typeface="Times New Roman"/>
                <a:sym typeface="Times New Roman"/>
              </a:rPr>
              <a:t>EMS</a:t>
            </a:r>
            <a:endParaRPr sz="2200" b="0" i="0" u="none" strike="noStrike" cap="none">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Tento systém byl sestaven tak, aby umožnil automatickou kontrolu mechanických zařízení hotelu s cílem </a:t>
            </a:r>
            <a:r>
              <a:rPr lang="cs-CZ" sz="2200" b="1" i="0" u="none" strike="noStrike" cap="none">
                <a:solidFill>
                  <a:schemeClr val="dk1"/>
                </a:solidFill>
                <a:latin typeface="Times New Roman"/>
                <a:ea typeface="Times New Roman"/>
                <a:cs typeface="Times New Roman"/>
                <a:sym typeface="Times New Roman"/>
              </a:rPr>
              <a:t>dosáhnout optimálních úspor</a:t>
            </a:r>
            <a:r>
              <a:rPr lang="cs-CZ" sz="2200" b="0" i="0" u="none" strike="noStrike" cap="none">
                <a:solidFill>
                  <a:schemeClr val="dk1"/>
                </a:solidFill>
                <a:latin typeface="Times New Roman"/>
                <a:ea typeface="Times New Roman"/>
                <a:cs typeface="Times New Roman"/>
                <a:sym typeface="Times New Roman"/>
              </a:rPr>
              <a:t> v oblastech spotřeby plynu, elektrické energie. Tento systém určuje, kdy může být zařízení, jako je topení, klimatizace nebo ventilace vypnuto či zapnuto.</a:t>
            </a:r>
            <a:endParaRPr sz="2200" b="0" i="0" u="none" strike="noStrike" cap="none">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p:txBody>
      </p:sp>
      <p:sp>
        <p:nvSpPr>
          <p:cNvPr id="188" name="Google Shape;188;p28"/>
          <p:cNvSpPr txBox="1">
            <a:spLocks noGrp="1"/>
          </p:cNvSpPr>
          <p:nvPr>
            <p:ph type="title"/>
          </p:nvPr>
        </p:nvSpPr>
        <p:spPr>
          <a:xfrm>
            <a:off x="251527" y="195475"/>
            <a:ext cx="62010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Systém správy energie EMS a program ASIS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9"/>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000000"/>
              </a:buClr>
              <a:buSzPts val="2200"/>
              <a:buFont typeface="Arial"/>
              <a:buNone/>
            </a:pPr>
            <a:r>
              <a:rPr lang="cs-CZ" sz="2200" b="0" i="0" u="none" strike="noStrike" cap="none">
                <a:solidFill>
                  <a:schemeClr val="dk1"/>
                </a:solidFill>
                <a:latin typeface="Times New Roman"/>
                <a:ea typeface="Times New Roman"/>
                <a:cs typeface="Times New Roman"/>
                <a:sym typeface="Times New Roman"/>
              </a:rPr>
              <a:t>ASIS</a:t>
            </a:r>
            <a:endParaRPr sz="2200" b="0" i="0" u="none" strike="noStrike" cap="none">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Automatizuje administrativní práce. Nabízí vysoký ovládací komfort při předávání informací o pohybu na účtu hosta a zpráv hostům, při videokonferencích, zabezpečení hotelu, distribuci placených TV programů, vše v několika jazykových mutacích a umožňuje upozornit hosty hotelu na specifickou nabídku a zvláštnosti hotelu a jeho okolí prostřednictvím dálkového ovládače TV.</a:t>
            </a:r>
            <a:endParaRPr sz="2200" b="0" i="0" u="none" strike="noStrike" cap="none">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200" b="0" i="0" u="none" strike="noStrike" cap="none">
              <a:solidFill>
                <a:schemeClr val="dk1"/>
              </a:solidFill>
              <a:latin typeface="Times New Roman"/>
              <a:ea typeface="Times New Roman"/>
              <a:cs typeface="Times New Roman"/>
              <a:sym typeface="Times New Roman"/>
            </a:endParaRPr>
          </a:p>
        </p:txBody>
      </p:sp>
      <p:sp>
        <p:nvSpPr>
          <p:cNvPr id="195" name="Google Shape;195;p29"/>
          <p:cNvSpPr txBox="1">
            <a:spLocks noGrp="1"/>
          </p:cNvSpPr>
          <p:nvPr>
            <p:ph type="title"/>
          </p:nvPr>
        </p:nvSpPr>
        <p:spPr>
          <a:xfrm>
            <a:off x="251527" y="195475"/>
            <a:ext cx="62010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Systém správy energie EMS a program ASIS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0"/>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Implementace nových technologií v rámci vývoje komplexního informačního systému a možnosti využití dat z lázeňských informačních systémů představují využití softwaru nejen jako nástroje pro vedení lékařských agend, ale i jako nástroje pro zpracování a využití odborných informací. Obsahuje moduly:</a:t>
            </a:r>
            <a:endParaRPr sz="22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elektronická registrační pokladna</a:t>
            </a:r>
            <a:endParaRPr sz="2200" b="0" i="0" u="none" strike="noStrike" cap="none">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ubytovací modul</a:t>
            </a:r>
            <a:endParaRPr sz="2200" b="0" i="0" u="none" strike="noStrike" cap="none">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zdravotnická agenda</a:t>
            </a:r>
            <a:endParaRPr sz="2200" b="0" i="0" u="none" strike="noStrike" cap="none">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zdravotní pojišťovna</a:t>
            </a:r>
            <a:endParaRPr sz="2200" b="0" i="0" u="none" strike="noStrike" cap="none">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sestra</a:t>
            </a:r>
            <a:endParaRPr sz="2200" b="0" i="0" u="none" strike="noStrike" cap="none">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manažerský modul</a:t>
            </a:r>
            <a:endParaRPr sz="2200" b="0" i="0" u="none" strike="noStrike" cap="none">
              <a:solidFill>
                <a:schemeClr val="dk1"/>
              </a:solidFill>
              <a:latin typeface="Times New Roman"/>
              <a:ea typeface="Times New Roman"/>
              <a:cs typeface="Times New Roman"/>
              <a:sym typeface="Times New Roman"/>
            </a:endParaRPr>
          </a:p>
        </p:txBody>
      </p:sp>
      <p:sp>
        <p:nvSpPr>
          <p:cNvPr id="202" name="Google Shape;202;p30"/>
          <p:cNvSpPr txBox="1">
            <a:spLocks noGrp="1"/>
          </p:cNvSpPr>
          <p:nvPr>
            <p:ph type="title"/>
          </p:nvPr>
        </p:nvSpPr>
        <p:spPr>
          <a:xfrm>
            <a:off x="251525" y="195475"/>
            <a:ext cx="75561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Informační systém pro lázeňství, wellness a rehabilitaci</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1"/>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Zajištění bezpečnosti hotelu a jeho hostů je jedním důležitých faktorů, které mají rozhodující vliv na výběr hotelu. Bezpečnostní systém hotelu tvoří kromě organizačních opatření (výcvik personálu, interní předpisy, pokyny apod.) hlavně technická opatření:</a:t>
            </a:r>
            <a:endParaRPr sz="22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200">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prevence proti krádežím a útokům</a:t>
            </a:r>
            <a:endParaRPr sz="2200" b="0" i="0" u="none" strike="noStrike" cap="none">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systémy uzamykání dveří</a:t>
            </a:r>
            <a:endParaRPr sz="2200" b="0" i="0" u="none" strike="noStrike" cap="none">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kamerové systémy</a:t>
            </a:r>
            <a:endParaRPr sz="2200" b="0" i="0" u="none" strike="noStrike" cap="none">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trezor</a:t>
            </a:r>
            <a:endParaRPr sz="2200" b="0" i="0" u="none" strike="noStrike" cap="none">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poplašná zařízení, protipožární zabezpečení a ochranka</a:t>
            </a:r>
            <a:endParaRPr sz="2200" b="0" i="0" u="none" strike="noStrike" cap="none">
              <a:solidFill>
                <a:schemeClr val="dk1"/>
              </a:solidFill>
              <a:latin typeface="Times New Roman"/>
              <a:ea typeface="Times New Roman"/>
              <a:cs typeface="Times New Roman"/>
              <a:sym typeface="Times New Roman"/>
            </a:endParaRPr>
          </a:p>
        </p:txBody>
      </p:sp>
      <p:sp>
        <p:nvSpPr>
          <p:cNvPr id="209" name="Google Shape;209;p31"/>
          <p:cNvSpPr txBox="1">
            <a:spLocks noGrp="1"/>
          </p:cNvSpPr>
          <p:nvPr>
            <p:ph type="title"/>
          </p:nvPr>
        </p:nvSpPr>
        <p:spPr>
          <a:xfrm>
            <a:off x="251525" y="195475"/>
            <a:ext cx="75561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Bezpečnostní systém hotelu</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2"/>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200"/>
              <a:buFont typeface="Times New Roman"/>
              <a:buChar char="❑"/>
            </a:pPr>
            <a:r>
              <a:rPr lang="cs-CZ" sz="2200" b="1" i="0" u="none" strike="noStrike" cap="none">
                <a:solidFill>
                  <a:schemeClr val="dk1"/>
                </a:solidFill>
                <a:latin typeface="Times New Roman"/>
                <a:ea typeface="Times New Roman"/>
                <a:cs typeface="Times New Roman"/>
                <a:sym typeface="Times New Roman"/>
              </a:rPr>
              <a:t>Norma ČSN 73 0833 (730833) řeší požární bezpečnost staveb.</a:t>
            </a:r>
            <a:r>
              <a:rPr lang="cs-CZ" sz="2200" b="0" i="0" u="none" strike="noStrike" cap="none">
                <a:solidFill>
                  <a:schemeClr val="dk1"/>
                </a:solidFill>
                <a:latin typeface="Times New Roman"/>
                <a:ea typeface="Times New Roman"/>
                <a:cs typeface="Times New Roman"/>
                <a:sym typeface="Times New Roman"/>
              </a:rPr>
              <a:t> Každé ubytovací zařízení musí být připojeno na veřejnou telefonní síť. Ubytovací zařízení s ubytovací kapacitou vyšší než 75 osob musí být vybaveno rozhlasem umožňujícím řízení evakuace. Ubytovací zařízení s ubytovací kapacitou vyšší než 30 osob musí být vybaveno zařízením pro akustický a optický signál vyhlášení poplachu. Všechny únikové cesty musí mít nouzové osvětlení a vyznačený směr úniku.</a:t>
            </a:r>
            <a:endParaRPr sz="2200" b="0" i="0" u="none" strike="noStrike" cap="none">
              <a:solidFill>
                <a:schemeClr val="dk1"/>
              </a:solidFill>
              <a:latin typeface="Times New Roman"/>
              <a:ea typeface="Times New Roman"/>
              <a:cs typeface="Times New Roman"/>
              <a:sym typeface="Times New Roman"/>
            </a:endParaRPr>
          </a:p>
        </p:txBody>
      </p:sp>
      <p:sp>
        <p:nvSpPr>
          <p:cNvPr id="216" name="Google Shape;216;p32"/>
          <p:cNvSpPr txBox="1">
            <a:spLocks noGrp="1"/>
          </p:cNvSpPr>
          <p:nvPr>
            <p:ph type="title"/>
          </p:nvPr>
        </p:nvSpPr>
        <p:spPr>
          <a:xfrm>
            <a:off x="251525" y="195475"/>
            <a:ext cx="75561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Protipožární systém hotelu</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3"/>
          <p:cNvSpPr txBox="1">
            <a:spLocks noGrp="1"/>
          </p:cNvSpPr>
          <p:nvPr>
            <p:ph type="title"/>
          </p:nvPr>
        </p:nvSpPr>
        <p:spPr>
          <a:xfrm>
            <a:off x="251520" y="195486"/>
            <a:ext cx="7128792" cy="50770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endParaRPr/>
          </a:p>
        </p:txBody>
      </p:sp>
      <p:sp>
        <p:nvSpPr>
          <p:cNvPr id="223" name="Google Shape;223;p33"/>
          <p:cNvSpPr/>
          <p:nvPr/>
        </p:nvSpPr>
        <p:spPr>
          <a:xfrm>
            <a:off x="179512" y="703189"/>
            <a:ext cx="7704856" cy="64633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pic>
        <p:nvPicPr>
          <p:cNvPr id="224" name="Google Shape;224;p33"/>
          <p:cNvPicPr preferRelativeResize="0"/>
          <p:nvPr/>
        </p:nvPicPr>
        <p:blipFill rotWithShape="1">
          <a:blip r:embed="rId3">
            <a:alphaModFix/>
          </a:blip>
          <a:srcRect t="44092" b="34910"/>
          <a:stretch/>
        </p:blipFill>
        <p:spPr>
          <a:xfrm>
            <a:off x="4499992" y="2339451"/>
            <a:ext cx="4572638" cy="720081"/>
          </a:xfrm>
          <a:prstGeom prst="rect">
            <a:avLst/>
          </a:prstGeom>
          <a:noFill/>
          <a:ln>
            <a:noFill/>
          </a:ln>
        </p:spPr>
      </p:pic>
      <p:pic>
        <p:nvPicPr>
          <p:cNvPr id="225" name="Google Shape;225;p33"/>
          <p:cNvPicPr preferRelativeResize="0"/>
          <p:nvPr/>
        </p:nvPicPr>
        <p:blipFill rotWithShape="1">
          <a:blip r:embed="rId4">
            <a:alphaModFix/>
          </a:blip>
          <a:srcRect/>
          <a:stretch/>
        </p:blipFill>
        <p:spPr>
          <a:xfrm>
            <a:off x="755576" y="1707654"/>
            <a:ext cx="3564396" cy="230425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395536" y="195486"/>
            <a:ext cx="44646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EDS - Globální distribuční systémy</a:t>
            </a:r>
            <a:endParaRPr/>
          </a:p>
        </p:txBody>
      </p:sp>
      <p:sp>
        <p:nvSpPr>
          <p:cNvPr id="41" name="Google Shape;41;p7"/>
          <p:cNvSpPr/>
          <p:nvPr/>
        </p:nvSpPr>
        <p:spPr>
          <a:xfrm>
            <a:off x="35614" y="915566"/>
            <a:ext cx="8496900" cy="41550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200"/>
              <a:buFont typeface="Noto Sans Symbols"/>
              <a:buChar char="❑"/>
            </a:pPr>
            <a:r>
              <a:rPr lang="cs-CZ" sz="2200">
                <a:solidFill>
                  <a:schemeClr val="dk1"/>
                </a:solidFill>
                <a:latin typeface="Times New Roman"/>
                <a:ea typeface="Times New Roman"/>
                <a:cs typeface="Times New Roman"/>
                <a:sym typeface="Times New Roman"/>
              </a:rPr>
              <a:t>První GDS byl vytvořen na začátku 60. let 20 století a byl široce používán v </a:t>
            </a:r>
            <a:r>
              <a:rPr lang="cs-CZ" sz="2200" b="1">
                <a:solidFill>
                  <a:schemeClr val="dk1"/>
                </a:solidFill>
                <a:latin typeface="Times New Roman"/>
                <a:ea typeface="Times New Roman"/>
                <a:cs typeface="Times New Roman"/>
                <a:sym typeface="Times New Roman"/>
              </a:rPr>
              <a:t>leteckém průmyslu</a:t>
            </a:r>
            <a:r>
              <a:rPr lang="cs-CZ" sz="2200">
                <a:solidFill>
                  <a:schemeClr val="dk1"/>
                </a:solidFill>
                <a:latin typeface="Times New Roman"/>
                <a:ea typeface="Times New Roman"/>
                <a:cs typeface="Times New Roman"/>
                <a:sym typeface="Times New Roman"/>
              </a:rPr>
              <a:t>. Systém sledoval plán letů, počet prázdných míst v letu a ceny. V 70. letech cestovní kanceláře tráví obrovské množství času na rezervaci vyráběné ručně, uvědomili si pohodlí GDS systémů a začali zakládat domácí rezervační systém cestování letadlem. </a:t>
            </a:r>
            <a:endParaRPr sz="220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200"/>
              <a:buFont typeface="Arial"/>
              <a:buNone/>
            </a:pP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Noto Sans Symbols"/>
              <a:buChar char="❑"/>
            </a:pPr>
            <a:r>
              <a:rPr lang="cs-CZ" sz="2200">
                <a:solidFill>
                  <a:schemeClr val="dk1"/>
                </a:solidFill>
                <a:latin typeface="Times New Roman"/>
                <a:ea typeface="Times New Roman"/>
                <a:cs typeface="Times New Roman"/>
                <a:sym typeface="Times New Roman"/>
              </a:rPr>
              <a:t>Dnes GDS se běžně používá k rezervování nejen letů, ale také plaveb, automobilů a hotelů. Stovky tisíc cestovních kanceláří a agentur, napojených na svorky globálních distribučních systémů Amadeus, Galileo, Worldspan, Sabre, jsou schopni poskytovat svým zákazníkům celou řadu real-time rezervaci.</a:t>
            </a:r>
            <a:endParaRPr sz="2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395536" y="195486"/>
            <a:ext cx="44646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EDS - Internetové rezervační systémy</a:t>
            </a:r>
            <a:endParaRPr/>
          </a:p>
        </p:txBody>
      </p:sp>
      <p:sp>
        <p:nvSpPr>
          <p:cNvPr id="48" name="Google Shape;48;p8"/>
          <p:cNvSpPr/>
          <p:nvPr/>
        </p:nvSpPr>
        <p:spPr>
          <a:xfrm>
            <a:off x="35614" y="915566"/>
            <a:ext cx="8496900" cy="41550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200"/>
              <a:buFont typeface="Noto Sans Symbols"/>
              <a:buChar char="❑"/>
            </a:pPr>
            <a:r>
              <a:rPr lang="cs-CZ" sz="2200">
                <a:solidFill>
                  <a:schemeClr val="dk1"/>
                </a:solidFill>
                <a:latin typeface="Times New Roman"/>
                <a:ea typeface="Times New Roman"/>
                <a:cs typeface="Times New Roman"/>
                <a:sym typeface="Times New Roman"/>
              </a:rPr>
              <a:t>IRS (Internetové rezervační systémy), také známý jako OTAs (Online Travel Agents), objevil se na počátku 90. let 20 století a dostal své druhé jméno, fungující jako alternativa globálnímu distribučnímu systému (GDS).</a:t>
            </a:r>
            <a:endParaRPr sz="220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200"/>
              <a:buFont typeface="Arial"/>
              <a:buNone/>
            </a:pP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Noto Sans Symbols"/>
              <a:buChar char="❑"/>
            </a:pPr>
            <a:r>
              <a:rPr lang="cs-CZ" sz="2200">
                <a:solidFill>
                  <a:schemeClr val="dk1"/>
                </a:solidFill>
                <a:latin typeface="Times New Roman"/>
                <a:ea typeface="Times New Roman"/>
                <a:cs typeface="Times New Roman"/>
                <a:sym typeface="Times New Roman"/>
              </a:rPr>
              <a:t>Na rozdíl od GDS, přístup ke kterému mají pouze agenti turistických podniků, IRS zajišťuje rezervační služby soukromým klientům. Vstupem na některý z portálu IRS, zákazník si může vybrat svůj požadovaný hotel a typ pokojů na konkrétní termín a 19 rezervovat ubytovací služby v reálném čase, a přijímat okamžité potvrzení rezervace do vaší e-mailové schránky. </a:t>
            </a:r>
            <a:endParaRPr sz="2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9"/>
          <p:cNvSpPr txBox="1">
            <a:spLocks noGrp="1"/>
          </p:cNvSpPr>
          <p:nvPr>
            <p:ph type="title"/>
          </p:nvPr>
        </p:nvSpPr>
        <p:spPr>
          <a:xfrm>
            <a:off x="395536" y="195486"/>
            <a:ext cx="44646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EDS - vlastní webové stránky</a:t>
            </a:r>
            <a:endParaRPr/>
          </a:p>
        </p:txBody>
      </p:sp>
      <p:sp>
        <p:nvSpPr>
          <p:cNvPr id="55" name="Google Shape;55;p9"/>
          <p:cNvSpPr/>
          <p:nvPr/>
        </p:nvSpPr>
        <p:spPr>
          <a:xfrm>
            <a:off x="35614" y="915566"/>
            <a:ext cx="8496900" cy="4155000"/>
          </a:xfrm>
          <a:prstGeom prst="rect">
            <a:avLst/>
          </a:prstGeom>
          <a:noFill/>
          <a:ln>
            <a:noFill/>
          </a:ln>
        </p:spPr>
        <p:txBody>
          <a:bodyPr spcFirstLastPara="1" wrap="square" lIns="91425" tIns="45700" rIns="91425" bIns="45700" anchor="t" anchorCtr="0">
            <a:noAutofit/>
          </a:bodyPr>
          <a:lstStyle/>
          <a:p>
            <a:pPr marL="457200" marR="0" lvl="0" indent="0" algn="just" rtl="0">
              <a:lnSpc>
                <a:spcPct val="100000"/>
              </a:lnSpc>
              <a:spcBef>
                <a:spcPts val="0"/>
              </a:spcBef>
              <a:spcAft>
                <a:spcPts val="0"/>
              </a:spcAft>
              <a:buNone/>
            </a:pPr>
            <a:endParaRPr sz="2200">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200">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Noto Sans Symbols"/>
              <a:buChar char="❑"/>
            </a:pPr>
            <a:r>
              <a:rPr lang="cs-CZ" sz="2200">
                <a:solidFill>
                  <a:schemeClr val="dk1"/>
                </a:solidFill>
                <a:latin typeface="Times New Roman"/>
                <a:ea typeface="Times New Roman"/>
                <a:cs typeface="Times New Roman"/>
                <a:sym typeface="Times New Roman"/>
              </a:rPr>
              <a:t>Především oficiální internetová stránka hotelu nese informační funkce, prezentuje společnost v internetovém světě, a ukazuje informace, které firmy chtějí svým klientům sdělit. Webové stránky hotelu v současných podmínkách nemusí mít pouze informační složku, ale musí být specializovaným, přímým, prodejním kanálem. Některé softwary hotelů mohou nejen řídit všechna oddělení, ale také jsou spojeny s internetovými stránkami. To umožňuje, aby hotel při rezervaci na místě u zákazníka, aby okamžitě vidět ve své databázi. </a:t>
            </a:r>
            <a:endParaRPr sz="2200"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0"/>
          <p:cNvSpPr txBox="1">
            <a:spLocks noGrp="1"/>
          </p:cNvSpPr>
          <p:nvPr>
            <p:ph type="title"/>
          </p:nvPr>
        </p:nvSpPr>
        <p:spPr>
          <a:xfrm>
            <a:off x="395536" y="195486"/>
            <a:ext cx="44646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EDS - Recepční rezervační systém</a:t>
            </a:r>
            <a:endParaRPr/>
          </a:p>
        </p:txBody>
      </p:sp>
      <p:sp>
        <p:nvSpPr>
          <p:cNvPr id="62" name="Google Shape;62;p10"/>
          <p:cNvSpPr/>
          <p:nvPr/>
        </p:nvSpPr>
        <p:spPr>
          <a:xfrm>
            <a:off x="35614" y="915566"/>
            <a:ext cx="8496900" cy="41550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200"/>
              <a:buFont typeface="Noto Sans Symbols"/>
              <a:buChar char="❑"/>
            </a:pPr>
            <a:r>
              <a:rPr lang="cs-CZ" sz="2200" b="1" i="0" u="none" strike="noStrike" cap="none">
                <a:solidFill>
                  <a:schemeClr val="dk1"/>
                </a:solidFill>
                <a:latin typeface="Times New Roman"/>
                <a:ea typeface="Times New Roman"/>
                <a:cs typeface="Times New Roman"/>
                <a:sym typeface="Times New Roman"/>
              </a:rPr>
              <a:t>Recepce je místem, kde probíhá velké množství operací pomocí IT!</a:t>
            </a:r>
            <a:endParaRPr sz="2200" b="1"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200"/>
              <a:buFont typeface="Arial"/>
              <a:buNone/>
            </a:pP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Noto Sans Symbols"/>
              <a:buChar char="❑"/>
            </a:pPr>
            <a:r>
              <a:rPr lang="cs-CZ" sz="2200" b="0" i="0" u="none" strike="noStrike" cap="none">
                <a:solidFill>
                  <a:schemeClr val="dk1"/>
                </a:solidFill>
                <a:latin typeface="Times New Roman"/>
                <a:ea typeface="Times New Roman"/>
                <a:cs typeface="Times New Roman"/>
                <a:sym typeface="Times New Roman"/>
              </a:rPr>
              <a:t>Úkolem počítačového systému registrace hosta je provést formality, spojené s příjezdem hosta tak plynule, aby bylo zajištěno, že čas nutný k přivítání a přijetí hosta k pobytu v hotelu bude minimální.</a:t>
            </a:r>
            <a:endParaRPr sz="22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Noto Sans Symbols"/>
              <a:buChar char="❑"/>
            </a:pPr>
            <a:r>
              <a:rPr lang="cs-CZ" sz="2200" b="0" i="0" u="none" strike="noStrike" cap="none">
                <a:solidFill>
                  <a:schemeClr val="dk1"/>
                </a:solidFill>
                <a:latin typeface="Times New Roman"/>
                <a:ea typeface="Times New Roman"/>
                <a:cs typeface="Times New Roman"/>
                <a:sym typeface="Times New Roman"/>
              </a:rPr>
              <a:t>Hotelový software je nabízen jako </a:t>
            </a:r>
            <a:r>
              <a:rPr lang="cs-CZ" sz="2200" b="1" i="0" u="none" strike="noStrike" cap="none">
                <a:solidFill>
                  <a:schemeClr val="dk1"/>
                </a:solidFill>
                <a:latin typeface="Times New Roman"/>
                <a:ea typeface="Times New Roman"/>
                <a:cs typeface="Times New Roman"/>
                <a:sym typeface="Times New Roman"/>
              </a:rPr>
              <a:t>modulární systém</a:t>
            </a:r>
            <a:r>
              <a:rPr lang="cs-CZ" sz="2200" b="0" i="0" u="none" strike="noStrike" cap="none">
                <a:solidFill>
                  <a:schemeClr val="dk1"/>
                </a:solidFill>
                <a:latin typeface="Times New Roman"/>
                <a:ea typeface="Times New Roman"/>
                <a:cs typeface="Times New Roman"/>
                <a:sym typeface="Times New Roman"/>
              </a:rPr>
              <a:t> - soubor programů, které mohou být využívány i jednotlivě a postupně zaváděny do jednotlivých provozů hotelu.</a:t>
            </a:r>
            <a:r>
              <a:rPr lang="cs-CZ" sz="2200" b="1" i="0" u="none" strike="noStrike" cap="none">
                <a:solidFill>
                  <a:schemeClr val="dk1"/>
                </a:solidFill>
                <a:latin typeface="Times New Roman"/>
                <a:ea typeface="Times New Roman"/>
                <a:cs typeface="Times New Roman"/>
                <a:sym typeface="Times New Roman"/>
              </a:rPr>
              <a:t> </a:t>
            </a:r>
            <a:r>
              <a:rPr lang="cs-CZ" sz="2200" b="0" i="0" u="none" strike="noStrike" cap="none">
                <a:solidFill>
                  <a:schemeClr val="dk1"/>
                </a:solidFill>
                <a:latin typeface="Times New Roman"/>
                <a:ea typeface="Times New Roman"/>
                <a:cs typeface="Times New Roman"/>
                <a:sym typeface="Times New Roman"/>
              </a:rPr>
              <a:t>Pro velké hotely jsou přínosem </a:t>
            </a:r>
            <a:r>
              <a:rPr lang="cs-CZ" sz="2200" b="1" i="0" u="none" strike="noStrike" cap="none">
                <a:solidFill>
                  <a:schemeClr val="dk1"/>
                </a:solidFill>
                <a:latin typeface="Times New Roman"/>
                <a:ea typeface="Times New Roman"/>
                <a:cs typeface="Times New Roman"/>
                <a:sym typeface="Times New Roman"/>
              </a:rPr>
              <a:t>multifunkční systémy</a:t>
            </a:r>
            <a:r>
              <a:rPr lang="cs-CZ" sz="2200" b="0" i="0" u="none" strike="noStrike" cap="none">
                <a:solidFill>
                  <a:schemeClr val="dk1"/>
                </a:solidFill>
                <a:latin typeface="Times New Roman"/>
                <a:ea typeface="Times New Roman"/>
                <a:cs typeface="Times New Roman"/>
                <a:sym typeface="Times New Roman"/>
              </a:rPr>
              <a:t>, které zpracovávají celou agendu hotelu. Sítí v nich jsou propojena jednotlivá pracoviště – recepce, restaurace, sklady, administrativa a další pracoviště.</a:t>
            </a:r>
            <a:endParaRPr sz="2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1"/>
          <p:cNvSpPr/>
          <p:nvPr/>
        </p:nvSpPr>
        <p:spPr>
          <a:xfrm>
            <a:off x="13025" y="954775"/>
            <a:ext cx="8280900" cy="3418800"/>
          </a:xfrm>
          <a:prstGeom prst="rect">
            <a:avLst/>
          </a:prstGeom>
          <a:noFill/>
          <a:ln>
            <a:noFill/>
          </a:ln>
        </p:spPr>
        <p:txBody>
          <a:bodyPr spcFirstLastPara="1" wrap="square" lIns="91425" tIns="45700" rIns="91425" bIns="45700" anchor="t" anchorCtr="0">
            <a:noAutofit/>
          </a:bodyPr>
          <a:lstStyle/>
          <a:p>
            <a:pPr marL="285750" marR="0" lvl="0" indent="-298450" algn="just" rtl="0">
              <a:lnSpc>
                <a:spcPct val="100000"/>
              </a:lnSpc>
              <a:spcBef>
                <a:spcPts val="0"/>
              </a:spcBef>
              <a:spcAft>
                <a:spcPts val="0"/>
              </a:spcAft>
              <a:buClr>
                <a:schemeClr val="dk1"/>
              </a:buClr>
              <a:buSzPts val="2200"/>
              <a:buFont typeface="Noto Sans Symbols"/>
              <a:buChar char="❑"/>
            </a:pPr>
            <a:r>
              <a:rPr lang="cs-CZ" sz="2200" b="0" i="0" u="none" strike="noStrike" cap="none">
                <a:solidFill>
                  <a:schemeClr val="dk1"/>
                </a:solidFill>
                <a:latin typeface="Times New Roman"/>
                <a:ea typeface="Times New Roman"/>
                <a:cs typeface="Times New Roman"/>
                <a:sym typeface="Times New Roman"/>
              </a:rPr>
              <a:t>recepce</a:t>
            </a:r>
            <a:endParaRPr sz="2200" b="0" i="0" u="none" strike="noStrike" cap="none">
              <a:solidFill>
                <a:schemeClr val="dk1"/>
              </a:solidFill>
              <a:latin typeface="Times New Roman"/>
              <a:ea typeface="Times New Roman"/>
              <a:cs typeface="Times New Roman"/>
              <a:sym typeface="Times New Roman"/>
            </a:endParaRPr>
          </a:p>
          <a:p>
            <a:pPr marL="285750" marR="0" lvl="0" indent="-298450" algn="just" rtl="0">
              <a:lnSpc>
                <a:spcPct val="100000"/>
              </a:lnSpc>
              <a:spcBef>
                <a:spcPts val="0"/>
              </a:spcBef>
              <a:spcAft>
                <a:spcPts val="0"/>
              </a:spcAft>
              <a:buClr>
                <a:schemeClr val="dk1"/>
              </a:buClr>
              <a:buSzPts val="2200"/>
              <a:buFont typeface="Noto Sans Symbols"/>
              <a:buChar char="❑"/>
            </a:pPr>
            <a:r>
              <a:rPr lang="cs-CZ" sz="2200" b="0" i="0" u="none" strike="noStrike" cap="none">
                <a:solidFill>
                  <a:schemeClr val="dk1"/>
                </a:solidFill>
                <a:latin typeface="Times New Roman"/>
                <a:ea typeface="Times New Roman"/>
                <a:cs typeface="Times New Roman"/>
                <a:sym typeface="Times New Roman"/>
              </a:rPr>
              <a:t>odbavení hosta</a:t>
            </a:r>
            <a:endParaRPr sz="2200" b="0" i="0" u="none" strike="noStrike" cap="none">
              <a:solidFill>
                <a:schemeClr val="dk1"/>
              </a:solidFill>
              <a:latin typeface="Times New Roman"/>
              <a:ea typeface="Times New Roman"/>
              <a:cs typeface="Times New Roman"/>
              <a:sym typeface="Times New Roman"/>
            </a:endParaRPr>
          </a:p>
          <a:p>
            <a:pPr marL="285750" marR="0" lvl="0" indent="-298450" algn="just" rtl="0">
              <a:lnSpc>
                <a:spcPct val="100000"/>
              </a:lnSpc>
              <a:spcBef>
                <a:spcPts val="0"/>
              </a:spcBef>
              <a:spcAft>
                <a:spcPts val="0"/>
              </a:spcAft>
              <a:buClr>
                <a:schemeClr val="dk1"/>
              </a:buClr>
              <a:buSzPts val="2200"/>
              <a:buFont typeface="Noto Sans Symbols"/>
              <a:buChar char="❑"/>
            </a:pPr>
            <a:r>
              <a:rPr lang="cs-CZ" sz="2200" b="0" i="0" u="none" strike="noStrike" cap="none">
                <a:solidFill>
                  <a:schemeClr val="dk1"/>
                </a:solidFill>
                <a:latin typeface="Times New Roman"/>
                <a:ea typeface="Times New Roman"/>
                <a:cs typeface="Times New Roman"/>
                <a:sym typeface="Times New Roman"/>
              </a:rPr>
              <a:t>stravovací zařízení</a:t>
            </a:r>
            <a:endParaRPr sz="2200" b="0" i="0" u="none" strike="noStrike" cap="none">
              <a:solidFill>
                <a:schemeClr val="dk1"/>
              </a:solidFill>
              <a:latin typeface="Times New Roman"/>
              <a:ea typeface="Times New Roman"/>
              <a:cs typeface="Times New Roman"/>
              <a:sym typeface="Times New Roman"/>
            </a:endParaRPr>
          </a:p>
          <a:p>
            <a:pPr marL="285750" marR="0" lvl="0" indent="-2984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účetnictví</a:t>
            </a:r>
            <a:endParaRPr sz="2200" b="0" i="0" u="none" strike="noStrike" cap="none">
              <a:solidFill>
                <a:schemeClr val="dk1"/>
              </a:solidFill>
              <a:latin typeface="Times New Roman"/>
              <a:ea typeface="Times New Roman"/>
              <a:cs typeface="Times New Roman"/>
              <a:sym typeface="Times New Roman"/>
            </a:endParaRPr>
          </a:p>
          <a:p>
            <a:pPr marL="285750" marR="0" lvl="0" indent="-2984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směnárna</a:t>
            </a:r>
            <a:endParaRPr sz="2200" b="0" i="0" u="none" strike="noStrike" cap="none">
              <a:solidFill>
                <a:schemeClr val="dk1"/>
              </a:solidFill>
              <a:latin typeface="Times New Roman"/>
              <a:ea typeface="Times New Roman"/>
              <a:cs typeface="Times New Roman"/>
              <a:sym typeface="Times New Roman"/>
            </a:endParaRPr>
          </a:p>
          <a:p>
            <a:pPr marL="285750" marR="0" lvl="0" indent="-2984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provoz hotelu</a:t>
            </a:r>
            <a:endParaRPr sz="2200" b="0" i="0" u="none" strike="noStrike" cap="none">
              <a:solidFill>
                <a:schemeClr val="dk1"/>
              </a:solidFill>
              <a:latin typeface="Times New Roman"/>
              <a:ea typeface="Times New Roman"/>
              <a:cs typeface="Times New Roman"/>
              <a:sym typeface="Times New Roman"/>
            </a:endParaRPr>
          </a:p>
          <a:p>
            <a:pPr marL="285750" marR="0" lvl="0" indent="-2984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správa systému</a:t>
            </a:r>
            <a:endParaRPr sz="2200" b="0" i="0" u="none" strike="noStrike" cap="none">
              <a:solidFill>
                <a:schemeClr val="dk1"/>
              </a:solidFill>
              <a:latin typeface="Times New Roman"/>
              <a:ea typeface="Times New Roman"/>
              <a:cs typeface="Times New Roman"/>
              <a:sym typeface="Times New Roman"/>
            </a:endParaRPr>
          </a:p>
          <a:p>
            <a:pPr marL="285750" marR="0" lvl="0" indent="-29845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modul informační</a:t>
            </a:r>
            <a:endParaRPr sz="22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000"/>
              <a:buFont typeface="Arial"/>
              <a:buNone/>
            </a:pPr>
            <a:endParaRPr sz="2200" b="0" i="0" u="none" strike="noStrike" cap="none">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p:txBody>
      </p:sp>
      <p:sp>
        <p:nvSpPr>
          <p:cNvPr id="69" name="Google Shape;69;p11"/>
          <p:cNvSpPr txBox="1">
            <a:spLocks noGrp="1"/>
          </p:cNvSpPr>
          <p:nvPr>
            <p:ph type="title"/>
          </p:nvPr>
        </p:nvSpPr>
        <p:spPr>
          <a:xfrm>
            <a:off x="251520" y="195486"/>
            <a:ext cx="7488832" cy="50770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Komplexní modulární síťový systém - části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2"/>
          <p:cNvSpPr/>
          <p:nvPr/>
        </p:nvSpPr>
        <p:spPr>
          <a:xfrm>
            <a:off x="107504" y="987574"/>
            <a:ext cx="8208912" cy="378565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None/>
            </a:pPr>
            <a:r>
              <a:rPr lang="cs-CZ" sz="2000" b="0" i="0" u="none" strike="noStrike" cap="none">
                <a:solidFill>
                  <a:schemeClr val="dk1"/>
                </a:solidFill>
                <a:latin typeface="Times New Roman"/>
                <a:ea typeface="Times New Roman"/>
                <a:cs typeface="Times New Roman"/>
                <a:sym typeface="Times New Roman"/>
              </a:rPr>
              <a:t>Software poskytuje údaje o hotelu, střediscích, cenách ubytování a přímé napojení na další zařízení hotelu (telefonní ústředna, pokladní systém, televizní informační systém, zámky hotelových pokojů, účetnictví, rezervace on line, platební terminál, vytápění a klimatizace apod.), dovoluje komunikaci se subsystémy a možnost přímého propojení na on-line rezervace přes internet. Zahrnuje:</a:t>
            </a:r>
            <a:endParaRPr sz="14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0" i="0" u="none" strike="noStrike" cap="none">
                <a:solidFill>
                  <a:schemeClr val="dk1"/>
                </a:solidFill>
                <a:latin typeface="Times New Roman"/>
                <a:ea typeface="Times New Roman"/>
                <a:cs typeface="Times New Roman"/>
                <a:sym typeface="Times New Roman"/>
              </a:rPr>
              <a:t>Rezervace</a:t>
            </a:r>
            <a:endParaRPr sz="20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Times New Roman"/>
              <a:buChar char="❑"/>
            </a:pPr>
            <a:r>
              <a:rPr lang="cs-CZ" sz="2000" b="0" i="0" u="none" strike="noStrike" cap="none">
                <a:solidFill>
                  <a:schemeClr val="dk1"/>
                </a:solidFill>
                <a:latin typeface="Times New Roman"/>
                <a:ea typeface="Times New Roman"/>
                <a:cs typeface="Times New Roman"/>
                <a:sym typeface="Times New Roman"/>
              </a:rPr>
              <a:t>práce s hostem</a:t>
            </a:r>
            <a:endParaRPr sz="20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Times New Roman"/>
              <a:buChar char="❑"/>
            </a:pPr>
            <a:r>
              <a:rPr lang="cs-CZ" sz="2000" b="0" i="0" u="none" strike="noStrike" cap="none">
                <a:solidFill>
                  <a:schemeClr val="dk1"/>
                </a:solidFill>
                <a:latin typeface="Times New Roman"/>
                <a:ea typeface="Times New Roman"/>
                <a:cs typeface="Times New Roman"/>
                <a:sym typeface="Times New Roman"/>
              </a:rPr>
              <a:t>pokladna</a:t>
            </a:r>
            <a:endParaRPr sz="20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Times New Roman"/>
              <a:buChar char="❑"/>
            </a:pPr>
            <a:r>
              <a:rPr lang="cs-CZ" sz="2000" b="0" i="0" u="none" strike="noStrike" cap="none">
                <a:solidFill>
                  <a:schemeClr val="dk1"/>
                </a:solidFill>
                <a:latin typeface="Times New Roman"/>
                <a:ea typeface="Times New Roman"/>
                <a:cs typeface="Times New Roman"/>
                <a:sym typeface="Times New Roman"/>
              </a:rPr>
              <a:t>směnárna</a:t>
            </a:r>
            <a:endParaRPr sz="20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Times New Roman"/>
              <a:buChar char="❑"/>
            </a:pPr>
            <a:r>
              <a:rPr lang="cs-CZ" sz="2000" b="0" i="0" u="none" strike="noStrike" cap="none">
                <a:solidFill>
                  <a:schemeClr val="dk1"/>
                </a:solidFill>
                <a:latin typeface="Times New Roman"/>
                <a:ea typeface="Times New Roman"/>
                <a:cs typeface="Times New Roman"/>
                <a:sym typeface="Times New Roman"/>
              </a:rPr>
              <a:t>denní závěrka</a:t>
            </a:r>
            <a:endParaRPr sz="20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Times New Roman"/>
              <a:buChar char="❑"/>
            </a:pPr>
            <a:r>
              <a:rPr lang="cs-CZ" sz="2000" b="0" i="0" u="none" strike="noStrike" cap="none">
                <a:solidFill>
                  <a:schemeClr val="dk1"/>
                </a:solidFill>
                <a:latin typeface="Times New Roman"/>
                <a:ea typeface="Times New Roman"/>
                <a:cs typeface="Times New Roman"/>
                <a:sym typeface="Times New Roman"/>
              </a:rPr>
              <a:t>statistiky</a:t>
            </a:r>
            <a:endParaRPr sz="20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Times New Roman"/>
              <a:buChar char="❑"/>
            </a:pPr>
            <a:r>
              <a:rPr lang="cs-CZ" sz="2000" b="0" i="0" u="none" strike="noStrike" cap="none">
                <a:solidFill>
                  <a:schemeClr val="dk1"/>
                </a:solidFill>
                <a:latin typeface="Times New Roman"/>
                <a:ea typeface="Times New Roman"/>
                <a:cs typeface="Times New Roman"/>
                <a:sym typeface="Times New Roman"/>
              </a:rPr>
              <a:t>číselníky</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p:txBody>
      </p:sp>
      <p:sp>
        <p:nvSpPr>
          <p:cNvPr id="76" name="Google Shape;76;p12"/>
          <p:cNvSpPr txBox="1">
            <a:spLocks noGrp="1"/>
          </p:cNvSpPr>
          <p:nvPr>
            <p:ph type="title"/>
          </p:nvPr>
        </p:nvSpPr>
        <p:spPr>
          <a:xfrm>
            <a:off x="251526" y="195475"/>
            <a:ext cx="54465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Komplexní modulární síťový systém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3"/>
          <p:cNvSpPr/>
          <p:nvPr/>
        </p:nvSpPr>
        <p:spPr>
          <a:xfrm>
            <a:off x="179512" y="724992"/>
            <a:ext cx="7488832" cy="4401205"/>
          </a:xfrm>
          <a:prstGeom prst="rect">
            <a:avLst/>
          </a:prstGeom>
          <a:noFill/>
          <a:ln>
            <a:noFill/>
          </a:ln>
        </p:spPr>
        <p:txBody>
          <a:bodyPr spcFirstLastPara="1" wrap="square" lIns="91425" tIns="45700" rIns="91425" bIns="45700" anchor="t" anchorCtr="0">
            <a:noAutofit/>
          </a:bodyPr>
          <a:lstStyle/>
          <a:p>
            <a:pPr marL="457200" marR="0" lvl="0" indent="0" algn="just" rtl="0">
              <a:lnSpc>
                <a:spcPct val="100000"/>
              </a:lnSpc>
              <a:spcBef>
                <a:spcPts val="0"/>
              </a:spcBef>
              <a:spcAft>
                <a:spcPts val="0"/>
              </a:spcAft>
              <a:buNone/>
            </a:pPr>
            <a:endParaRPr sz="20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0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000" b="1">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Ziskové hotely spoléhají na efektivní marketing, který zahrnuje průzkum zákazníků, kteří vytvářejí poptávku po hotelových produktech a službách, určení jejich potřeb, vývoj produktů či služeb, které jejich potřeby naplní a dosažení zisku z prodeje těchto produktů nebo služeb. Dobře organizovaný rezervační systém hotelu zajišťuje rovnoměrný tok hostů v zařízení. </a:t>
            </a:r>
            <a:endParaRPr sz="2000" b="0" i="0" u="none" strike="noStrike" cap="none">
              <a:solidFill>
                <a:schemeClr val="dk1"/>
              </a:solidFill>
              <a:latin typeface="Times New Roman"/>
              <a:ea typeface="Times New Roman"/>
              <a:cs typeface="Times New Roman"/>
              <a:sym typeface="Times New Roman"/>
            </a:endParaRPr>
          </a:p>
        </p:txBody>
      </p:sp>
      <p:sp>
        <p:nvSpPr>
          <p:cNvPr id="83" name="Google Shape;83;p13"/>
          <p:cNvSpPr txBox="1">
            <a:spLocks noGrp="1"/>
          </p:cNvSpPr>
          <p:nvPr>
            <p:ph type="title"/>
          </p:nvPr>
        </p:nvSpPr>
        <p:spPr>
          <a:xfrm>
            <a:off x="251520" y="195486"/>
            <a:ext cx="4536504" cy="50770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Rezervační systém (RS) - význam</a:t>
            </a:r>
            <a:endParaRPr/>
          </a:p>
        </p:txBody>
      </p:sp>
    </p:spTree>
  </p:cSld>
  <p:clrMapOvr>
    <a:masterClrMapping/>
  </p:clrMapOvr>
</p:sld>
</file>

<file path=ppt/theme/theme1.xml><?xml version="1.0" encoding="utf-8"?>
<a:theme xmlns:a="http://schemas.openxmlformats.org/drawingml/2006/main" name="SLU">
  <a:themeElements>
    <a:clrScheme name="OPF">
      <a:dk1>
        <a:srgbClr val="307871"/>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2138</Words>
  <Application>Microsoft Office PowerPoint</Application>
  <PresentationFormat>Předvádění na obrazovce (16:9)</PresentationFormat>
  <Paragraphs>188</Paragraphs>
  <Slides>29</Slides>
  <Notes>29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Arial</vt:lpstr>
      <vt:lpstr>Calibri</vt:lpstr>
      <vt:lpstr>Noto Sans Symbols</vt:lpstr>
      <vt:lpstr>Times New Roman</vt:lpstr>
      <vt:lpstr>SLU</vt:lpstr>
      <vt:lpstr>6. Přednáška  Distribuční systémy v hotelnictví, rezervační činnost hotelu</vt:lpstr>
      <vt:lpstr>Elektronické distribuční systémy (EDS)</vt:lpstr>
      <vt:lpstr>EDS - Globální distribuční systémy</vt:lpstr>
      <vt:lpstr>EDS - Internetové rezervační systémy</vt:lpstr>
      <vt:lpstr>EDS - vlastní webové stránky</vt:lpstr>
      <vt:lpstr>EDS - Recepční rezervační systém</vt:lpstr>
      <vt:lpstr>Komplexní modulární síťový systém - části </vt:lpstr>
      <vt:lpstr>Komplexní modulární síťový systém  </vt:lpstr>
      <vt:lpstr>Rezervační systém (RS) - význam</vt:lpstr>
      <vt:lpstr>RS - informačně-rezervační systémy</vt:lpstr>
      <vt:lpstr>RS - informačně-rezervační systémy</vt:lpstr>
      <vt:lpstr>RS - informačně-rezervační systémy</vt:lpstr>
      <vt:lpstr>Hotelový rezervační systém - funkce</vt:lpstr>
      <vt:lpstr>Rezervační systém - Revenue management</vt:lpstr>
      <vt:lpstr>Rezervační systém - Yield management</vt:lpstr>
      <vt:lpstr>Rezervační systém - modul Web booking</vt:lpstr>
      <vt:lpstr>Systém EFTPOS - manipulace s penězi</vt:lpstr>
      <vt:lpstr>Systém EFTPOS - manipulace s penězi</vt:lpstr>
      <vt:lpstr>Systém pro gastronomické provozy</vt:lpstr>
      <vt:lpstr>Pokladní systémy</vt:lpstr>
      <vt:lpstr>Pokladní systémy</vt:lpstr>
      <vt:lpstr>Pokladní systémy</vt:lpstr>
      <vt:lpstr>Pokladní systémy - moduly</vt:lpstr>
      <vt:lpstr>Systém správy energie EMS a program ASIS</vt:lpstr>
      <vt:lpstr>Systém správy energie EMS a program ASIS</vt:lpstr>
      <vt:lpstr>Informační systém pro lázeňství, wellness a rehabilitaci</vt:lpstr>
      <vt:lpstr>Bezpečnostní systém hotelu</vt:lpstr>
      <vt:lpstr>Protipožární systém hotelu</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Přednáška  Distribuční systémy v hotelnictví, rezervační činnost hotelu</dc:title>
  <dc:creator>Mirka</dc:creator>
  <cp:lastModifiedBy>Mirka</cp:lastModifiedBy>
  <cp:revision>1</cp:revision>
  <dcterms:modified xsi:type="dcterms:W3CDTF">2020-11-24T08:02:24Z</dcterms:modified>
</cp:coreProperties>
</file>